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8" r:id="rId6"/>
    <p:sldId id="268" r:id="rId7"/>
    <p:sldId id="270" r:id="rId8"/>
    <p:sldId id="271" r:id="rId9"/>
    <p:sldId id="272" r:id="rId10"/>
    <p:sldId id="273" r:id="rId11"/>
    <p:sldId id="274" r:id="rId12"/>
    <p:sldId id="275" r:id="rId13"/>
    <p:sldId id="276" r:id="rId14"/>
    <p:sldId id="277" r:id="rId15"/>
    <p:sldId id="278" r:id="rId16"/>
    <p:sldId id="279" r:id="rId17"/>
    <p:sldId id="280"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4719" autoAdjust="0"/>
  </p:normalViewPr>
  <p:slideViewPr>
    <p:cSldViewPr>
      <p:cViewPr varScale="1">
        <p:scale>
          <a:sx n="74" d="100"/>
          <a:sy n="74" d="100"/>
        </p:scale>
        <p:origin x="384"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11/6/2020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11/6/2020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11/6/2020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11/6/2020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11/6/2020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11/6/2020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11/6/2020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11/6/2020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finder.com/uk/uk-diet-trends" TargetMode="External"/><Relationship Id="rId13" Type="http://schemas.openxmlformats.org/officeDocument/2006/relationships/hyperlink" Target="https://www.forbes.com/sites/janetforgrieve/2018/11/02/picturing-a-kindler-gentler-world-vegan-month/?sh=34e448e22f2b" TargetMode="External"/><Relationship Id="rId3" Type="http://schemas.openxmlformats.org/officeDocument/2006/relationships/hyperlink" Target="https://proveg.com/what-we-do/corporate-engagement/proveg-consumer-survey-report-download/" TargetMode="External"/><Relationship Id="rId7" Type="http://schemas.openxmlformats.org/officeDocument/2006/relationships/hyperlink" Target="https://trends.google.com/trends/explore?date=all&amp;q=%2Fm%2F07_hy" TargetMode="External"/><Relationship Id="rId12" Type="http://schemas.openxmlformats.org/officeDocument/2006/relationships/hyperlink" Target="https://healthcareers.co/vegan-statistics/" TargetMode="External"/><Relationship Id="rId2" Type="http://schemas.openxmlformats.org/officeDocument/2006/relationships/hyperlink" Target="https://www.vegansociety.com/news/media/statistics#vegandietintheuk" TargetMode="External"/><Relationship Id="rId1" Type="http://schemas.openxmlformats.org/officeDocument/2006/relationships/slideLayout" Target="../slideLayouts/slideLayout2.xml"/><Relationship Id="rId6" Type="http://schemas.openxmlformats.org/officeDocument/2006/relationships/hyperlink" Target="https://plantbasednews.org/lifestyle/2017-ridiculous-987-increase-demand-meat-free-options/" TargetMode="External"/><Relationship Id="rId11" Type="http://schemas.openxmlformats.org/officeDocument/2006/relationships/hyperlink" Target="https://foodrevolution.org/blog/vegan-statistics-global/" TargetMode="External"/><Relationship Id="rId5" Type="http://schemas.openxmlformats.org/officeDocument/2006/relationships/hyperlink" Target="https://www.casualdiningmagazine.co.uk/news/2020-10-29-vegan-orders-surge-more-than-100-in-12-months" TargetMode="External"/><Relationship Id="rId10" Type="http://schemas.openxmlformats.org/officeDocument/2006/relationships/hyperlink" Target="https://plantproteins.co/vegan-plant-based-diet-statistics/" TargetMode="External"/><Relationship Id="rId4" Type="http://schemas.openxmlformats.org/officeDocument/2006/relationships/hyperlink" Target="https://www.mintel.com/press-centre/food-and-drink/veganuary-uk-overtakes-germany-as-worlds-leader-for-vegan-food-launches" TargetMode="External"/><Relationship Id="rId9" Type="http://schemas.openxmlformats.org/officeDocument/2006/relationships/hyperlink" Target="https://en.wikipedia.org/wiki/Greater_Lond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Opening a Vegan Restaurant in London</a:t>
            </a:r>
            <a:endParaRPr lang="en-US" dirty="0"/>
          </a:p>
        </p:txBody>
      </p:sp>
      <p:sp>
        <p:nvSpPr>
          <p:cNvPr id="3" name="Subtitle 2"/>
          <p:cNvSpPr>
            <a:spLocks noGrp="1"/>
          </p:cNvSpPr>
          <p:nvPr>
            <p:ph type="subTitle" idx="1"/>
          </p:nvPr>
        </p:nvSpPr>
        <p:spPr>
          <a:xfrm>
            <a:off x="1828323" y="2038796"/>
            <a:ext cx="9141619" cy="886344"/>
          </a:xfrm>
        </p:spPr>
        <p:txBody>
          <a:bodyPr>
            <a:normAutofit fontScale="92500" lnSpcReduction="10000"/>
          </a:bodyPr>
          <a:lstStyle/>
          <a:p>
            <a:pPr lvl="0" defTabSz="914400" eaLnBrk="0" fontAlgn="base" hangingPunct="0">
              <a:lnSpc>
                <a:spcPct val="100000"/>
              </a:lnSpc>
              <a:spcBef>
                <a:spcPct val="0"/>
              </a:spcBef>
              <a:spcAft>
                <a:spcPct val="0"/>
              </a:spcAft>
              <a:buClrTx/>
            </a:pPr>
            <a:r>
              <a:rPr lang="en-US" altLang="pt-BR" dirty="0" smtClean="0"/>
              <a:t>A </a:t>
            </a:r>
            <a:r>
              <a:rPr lang="en-US" altLang="pt-BR" dirty="0"/>
              <a:t>data analysis approach to select the best districts in London where to open a plant-based eating out option</a:t>
            </a:r>
          </a:p>
          <a:p>
            <a:pPr lvl="0" defTabSz="914400" eaLnBrk="0" fontAlgn="base" hangingPunct="0">
              <a:lnSpc>
                <a:spcPct val="100000"/>
              </a:lnSpc>
              <a:spcBef>
                <a:spcPct val="0"/>
              </a:spcBef>
              <a:spcAft>
                <a:spcPct val="0"/>
              </a:spcAft>
              <a:buClrTx/>
            </a:pPr>
            <a:endParaRPr lang="en-US" altLang="pt-BR"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Methodology</a:t>
            </a:r>
            <a:endParaRPr lang="en-US" dirty="0">
              <a:solidFill>
                <a:schemeClr val="accent1"/>
              </a:solidFill>
            </a:endParaRPr>
          </a:p>
        </p:txBody>
      </p:sp>
      <p:sp>
        <p:nvSpPr>
          <p:cNvPr id="2" name="Rectangle 1"/>
          <p:cNvSpPr/>
          <p:nvPr/>
        </p:nvSpPr>
        <p:spPr>
          <a:xfrm>
            <a:off x="405780" y="1700808"/>
            <a:ext cx="3960440" cy="941796"/>
          </a:xfrm>
          <a:prstGeom prst="rect">
            <a:avLst/>
          </a:prstGeom>
        </p:spPr>
        <p:txBody>
          <a:bodyPr wrap="square">
            <a:spAutoFit/>
          </a:bodyPr>
          <a:lstStyle/>
          <a:p>
            <a:pPr>
              <a:lnSpc>
                <a:spcPct val="115000"/>
              </a:lnSpc>
              <a:spcAft>
                <a:spcPts val="1000"/>
              </a:spcAft>
            </a:pPr>
            <a:r>
              <a:rPr lang="pt-BR" dirty="0" smtClean="0"/>
              <a:t>Finding the best districts for business:</a:t>
            </a:r>
            <a:endParaRPr lang="pt-BR" dirty="0"/>
          </a:p>
        </p:txBody>
      </p:sp>
      <p:pic>
        <p:nvPicPr>
          <p:cNvPr id="6" name="Picture 5"/>
          <p:cNvPicPr>
            <a:picLocks noChangeAspect="1"/>
          </p:cNvPicPr>
          <p:nvPr/>
        </p:nvPicPr>
        <p:blipFill>
          <a:blip r:embed="rId2"/>
          <a:stretch>
            <a:fillRect/>
          </a:stretch>
        </p:blipFill>
        <p:spPr>
          <a:xfrm>
            <a:off x="4335009" y="476672"/>
            <a:ext cx="7556035" cy="6026367"/>
          </a:xfrm>
          <a:prstGeom prst="rect">
            <a:avLst/>
          </a:prstGeom>
        </p:spPr>
      </p:pic>
    </p:spTree>
    <p:extLst>
      <p:ext uri="{BB962C8B-B14F-4D97-AF65-F5344CB8AC3E}">
        <p14:creationId xmlns:p14="http://schemas.microsoft.com/office/powerpoint/2010/main" val="298900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Results</a:t>
            </a:r>
            <a:endParaRPr lang="en-US" dirty="0">
              <a:solidFill>
                <a:schemeClr val="accent1"/>
              </a:solidFill>
            </a:endParaRPr>
          </a:p>
        </p:txBody>
      </p:sp>
      <p:sp>
        <p:nvSpPr>
          <p:cNvPr id="2" name="Rectangle 1"/>
          <p:cNvSpPr/>
          <p:nvPr/>
        </p:nvSpPr>
        <p:spPr>
          <a:xfrm>
            <a:off x="1341884" y="2708920"/>
            <a:ext cx="9916089" cy="1200329"/>
          </a:xfrm>
          <a:prstGeom prst="rect">
            <a:avLst/>
          </a:prstGeom>
        </p:spPr>
        <p:txBody>
          <a:bodyPr wrap="square">
            <a:spAutoFit/>
          </a:bodyPr>
          <a:lstStyle/>
          <a:p>
            <a:r>
              <a:rPr lang="en-GB" dirty="0"/>
              <a:t>From our initial 527 districts of London that were evaluated, we were able to retrieve 15 where one can find lots of venues (and lots of people), but do not have an option for plant-based food</a:t>
            </a:r>
            <a:r>
              <a:rPr lang="en-GB" dirty="0" smtClean="0"/>
              <a:t>.</a:t>
            </a:r>
            <a:endParaRPr lang="pt-BR" b="1" dirty="0"/>
          </a:p>
        </p:txBody>
      </p:sp>
    </p:spTree>
    <p:extLst>
      <p:ext uri="{BB962C8B-B14F-4D97-AF65-F5344CB8AC3E}">
        <p14:creationId xmlns:p14="http://schemas.microsoft.com/office/powerpoint/2010/main" val="38795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Results</a:t>
            </a:r>
            <a:endParaRPr lang="en-US" dirty="0">
              <a:solidFill>
                <a:schemeClr val="accent1"/>
              </a:solidFill>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840"/>
          <a:stretch/>
        </p:blipFill>
        <p:spPr>
          <a:xfrm>
            <a:off x="3286100" y="260648"/>
            <a:ext cx="8496944" cy="5132230"/>
          </a:xfrm>
          <a:prstGeom prst="rect">
            <a:avLst/>
          </a:prstGeom>
        </p:spPr>
      </p:pic>
      <p:sp>
        <p:nvSpPr>
          <p:cNvPr id="6" name="Rectangle 5"/>
          <p:cNvSpPr/>
          <p:nvPr/>
        </p:nvSpPr>
        <p:spPr>
          <a:xfrm>
            <a:off x="1341884" y="1556792"/>
            <a:ext cx="2494012" cy="1938992"/>
          </a:xfrm>
          <a:prstGeom prst="rect">
            <a:avLst/>
          </a:prstGeom>
        </p:spPr>
        <p:txBody>
          <a:bodyPr wrap="square">
            <a:spAutoFit/>
          </a:bodyPr>
          <a:lstStyle/>
          <a:p>
            <a:r>
              <a:rPr lang="en-GB" dirty="0" smtClean="0"/>
              <a:t>Blue dots:</a:t>
            </a:r>
          </a:p>
          <a:p>
            <a:r>
              <a:rPr lang="en-GB" dirty="0" smtClean="0"/>
              <a:t>hot districts</a:t>
            </a:r>
          </a:p>
          <a:p>
            <a:endParaRPr lang="en-GB" dirty="0" smtClean="0"/>
          </a:p>
          <a:p>
            <a:r>
              <a:rPr lang="en-GB" dirty="0" smtClean="0"/>
              <a:t>Green dots:</a:t>
            </a:r>
          </a:p>
          <a:p>
            <a:r>
              <a:rPr lang="en-GB" dirty="0" smtClean="0"/>
              <a:t>competition</a:t>
            </a:r>
            <a:endParaRPr lang="pt-BR" dirty="0"/>
          </a:p>
        </p:txBody>
      </p:sp>
      <p:sp>
        <p:nvSpPr>
          <p:cNvPr id="7" name="Rectangle 6"/>
          <p:cNvSpPr/>
          <p:nvPr/>
        </p:nvSpPr>
        <p:spPr>
          <a:xfrm>
            <a:off x="405780" y="5501126"/>
            <a:ext cx="11089232" cy="954107"/>
          </a:xfrm>
          <a:prstGeom prst="rect">
            <a:avLst/>
          </a:prstGeom>
        </p:spPr>
        <p:txBody>
          <a:bodyPr wrap="square">
            <a:spAutoFit/>
          </a:bodyPr>
          <a:lstStyle/>
          <a:p>
            <a:r>
              <a:rPr lang="en-GB" sz="2800" dirty="0" smtClean="0"/>
              <a:t>First districts to further explore: </a:t>
            </a:r>
          </a:p>
          <a:p>
            <a:r>
              <a:rPr lang="en-GB" sz="2800" dirty="0"/>
              <a:t>	</a:t>
            </a:r>
            <a:r>
              <a:rPr lang="en-GB" sz="2800" dirty="0" smtClean="0"/>
              <a:t>Covent Garden, Brompton and South Kensington.</a:t>
            </a:r>
            <a:endParaRPr lang="pt-BR" sz="2800" dirty="0"/>
          </a:p>
        </p:txBody>
      </p:sp>
    </p:spTree>
    <p:extLst>
      <p:ext uri="{BB962C8B-B14F-4D97-AF65-F5344CB8AC3E}">
        <p14:creationId xmlns:p14="http://schemas.microsoft.com/office/powerpoint/2010/main" val="4916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Conclusion</a:t>
            </a:r>
            <a:endParaRPr lang="en-US" dirty="0">
              <a:solidFill>
                <a:schemeClr val="accent1"/>
              </a:solidFill>
            </a:endParaRPr>
          </a:p>
        </p:txBody>
      </p:sp>
      <p:sp>
        <p:nvSpPr>
          <p:cNvPr id="7" name="Rectangle 6"/>
          <p:cNvSpPr/>
          <p:nvPr/>
        </p:nvSpPr>
        <p:spPr>
          <a:xfrm>
            <a:off x="1341884" y="1556792"/>
            <a:ext cx="10276129" cy="3046988"/>
          </a:xfrm>
          <a:prstGeom prst="rect">
            <a:avLst/>
          </a:prstGeom>
        </p:spPr>
        <p:txBody>
          <a:bodyPr wrap="square">
            <a:spAutoFit/>
          </a:bodyPr>
          <a:lstStyle/>
          <a:p>
            <a:pPr algn="just"/>
            <a:r>
              <a:rPr lang="en-GB" dirty="0"/>
              <a:t>This simple analysis reveals the power of data analysis to help businesses achieve their goals. We started looking at the whole city of London, and finished looking to 14 districts that seem more promising, and even getting the first three on where to start using visualisation tools.</a:t>
            </a:r>
            <a:endParaRPr lang="pt-BR" b="1" dirty="0"/>
          </a:p>
          <a:p>
            <a:pPr algn="just"/>
            <a:r>
              <a:rPr lang="en-GB" dirty="0"/>
              <a:t> </a:t>
            </a:r>
            <a:endParaRPr lang="pt-BR" b="1" dirty="0"/>
          </a:p>
          <a:p>
            <a:pPr algn="just"/>
            <a:r>
              <a:rPr lang="en-GB" dirty="0"/>
              <a:t>There is room for a more detailed analysis, which requires more work, and we can even get to the best streets where to open our restaurant. But I need to keep working, so this will be for another time.</a:t>
            </a:r>
            <a:endParaRPr lang="pt-BR" sz="2800" dirty="0"/>
          </a:p>
        </p:txBody>
      </p:sp>
      <p:pic>
        <p:nvPicPr>
          <p:cNvPr id="2" name="Picture 1" descr="Free illustration: Vegan, Slogan, Motivational - Fre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4221089"/>
            <a:ext cx="9144000" cy="2636912"/>
          </a:xfrm>
          <a:prstGeom prst="rect">
            <a:avLst/>
          </a:prstGeom>
        </p:spPr>
      </p:pic>
    </p:spTree>
    <p:extLst>
      <p:ext uri="{BB962C8B-B14F-4D97-AF65-F5344CB8AC3E}">
        <p14:creationId xmlns:p14="http://schemas.microsoft.com/office/powerpoint/2010/main" val="31574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References</a:t>
            </a:r>
            <a:endParaRPr lang="en-US" dirty="0">
              <a:solidFill>
                <a:schemeClr val="accent1"/>
              </a:solidFill>
            </a:endParaRPr>
          </a:p>
        </p:txBody>
      </p:sp>
      <p:sp>
        <p:nvSpPr>
          <p:cNvPr id="7" name="Rectangle 6"/>
          <p:cNvSpPr/>
          <p:nvPr/>
        </p:nvSpPr>
        <p:spPr>
          <a:xfrm>
            <a:off x="94878" y="1468521"/>
            <a:ext cx="11999069" cy="5262979"/>
          </a:xfrm>
          <a:prstGeom prst="rect">
            <a:avLst/>
          </a:prstGeom>
        </p:spPr>
        <p:txBody>
          <a:bodyPr wrap="square">
            <a:spAutoFit/>
          </a:bodyPr>
          <a:lstStyle/>
          <a:p>
            <a:r>
              <a:rPr lang="en-GB" sz="1400" dirty="0"/>
              <a:t>[</a:t>
            </a:r>
            <a:r>
              <a:rPr lang="en-GB" sz="1400" dirty="0" smtClean="0"/>
              <a:t>1] </a:t>
            </a:r>
            <a:r>
              <a:rPr lang="en-GB" sz="1400" dirty="0" smtClean="0">
                <a:hlinkClick r:id="rId2"/>
              </a:rPr>
              <a:t>https</a:t>
            </a:r>
            <a:r>
              <a:rPr lang="en-GB" sz="1400" dirty="0">
                <a:hlinkClick r:id="rId2"/>
              </a:rPr>
              <a:t>://</a:t>
            </a:r>
            <a:r>
              <a:rPr lang="en-GB" sz="1400" dirty="0" smtClean="0">
                <a:hlinkClick r:id="rId2"/>
              </a:rPr>
              <a:t>www.vegansociety.com/news/media/statistics#vegandietintheuk</a:t>
            </a:r>
            <a:endParaRPr lang="en-GB" sz="1400" dirty="0" smtClean="0"/>
          </a:p>
          <a:p>
            <a:endParaRPr lang="pt-BR" sz="1400" b="1" dirty="0"/>
          </a:p>
          <a:p>
            <a:r>
              <a:rPr lang="en-GB" sz="1400" dirty="0"/>
              <a:t>[</a:t>
            </a:r>
            <a:r>
              <a:rPr lang="en-GB" sz="1400" dirty="0" smtClean="0"/>
              <a:t>2] </a:t>
            </a:r>
            <a:r>
              <a:rPr lang="en-GB" sz="1400" dirty="0" smtClean="0">
                <a:hlinkClick r:id="rId3"/>
              </a:rPr>
              <a:t>https</a:t>
            </a:r>
            <a:r>
              <a:rPr lang="en-GB" sz="1400" dirty="0">
                <a:hlinkClick r:id="rId3"/>
              </a:rPr>
              <a:t>://proveg.com/what-we-do/corporate-engagement/proveg-consumer-survey-report-download</a:t>
            </a:r>
            <a:r>
              <a:rPr lang="en-GB" sz="1400" dirty="0" smtClean="0">
                <a:hlinkClick r:id="rId3"/>
              </a:rPr>
              <a:t>/</a:t>
            </a:r>
            <a:endParaRPr lang="en-GB" sz="1400" dirty="0" smtClean="0"/>
          </a:p>
          <a:p>
            <a:endParaRPr lang="pt-BR" sz="1400" b="1" dirty="0"/>
          </a:p>
          <a:p>
            <a:r>
              <a:rPr lang="en-GB" sz="1400" dirty="0"/>
              <a:t>[</a:t>
            </a:r>
            <a:r>
              <a:rPr lang="en-GB" sz="1400" dirty="0" smtClean="0"/>
              <a:t>3] </a:t>
            </a:r>
            <a:r>
              <a:rPr lang="en-GB" sz="1400" dirty="0" smtClean="0">
                <a:hlinkClick r:id="rId4"/>
              </a:rPr>
              <a:t>https</a:t>
            </a:r>
            <a:r>
              <a:rPr lang="en-GB" sz="1400" dirty="0">
                <a:hlinkClick r:id="rId4"/>
              </a:rPr>
              <a:t>://</a:t>
            </a:r>
            <a:r>
              <a:rPr lang="en-GB" sz="1400" dirty="0" smtClean="0">
                <a:hlinkClick r:id="rId4"/>
              </a:rPr>
              <a:t>www.mintel.com/press-centre/food-and-drink/veganuary-uk-overtakes-germany-as-worlds-leader-for-vegan-food-launches</a:t>
            </a:r>
            <a:endParaRPr lang="en-GB" sz="1400" dirty="0" smtClean="0"/>
          </a:p>
          <a:p>
            <a:endParaRPr lang="pt-BR" sz="1400" b="1" dirty="0"/>
          </a:p>
          <a:p>
            <a:r>
              <a:rPr lang="en-GB" sz="1400" dirty="0"/>
              <a:t>[</a:t>
            </a:r>
            <a:r>
              <a:rPr lang="en-GB" sz="1400" dirty="0" smtClean="0"/>
              <a:t>4] </a:t>
            </a:r>
            <a:r>
              <a:rPr lang="en-GB" sz="1400" dirty="0" smtClean="0">
                <a:hlinkClick r:id="rId5"/>
              </a:rPr>
              <a:t>https</a:t>
            </a:r>
            <a:r>
              <a:rPr lang="en-GB" sz="1400" dirty="0">
                <a:hlinkClick r:id="rId5"/>
              </a:rPr>
              <a:t>://</a:t>
            </a:r>
            <a:r>
              <a:rPr lang="en-GB" sz="1400" dirty="0" smtClean="0">
                <a:hlinkClick r:id="rId5"/>
              </a:rPr>
              <a:t>www.casualdiningmagazine.co.uk/news/2020-10-29-vegan-orders-surge-more-than-100-in-12-months</a:t>
            </a:r>
            <a:endParaRPr lang="en-GB" sz="1400" dirty="0" smtClean="0"/>
          </a:p>
          <a:p>
            <a:endParaRPr lang="pt-BR" sz="1400" b="1" dirty="0"/>
          </a:p>
          <a:p>
            <a:r>
              <a:rPr lang="en-GB" sz="1400" dirty="0"/>
              <a:t>[</a:t>
            </a:r>
            <a:r>
              <a:rPr lang="en-GB" sz="1400" dirty="0" smtClean="0"/>
              <a:t>5] </a:t>
            </a:r>
            <a:r>
              <a:rPr lang="en-GB" sz="1400" dirty="0" smtClean="0">
                <a:hlinkClick r:id="rId6"/>
              </a:rPr>
              <a:t>https</a:t>
            </a:r>
            <a:r>
              <a:rPr lang="en-GB" sz="1400" dirty="0">
                <a:hlinkClick r:id="rId6"/>
              </a:rPr>
              <a:t>://plantbasednews.org/lifestyle/2017-ridiculous-987-increase-demand-meat-free-options</a:t>
            </a:r>
            <a:r>
              <a:rPr lang="en-GB" sz="1400" dirty="0" smtClean="0">
                <a:hlinkClick r:id="rId6"/>
              </a:rPr>
              <a:t>/</a:t>
            </a:r>
            <a:endParaRPr lang="en-GB" sz="1400" dirty="0" smtClean="0"/>
          </a:p>
          <a:p>
            <a:endParaRPr lang="pt-BR" sz="1400" b="1" dirty="0"/>
          </a:p>
          <a:p>
            <a:r>
              <a:rPr lang="en-GB" sz="1400" dirty="0"/>
              <a:t>[</a:t>
            </a:r>
            <a:r>
              <a:rPr lang="en-GB" sz="1400" dirty="0" smtClean="0"/>
              <a:t>6] </a:t>
            </a:r>
            <a:r>
              <a:rPr lang="en-GB" sz="1400" dirty="0" smtClean="0">
                <a:hlinkClick r:id="rId7"/>
              </a:rPr>
              <a:t>https</a:t>
            </a:r>
            <a:r>
              <a:rPr lang="en-GB" sz="1400" dirty="0">
                <a:hlinkClick r:id="rId7"/>
              </a:rPr>
              <a:t>://trends.google.com/trends/explore?date=all&amp;q=%</a:t>
            </a:r>
            <a:r>
              <a:rPr lang="en-GB" sz="1400" dirty="0" smtClean="0">
                <a:hlinkClick r:id="rId7"/>
              </a:rPr>
              <a:t>2Fm%2F07_hy</a:t>
            </a:r>
            <a:endParaRPr lang="en-GB" sz="1400" dirty="0" smtClean="0"/>
          </a:p>
          <a:p>
            <a:endParaRPr lang="pt-BR" sz="1400" b="1" dirty="0"/>
          </a:p>
          <a:p>
            <a:r>
              <a:rPr lang="en-GB" sz="1400" dirty="0"/>
              <a:t>[</a:t>
            </a:r>
            <a:r>
              <a:rPr lang="en-GB" sz="1400" dirty="0" smtClean="0"/>
              <a:t>7] </a:t>
            </a:r>
            <a:r>
              <a:rPr lang="en-GB" sz="1400" dirty="0" smtClean="0">
                <a:hlinkClick r:id="rId8"/>
              </a:rPr>
              <a:t>https</a:t>
            </a:r>
            <a:r>
              <a:rPr lang="en-GB" sz="1400" dirty="0">
                <a:hlinkClick r:id="rId8"/>
              </a:rPr>
              <a:t>://</a:t>
            </a:r>
            <a:r>
              <a:rPr lang="en-GB" sz="1400" dirty="0" smtClean="0">
                <a:hlinkClick r:id="rId8"/>
              </a:rPr>
              <a:t>www.finder.com/uk/uk-diet-trends</a:t>
            </a:r>
            <a:endParaRPr lang="en-GB" sz="1400" dirty="0" smtClean="0"/>
          </a:p>
          <a:p>
            <a:endParaRPr lang="pt-BR" sz="1400" b="1" dirty="0"/>
          </a:p>
          <a:p>
            <a:r>
              <a:rPr lang="en-GB" sz="1400" dirty="0"/>
              <a:t>[</a:t>
            </a:r>
            <a:r>
              <a:rPr lang="en-GB" sz="1400" dirty="0" smtClean="0"/>
              <a:t>8] </a:t>
            </a:r>
            <a:r>
              <a:rPr lang="en-GB" sz="1400" dirty="0" smtClean="0">
                <a:hlinkClick r:id="rId9"/>
              </a:rPr>
              <a:t>https</a:t>
            </a:r>
            <a:r>
              <a:rPr lang="en-GB" sz="1400" dirty="0">
                <a:hlinkClick r:id="rId9"/>
              </a:rPr>
              <a:t>://</a:t>
            </a:r>
            <a:r>
              <a:rPr lang="en-GB" sz="1400" dirty="0" smtClean="0">
                <a:hlinkClick r:id="rId9"/>
              </a:rPr>
              <a:t>en.wikipedia.org/wiki/Greater_London</a:t>
            </a:r>
            <a:endParaRPr lang="en-GB" sz="1400" dirty="0" smtClean="0"/>
          </a:p>
          <a:p>
            <a:endParaRPr lang="pt-BR" sz="1400" b="1" dirty="0"/>
          </a:p>
          <a:p>
            <a:r>
              <a:rPr lang="en-GB" sz="1400" dirty="0"/>
              <a:t>[</a:t>
            </a:r>
            <a:r>
              <a:rPr lang="en-GB" sz="1400" dirty="0" smtClean="0"/>
              <a:t>9] </a:t>
            </a:r>
            <a:r>
              <a:rPr lang="en-GB" sz="1400" dirty="0" smtClean="0">
                <a:hlinkClick r:id="rId10"/>
              </a:rPr>
              <a:t>https</a:t>
            </a:r>
            <a:r>
              <a:rPr lang="en-GB" sz="1400" dirty="0">
                <a:hlinkClick r:id="rId10"/>
              </a:rPr>
              <a:t>://plantproteins.co/vegan-plant-based-diet-statistics</a:t>
            </a:r>
            <a:r>
              <a:rPr lang="en-GB" sz="1400" dirty="0" smtClean="0">
                <a:hlinkClick r:id="rId10"/>
              </a:rPr>
              <a:t>/</a:t>
            </a:r>
            <a:endParaRPr lang="en-GB" sz="1400" dirty="0" smtClean="0"/>
          </a:p>
          <a:p>
            <a:endParaRPr lang="pt-BR" sz="1400" b="1" dirty="0"/>
          </a:p>
          <a:p>
            <a:r>
              <a:rPr lang="en-GB" sz="1400" dirty="0"/>
              <a:t>[</a:t>
            </a:r>
            <a:r>
              <a:rPr lang="en-GB" sz="1400" dirty="0" smtClean="0"/>
              <a:t>10] </a:t>
            </a:r>
            <a:r>
              <a:rPr lang="en-GB" sz="1400" dirty="0" smtClean="0">
                <a:hlinkClick r:id="rId11"/>
              </a:rPr>
              <a:t>https</a:t>
            </a:r>
            <a:r>
              <a:rPr lang="en-GB" sz="1400" dirty="0">
                <a:hlinkClick r:id="rId11"/>
              </a:rPr>
              <a:t>://foodrevolution.org/blog/vegan-statistics-global</a:t>
            </a:r>
            <a:r>
              <a:rPr lang="en-GB" sz="1400" dirty="0" smtClean="0">
                <a:hlinkClick r:id="rId11"/>
              </a:rPr>
              <a:t>/</a:t>
            </a:r>
            <a:endParaRPr lang="en-GB" sz="1400" dirty="0" smtClean="0"/>
          </a:p>
          <a:p>
            <a:endParaRPr lang="pt-BR" sz="1400" b="1" dirty="0"/>
          </a:p>
          <a:p>
            <a:r>
              <a:rPr lang="en-GB" sz="1400" dirty="0"/>
              <a:t>[</a:t>
            </a:r>
            <a:r>
              <a:rPr lang="en-GB" sz="1400" dirty="0" smtClean="0"/>
              <a:t>11] </a:t>
            </a:r>
            <a:r>
              <a:rPr lang="en-GB" sz="1400" dirty="0" smtClean="0">
                <a:hlinkClick r:id="rId12"/>
              </a:rPr>
              <a:t>https</a:t>
            </a:r>
            <a:r>
              <a:rPr lang="en-GB" sz="1400" dirty="0">
                <a:hlinkClick r:id="rId12"/>
              </a:rPr>
              <a:t>://healthcareers.co/vegan-statistics</a:t>
            </a:r>
            <a:r>
              <a:rPr lang="en-GB" sz="1400" dirty="0" smtClean="0">
                <a:hlinkClick r:id="rId12"/>
              </a:rPr>
              <a:t>/</a:t>
            </a:r>
            <a:endParaRPr lang="en-GB" sz="1400" dirty="0" smtClean="0"/>
          </a:p>
          <a:p>
            <a:endParaRPr lang="pt-BR" sz="1400" b="1" dirty="0"/>
          </a:p>
          <a:p>
            <a:r>
              <a:rPr lang="en-GB" sz="1400" dirty="0"/>
              <a:t>[</a:t>
            </a:r>
            <a:r>
              <a:rPr lang="en-GB" sz="1400" dirty="0" smtClean="0"/>
              <a:t>12] </a:t>
            </a:r>
            <a:r>
              <a:rPr lang="en-GB" sz="1400" dirty="0" smtClean="0">
                <a:hlinkClick r:id="rId13"/>
              </a:rPr>
              <a:t>https</a:t>
            </a:r>
            <a:r>
              <a:rPr lang="en-GB" sz="1400" dirty="0">
                <a:hlinkClick r:id="rId13"/>
              </a:rPr>
              <a:t>://www.forbes.com/sites/janetforgrieve/2018/11/02/picturing-a-kindler-gentler-world-vegan-month/?</a:t>
            </a:r>
            <a:r>
              <a:rPr lang="en-GB" sz="1400" dirty="0" smtClean="0">
                <a:hlinkClick r:id="rId13"/>
              </a:rPr>
              <a:t>sh=34e448e22f2b</a:t>
            </a:r>
            <a:endParaRPr lang="en-GB" sz="1400" b="1" dirty="0" smtClean="0"/>
          </a:p>
          <a:p>
            <a:endParaRPr lang="en-GB" sz="1400" dirty="0" smtClean="0"/>
          </a:p>
        </p:txBody>
      </p:sp>
    </p:spTree>
    <p:extLst>
      <p:ext uri="{BB962C8B-B14F-4D97-AF65-F5344CB8AC3E}">
        <p14:creationId xmlns:p14="http://schemas.microsoft.com/office/powerpoint/2010/main" val="49545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Contents</a:t>
            </a:r>
            <a:endParaRPr lang="en-US" dirty="0">
              <a:solidFill>
                <a:schemeClr val="accent1"/>
              </a:solidFill>
            </a:endParaRPr>
          </a:p>
        </p:txBody>
      </p:sp>
      <p:sp>
        <p:nvSpPr>
          <p:cNvPr id="6" name="Content Placeholder 5"/>
          <p:cNvSpPr>
            <a:spLocks noGrp="1"/>
          </p:cNvSpPr>
          <p:nvPr>
            <p:ph idx="1"/>
          </p:nvPr>
        </p:nvSpPr>
        <p:spPr>
          <a:xfrm>
            <a:off x="1218883" y="1960240"/>
            <a:ext cx="9751060" cy="3629000"/>
          </a:xfrm>
        </p:spPr>
        <p:txBody>
          <a:bodyPr/>
          <a:lstStyle/>
          <a:p>
            <a:r>
              <a:rPr lang="en-US" dirty="0" smtClean="0"/>
              <a:t>Introduction</a:t>
            </a:r>
            <a:endParaRPr lang="en-US" dirty="0"/>
          </a:p>
          <a:p>
            <a:r>
              <a:rPr lang="en-US" dirty="0"/>
              <a:t>Data Acquisition and Preliminary Analysis</a:t>
            </a:r>
            <a:endParaRPr lang="en-US" dirty="0"/>
          </a:p>
          <a:p>
            <a:r>
              <a:rPr lang="en-US" dirty="0" smtClean="0"/>
              <a:t>Methodology</a:t>
            </a:r>
          </a:p>
          <a:p>
            <a:r>
              <a:rPr lang="en-US" dirty="0" smtClean="0"/>
              <a:t>Results</a:t>
            </a:r>
          </a:p>
          <a:p>
            <a:r>
              <a:rPr lang="en-US" dirty="0" smtClean="0"/>
              <a:t>Conclusion</a:t>
            </a:r>
          </a:p>
          <a:p>
            <a:r>
              <a:rPr lang="en-US" dirty="0" smtClean="0"/>
              <a:t>References</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Introduction</a:t>
            </a:r>
            <a:endParaRPr lang="en-US" dirty="0">
              <a:solidFill>
                <a:schemeClr val="accent1"/>
              </a:solidFill>
            </a:endParaRPr>
          </a:p>
        </p:txBody>
      </p:sp>
      <p:sp>
        <p:nvSpPr>
          <p:cNvPr id="3" name="Rectangle 2"/>
          <p:cNvSpPr/>
          <p:nvPr/>
        </p:nvSpPr>
        <p:spPr>
          <a:xfrm>
            <a:off x="1218883" y="2276872"/>
            <a:ext cx="10270210" cy="2569934"/>
          </a:xfrm>
          <a:prstGeom prst="rect">
            <a:avLst/>
          </a:prstGeom>
        </p:spPr>
        <p:txBody>
          <a:bodyPr wrap="square">
            <a:spAutoFit/>
          </a:bodyPr>
          <a:lstStyle/>
          <a:p>
            <a:pPr algn="just">
              <a:lnSpc>
                <a:spcPct val="115000"/>
              </a:lnSpc>
              <a:spcAft>
                <a:spcPts val="0"/>
              </a:spcAft>
            </a:pPr>
            <a:r>
              <a:rPr lang="en-GB" sz="2800" dirty="0"/>
              <a:t>Healthy food has become a trending topic in the past few years. People are paying more attention to what they eat, and how they eat. Several consumers are changing their habits from animal derived goods to plant-based goods, and the interest has increased significantly in the United Kingdom.</a:t>
            </a:r>
            <a:endParaRPr lang="pt-BR" sz="2800"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Introduction</a:t>
            </a:r>
            <a:endParaRPr lang="en-US" dirty="0">
              <a:solidFill>
                <a:schemeClr val="accent1"/>
              </a:solidFill>
            </a:endParaRPr>
          </a:p>
        </p:txBody>
      </p:sp>
      <p:sp>
        <p:nvSpPr>
          <p:cNvPr id="3" name="Rectangle 2"/>
          <p:cNvSpPr/>
          <p:nvPr/>
        </p:nvSpPr>
        <p:spPr>
          <a:xfrm>
            <a:off x="909836" y="1556792"/>
            <a:ext cx="10657184" cy="4154984"/>
          </a:xfrm>
          <a:prstGeom prst="rect">
            <a:avLst/>
          </a:prstGeom>
        </p:spPr>
        <p:txBody>
          <a:bodyPr wrap="square">
            <a:spAutoFit/>
          </a:bodyPr>
          <a:lstStyle/>
          <a:p>
            <a:pPr marL="342900" lvl="0" indent="-342900">
              <a:buFont typeface="Arial" panose="020B0604020202020204" pitchFamily="34" charset="0"/>
              <a:buChar char="•"/>
            </a:pPr>
            <a:r>
              <a:rPr lang="en-GB" dirty="0"/>
              <a:t>The UK's purchase and consumption rates of vegan: milk, meat, butter/margarine, cheese, ready meals/food to go and seafood are the highest in Europe</a:t>
            </a:r>
            <a:r>
              <a:rPr lang="en-GB" dirty="0" smtClean="0"/>
              <a:t>.</a:t>
            </a:r>
            <a:endParaRPr lang="pt-BR" b="1" dirty="0"/>
          </a:p>
          <a:p>
            <a:pPr marL="342900" lvl="0" indent="-342900">
              <a:buFont typeface="Arial" panose="020B0604020202020204" pitchFamily="34" charset="0"/>
              <a:buChar char="•"/>
            </a:pPr>
            <a:r>
              <a:rPr lang="en-GB" dirty="0"/>
              <a:t>In 2018, the UK launched more vegan products than any nation</a:t>
            </a:r>
            <a:r>
              <a:rPr lang="en-GB" dirty="0" smtClean="0"/>
              <a:t>.</a:t>
            </a:r>
            <a:endParaRPr lang="pt-BR" b="1" dirty="0"/>
          </a:p>
          <a:p>
            <a:pPr marL="342900" lvl="0" indent="-342900">
              <a:buFont typeface="Arial" panose="020B0604020202020204" pitchFamily="34" charset="0"/>
              <a:buChar char="•"/>
            </a:pPr>
            <a:r>
              <a:rPr lang="en-GB" dirty="0"/>
              <a:t>Between November 2019 and November 2020, vegan food orders via </a:t>
            </a:r>
            <a:r>
              <a:rPr lang="en-GB" dirty="0" err="1"/>
              <a:t>Deliveroo</a:t>
            </a:r>
            <a:r>
              <a:rPr lang="en-GB" dirty="0"/>
              <a:t> shot up 115</a:t>
            </a:r>
            <a:r>
              <a:rPr lang="en-GB" dirty="0" smtClean="0"/>
              <a:t>%.</a:t>
            </a:r>
            <a:endParaRPr lang="pt-BR" b="1" dirty="0"/>
          </a:p>
          <a:p>
            <a:pPr marL="342900" lvl="0" indent="-342900">
              <a:buFont typeface="Arial" panose="020B0604020202020204" pitchFamily="34" charset="0"/>
              <a:buChar char="•"/>
            </a:pPr>
            <a:r>
              <a:rPr lang="en-GB" dirty="0"/>
              <a:t>Demand for meat-free food in the UK increased by 987% in 2017 and going vegan was predicted to be the biggest food trend in 2018</a:t>
            </a:r>
            <a:r>
              <a:rPr lang="en-GB" dirty="0" smtClean="0"/>
              <a:t>.</a:t>
            </a:r>
            <a:endParaRPr lang="pt-BR" b="1" dirty="0"/>
          </a:p>
          <a:p>
            <a:pPr marL="342900" lvl="0" indent="-342900">
              <a:buFont typeface="Arial" panose="020B0604020202020204" pitchFamily="34" charset="0"/>
              <a:buChar char="•"/>
            </a:pPr>
            <a:r>
              <a:rPr lang="en-GB" dirty="0"/>
              <a:t>The Google Trends </a:t>
            </a:r>
            <a:r>
              <a:rPr lang="en-GB" dirty="0" smtClean="0"/>
              <a:t>on </a:t>
            </a:r>
            <a:r>
              <a:rPr lang="en-GB" dirty="0"/>
              <a:t>veganism puts the UK as the fourth region with more interest in the subject, and shows the increase in search of veganism consistently rising since 2013.</a:t>
            </a:r>
            <a:endParaRPr lang="pt-BR" b="1" dirty="0"/>
          </a:p>
        </p:txBody>
      </p:sp>
      <p:pic>
        <p:nvPicPr>
          <p:cNvPr id="2" name="Picture 1"/>
          <p:cNvPicPr>
            <a:picLocks noChangeAspect="1"/>
          </p:cNvPicPr>
          <p:nvPr/>
        </p:nvPicPr>
        <p:blipFill>
          <a:blip r:embed="rId2"/>
          <a:stretch>
            <a:fillRect/>
          </a:stretch>
        </p:blipFill>
        <p:spPr>
          <a:xfrm>
            <a:off x="8686700" y="5445224"/>
            <a:ext cx="3248478" cy="1171739"/>
          </a:xfrm>
          <a:prstGeom prst="rect">
            <a:avLst/>
          </a:prstGeom>
        </p:spPr>
      </p:pic>
    </p:spTree>
    <p:extLst>
      <p:ext uri="{BB962C8B-B14F-4D97-AF65-F5344CB8AC3E}">
        <p14:creationId xmlns:p14="http://schemas.microsoft.com/office/powerpoint/2010/main" val="155550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Introduction</a:t>
            </a:r>
            <a:endParaRPr lang="en-US" dirty="0">
              <a:solidFill>
                <a:schemeClr val="accent1"/>
              </a:solidFill>
            </a:endParaRPr>
          </a:p>
        </p:txBody>
      </p:sp>
      <p:sp>
        <p:nvSpPr>
          <p:cNvPr id="3" name="Rectangle 2"/>
          <p:cNvSpPr/>
          <p:nvPr/>
        </p:nvSpPr>
        <p:spPr>
          <a:xfrm>
            <a:off x="1218883" y="1628800"/>
            <a:ext cx="10348137" cy="1569660"/>
          </a:xfrm>
          <a:prstGeom prst="rect">
            <a:avLst/>
          </a:prstGeom>
        </p:spPr>
        <p:txBody>
          <a:bodyPr wrap="square">
            <a:spAutoFit/>
          </a:bodyPr>
          <a:lstStyle/>
          <a:p>
            <a:r>
              <a:rPr lang="pt-BR" sz="2800" dirty="0" smtClean="0"/>
              <a:t>Goal</a:t>
            </a:r>
            <a:r>
              <a:rPr lang="pt-BR" sz="3200" dirty="0" smtClean="0"/>
              <a:t>:</a:t>
            </a:r>
          </a:p>
          <a:p>
            <a:r>
              <a:rPr lang="pt-BR" sz="3200" dirty="0" smtClean="0"/>
              <a:t>Find which districts of London are the best choices to open a new vegan restaurant.</a:t>
            </a:r>
            <a:endParaRPr lang="pt-BR" sz="1800" b="1" dirty="0"/>
          </a:p>
        </p:txBody>
      </p:sp>
      <p:pic>
        <p:nvPicPr>
          <p:cNvPr id="4" name="Picture 3" descr="Goal PNG Transparent Images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4437112"/>
            <a:ext cx="3061744" cy="1947269"/>
          </a:xfrm>
          <a:prstGeom prst="rect">
            <a:avLst/>
          </a:prstGeom>
        </p:spPr>
      </p:pic>
      <p:pic>
        <p:nvPicPr>
          <p:cNvPr id="6" name="Picture 5" descr="Culture of London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4616" y="3597366"/>
            <a:ext cx="2155491" cy="2997929"/>
          </a:xfrm>
          <a:prstGeom prst="rect">
            <a:avLst/>
          </a:prstGeom>
          <a:ln>
            <a:noFill/>
          </a:ln>
          <a:effectLst>
            <a:softEdge rad="112500"/>
          </a:effectLst>
        </p:spPr>
      </p:pic>
      <p:pic>
        <p:nvPicPr>
          <p:cNvPr id="7" name="Picture 6" descr="Where to Eat in Oakland, California: A Local's Guid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7160" y="3735968"/>
            <a:ext cx="4109860" cy="2720727"/>
          </a:xfrm>
          <a:prstGeom prst="rect">
            <a:avLst/>
          </a:prstGeom>
          <a:ln>
            <a:noFill/>
          </a:ln>
          <a:effectLst>
            <a:softEdge rad="112500"/>
          </a:effectLst>
        </p:spPr>
      </p:pic>
    </p:spTree>
    <p:extLst>
      <p:ext uri="{BB962C8B-B14F-4D97-AF65-F5344CB8AC3E}">
        <p14:creationId xmlns:p14="http://schemas.microsoft.com/office/powerpoint/2010/main" val="362357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Data Acquisition and Preliminary Analysis</a:t>
            </a:r>
            <a:endParaRPr lang="en-US" dirty="0">
              <a:solidFill>
                <a:schemeClr val="accent1"/>
              </a:solidFill>
            </a:endParaRPr>
          </a:p>
        </p:txBody>
      </p:sp>
      <p:pic>
        <p:nvPicPr>
          <p:cNvPr id="2" name="Picture 1"/>
          <p:cNvPicPr>
            <a:picLocks noChangeAspect="1"/>
          </p:cNvPicPr>
          <p:nvPr/>
        </p:nvPicPr>
        <p:blipFill>
          <a:blip r:embed="rId2"/>
          <a:stretch>
            <a:fillRect/>
          </a:stretch>
        </p:blipFill>
        <p:spPr>
          <a:xfrm>
            <a:off x="477788" y="1458683"/>
            <a:ext cx="4896544" cy="2371762"/>
          </a:xfrm>
          <a:prstGeom prst="rect">
            <a:avLst/>
          </a:prstGeom>
        </p:spPr>
      </p:pic>
      <p:pic>
        <p:nvPicPr>
          <p:cNvPr id="8" name="Picture 7"/>
          <p:cNvPicPr>
            <a:picLocks noChangeAspect="1"/>
          </p:cNvPicPr>
          <p:nvPr/>
        </p:nvPicPr>
        <p:blipFill>
          <a:blip r:embed="rId3"/>
          <a:stretch>
            <a:fillRect/>
          </a:stretch>
        </p:blipFill>
        <p:spPr>
          <a:xfrm>
            <a:off x="6120780" y="1587107"/>
            <a:ext cx="5024811" cy="2410090"/>
          </a:xfrm>
          <a:prstGeom prst="rect">
            <a:avLst/>
          </a:prstGeom>
        </p:spPr>
      </p:pic>
      <p:pic>
        <p:nvPicPr>
          <p:cNvPr id="9" name="Picture 8"/>
          <p:cNvPicPr>
            <a:picLocks noChangeAspect="1"/>
          </p:cNvPicPr>
          <p:nvPr/>
        </p:nvPicPr>
        <p:blipFill>
          <a:blip r:embed="rId4"/>
          <a:stretch>
            <a:fillRect/>
          </a:stretch>
        </p:blipFill>
        <p:spPr>
          <a:xfrm>
            <a:off x="1053852" y="4149020"/>
            <a:ext cx="8239375" cy="2439524"/>
          </a:xfrm>
          <a:prstGeom prst="rect">
            <a:avLst/>
          </a:prstGeom>
        </p:spPr>
      </p:pic>
    </p:spTree>
    <p:extLst>
      <p:ext uri="{BB962C8B-B14F-4D97-AF65-F5344CB8AC3E}">
        <p14:creationId xmlns:p14="http://schemas.microsoft.com/office/powerpoint/2010/main" val="113891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Data Acquisition and Preliminary Analysis</a:t>
            </a:r>
            <a:endParaRPr lang="en-US" dirty="0">
              <a:solidFill>
                <a:schemeClr val="accent1"/>
              </a:solidFill>
            </a:endParaRPr>
          </a:p>
        </p:txBody>
      </p:sp>
      <p:pic>
        <p:nvPicPr>
          <p:cNvPr id="3" name="Picture 2"/>
          <p:cNvPicPr>
            <a:picLocks noChangeAspect="1"/>
          </p:cNvPicPr>
          <p:nvPr/>
        </p:nvPicPr>
        <p:blipFill>
          <a:blip r:embed="rId2"/>
          <a:stretch>
            <a:fillRect/>
          </a:stretch>
        </p:blipFill>
        <p:spPr>
          <a:xfrm>
            <a:off x="333772" y="1435224"/>
            <a:ext cx="5319244" cy="2520280"/>
          </a:xfrm>
          <a:prstGeom prst="rect">
            <a:avLst/>
          </a:prstGeom>
        </p:spPr>
      </p:pic>
      <p:pic>
        <p:nvPicPr>
          <p:cNvPr id="4" name="Picture 3"/>
          <p:cNvPicPr>
            <a:picLocks noChangeAspect="1"/>
          </p:cNvPicPr>
          <p:nvPr/>
        </p:nvPicPr>
        <p:blipFill>
          <a:blip r:embed="rId3"/>
          <a:stretch>
            <a:fillRect/>
          </a:stretch>
        </p:blipFill>
        <p:spPr>
          <a:xfrm>
            <a:off x="765820" y="4725144"/>
            <a:ext cx="7416824" cy="1707268"/>
          </a:xfrm>
          <a:prstGeom prst="rect">
            <a:avLst/>
          </a:prstGeom>
        </p:spPr>
      </p:pic>
      <p:pic>
        <p:nvPicPr>
          <p:cNvPr id="6" name="Picture 5"/>
          <p:cNvPicPr>
            <a:picLocks noChangeAspect="1"/>
          </p:cNvPicPr>
          <p:nvPr/>
        </p:nvPicPr>
        <p:blipFill>
          <a:blip r:embed="rId4"/>
          <a:stretch>
            <a:fillRect/>
          </a:stretch>
        </p:blipFill>
        <p:spPr>
          <a:xfrm>
            <a:off x="6094412" y="1988840"/>
            <a:ext cx="5667473" cy="2375826"/>
          </a:xfrm>
          <a:prstGeom prst="rect">
            <a:avLst/>
          </a:prstGeom>
        </p:spPr>
      </p:pic>
    </p:spTree>
    <p:extLst>
      <p:ext uri="{BB962C8B-B14F-4D97-AF65-F5344CB8AC3E}">
        <p14:creationId xmlns:p14="http://schemas.microsoft.com/office/powerpoint/2010/main" val="290170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Data Acquisition and Preliminary Analysis</a:t>
            </a:r>
            <a:endParaRPr lang="en-US" dirty="0">
              <a:solidFill>
                <a:schemeClr val="accent1"/>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77788" y="1556792"/>
            <a:ext cx="8208912" cy="4933528"/>
          </a:xfrm>
          <a:prstGeom prst="rect">
            <a:avLst/>
          </a:prstGeom>
        </p:spPr>
      </p:pic>
      <p:sp>
        <p:nvSpPr>
          <p:cNvPr id="8" name="Rectangle 7"/>
          <p:cNvSpPr/>
          <p:nvPr/>
        </p:nvSpPr>
        <p:spPr>
          <a:xfrm>
            <a:off x="8830716" y="3140968"/>
            <a:ext cx="3024336" cy="1569660"/>
          </a:xfrm>
          <a:prstGeom prst="rect">
            <a:avLst/>
          </a:prstGeom>
        </p:spPr>
        <p:txBody>
          <a:bodyPr wrap="square">
            <a:spAutoFit/>
          </a:bodyPr>
          <a:lstStyle/>
          <a:p>
            <a:pPr lvl="0"/>
            <a:r>
              <a:rPr lang="pt-BR" dirty="0" smtClean="0"/>
              <a:t>Map with the existing Vegetarian / Vegan Restaurants in London</a:t>
            </a:r>
            <a:endParaRPr lang="pt-BR" b="1" dirty="0"/>
          </a:p>
        </p:txBody>
      </p:sp>
    </p:spTree>
    <p:extLst>
      <p:ext uri="{BB962C8B-B14F-4D97-AF65-F5344CB8AC3E}">
        <p14:creationId xmlns:p14="http://schemas.microsoft.com/office/powerpoint/2010/main" val="132728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Methodology</a:t>
            </a:r>
            <a:endParaRPr lang="en-US" dirty="0">
              <a:solidFill>
                <a:schemeClr val="accent1"/>
              </a:solidFill>
            </a:endParaRPr>
          </a:p>
        </p:txBody>
      </p:sp>
      <p:sp>
        <p:nvSpPr>
          <p:cNvPr id="2" name="Rectangle 1"/>
          <p:cNvSpPr/>
          <p:nvPr/>
        </p:nvSpPr>
        <p:spPr>
          <a:xfrm>
            <a:off x="405780" y="1700808"/>
            <a:ext cx="10174684" cy="1070037"/>
          </a:xfrm>
          <a:prstGeom prst="rect">
            <a:avLst/>
          </a:prstGeom>
        </p:spPr>
        <p:txBody>
          <a:bodyPr wrap="square">
            <a:spAutoFit/>
          </a:bodyPr>
          <a:lstStyle/>
          <a:p>
            <a:pPr algn="just">
              <a:lnSpc>
                <a:spcPct val="115000"/>
              </a:lnSpc>
              <a:spcAft>
                <a:spcPts val="1000"/>
              </a:spcAft>
            </a:pPr>
            <a:r>
              <a:rPr lang="pt-BR" dirty="0" smtClean="0"/>
              <a:t>Get all districts in Greater London</a:t>
            </a:r>
          </a:p>
          <a:p>
            <a:pPr algn="just">
              <a:lnSpc>
                <a:spcPct val="115000"/>
              </a:lnSpc>
              <a:spcAft>
                <a:spcPts val="1000"/>
              </a:spcAft>
            </a:pPr>
            <a:r>
              <a:rPr lang="pt-BR" dirty="0" smtClean="0"/>
              <a:t>Total: 527</a:t>
            </a:r>
            <a:endParaRPr lang="pt-BR" dirty="0"/>
          </a:p>
        </p:txBody>
      </p:sp>
      <p:pic>
        <p:nvPicPr>
          <p:cNvPr id="3" name="Picture 2" descr="File:Outer London districts.png - Wikitrave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4572" y="261181"/>
            <a:ext cx="4181611" cy="3232386"/>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405780" y="2862536"/>
            <a:ext cx="10174684" cy="1070037"/>
          </a:xfrm>
          <a:prstGeom prst="rect">
            <a:avLst/>
          </a:prstGeom>
        </p:spPr>
        <p:txBody>
          <a:bodyPr wrap="square">
            <a:spAutoFit/>
          </a:bodyPr>
          <a:lstStyle/>
          <a:p>
            <a:pPr algn="just">
              <a:lnSpc>
                <a:spcPct val="115000"/>
              </a:lnSpc>
              <a:spcAft>
                <a:spcPts val="1000"/>
              </a:spcAft>
            </a:pPr>
            <a:r>
              <a:rPr lang="pt-BR" dirty="0" smtClean="0"/>
              <a:t>Top 20 districts with more venues:</a:t>
            </a:r>
          </a:p>
          <a:p>
            <a:pPr algn="just">
              <a:lnSpc>
                <a:spcPct val="115000"/>
              </a:lnSpc>
              <a:spcAft>
                <a:spcPts val="1000"/>
              </a:spcAft>
            </a:pPr>
            <a:endParaRPr lang="pt-BR" dirty="0"/>
          </a:p>
        </p:txBody>
      </p:sp>
      <p:pic>
        <p:nvPicPr>
          <p:cNvPr id="4" name="Picture 3"/>
          <p:cNvPicPr>
            <a:picLocks noChangeAspect="1"/>
          </p:cNvPicPr>
          <p:nvPr/>
        </p:nvPicPr>
        <p:blipFill>
          <a:blip r:embed="rId3"/>
          <a:stretch>
            <a:fillRect/>
          </a:stretch>
        </p:blipFill>
        <p:spPr>
          <a:xfrm>
            <a:off x="1130520" y="3397554"/>
            <a:ext cx="6096851" cy="3153215"/>
          </a:xfrm>
          <a:prstGeom prst="rect">
            <a:avLst/>
          </a:prstGeom>
        </p:spPr>
      </p:pic>
    </p:spTree>
    <p:extLst>
      <p:ext uri="{BB962C8B-B14F-4D97-AF65-F5344CB8AC3E}">
        <p14:creationId xmlns:p14="http://schemas.microsoft.com/office/powerpoint/2010/main" val="13503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0262f94-9f35-4ac3-9a90-690165a166b7"/>
    <ds:schemaRef ds:uri="http://purl.org/dc/terms/"/>
    <ds:schemaRef ds:uri="http://www.w3.org/XML/1998/namespace"/>
    <ds:schemaRef ds:uri="http://schemas.microsoft.com/office/infopath/2007/PartnerControls"/>
    <ds:schemaRef ds:uri="a4f35948-e619-41b3-aa29-22878b09cfd2"/>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32</TotalTime>
  <Words>523</Words>
  <Application>Microsoft Office PowerPoint</Application>
  <PresentationFormat>Custom</PresentationFormat>
  <Paragraphs>68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Constantia</vt:lpstr>
      <vt:lpstr>Cooking 16x9</vt:lpstr>
      <vt:lpstr>Opening a Vegan Restaurant in London</vt:lpstr>
      <vt:lpstr>Contents</vt:lpstr>
      <vt:lpstr>Introduction</vt:lpstr>
      <vt:lpstr>Introduction</vt:lpstr>
      <vt:lpstr>Introduction</vt:lpstr>
      <vt:lpstr>Data Acquisition and Preliminary Analysis</vt:lpstr>
      <vt:lpstr>Data Acquisition and Preliminary Analysis</vt:lpstr>
      <vt:lpstr>Data Acquisition and Preliminary Analysis</vt:lpstr>
      <vt:lpstr>Methodology</vt:lpstr>
      <vt:lpstr>Methodology</vt:lpstr>
      <vt:lpstr>Results</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Vegan Restaurant in London</dc:title>
  <dc:creator>Rodolpho Pereira</dc:creator>
  <cp:lastModifiedBy>Rodolpho Pereira</cp:lastModifiedBy>
  <cp:revision>4</cp:revision>
  <dcterms:created xsi:type="dcterms:W3CDTF">2020-11-06T15:04:20Z</dcterms:created>
  <dcterms:modified xsi:type="dcterms:W3CDTF">2020-11-06T15:37:05Z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