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8" r:id="rId2"/>
    <p:sldId id="289" r:id="rId3"/>
    <p:sldId id="269" r:id="rId4"/>
    <p:sldId id="267" r:id="rId5"/>
    <p:sldId id="278" r:id="rId6"/>
    <p:sldId id="277" r:id="rId7"/>
    <p:sldId id="287" r:id="rId8"/>
    <p:sldId id="290" r:id="rId9"/>
    <p:sldId id="266" r:id="rId10"/>
    <p:sldId id="271" r:id="rId11"/>
    <p:sldId id="281" r:id="rId12"/>
    <p:sldId id="260" r:id="rId13"/>
    <p:sldId id="282" r:id="rId14"/>
    <p:sldId id="291" r:id="rId15"/>
    <p:sldId id="293" r:id="rId16"/>
    <p:sldId id="283" r:id="rId17"/>
    <p:sldId id="284" r:id="rId18"/>
  </p:sldIdLst>
  <p:sldSz cx="12192000" cy="6858000"/>
  <p:notesSz cx="6858000" cy="9144000"/>
  <p:embeddedFontLs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3" autoAdjust="0"/>
    <p:restoredTop sz="72258" autoAdjust="0"/>
  </p:normalViewPr>
  <p:slideViewPr>
    <p:cSldViewPr snapToGrid="0">
      <p:cViewPr varScale="1">
        <p:scale>
          <a:sx n="77" d="100"/>
          <a:sy n="77" d="100"/>
        </p:scale>
        <p:origin x="20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3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96566048788225"/>
          <c:y val="0.17387518403007196"/>
          <c:w val="0.60933944816842722"/>
          <c:h val="0.81523776482095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Funding Breakdown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FA-4F44-BEA6-6F18D582455E}"/>
              </c:ext>
            </c:extLst>
          </c:dPt>
          <c:dPt>
            <c:idx val="1"/>
            <c:bubble3D val="0"/>
            <c:spPr>
              <a:solidFill>
                <a:srgbClr val="99CC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B0FA-4F44-BEA6-6F18D582455E}"/>
              </c:ext>
            </c:extLst>
          </c:dPt>
          <c:dPt>
            <c:idx val="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FA-4F44-BEA6-6F18D58245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0FA-4F44-BEA6-6F18D582455E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0FA-4F44-BEA6-6F18D582455E}"/>
              </c:ext>
            </c:extLst>
          </c:dPt>
          <c:dLbls>
            <c:dLbl>
              <c:idx val="0"/>
              <c:layout>
                <c:manualLayout>
                  <c:x val="-0.10480912892033868"/>
                  <c:y val="0.1896728870053772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 smtClean="0">
                        <a:solidFill>
                          <a:schemeClr val="bg1"/>
                        </a:solidFill>
                      </a:rPr>
                      <a:t>IP, $</a:t>
                    </a:r>
                    <a:fld id="{F02BCFAC-FDF9-43FB-8F5D-35DDBD66D8DA}" type="VALUE">
                      <a:rPr lang="en-US" sz="1800" baseline="0" smtClean="0">
                        <a:solidFill>
                          <a:schemeClr val="bg1"/>
                        </a:solidFill>
                      </a:rPr>
                      <a:pPr>
                        <a:defRPr sz="1800"/>
                      </a:pPr>
                      <a:t>[VALUE]</a:t>
                    </a:fld>
                    <a:r>
                      <a:rPr lang="en-US" sz="1800" baseline="0" dirty="0" smtClean="0">
                        <a:solidFill>
                          <a:schemeClr val="bg1"/>
                        </a:solidFill>
                      </a:rPr>
                      <a:t>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609169241189294"/>
                      <c:h val="0.117359560145015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FA-4F44-BEA6-6F18D582455E}"/>
                </c:ext>
              </c:extLst>
            </c:dLbl>
            <c:dLbl>
              <c:idx val="1"/>
              <c:layout>
                <c:manualLayout>
                  <c:x val="-0.22405900679183133"/>
                  <c:y val="0.1007032236037451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AFB9E6-DE4B-4B2B-B666-34BB144F6228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, </a:t>
                    </a:r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$</a:t>
                    </a:r>
                    <a:fld id="{A244039F-FC53-413C-A8A3-EDA128DAF790}" type="VALUE">
                      <a:rPr lang="en-US" baseline="0" smtClean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0FA-4F44-BEA6-6F18D582455E}"/>
                </c:ext>
              </c:extLst>
            </c:dLbl>
            <c:dLbl>
              <c:idx val="2"/>
              <c:layout>
                <c:manualLayout>
                  <c:x val="-0.16195848034667784"/>
                  <c:y val="-0.1453649046776841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075FB97-659B-4757-BF08-A3FD36780A62}" type="CATEGORYNAME">
                      <a:rPr lang="en-US" sz="180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>
                        <a:solidFill>
                          <a:schemeClr val="bg1"/>
                        </a:solidFill>
                      </a:rPr>
                      <a:t>, </a:t>
                    </a:r>
                    <a:r>
                      <a:rPr lang="en-US" sz="1800" baseline="0" dirty="0" smtClean="0">
                        <a:solidFill>
                          <a:schemeClr val="bg1"/>
                        </a:solidFill>
                      </a:rPr>
                      <a:t>$</a:t>
                    </a:r>
                    <a:fld id="{EDBBBCC3-9DF7-4F46-9EE0-DDA0F26F70BF}" type="VALUE">
                      <a:rPr lang="en-US" sz="1800" baseline="0" smtClean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r>
                      <a:rPr lang="en-US" sz="1800" baseline="0" dirty="0" smtClean="0">
                        <a:solidFill>
                          <a:schemeClr val="bg1"/>
                        </a:solidFill>
                      </a:rPr>
                      <a:t>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71341804353637"/>
                      <c:h val="0.1496492905633895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0FA-4F44-BEA6-6F18D582455E}"/>
                </c:ext>
              </c:extLst>
            </c:dLbl>
            <c:dLbl>
              <c:idx val="3"/>
              <c:layout>
                <c:manualLayout>
                  <c:x val="7.8761172710121688E-2"/>
                  <c:y val="-4.839606793597407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5C4BF5-3284-4162-B56F-8C32E2B2A359}" type="CATEGORYNAME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, $</a:t>
                    </a:r>
                    <a:fld id="{BD21077E-32D6-4454-B4FE-31008BACF599}" type="VALUE">
                      <a:rPr lang="en-US" baseline="0" smtClean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6964095008243"/>
                      <c:h val="0.148879820208261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0FA-4F44-BEA6-6F18D582455E}"/>
                </c:ext>
              </c:extLst>
            </c:dLbl>
            <c:dLbl>
              <c:idx val="4"/>
              <c:layout>
                <c:manualLayout>
                  <c:x val="0.23047236547166386"/>
                  <c:y val="-3.90416466716331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A6D1749-DB5A-409C-9374-B0D6AF946B00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,</a:t>
                    </a:r>
                    <a:br>
                      <a:rPr lang="en-US" baseline="0" dirty="0" smtClean="0">
                        <a:solidFill>
                          <a:schemeClr val="bg1"/>
                        </a:solidFill>
                      </a:rPr>
                    </a:br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$</a:t>
                    </a:r>
                    <a:fld id="{FEF8053D-8B06-41A2-8AC7-BF881308082A}" type="VALUE">
                      <a:rPr lang="en-US" baseline="0" smtClean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r>
                      <a:rPr lang="en-US" baseline="0" dirty="0" smtClean="0">
                        <a:solidFill>
                          <a:schemeClr val="bg1"/>
                        </a:solidFill>
                      </a:rPr>
                      <a:t>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0FA-4F44-BEA6-6F18D58245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Legal/IP</c:v>
                </c:pt>
                <c:pt idx="1">
                  <c:v>Research</c:v>
                </c:pt>
                <c:pt idx="2">
                  <c:v>Marketing &amp; Sales</c:v>
                </c:pt>
                <c:pt idx="3">
                  <c:v>Operating Expenses</c:v>
                </c:pt>
                <c:pt idx="4">
                  <c:v>Prototype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80</c:v>
                </c:pt>
                <c:pt idx="2">
                  <c:v>100</c:v>
                </c:pt>
                <c:pt idx="3">
                  <c:v>60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A-4F44-BEA6-6F18D582455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BDA3C0B-68B2-4A69-B5BD-56BEA680018F}" type="datetimeFigureOut">
              <a:rPr lang="en-US"/>
              <a:pPr>
                <a:defRPr/>
              </a:pPr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AEA77F-197F-4A15-859A-09FE900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8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[NAME] the [POSTITION]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Infrared Medical Technology. 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75093-C2DC-41AF-A69D-195EAFBEF4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over 650,000 MDs and 2.6 million registered nurses in the US alone.  3.2 million   target audience for our initial roll out.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(PAUSE)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Upon successful market penetration, we will roll out a less costly version of ThermoWand that will focus on the consumer market.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much larger market)  This is anticipated and reflected in FY3 of the Financials.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launch ThermoWand with a competitive suggested retail price of $400. Our costs are $175.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IMT will conduct a Direct Marketing Campaign designed to drive targets to 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IMT will also setup a reseller network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commissioned only, 1099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 sales force.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also launch our Temperature Database Access Plan.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fiscal year 3 … or sooner,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launch a cheaper version of ThermoWand for home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important case studies.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2000, A company called System Application of Advance Technology introduced a digital ear thermometer.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sold 240,000 units in year one,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increased sales significantly each year.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(PAUSE)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late 90s,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ThermoScan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developed a digital ear thermometer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(PAUSE)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ThermoScan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acquired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Gillete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$100 million.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8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brief overview of our 5 year financial plan.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I’d like to point out that these numbers are based off very conservative assumptions. I mentioned the SAAT case study selling 240,000 units in year 1.  These projections have us selling under 5 thousand units in year 1 with gradual growth over the next 5 year.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FY3 onward includes the launch of ThermoWand II, the less expensive version for home use.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1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Infrared Medical Technology is looking to raise 500k, preferably in Convertible Notes with a negotiated discount.  We are open to any and all offers.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our management team. We have full bios on our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3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for your time.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We’d love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you to become part of this great company.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it’s the Common Flu, Tuberculosis or Ebola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airborne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 that you want to avoid.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it's your job to take the temperature of a person who is sick with one of these illnesses.  You could use the standard "thermometer" where you can get up close and personal with the patient  … risking infection … OR…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ThermoWand, the first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 medical thermometer.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temperatures from over 3 feet 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are we different? How are we better?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distance for our competition is 6 inches.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Thermowand’s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patent-pending technology allows people to take temperatures from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3 feet away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outside the “contagious zone” that surrounds a patient.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(PAUSE)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Thermowand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QUICK. It takes readings in seconds. No waiting, no wipe downs, disinfecting or disposables.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time spent around infected patient. Less costs.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Thermowand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extremely accurate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ThermoWand is smarter. Every temperature taken will be stored in the cloud, in the 1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its kind Temperature Database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and Mobile applications, users will be able to view the data for easy analysis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Doctors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able to store patient data and monitor temperature fluctuation over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will be able to setup alerts and watch for spikes in temperatures in specific areas.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will even be able to track the spread of illnesses over distance.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when temperatures in a region are on the rise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the progression of your illness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the history of a patient’s temperatures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 alerts when there are spikes in the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hasn’t this been done before?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ThermoWand utilized the LATEST infrared technology, which has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smaller target area, allowing for 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accuracy.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ThermoWand also utilizes zoom camera technology to target a patient’s face – allowing for more accurate temperatures readings.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And… here is a chart of several distance readings for a standard non-contact thermometer. The randomness is due to the confluence of the ambient temperature present in the room. 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&lt;&lt;CLICK&gt;&gt;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PatentPending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ThermoWand’s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dynamic filtering process collects reliable data, and 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 algorithm results in a clear medical-grade temperature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Isn’t that beautiful?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There’s plenty of competition in the thermometer market.</a:t>
            </a:r>
            <a:r>
              <a:rPr lang="en-US" baseline="0" dirty="0" smtClean="0"/>
              <a:t> Temperature strips, oral, ear, forehead and non-contact thermometers. However, no medical thermometers can take temperatures from over 6 inches away. </a:t>
            </a:r>
            <a:br>
              <a:rPr lang="en-US" baseline="0" dirty="0" smtClean="0"/>
            </a:br>
            <a:r>
              <a:rPr lang="en-US" baseline="0" dirty="0" smtClean="0"/>
              <a:t>(OPTIONAL – IF TIME PERMITS) There are non-medical thermometers, but they are highly inaccurate, and their accuracy decrease even more with distance.</a:t>
            </a:r>
            <a:br>
              <a:rPr lang="en-US" baseline="0" dirty="0" smtClean="0"/>
            </a:br>
            <a:r>
              <a:rPr lang="en-US" dirty="0" smtClean="0"/>
              <a:t>Regarding pricing … non-contact thermometers</a:t>
            </a:r>
            <a:r>
              <a:rPr lang="en-US" baseline="0" dirty="0" smtClean="0"/>
              <a:t> are at the higher end of the market, compared to oral thermometers. ThermoWand will be launched at price aligned with the competition.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medical device market is expected to reach 428 BILLION by 2020.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global thermometer market for reading temperatures in humans is expected to be $850 MILLION by the end of the year.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AEA77F-197F-4A15-859A-09FE90005C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1075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1588" y="5099050"/>
            <a:ext cx="11291888" cy="144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9188450" y="-2747963"/>
            <a:ext cx="12309475" cy="12309476"/>
            <a:chOff x="-1741337" y="0"/>
            <a:chExt cx="6965343" cy="6965343"/>
          </a:xfrm>
        </p:grpSpPr>
        <p:sp>
          <p:nvSpPr>
            <p:cNvPr id="7" name="Oval 6"/>
            <p:cNvSpPr/>
            <p:nvPr userDrawn="1"/>
          </p:nvSpPr>
          <p:spPr>
            <a:xfrm>
              <a:off x="-1741337" y="0"/>
              <a:ext cx="6965343" cy="696534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-1390105" y="351232"/>
              <a:ext cx="6262880" cy="62628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-1028095" y="713242"/>
              <a:ext cx="5538858" cy="5538858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678659" y="1062678"/>
              <a:ext cx="4839988" cy="48399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-286107" y="1455230"/>
              <a:ext cx="4054882" cy="4054883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2430" y="1803767"/>
              <a:ext cx="3357809" cy="335780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445102" y="2186439"/>
              <a:ext cx="2592466" cy="2592466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6875" y="2568212"/>
              <a:ext cx="1828919" cy="18289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187988" y="2929325"/>
              <a:ext cx="1106694" cy="1106694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1460170" y="3201507"/>
              <a:ext cx="562330" cy="5623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10" y="5143911"/>
            <a:ext cx="8534854" cy="823627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310" y="5967537"/>
            <a:ext cx="7766936" cy="4100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442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543050" y="14763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0">
                <a:solidFill>
                  <a:srgbClr val="C00000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064750" y="32988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0">
                <a:solidFill>
                  <a:srgbClr val="C00000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628" y="1225296"/>
            <a:ext cx="8094134" cy="22860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2628" y="3614418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653280"/>
            <a:ext cx="1098126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87946-E1E4-4681-AB69-3B0DD28B2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6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-9356725" y="-2747963"/>
            <a:ext cx="12309475" cy="12309476"/>
            <a:chOff x="-1741337" y="0"/>
            <a:chExt cx="6965343" cy="6965343"/>
          </a:xfrm>
        </p:grpSpPr>
        <p:sp>
          <p:nvSpPr>
            <p:cNvPr id="5" name="Oval 4"/>
            <p:cNvSpPr/>
            <p:nvPr userDrawn="1"/>
          </p:nvSpPr>
          <p:spPr>
            <a:xfrm>
              <a:off x="-1741337" y="0"/>
              <a:ext cx="6965343" cy="696534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-1390106" y="351232"/>
              <a:ext cx="6262881" cy="62628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1028095" y="713242"/>
              <a:ext cx="5538858" cy="5538858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-678660" y="1062678"/>
              <a:ext cx="4839989" cy="48399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-286107" y="1455230"/>
              <a:ext cx="4054882" cy="4054883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2430" y="1803767"/>
              <a:ext cx="3357809" cy="335780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45102" y="2186439"/>
              <a:ext cx="2592466" cy="2592466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826875" y="2568212"/>
              <a:ext cx="1828919" cy="18289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1187987" y="2929325"/>
              <a:ext cx="1106694" cy="1106694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1460170" y="3201507"/>
              <a:ext cx="562330" cy="5623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4642" y="2422822"/>
            <a:ext cx="8534854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4642" y="4069121"/>
            <a:ext cx="7766936" cy="109689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890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86828"/>
            <a:ext cx="10867960" cy="9435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EBB1E-CA59-4605-B36B-29089D24C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1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986828"/>
            <a:ext cx="5577416" cy="9435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577416" cy="420840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448426" y="987425"/>
            <a:ext cx="5391150" cy="5381625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1937D-8838-4DDA-933D-E574EFA78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0" y="986828"/>
            <a:ext cx="5577416" cy="9435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0" y="2160589"/>
            <a:ext cx="5577416" cy="420840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7335" y="987425"/>
            <a:ext cx="5391150" cy="5381625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E761-A5FB-443A-852C-79A263D1C2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465138" y="4598988"/>
            <a:ext cx="9786937" cy="9786937"/>
            <a:chOff x="-1741337" y="0"/>
            <a:chExt cx="6965343" cy="6965343"/>
          </a:xfrm>
        </p:grpSpPr>
        <p:sp>
          <p:nvSpPr>
            <p:cNvPr id="6" name="Oval 5"/>
            <p:cNvSpPr/>
            <p:nvPr userDrawn="1"/>
          </p:nvSpPr>
          <p:spPr>
            <a:xfrm>
              <a:off x="-1741337" y="0"/>
              <a:ext cx="6965343" cy="696534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1389963" y="351374"/>
              <a:ext cx="6262595" cy="626259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-1028421" y="712916"/>
              <a:ext cx="5539510" cy="553951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-678176" y="1063161"/>
              <a:ext cx="4839022" cy="483902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286128" y="1455209"/>
              <a:ext cx="4054925" cy="4054925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2986" y="1804323"/>
              <a:ext cx="3356697" cy="335669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5995" y="2187332"/>
              <a:ext cx="2590678" cy="2590678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826745" y="2568082"/>
              <a:ext cx="1829180" cy="182918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1188287" y="2929624"/>
              <a:ext cx="1106095" cy="1106095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460574" y="3201911"/>
              <a:ext cx="561520" cy="56152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82" y="168442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8882" y="3511002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94CE9-C9F0-4290-BC12-442312250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86828"/>
            <a:ext cx="10867960" cy="9435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5257122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173" y="2160589"/>
            <a:ext cx="5257121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40889-9D2E-452F-927E-EE4436979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0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86828"/>
            <a:ext cx="10867960" cy="9435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983"/>
            <a:ext cx="528166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737245"/>
            <a:ext cx="5281661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38" y="2160983"/>
            <a:ext cx="528165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2737245"/>
            <a:ext cx="5281654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3CF64-3306-4C90-A718-20EAA5363C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9600"/>
            <a:ext cx="12192000" cy="384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67991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97666" y="609600"/>
            <a:ext cx="8596668" cy="3845718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67991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5576887" cy="622300"/>
          </a:xfrm>
        </p:spPr>
        <p:txBody>
          <a:bodyPr anchor="ctr"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5AECC-8F6D-4AB5-9F97-FA1570136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987425"/>
            <a:ext cx="10868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10868025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4350" y="6470650"/>
            <a:ext cx="682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EBBEC627-D0C9-474B-8E76-4DE3214510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88900"/>
            <a:ext cx="5467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 userDrawn="1"/>
        </p:nvSpPr>
        <p:spPr>
          <a:xfrm>
            <a:off x="0" y="6607175"/>
            <a:ext cx="10674350" cy="134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1356975" y="6607175"/>
            <a:ext cx="835025" cy="134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65" r:id="rId3"/>
    <p:sldLayoutId id="2147484066" r:id="rId4"/>
    <p:sldLayoutId id="2147484067" r:id="rId5"/>
    <p:sldLayoutId id="2147484072" r:id="rId6"/>
    <p:sldLayoutId id="2147484068" r:id="rId7"/>
    <p:sldLayoutId id="2147484069" r:id="rId8"/>
    <p:sldLayoutId id="2147484073" r:id="rId9"/>
    <p:sldLayoutId id="2147484074" r:id="rId10"/>
    <p:sldLayoutId id="21474840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gif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ctrTitle"/>
          </p:nvPr>
        </p:nvSpPr>
        <p:spPr>
          <a:xfrm>
            <a:off x="792163" y="5398293"/>
            <a:ext cx="8534400" cy="8239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Welcome</a:t>
            </a:r>
          </a:p>
        </p:txBody>
      </p:sp>
      <p:pic>
        <p:nvPicPr>
          <p:cNvPr id="819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5373688"/>
            <a:ext cx="307498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5"/>
          <p:cNvSpPr>
            <a:spLocks noGrp="1"/>
          </p:cNvSpPr>
          <p:nvPr>
            <p:ph type="title"/>
          </p:nvPr>
        </p:nvSpPr>
        <p:spPr>
          <a:xfrm>
            <a:off x="7080250" y="1095375"/>
            <a:ext cx="5019675" cy="942975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 Target Audience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15175" y="1808163"/>
            <a:ext cx="4743450" cy="50498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over 650,000 MDs and 2,600,000 RNs in the United States. That’s 3.25 million initial targets for the initial roll out of ThermoWand®.   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MD’s and RN’s have higher than average yearly household incomes compared to the nation. MD’s earning’s range from 100k up to 1 million per year while RN’s earnings range from 70k up to 200k per year.  They’re a tech savvy group who generally adapt to new technologies such as ThermoWand®.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market penetration, Infrared Medical Technology, LLC will also create a less costly version of ThermoWand</a:t>
            </a:r>
            <a:r>
              <a:rPr lang="en-US" dirty="0"/>
              <a:t>®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will be focused on the consumer market.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TARGET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AUDIENCE</a:t>
            </a:r>
          </a:p>
        </p:txBody>
      </p:sp>
      <p:pic>
        <p:nvPicPr>
          <p:cNvPr id="1741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4"/>
          <a:stretch>
            <a:fillRect/>
          </a:stretch>
        </p:blipFill>
        <p:spPr bwMode="auto">
          <a:xfrm>
            <a:off x="-318306" y="1302653"/>
            <a:ext cx="7135032" cy="419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AF9B23-C7A7-459E-93D1-A50B6864B8C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257" y="5607831"/>
            <a:ext cx="6108279" cy="8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“T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distance,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speed, accuracy and wireless aspects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that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ThermoWand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has makes it a tool that I look forward to using in my practice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.”  Dr.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Sayegh</a:t>
            </a:r>
            <a:endParaRPr lang="en-US" sz="1600" dirty="0"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77863" y="987425"/>
            <a:ext cx="10868025" cy="841375"/>
          </a:xfrm>
        </p:spPr>
        <p:txBody>
          <a:bodyPr/>
          <a:lstStyle/>
          <a:p>
            <a:r>
              <a:rPr lang="en-US" altLang="en-US" smtClean="0"/>
              <a:t>Revenue Streams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77863" y="1611824"/>
            <a:ext cx="10868025" cy="4681972"/>
          </a:xfrm>
        </p:spPr>
        <p:txBody>
          <a:bodyPr/>
          <a:lstStyle/>
          <a:p>
            <a:r>
              <a:rPr lang="en-US" altLang="en-US" sz="2400" b="1" dirty="0" smtClean="0"/>
              <a:t>In Fiscal Year 1 IMT will launch ThermoWand®</a:t>
            </a:r>
          </a:p>
          <a:p>
            <a:pPr lvl="1">
              <a:buFont typeface="Trebuchet MS" panose="020B0603020202020204" pitchFamily="34" charset="0"/>
              <a:buAutoNum type="arabicPeriod"/>
            </a:pPr>
            <a:r>
              <a:rPr lang="en-US" altLang="en-US" sz="1800" dirty="0" err="1" smtClean="0"/>
              <a:t>ThermoWands</a:t>
            </a:r>
            <a:r>
              <a:rPr lang="en-US" altLang="en-US" sz="1800" dirty="0" smtClean="0"/>
              <a:t>® will be sold Direct-to-Consumer targeting Health Care Providers with a </a:t>
            </a:r>
            <a:r>
              <a:rPr lang="en-US" altLang="en-US" sz="1800" b="1" dirty="0" smtClean="0"/>
              <a:t>suggested retail price of $400</a:t>
            </a:r>
            <a:r>
              <a:rPr lang="en-US" altLang="en-US" sz="1800" dirty="0" smtClean="0"/>
              <a:t>. IMT's </a:t>
            </a:r>
            <a:r>
              <a:rPr lang="en-US" altLang="en-US" sz="1800" b="1" dirty="0" smtClean="0"/>
              <a:t>cost is $175</a:t>
            </a:r>
            <a:r>
              <a:rPr lang="en-US" altLang="en-US" sz="1800" dirty="0" smtClean="0"/>
              <a:t>.  </a:t>
            </a:r>
          </a:p>
          <a:p>
            <a:pPr marL="731520" lvl="2" indent="0">
              <a:buNone/>
            </a:pPr>
            <a:r>
              <a:rPr lang="en-US" altLang="en-US" sz="1300" dirty="0" smtClean="0">
                <a:solidFill>
                  <a:schemeClr val="bg2">
                    <a:lumMod val="50000"/>
                  </a:schemeClr>
                </a:solidFill>
              </a:rPr>
              <a:t>Currently</a:t>
            </a:r>
            <a:r>
              <a:rPr lang="en-US" altLang="en-US" sz="1300" dirty="0">
                <a:solidFill>
                  <a:schemeClr val="bg2">
                    <a:lumMod val="50000"/>
                  </a:schemeClr>
                </a:solidFill>
              </a:rPr>
              <a:t>, the cheapest non-contact </a:t>
            </a:r>
            <a:r>
              <a:rPr lang="en-US" altLang="en-US" sz="1300" dirty="0" smtClean="0">
                <a:solidFill>
                  <a:schemeClr val="bg2">
                    <a:lumMod val="50000"/>
                  </a:schemeClr>
                </a:solidFill>
              </a:rPr>
              <a:t>medical-grade thermometer </a:t>
            </a:r>
            <a:r>
              <a:rPr lang="en-US" altLang="en-US" sz="1300" dirty="0">
                <a:solidFill>
                  <a:schemeClr val="bg2">
                    <a:lumMod val="50000"/>
                  </a:schemeClr>
                </a:solidFill>
              </a:rPr>
              <a:t>on the market costs around $600 (by </a:t>
            </a:r>
            <a:r>
              <a:rPr lang="en-US" altLang="en-US" sz="1300" dirty="0" err="1" smtClean="0">
                <a:solidFill>
                  <a:schemeClr val="bg2">
                    <a:lumMod val="50000"/>
                  </a:schemeClr>
                </a:solidFill>
              </a:rPr>
              <a:t>Exergen</a:t>
            </a:r>
            <a:r>
              <a:rPr lang="en-US" altLang="en-US" sz="1300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altLang="en-US" sz="13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en-US" sz="13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en-US" sz="1300" dirty="0" smtClean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altLang="en-US" sz="1300" dirty="0">
                <a:solidFill>
                  <a:schemeClr val="bg2">
                    <a:lumMod val="50000"/>
                  </a:schemeClr>
                </a:solidFill>
              </a:rPr>
              <a:t>only reads temperatures from 3-6” away. </a:t>
            </a:r>
            <a:r>
              <a:rPr lang="en-US" altLang="en-US" sz="1300" dirty="0" smtClean="0">
                <a:solidFill>
                  <a:schemeClr val="bg2">
                    <a:lumMod val="50000"/>
                  </a:schemeClr>
                </a:solidFill>
              </a:rPr>
              <a:t>ThermoWand® will be priced extremely competitive.</a:t>
            </a:r>
          </a:p>
          <a:p>
            <a:pPr lvl="1">
              <a:buFont typeface="Trebuchet MS" panose="020B0603020202020204" pitchFamily="34" charset="0"/>
              <a:buAutoNum type="arabicPeriod"/>
            </a:pPr>
            <a:r>
              <a:rPr lang="en-US" altLang="en-US" sz="1800" dirty="0" smtClean="0"/>
              <a:t>IMT will rely heavily on a </a:t>
            </a:r>
            <a:r>
              <a:rPr lang="en-US" altLang="en-US" sz="1800" b="1" dirty="0" smtClean="0"/>
              <a:t>direct marketing </a:t>
            </a:r>
            <a:r>
              <a:rPr lang="en-US" altLang="en-US" sz="1800" dirty="0" smtClean="0"/>
              <a:t>campaign designed to drive targets to our website, setup a </a:t>
            </a:r>
            <a:r>
              <a:rPr lang="en-US" altLang="en-US" sz="1800" b="1" dirty="0" smtClean="0"/>
              <a:t>reseller network </a:t>
            </a:r>
            <a:r>
              <a:rPr lang="en-US" altLang="en-US" sz="1800" dirty="0" smtClean="0"/>
              <a:t>and a straight commissioned </a:t>
            </a:r>
            <a:r>
              <a:rPr lang="en-US" altLang="en-US" sz="1800" b="1" dirty="0" smtClean="0"/>
              <a:t>1099 sales force </a:t>
            </a:r>
            <a:r>
              <a:rPr lang="en-US" altLang="en-US" sz="1800" dirty="0" smtClean="0"/>
              <a:t>to drive sales</a:t>
            </a:r>
          </a:p>
          <a:p>
            <a:pPr lvl="1">
              <a:buFont typeface="Trebuchet MS" panose="020B0603020202020204" pitchFamily="34" charset="0"/>
              <a:buAutoNum type="arabicPeriod"/>
            </a:pPr>
            <a:r>
              <a:rPr lang="en-US" altLang="en-US" sz="1800" dirty="0" smtClean="0"/>
              <a:t>The Temperature Database Access Plan (TDAP) will be launched to device owners</a:t>
            </a:r>
          </a:p>
          <a:p>
            <a:r>
              <a:rPr lang="en-US" altLang="en-US" sz="2400" b="1" dirty="0" smtClean="0"/>
              <a:t>In Fiscal Year 3</a:t>
            </a:r>
            <a:r>
              <a:rPr lang="en-US" altLang="en-US" dirty="0" smtClean="0"/>
              <a:t> (or sooner) </a:t>
            </a:r>
            <a:r>
              <a:rPr lang="en-US" altLang="en-US" sz="2400" b="1" dirty="0" smtClean="0"/>
              <a:t>IMT will launch ThermoWand® II,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A scaled down, less expensive version for home use.</a:t>
            </a:r>
          </a:p>
          <a:p>
            <a:pPr lvl="1">
              <a:buFont typeface="Trebuchet MS" panose="020B0603020202020204" pitchFamily="34" charset="0"/>
              <a:buAutoNum type="arabicPeriod"/>
            </a:pPr>
            <a:r>
              <a:rPr lang="en-US" altLang="en-US" sz="1800" dirty="0" smtClean="0"/>
              <a:t>ThermoWand® II sold DTC, via </a:t>
            </a:r>
            <a:r>
              <a:rPr lang="en-US" altLang="en-US" sz="1800" b="1" dirty="0" smtClean="0"/>
              <a:t>direct marketing </a:t>
            </a:r>
            <a:r>
              <a:rPr lang="en-US" altLang="en-US" sz="1800" dirty="0" smtClean="0"/>
              <a:t>a </a:t>
            </a:r>
            <a:r>
              <a:rPr lang="en-US" altLang="en-US" sz="1800" b="1" dirty="0" smtClean="0"/>
              <a:t>reseller network </a:t>
            </a:r>
            <a:r>
              <a:rPr lang="en-US" altLang="en-US" sz="1800" dirty="0" smtClean="0"/>
              <a:t>and </a:t>
            </a:r>
            <a:r>
              <a:rPr lang="en-US" altLang="en-US" sz="1800" b="1" dirty="0" smtClean="0"/>
              <a:t>1099 sales force</a:t>
            </a:r>
          </a:p>
          <a:p>
            <a:pPr lvl="1">
              <a:buFont typeface="Trebuchet MS" panose="020B0603020202020204" pitchFamily="34" charset="0"/>
              <a:buAutoNum type="arabicPeriod"/>
            </a:pPr>
            <a:r>
              <a:rPr lang="en-US" altLang="en-US" sz="1800" dirty="0"/>
              <a:t>The Temperature Database Access Plan (TDAP) will be </a:t>
            </a:r>
            <a:r>
              <a:rPr lang="en-US" altLang="en-US" sz="1800" dirty="0" smtClean="0"/>
              <a:t>made available to the public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REVENUE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STREAMS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0018A8A-3BE6-4CE9-BE3E-EB16A078670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>
          <a:xfrm>
            <a:off x="677863" y="914400"/>
            <a:ext cx="6027737" cy="942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Case Study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77863" y="1649413"/>
            <a:ext cx="5576887" cy="2784474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 2000, </a:t>
            </a:r>
            <a:r>
              <a:rPr lang="en-US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 company </a:t>
            </a:r>
            <a:r>
              <a:rPr lang="en-US" sz="2400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named System Application of Advanced Technology (SAAT) introduced the latest technology (digital ear thermometers) and </a:t>
            </a:r>
            <a:r>
              <a:rPr lang="en-US" sz="2400" b="1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sold 240,000 units in their first year</a:t>
            </a:r>
            <a:r>
              <a:rPr lang="en-US" sz="2400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In 2001, 310,000 units were sold. In 2002, up to 360,000 units sold. And in 2004, estimated 500,000 units.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aseline="30000" dirty="0">
                <a:solidFill>
                  <a:srgbClr val="C00000"/>
                </a:solidFill>
              </a:rPr>
              <a:t>SAAT’s “technology advancement” </a:t>
            </a:r>
            <a:r>
              <a:rPr lang="en-US" sz="2400" i="1" baseline="30000" dirty="0">
                <a:solidFill>
                  <a:srgbClr val="C00000"/>
                </a:solidFill>
              </a:rPr>
              <a:t>essentially shifted the orifice that the thermometer used from the mouth to the ear—resulting in hundreds of thousands of units being sold every year. 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pic>
        <p:nvPicPr>
          <p:cNvPr id="1946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612775"/>
            <a:ext cx="5486400" cy="587216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STUDIES</a:t>
            </a:r>
          </a:p>
        </p:txBody>
      </p:sp>
      <p:sp>
        <p:nvSpPr>
          <p:cNvPr id="19462" name="Title 5"/>
          <p:cNvSpPr txBox="1">
            <a:spLocks/>
          </p:cNvSpPr>
          <p:nvPr/>
        </p:nvSpPr>
        <p:spPr bwMode="auto">
          <a:xfrm>
            <a:off x="677863" y="4546600"/>
            <a:ext cx="60277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accent1"/>
                </a:solidFill>
              </a:rPr>
              <a:t>Case Study 2</a:t>
            </a:r>
          </a:p>
        </p:txBody>
      </p:sp>
      <p:sp>
        <p:nvSpPr>
          <p:cNvPr id="19463" name="Content Placeholder 6"/>
          <p:cNvSpPr txBox="1">
            <a:spLocks/>
          </p:cNvSpPr>
          <p:nvPr/>
        </p:nvSpPr>
        <p:spPr bwMode="auto">
          <a:xfrm>
            <a:off x="677863" y="5307013"/>
            <a:ext cx="55768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baseline="30000"/>
              <a:t>In the late ’90s, an American company named ThermoScan had developed a digital ear thermometer using infrared and was manufacturing it.  </a:t>
            </a:r>
            <a:r>
              <a:rPr lang="en-US" altLang="en-US" sz="2400" baseline="30000">
                <a:solidFill>
                  <a:srgbClr val="C00000"/>
                </a:solidFill>
              </a:rPr>
              <a:t>ThermoScan was acquired by Gillette for $100 million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89ED501-2065-43BF-BCB5-1A4C653616C5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7" grpId="0" uiExpand="1" build="p"/>
      <p:bldP spid="19462" grpId="0"/>
      <p:bldP spid="194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77863" y="987425"/>
            <a:ext cx="10868025" cy="841375"/>
          </a:xfrm>
        </p:spPr>
        <p:txBody>
          <a:bodyPr/>
          <a:lstStyle/>
          <a:p>
            <a:r>
              <a:rPr lang="en-US" altLang="en-US" dirty="0" smtClean="0"/>
              <a:t>Financials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128963" y="868363"/>
            <a:ext cx="8743950" cy="10636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altLang="en-US" dirty="0" smtClean="0"/>
              <a:t>While it is IMT's intention to become the market share leader in the thermometer industry, the financial projections are based on very conservative assumptions.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altLang="en-US" sz="1200" dirty="0" smtClean="0">
                <a:solidFill>
                  <a:schemeClr val="bg2">
                    <a:lumMod val="50000"/>
                  </a:schemeClr>
                </a:solidFill>
              </a:rPr>
              <a:t>For a detailed financials, outline all assumptions, please request our finance documents.</a:t>
            </a:r>
          </a:p>
        </p:txBody>
      </p:sp>
      <p:sp>
        <p:nvSpPr>
          <p:cNvPr id="21508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smtClean="0"/>
              <a:t>FINANCIALS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2368"/>
              </p:ext>
            </p:extLst>
          </p:nvPr>
        </p:nvGraphicFramePr>
        <p:xfrm>
          <a:off x="900113" y="1931988"/>
          <a:ext cx="9542462" cy="424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9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26"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marL="91430" marR="91430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FY1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FY2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FY3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FY4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FY5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marT="45736" marB="457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r>
                        <a:rPr lang="fr-FR" sz="11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Revenues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>
                          <a:latin typeface="+mn-lt"/>
                        </a:rPr>
                        <a:t> </a:t>
                      </a:r>
                      <a:r>
                        <a:rPr lang="en-US" sz="1100" b="0" baseline="0" dirty="0" smtClean="0">
                          <a:latin typeface="+mn-lt"/>
                        </a:rPr>
                        <a:t>$1,403,780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$2,987,260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$7,281,090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$10,074,510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$13,364,330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Direct </a:t>
                      </a:r>
                      <a:r>
                        <a:rPr lang="fr-FR" sz="1100" b="0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Expenses</a:t>
                      </a:r>
                      <a:endParaRPr lang="en-US" sz="1100" b="0" baseline="0" dirty="0" smtClean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>
                          <a:latin typeface="+mn-lt"/>
                        </a:rPr>
                        <a:t> </a:t>
                      </a:r>
                      <a:r>
                        <a:rPr lang="en-US" sz="1100" b="0" baseline="0" dirty="0" smtClean="0">
                          <a:latin typeface="+mn-lt"/>
                        </a:rPr>
                        <a:t>$776,500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$1,628,400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$3,374,800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$4,524,400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$5,810,900 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r>
                        <a:rPr lang="en-US" sz="11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Gross Profit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>
                          <a:latin typeface="+mn-lt"/>
                        </a:rPr>
                        <a:t> </a:t>
                      </a:r>
                      <a:r>
                        <a:rPr lang="en-US" sz="1100" b="1" baseline="0" dirty="0" smtClean="0">
                          <a:latin typeface="+mn-lt"/>
                        </a:rPr>
                        <a:t>$627,280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latin typeface="+mn-lt"/>
                        </a:rPr>
                        <a:t>$1,358,860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latin typeface="+mn-lt"/>
                        </a:rPr>
                        <a:t>$3,906,290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latin typeface="+mn-lt"/>
                        </a:rPr>
                        <a:t>$5,550,110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latin typeface="+mn-lt"/>
                        </a:rPr>
                        <a:t>$7,552,430 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r>
                        <a:rPr lang="en-US" sz="11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Gross Profit (%)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44.7%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45.5%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53.6%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55.1%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56.5%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Other Expenses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$1,238,200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$1,395,300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$1,575,210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$1,661,060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$1,752,603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r>
                        <a:rPr lang="it-IT" sz="11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EBITDA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($610,920)</a:t>
                      </a:r>
                      <a:endParaRPr lang="en-US" sz="1100" b="1" baseline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($36,440)</a:t>
                      </a:r>
                      <a:endParaRPr lang="en-US" sz="1100" b="1" baseline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latin typeface="+mn-lt"/>
                        </a:rPr>
                        <a:t>$2,331,080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latin typeface="+mn-lt"/>
                        </a:rPr>
                        <a:t>$3,889,049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baseline="0" dirty="0" smtClean="0">
                          <a:latin typeface="+mn-lt"/>
                        </a:rPr>
                        <a:t>$5,799,827</a:t>
                      </a:r>
                      <a:endParaRPr lang="en-US" sz="1100" b="1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Depreciation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>
                          <a:latin typeface="+mn-lt"/>
                        </a:rPr>
                        <a:t> </a:t>
                      </a:r>
                      <a:r>
                        <a:rPr lang="en-US" sz="1100" b="0" baseline="0" dirty="0" smtClean="0">
                          <a:latin typeface="+mn-lt"/>
                        </a:rPr>
                        <a:t>$6,000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$21,600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$58,800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$117,800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$195,800 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6">
                <a:tc>
                  <a:txBody>
                    <a:bodyPr/>
                    <a:lstStyle/>
                    <a:p>
                      <a:r>
                        <a:rPr lang="en-US" sz="1100" b="0" baseline="0" dirty="0" smtClean="0">
                          <a:latin typeface="+mn-lt"/>
                        </a:rPr>
                        <a:t>     Amortization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r>
                        <a:rPr lang="en-US" sz="1100" b="0" baseline="0" dirty="0" smtClean="0">
                          <a:latin typeface="+mn-lt"/>
                        </a:rPr>
                        <a:t>     Preliminary </a:t>
                      </a:r>
                      <a:r>
                        <a:rPr lang="en-US" sz="1100" b="0" baseline="0" dirty="0" err="1" smtClean="0">
                          <a:latin typeface="+mn-lt"/>
                        </a:rPr>
                        <a:t>Exp</a:t>
                      </a:r>
                      <a:r>
                        <a:rPr lang="en-US" sz="1100" b="0" baseline="0" dirty="0" smtClean="0">
                          <a:latin typeface="+mn-lt"/>
                        </a:rPr>
                        <a:t> Written off 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51">
                <a:tc>
                  <a:txBody>
                    <a:bodyPr/>
                    <a:lstStyle/>
                    <a:p>
                      <a:r>
                        <a:rPr lang="en-US" sz="1100" b="0" baseline="0" dirty="0" smtClean="0">
                          <a:latin typeface="+mn-lt"/>
                        </a:rPr>
                        <a:t>     Interest Expense 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447">
                <a:tc>
                  <a:txBody>
                    <a:bodyPr/>
                    <a:lstStyle/>
                    <a:p>
                      <a:r>
                        <a:rPr lang="en-US" sz="11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Income Tax Expense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>
                          <a:latin typeface="+mn-lt"/>
                        </a:rPr>
                        <a:t> </a:t>
                      </a:r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$559,000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$1,319,900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$1,961,400 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r>
                        <a:rPr lang="en-US" sz="1100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Net Income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($616,920)</a:t>
                      </a:r>
                      <a:endParaRPr lang="en-US" sz="1100" b="0" baseline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($58,040)</a:t>
                      </a:r>
                      <a:endParaRPr lang="en-US" sz="1100" b="0" baseline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$1,713,280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$2,451,349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baseline="0" dirty="0" smtClean="0">
                          <a:latin typeface="+mn-lt"/>
                        </a:rPr>
                        <a:t>$3,642,627 </a:t>
                      </a:r>
                      <a:endParaRPr lang="en-US" sz="1100" b="0" baseline="0" dirty="0">
                        <a:latin typeface="+mn-lt"/>
                      </a:endParaRPr>
                    </a:p>
                  </a:txBody>
                  <a:tcPr marL="91430" marR="91430" marT="45736" marB="45736"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A06F3AD-297F-4980-B3E3-F37E64148DC4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Breakdown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FUNDING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BREAKDOWN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11EBB1E-CA59-4605-B36B-29089D24C42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20812"/>
              </p:ext>
            </p:extLst>
          </p:nvPr>
        </p:nvGraphicFramePr>
        <p:xfrm>
          <a:off x="4222866" y="-289362"/>
          <a:ext cx="9044247" cy="676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96">
            <a:off x="6164019" y="2564648"/>
            <a:ext cx="2072878" cy="18172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77335" y="1763670"/>
            <a:ext cx="51285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404040"/>
                </a:solidFill>
                <a:latin typeface="Trebuchet MS" panose="020B0603020202020204"/>
              </a:rPr>
              <a:t>We are seeking a $500K investment in order to</a:t>
            </a: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Solidify </a:t>
            </a:r>
            <a:r>
              <a:rPr lang="en-US" altLang="en-US" dirty="0">
                <a:solidFill>
                  <a:srgbClr val="404040"/>
                </a:solidFill>
                <a:latin typeface="Trebuchet MS" panose="020B0603020202020204"/>
              </a:rPr>
              <a:t>our proof of concept in a controlled peer-reviewed setting</a:t>
            </a: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Complete filing of our utility patent </a:t>
            </a:r>
            <a:b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</a:b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(</a:t>
            </a:r>
            <a:r>
              <a:rPr lang="en-US" altLang="en-US" dirty="0">
                <a:solidFill>
                  <a:srgbClr val="404040"/>
                </a:solidFill>
                <a:latin typeface="Trebuchet MS" panose="020B0603020202020204"/>
              </a:rPr>
              <a:t>p</a:t>
            </a: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rovisional patent filed 8/16)</a:t>
            </a: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Produce </a:t>
            </a:r>
            <a:r>
              <a:rPr lang="en-US" altLang="en-US" dirty="0">
                <a:solidFill>
                  <a:srgbClr val="404040"/>
                </a:solidFill>
                <a:latin typeface="Trebuchet MS" panose="020B0603020202020204"/>
              </a:rPr>
              <a:t>a </a:t>
            </a: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shelf-ready prototype.</a:t>
            </a: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Conduct </a:t>
            </a:r>
            <a:r>
              <a:rPr lang="en-US" altLang="en-US" dirty="0">
                <a:solidFill>
                  <a:srgbClr val="404040"/>
                </a:solidFill>
                <a:latin typeface="Trebuchet MS" panose="020B0603020202020204"/>
              </a:rPr>
              <a:t>a pre-order soft launch </a:t>
            </a: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and </a:t>
            </a:r>
            <a:r>
              <a:rPr lang="en-US" altLang="en-US" dirty="0">
                <a:solidFill>
                  <a:srgbClr val="404040"/>
                </a:solidFill>
                <a:latin typeface="Trebuchet MS" panose="020B0603020202020204"/>
              </a:rPr>
              <a:t>initial </a:t>
            </a:r>
            <a:r>
              <a:rPr lang="en-US" altLang="en-US" dirty="0" smtClean="0">
                <a:solidFill>
                  <a:srgbClr val="404040"/>
                </a:solidFill>
                <a:latin typeface="Trebuchet MS" panose="020B0603020202020204"/>
              </a:rPr>
              <a:t>marketing</a:t>
            </a:r>
          </a:p>
          <a:p>
            <a:endParaRPr lang="en-US" dirty="0" smtClean="0">
              <a:solidFill>
                <a:srgbClr val="404040"/>
              </a:solidFill>
              <a:latin typeface="Trebuchet MS" panose="020B0603020202020204"/>
            </a:endParaRPr>
          </a:p>
          <a:p>
            <a:r>
              <a:rPr lang="en-US" dirty="0" smtClean="0">
                <a:solidFill>
                  <a:srgbClr val="404040"/>
                </a:solidFill>
                <a:latin typeface="Trebuchet MS" panose="020B0603020202020204"/>
              </a:rPr>
              <a:t>We </a:t>
            </a:r>
            <a:r>
              <a:rPr lang="en-US" dirty="0">
                <a:solidFill>
                  <a:srgbClr val="404040"/>
                </a:solidFill>
                <a:latin typeface="Trebuchet MS" panose="020B0603020202020204"/>
              </a:rPr>
              <a:t>are already in the process of solidifying the proof of concept in a controlled laboratory setting. Other objectives require capital </a:t>
            </a:r>
            <a:r>
              <a:rPr lang="en-US">
                <a:solidFill>
                  <a:srgbClr val="404040"/>
                </a:solidFill>
                <a:latin typeface="Trebuchet MS" panose="020B0603020202020204"/>
              </a:rPr>
              <a:t>and </a:t>
            </a:r>
            <a:r>
              <a:rPr lang="en-US" smtClean="0">
                <a:solidFill>
                  <a:srgbClr val="404040"/>
                </a:solidFill>
                <a:latin typeface="Trebuchet MS" panose="020B0603020202020204"/>
              </a:rPr>
              <a:t/>
            </a:r>
            <a:br>
              <a:rPr lang="en-US" smtClean="0">
                <a:solidFill>
                  <a:srgbClr val="404040"/>
                </a:solidFill>
                <a:latin typeface="Trebuchet MS" panose="020B0603020202020204"/>
              </a:rPr>
            </a:br>
            <a:r>
              <a:rPr lang="en-US" smtClean="0">
                <a:solidFill>
                  <a:srgbClr val="404040"/>
                </a:solidFill>
                <a:latin typeface="Trebuchet MS" panose="020B0603020202020204"/>
              </a:rPr>
              <a:t>9-12 </a:t>
            </a:r>
            <a:r>
              <a:rPr lang="en-US" dirty="0" smtClean="0">
                <a:solidFill>
                  <a:srgbClr val="404040"/>
                </a:solidFill>
                <a:latin typeface="Trebuchet MS" panose="020B0603020202020204"/>
              </a:rPr>
              <a:t>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5" y="986828"/>
            <a:ext cx="2355822" cy="943572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FUNDING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BREAKDOWN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11EBB1E-CA59-4605-B36B-29089D24C42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734" y="4280103"/>
            <a:ext cx="1197488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4200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30198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6196" y="3837627"/>
            <a:ext cx="0" cy="9763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2194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18192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14190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10188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6186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02184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98182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4180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90178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86176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82174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78172" y="3837627"/>
            <a:ext cx="0" cy="9763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74170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70168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6166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62164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58162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54160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50158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446156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842154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38152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34150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030148" y="3837627"/>
            <a:ext cx="0" cy="9763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26146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822139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202" y="4050249"/>
            <a:ext cx="0" cy="5511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110" y="4470684"/>
            <a:ext cx="11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85621" y="4470684"/>
            <a:ext cx="11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0283" y="4470684"/>
            <a:ext cx="11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2018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6011" y="4209016"/>
            <a:ext cx="183505" cy="183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35371" y="4209016"/>
            <a:ext cx="183505" cy="183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737764" y="4409408"/>
            <a:ext cx="0" cy="9098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125035" y="3081708"/>
            <a:ext cx="2089" cy="1123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1327" y="5315018"/>
            <a:ext cx="1472735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10/15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Copyrighted </a:t>
            </a:r>
            <a:r>
              <a:rPr lang="en-US" sz="1200" dirty="0">
                <a:solidFill>
                  <a:srgbClr val="C00000"/>
                </a:solidFill>
              </a:rPr>
              <a:t>name ThermoWand</a:t>
            </a:r>
            <a:r>
              <a:rPr lang="en-US" sz="1200" dirty="0" smtClean="0">
                <a:solidFill>
                  <a:srgbClr val="C00000"/>
                </a:solidFill>
              </a:rPr>
              <a:t>®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8234" y="2619309"/>
            <a:ext cx="175995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11/15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IMT Founded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033157" y="4209016"/>
            <a:ext cx="183505" cy="183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3122821" y="3849865"/>
            <a:ext cx="2089" cy="357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18864" y="3237154"/>
            <a:ext cx="147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5/16</a:t>
            </a:r>
            <a:r>
              <a:rPr lang="en-US" sz="1600" dirty="0" smtClean="0">
                <a:solidFill>
                  <a:srgbClr val="C00000"/>
                </a:solidFill>
              </a:rPr>
              <a:t/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Preliminary Proof of Concept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216595" y="4209016"/>
            <a:ext cx="183505" cy="183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4302939" y="4409408"/>
            <a:ext cx="0" cy="9098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06187" y="5135259"/>
            <a:ext cx="1628204" cy="86177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8/16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Provisional Patent Filed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4607966" y="4209016"/>
            <a:ext cx="183505" cy="183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4692221" y="3849865"/>
            <a:ext cx="2089" cy="357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56034" y="3237154"/>
            <a:ext cx="172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9/16</a:t>
            </a:r>
            <a:r>
              <a:rPr lang="en-US" sz="1600" dirty="0" smtClean="0">
                <a:solidFill>
                  <a:srgbClr val="C00000"/>
                </a:solidFill>
              </a:rPr>
              <a:t/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Preliminary Portable Proof of Concept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590667" y="4209016"/>
            <a:ext cx="183505" cy="1835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677011" y="4398165"/>
            <a:ext cx="0" cy="1000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02135" y="5210854"/>
            <a:ext cx="202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2/17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Prof. Johnson’s Doctoral Dissertation on Emissivity and Temperature Reading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773961" y="4209016"/>
            <a:ext cx="183505" cy="1835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7873181" y="3883485"/>
            <a:ext cx="803765" cy="0"/>
          </a:xfrm>
          <a:prstGeom prst="line">
            <a:avLst/>
          </a:prstGeom>
          <a:ln w="25400">
            <a:solidFill>
              <a:srgbClr val="00B0F0"/>
            </a:solidFill>
            <a:prstDash val="sysDot"/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572166" y="4186554"/>
            <a:ext cx="183505" cy="1835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659674" y="4765250"/>
            <a:ext cx="780227" cy="0"/>
          </a:xfrm>
          <a:prstGeom prst="line">
            <a:avLst/>
          </a:prstGeom>
          <a:ln w="25400">
            <a:solidFill>
              <a:srgbClr val="00B0F0"/>
            </a:solidFill>
            <a:prstDash val="sysDot"/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8964639" y="4192391"/>
            <a:ext cx="183505" cy="1835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9048894" y="2207707"/>
            <a:ext cx="2089" cy="19897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29766" y="1759348"/>
            <a:ext cx="1494359" cy="11182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8/17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Utility Patent Filing Date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9356132" y="4192391"/>
            <a:ext cx="183505" cy="1835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9507948" y="2846182"/>
            <a:ext cx="1027261" cy="13622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27717" y="1759348"/>
            <a:ext cx="1641471" cy="11182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9/17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Conduct Pre-order Soft Launch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751148" y="1544841"/>
            <a:ext cx="2903214" cy="277712"/>
            <a:chOff x="3176690" y="929650"/>
            <a:chExt cx="2903214" cy="277712"/>
          </a:xfrm>
        </p:grpSpPr>
        <p:sp>
          <p:nvSpPr>
            <p:cNvPr id="118" name="Rectangle 117"/>
            <p:cNvSpPr/>
            <p:nvPr/>
          </p:nvSpPr>
          <p:spPr>
            <a:xfrm>
              <a:off x="3176690" y="986828"/>
              <a:ext cx="194927" cy="1949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412242" y="986117"/>
              <a:ext cx="194927" cy="1949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71617" y="930363"/>
              <a:ext cx="1472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Completed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07169" y="929650"/>
              <a:ext cx="1472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Future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862097" y="3610821"/>
            <a:ext cx="104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2-3 </a:t>
            </a:r>
            <a:r>
              <a:rPr lang="en-US" sz="1100" dirty="0" smtClean="0">
                <a:solidFill>
                  <a:srgbClr val="0070C0"/>
                </a:solidFill>
              </a:rPr>
              <a:t>months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 flipV="1">
            <a:off x="6966964" y="2877603"/>
            <a:ext cx="841730" cy="13512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1211" y="1759348"/>
            <a:ext cx="1567663" cy="111825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5/17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Build Shelf-Ready Prototype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8661183" y="4381688"/>
            <a:ext cx="2089" cy="7671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356435" y="5113225"/>
            <a:ext cx="1783694" cy="86177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7/17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Solidify Proof of Concept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77863" y="927100"/>
            <a:ext cx="3777405" cy="4048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Management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263" y="3871913"/>
            <a:ext cx="2524125" cy="828675"/>
          </a:xfrm>
        </p:spPr>
        <p:txBody>
          <a:bodyPr/>
          <a:lstStyle/>
          <a:p>
            <a:pPr marL="0" indent="0" algn="ctr">
              <a:buFont typeface="Wingdings 3" panose="05040102010807070707" pitchFamily="18" charset="2"/>
              <a:buNone/>
              <a:defRPr/>
            </a:pPr>
            <a:r>
              <a:rPr lang="en-US" dirty="0"/>
              <a:t>Timothy Johnson</a:t>
            </a:r>
            <a:br>
              <a:rPr lang="en-US" dirty="0"/>
            </a:br>
            <a:r>
              <a:rPr lang="en-US" sz="1400" i="1" dirty="0" smtClean="0">
                <a:solidFill>
                  <a:schemeClr val="bg2">
                    <a:lumMod val="75000"/>
                  </a:schemeClr>
                </a:solidFill>
              </a:rPr>
              <a:t>Chief Engineer, Founder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Managing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Member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MSEE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, NYIT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’97.   Retired Professor Electrical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Eng. Wentworth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Inst.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Tech ‘15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Font typeface="Wingdings 3" panose="05040102010807070707" pitchFamily="18" charset="2"/>
              <a:buNone/>
              <a:defRPr/>
            </a:pP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MANAGEMENT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0" y="5593557"/>
            <a:ext cx="12192000" cy="60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200"/>
              </a:lnSpc>
              <a:buFont typeface="Wingdings 3" panose="05040102010807070707" pitchFamily="18" charset="2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Advisory Committee: </a:t>
            </a:r>
            <a:r>
              <a:rPr lang="en-US" dirty="0"/>
              <a:t>Dr. Robert Young, PhD; </a:t>
            </a:r>
            <a:r>
              <a:rPr lang="de-DE" dirty="0"/>
              <a:t>Edward T. Leuschner, CPA, P. C.; </a:t>
            </a:r>
            <a:endParaRPr lang="de-DE" dirty="0" smtClean="0"/>
          </a:p>
          <a:p>
            <a:pPr marL="0" indent="0" algn="ctr">
              <a:lnSpc>
                <a:spcPts val="1200"/>
              </a:lnSpc>
              <a:buFont typeface="Wingdings 3" panose="05040102010807070707" pitchFamily="18" charset="2"/>
              <a:buNone/>
              <a:defRPr/>
            </a:pPr>
            <a:r>
              <a:rPr lang="en-US" dirty="0" smtClean="0"/>
              <a:t>Stephen </a:t>
            </a:r>
            <a:r>
              <a:rPr lang="en-US" dirty="0"/>
              <a:t>Kuperberg, </a:t>
            </a:r>
            <a:r>
              <a:rPr lang="en-US" dirty="0" smtClean="0"/>
              <a:t>MD;  Dr. </a:t>
            </a:r>
            <a:r>
              <a:rPr lang="en-US" dirty="0" err="1" smtClean="0"/>
              <a:t>Nadem</a:t>
            </a:r>
            <a:r>
              <a:rPr lang="en-US" dirty="0" smtClean="0"/>
              <a:t> </a:t>
            </a:r>
            <a:r>
              <a:rPr lang="en-US" dirty="0" err="1" smtClean="0"/>
              <a:t>Sayegh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9159875" y="3865563"/>
            <a:ext cx="20955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  <a:defRPr/>
            </a:pPr>
            <a:r>
              <a:rPr lang="en-US" dirty="0"/>
              <a:t>Douglas Gallagher</a:t>
            </a:r>
            <a:br>
              <a:rPr lang="en-US" dirty="0"/>
            </a:br>
            <a:r>
              <a:rPr lang="en-US" sz="1400" i="1" dirty="0">
                <a:solidFill>
                  <a:schemeClr val="bg2">
                    <a:lumMod val="75000"/>
                  </a:schemeClr>
                </a:solidFill>
              </a:rPr>
              <a:t>Chief Marketing </a:t>
            </a:r>
            <a:r>
              <a:rPr lang="en-US" sz="1400" i="1" dirty="0" smtClean="0">
                <a:solidFill>
                  <a:schemeClr val="bg2">
                    <a:lumMod val="75000"/>
                  </a:schemeClr>
                </a:solidFill>
              </a:rPr>
              <a:t>Officer</a:t>
            </a:r>
            <a:br>
              <a:rPr lang="en-US" sz="1400" i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BS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Business,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University of Virginia, Founder of Amazing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Design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Group,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Web Entrepreneur  </a:t>
            </a:r>
          </a:p>
        </p:txBody>
      </p:sp>
      <p:pic>
        <p:nvPicPr>
          <p:cNvPr id="235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1655763"/>
            <a:ext cx="15525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1" name="Group 4"/>
          <p:cNvGrpSpPr>
            <a:grpSpLocks/>
          </p:cNvGrpSpPr>
          <p:nvPr/>
        </p:nvGrpSpPr>
        <p:grpSpPr bwMode="auto">
          <a:xfrm>
            <a:off x="731838" y="1655763"/>
            <a:ext cx="2292350" cy="3044825"/>
            <a:chOff x="2511710" y="1636713"/>
            <a:chExt cx="2291075" cy="3045015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2511710" y="3853001"/>
              <a:ext cx="2291075" cy="828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panose="05040102010807070707" pitchFamily="18" charset="2"/>
                <a:buNone/>
                <a:defRPr/>
              </a:pPr>
              <a:r>
                <a:rPr lang="en-US" dirty="0"/>
                <a:t>David N. Johnson</a:t>
              </a:r>
              <a:br>
                <a:rPr lang="en-US" dirty="0"/>
              </a:br>
              <a:r>
                <a:rPr lang="en-US" sz="1400" i="1" dirty="0" smtClean="0">
                  <a:solidFill>
                    <a:schemeClr val="bg2">
                      <a:lumMod val="75000"/>
                    </a:schemeClr>
                  </a:solidFill>
                </a:rPr>
                <a:t>Chief Executive Officer,</a:t>
              </a:r>
              <a:br>
                <a:rPr lang="en-US" sz="1400" i="1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400" i="1" dirty="0" smtClean="0">
                  <a:solidFill>
                    <a:schemeClr val="bg2">
                      <a:lumMod val="75000"/>
                    </a:schemeClr>
                  </a:solidFill>
                </a:rPr>
                <a:t>Co-founder</a:t>
              </a:r>
              <a:br>
                <a:rPr lang="en-US" sz="1400" i="1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MS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Marketing NYU ‘03,      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20 years of healthcare industry sales experience.</a:t>
              </a: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23566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086" y="1636713"/>
              <a:ext cx="1584325" cy="216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6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825" y="1655763"/>
            <a:ext cx="16240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180138" y="1655763"/>
            <a:ext cx="2482850" cy="2874962"/>
            <a:chOff x="6180138" y="1655763"/>
            <a:chExt cx="2482850" cy="2874962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6180138" y="3851275"/>
              <a:ext cx="2482850" cy="67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panose="05040102010807070707" pitchFamily="18" charset="2"/>
                <a:buNone/>
                <a:defRPr/>
              </a:pPr>
              <a:r>
                <a:rPr lang="en-US" dirty="0"/>
                <a:t>Richard Centauro</a:t>
              </a:r>
              <a:br>
                <a:rPr lang="en-US" dirty="0"/>
              </a:br>
              <a:r>
                <a:rPr lang="en-US" sz="1400" i="1" dirty="0">
                  <a:solidFill>
                    <a:schemeClr val="bg2">
                      <a:lumMod val="75000"/>
                    </a:schemeClr>
                  </a:solidFill>
                </a:rPr>
                <a:t>Chief Technical </a:t>
              </a:r>
              <a:r>
                <a:rPr lang="en-US" sz="1400" i="1" dirty="0" smtClean="0">
                  <a:solidFill>
                    <a:schemeClr val="bg2">
                      <a:lumMod val="75000"/>
                    </a:schemeClr>
                  </a:solidFill>
                </a:rPr>
                <a:t>Officer</a:t>
              </a:r>
              <a:br>
                <a:rPr lang="en-US" sz="1400" i="1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ASEE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Elec. Tech, ’84 Wentworth 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Inst.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of Tech. Ret. AVP State St. Bank Technological guru</a:t>
              </a:r>
            </a:p>
            <a:p>
              <a:pPr marL="0" indent="0" algn="ctr">
                <a:buFont typeface="Wingdings 3" panose="05040102010807070707" pitchFamily="18" charset="2"/>
                <a:buNone/>
                <a:defRPr/>
              </a:pP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23563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163" y="1655763"/>
              <a:ext cx="1574800" cy="22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8B39F78-F84E-4EC5-9759-2E79C86AE2A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77863" y="987425"/>
            <a:ext cx="10868025" cy="942975"/>
          </a:xfrm>
        </p:spPr>
        <p:txBody>
          <a:bodyPr/>
          <a:lstStyle/>
          <a:p>
            <a:r>
              <a:rPr lang="en-US" altLang="en-US" dirty="0" smtClean="0"/>
              <a:t>Thank You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77863" y="1755776"/>
            <a:ext cx="6593269" cy="120007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For more information (including financials and business plan), please contact:</a:t>
            </a:r>
            <a:b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David Johnson at david.johnson@imt.solutions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or Doug Gallagher at dj@imt.solutions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THANK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YOU</a:t>
            </a:r>
          </a:p>
        </p:txBody>
      </p:sp>
      <p:grpSp>
        <p:nvGrpSpPr>
          <p:cNvPr id="24581" name="Group 8"/>
          <p:cNvGrpSpPr>
            <a:grpSpLocks/>
          </p:cNvGrpSpPr>
          <p:nvPr/>
        </p:nvGrpSpPr>
        <p:grpSpPr bwMode="auto">
          <a:xfrm>
            <a:off x="-30163" y="3742408"/>
            <a:ext cx="12315826" cy="11449050"/>
            <a:chOff x="-1741337" y="0"/>
            <a:chExt cx="6965343" cy="6965343"/>
          </a:xfrm>
        </p:grpSpPr>
        <p:sp>
          <p:nvSpPr>
            <p:cNvPr id="6" name="Oval 5"/>
            <p:cNvSpPr/>
            <p:nvPr/>
          </p:nvSpPr>
          <p:spPr>
            <a:xfrm>
              <a:off x="-1741337" y="0"/>
              <a:ext cx="6965343" cy="696534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-1390286" y="350585"/>
              <a:ext cx="6263242" cy="626417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-1028462" y="712760"/>
              <a:ext cx="5539593" cy="5539824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-680105" y="1061413"/>
              <a:ext cx="4842879" cy="484251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-287755" y="1453528"/>
              <a:ext cx="4058178" cy="4058288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96" y="1805079"/>
              <a:ext cx="3356078" cy="335518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46668" y="2187535"/>
              <a:ext cx="2589333" cy="2590273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27347" y="2569026"/>
              <a:ext cx="1827976" cy="182729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87375" y="2929269"/>
              <a:ext cx="1107919" cy="1106806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459417" y="3200658"/>
              <a:ext cx="563835" cy="5640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41487" y="5768182"/>
            <a:ext cx="86677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/>
                </a:solidFill>
              </a:rPr>
              <a:t>ThermoWand®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Taking Temperatures Safer and Smarter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5474170-1C90-4B6B-9839-7D30CB9C151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98" y="1126347"/>
            <a:ext cx="4946760" cy="4336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5469" y="1393354"/>
            <a:ext cx="2664514" cy="3689499"/>
            <a:chOff x="1155469" y="1393354"/>
            <a:chExt cx="2664514" cy="36894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508" y="1393354"/>
              <a:ext cx="2657475" cy="28575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155469" y="4405745"/>
              <a:ext cx="26600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 smtClean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Influenza</a:t>
              </a:r>
              <a:endParaRPr lang="en-US" sz="3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6844" y="1393354"/>
            <a:ext cx="3181611" cy="3689499"/>
            <a:chOff x="4496844" y="1393354"/>
            <a:chExt cx="3181611" cy="36894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5" y="1393354"/>
              <a:ext cx="2657475" cy="2857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96844" y="4405745"/>
              <a:ext cx="318161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 smtClean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Tuberculosis</a:t>
              </a:r>
              <a:endParaRPr lang="en-US" sz="3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29352" y="1393354"/>
            <a:ext cx="2682505" cy="3689499"/>
            <a:chOff x="8329352" y="1393354"/>
            <a:chExt cx="2682505" cy="36894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382" y="1393354"/>
              <a:ext cx="2657475" cy="2857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29352" y="4405745"/>
              <a:ext cx="26600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 smtClean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Ebola</a:t>
              </a:r>
              <a:endParaRPr lang="en-US" sz="3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0" y="5469775"/>
            <a:ext cx="12192000" cy="1130530"/>
            <a:chOff x="0" y="5469775"/>
            <a:chExt cx="12192000" cy="1130530"/>
          </a:xfrm>
        </p:grpSpPr>
        <p:sp>
          <p:nvSpPr>
            <p:cNvPr id="3" name="Rectangle 2"/>
            <p:cNvSpPr/>
            <p:nvPr/>
          </p:nvSpPr>
          <p:spPr>
            <a:xfrm>
              <a:off x="0" y="5469775"/>
              <a:ext cx="12192000" cy="113053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55469" y="5619541"/>
              <a:ext cx="9856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Imagine having to get inches away from the coughing, wheezing patient in order to take their temperature… risking infection.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4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7994" y="1793631"/>
            <a:ext cx="5576888" cy="957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Introducing ThermoWand®</a:t>
            </a:r>
            <a:br>
              <a:rPr lang="en-US" dirty="0"/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Taking Temperatures Safer and Smarter</a:t>
            </a:r>
          </a:p>
        </p:txBody>
      </p:sp>
      <p:sp>
        <p:nvSpPr>
          <p:cNvPr id="11268" name="Content Placeholder 5"/>
          <p:cNvSpPr>
            <a:spLocks noGrp="1"/>
          </p:cNvSpPr>
          <p:nvPr>
            <p:ph idx="1"/>
          </p:nvPr>
        </p:nvSpPr>
        <p:spPr>
          <a:xfrm>
            <a:off x="6097994" y="2750893"/>
            <a:ext cx="4906704" cy="29268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Infrared Medical Technologies (IMT) is preparing to Launch ThermoWand® and the Temperature Data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Access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Plan (TDAP) to healthcare providers in the US.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Patent Pending ThermoWand® is the 1</a:t>
            </a:r>
            <a:r>
              <a:rPr lang="en-US" altLang="en-US" baseline="30000" dirty="0">
                <a:solidFill>
                  <a:schemeClr val="bg2">
                    <a:lumMod val="25000"/>
                  </a:schemeClr>
                </a:solidFill>
              </a:rPr>
              <a:t>st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long range “safer” medical grade thermometer as well as a “smarter” thermometer connected to the Internet.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06463" y="0"/>
            <a:ext cx="4989512" cy="6223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THERMO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WAND®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0F47090-EDE4-4760-9190-65F6261E3E8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319145" y="5863737"/>
            <a:ext cx="2495956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buFont typeface="Wingdings 3" panose="05040102010807070707" pitchFamily="18" charset="2"/>
              <a:buNone/>
            </a:pPr>
            <a:r>
              <a:rPr lang="en-US" altLang="en-US" sz="1200" dirty="0" smtClean="0">
                <a:solidFill>
                  <a:schemeClr val="bg1">
                    <a:lumMod val="75000"/>
                  </a:schemeClr>
                </a:solidFill>
              </a:rPr>
              <a:t>Early prototype rendering. </a:t>
            </a:r>
            <a:endParaRPr lang="en-US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48" y="1336431"/>
            <a:ext cx="5164227" cy="4527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268" grpId="0" uiExpand="1" build="p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2625" y="909638"/>
            <a:ext cx="7051675" cy="942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ThermoWand® </a:t>
            </a:r>
            <a:r>
              <a:rPr lang="en-US" dirty="0" smtClean="0"/>
              <a:t>- Steps</a:t>
            </a:r>
            <a:br>
              <a:rPr lang="en-US" dirty="0" smtClean="0"/>
            </a:br>
            <a:r>
              <a:rPr lang="en-US" dirty="0" smtClean="0"/>
              <a:t>Ahead of </a:t>
            </a:r>
            <a:r>
              <a:rPr lang="en-US" dirty="0"/>
              <a:t>the Competition</a:t>
            </a:r>
          </a:p>
        </p:txBody>
      </p:sp>
      <p:sp>
        <p:nvSpPr>
          <p:cNvPr id="10243" name="Content Placeholder 10"/>
          <p:cNvSpPr>
            <a:spLocks noGrp="1"/>
          </p:cNvSpPr>
          <p:nvPr>
            <p:ph idx="1"/>
          </p:nvPr>
        </p:nvSpPr>
        <p:spPr>
          <a:xfrm>
            <a:off x="682625" y="2308225"/>
            <a:ext cx="6550025" cy="3108325"/>
          </a:xfrm>
        </p:spPr>
        <p:txBody>
          <a:bodyPr/>
          <a:lstStyle/>
          <a:p>
            <a:pPr fontAlgn="t">
              <a:defRPr/>
            </a:pPr>
            <a:r>
              <a:rPr lang="en-US" sz="1600" b="1" dirty="0" smtClean="0"/>
              <a:t>RANGE: </a:t>
            </a:r>
            <a:r>
              <a:rPr lang="en-US" sz="1600" dirty="0" smtClean="0"/>
              <a:t>ThermoWand's </a:t>
            </a:r>
            <a:r>
              <a:rPr lang="en-US" sz="1600" dirty="0"/>
              <a:t>Patent Pending, industry leading technology enables caregivers to take temperature readings </a:t>
            </a:r>
            <a:r>
              <a:rPr lang="en-US" sz="1600" dirty="0" smtClean="0"/>
              <a:t>safely </a:t>
            </a:r>
            <a:r>
              <a:rPr lang="en-US" sz="1600" dirty="0"/>
              <a:t>outside the “contagious zone” at 3 feet plus arm’s length.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fontAlgn="t">
              <a:defRPr/>
            </a:pPr>
            <a:endParaRPr lang="en-US" sz="1600" dirty="0" smtClean="0"/>
          </a:p>
          <a:p>
            <a:pPr fontAlgn="t">
              <a:defRPr/>
            </a:pPr>
            <a:endParaRPr lang="en-US" sz="1600" dirty="0"/>
          </a:p>
          <a:p>
            <a:pPr marL="0" indent="0" fontAlgn="t">
              <a:spcBef>
                <a:spcPts val="3000"/>
              </a:spcBef>
              <a:buFont typeface="Wingdings 3" panose="05040102010807070707" pitchFamily="18" charset="2"/>
              <a:buNone/>
              <a:defRPr/>
            </a:pPr>
            <a:endParaRPr lang="en-US" sz="1600" dirty="0"/>
          </a:p>
          <a:p>
            <a:pPr fontAlgn="t">
              <a:defRPr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SPEED: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ThermoWand's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speed will enable the caregiver to collect the reading in a matter of seconds with no wipe downs or disposables,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less time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spent around infected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patients - less costs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fontAlgn="t">
              <a:defRPr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ACCURATE: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ThermoWand's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accuracy will also ensure consistent reliability while taking temperatures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B</a:t>
            </a:r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</a:rPr>
              <a:t>etter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</a:rPr>
              <a:t>than ±</a:t>
            </a:r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</a:rPr>
              <a:t>0.1°C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01111" y="0"/>
            <a:ext cx="5453639" cy="6223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WE ARE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SAFER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015283" y="3460329"/>
            <a:ext cx="302895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B050"/>
                </a:solidFill>
                <a:latin typeface="+mn-lt"/>
              </a:rPr>
              <a:t>6x the range </a:t>
            </a:r>
            <a:r>
              <a:rPr lang="en-US" sz="1600" dirty="0">
                <a:solidFill>
                  <a:srgbClr val="00B050"/>
                </a:solidFill>
                <a:latin typeface="+mn-lt"/>
              </a:rPr>
              <a:t>of its </a:t>
            </a:r>
            <a:r>
              <a:rPr lang="en-US" sz="1600" dirty="0" smtClean="0">
                <a:solidFill>
                  <a:srgbClr val="00B050"/>
                </a:solidFill>
                <a:latin typeface="+mn-lt"/>
              </a:rPr>
              <a:t>competitors</a:t>
            </a:r>
            <a:endParaRPr 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9" name="Pentagon 8"/>
          <p:cNvSpPr/>
          <p:nvPr/>
        </p:nvSpPr>
        <p:spPr bwMode="auto">
          <a:xfrm>
            <a:off x="2058988" y="4024298"/>
            <a:ext cx="4040187" cy="33813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 bwMode="auto">
          <a:xfrm>
            <a:off x="6043613" y="4027473"/>
            <a:ext cx="981075" cy="4603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36 inches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8988" y="3517886"/>
            <a:ext cx="690562" cy="339725"/>
            <a:chOff x="2058988" y="3421636"/>
            <a:chExt cx="690562" cy="339725"/>
          </a:xfrm>
        </p:grpSpPr>
        <p:sp>
          <p:nvSpPr>
            <p:cNvPr id="7" name="Pentagon 6"/>
            <p:cNvSpPr/>
            <p:nvPr/>
          </p:nvSpPr>
          <p:spPr bwMode="auto">
            <a:xfrm>
              <a:off x="2058988" y="3421636"/>
              <a:ext cx="690562" cy="33972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Pentagon 15"/>
            <p:cNvSpPr/>
            <p:nvPr/>
          </p:nvSpPr>
          <p:spPr bwMode="auto">
            <a:xfrm>
              <a:off x="2058988" y="3421636"/>
              <a:ext cx="279400" cy="339725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7" name="Title 5"/>
          <p:cNvSpPr txBox="1">
            <a:spLocks/>
          </p:cNvSpPr>
          <p:nvPr/>
        </p:nvSpPr>
        <p:spPr bwMode="auto">
          <a:xfrm>
            <a:off x="2689225" y="3497249"/>
            <a:ext cx="814388" cy="349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3-6in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7863" y="3354373"/>
            <a:ext cx="1381125" cy="1135062"/>
            <a:chOff x="677863" y="3258123"/>
            <a:chExt cx="1381125" cy="1135062"/>
          </a:xfrm>
        </p:grpSpPr>
        <p:cxnSp>
          <p:nvCxnSpPr>
            <p:cNvPr id="18" name="Straight Connector 17"/>
            <p:cNvCxnSpPr/>
            <p:nvPr/>
          </p:nvCxnSpPr>
          <p:spPr bwMode="auto">
            <a:xfrm flipH="1" flipV="1">
              <a:off x="2058988" y="3258123"/>
              <a:ext cx="0" cy="1135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677863" y="3402584"/>
              <a:ext cx="1379537" cy="950915"/>
              <a:chOff x="677863" y="3402584"/>
              <a:chExt cx="1379537" cy="950915"/>
            </a:xfrm>
          </p:grpSpPr>
          <p:sp>
            <p:nvSpPr>
              <p:cNvPr id="13" name="Title 5"/>
              <p:cNvSpPr txBox="1">
                <a:spLocks/>
              </p:cNvSpPr>
              <p:nvPr/>
            </p:nvSpPr>
            <p:spPr bwMode="auto">
              <a:xfrm>
                <a:off x="677863" y="3402584"/>
                <a:ext cx="1379537" cy="395288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r" fontAlgn="auto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rgbClr val="C00000"/>
                    </a:solidFill>
                    <a:latin typeface="+mn-lt"/>
                  </a:rPr>
                  <a:t>COMPETITION</a:t>
                </a:r>
              </a:p>
            </p:txBody>
          </p:sp>
          <p:sp>
            <p:nvSpPr>
              <p:cNvPr id="19" name="Title 5"/>
              <p:cNvSpPr txBox="1">
                <a:spLocks/>
              </p:cNvSpPr>
              <p:nvPr/>
            </p:nvSpPr>
            <p:spPr bwMode="auto">
              <a:xfrm>
                <a:off x="677863" y="3915349"/>
                <a:ext cx="1379537" cy="438150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r" fontAlgn="auto">
                  <a:spcBef>
                    <a:spcPts val="120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rgbClr val="C00000"/>
                    </a:solidFill>
                    <a:latin typeface="+mn-lt"/>
                  </a:rPr>
                  <a:t>THERMOWAND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4347CD7-987B-49C9-A9F0-A05A76CF5E04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3" name="Picture Placeholder 1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0275" y="1035050"/>
            <a:ext cx="4387850" cy="4381500"/>
          </a:xfrm>
        </p:spPr>
      </p:pic>
      <p:sp>
        <p:nvSpPr>
          <p:cNvPr id="23" name="TextBox 22"/>
          <p:cNvSpPr txBox="1"/>
          <p:nvPr/>
        </p:nvSpPr>
        <p:spPr>
          <a:xfrm>
            <a:off x="7232650" y="5424488"/>
            <a:ext cx="443547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medical community is familiar with the “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contagious zone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” and already try to minimize close contact with infected patients.  The contagious zone is a 2-3 feet range around a sick patient. This is how far airborne pathogens can travel from the breath of a sick patient.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243" grpId="0" uiExpand="1" build="p"/>
      <p:bldP spid="8" grpId="0" uiExpand="1"/>
      <p:bldP spid="9" grpId="0" uiExpand="1" animBg="1"/>
      <p:bldP spid="15" grpId="0" uiExpand="1"/>
      <p:bldP spid="17" grpId="0" uiExpand="1"/>
      <p:bldP spid="23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677863" y="987425"/>
            <a:ext cx="4694237" cy="841375"/>
          </a:xfrm>
        </p:spPr>
        <p:txBody>
          <a:bodyPr/>
          <a:lstStyle/>
          <a:p>
            <a:r>
              <a:rPr lang="en-US" altLang="en-US" dirty="0" smtClean="0"/>
              <a:t>Smarter Advantage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677862" y="1828800"/>
            <a:ext cx="4865688" cy="4624388"/>
          </a:xfrm>
        </p:spPr>
        <p:txBody>
          <a:bodyPr/>
          <a:lstStyle/>
          <a:p>
            <a:r>
              <a:rPr lang="en-US" altLang="en-US" dirty="0" smtClean="0"/>
              <a:t>Every temperature taken using </a:t>
            </a:r>
            <a:r>
              <a:rPr lang="en-US" altLang="en-US" dirty="0"/>
              <a:t>a </a:t>
            </a:r>
            <a:r>
              <a:rPr lang="en-US" altLang="en-US" dirty="0" smtClean="0"/>
              <a:t>ThermoWand® device can be forwarded to a patient’s electronic medical record (EMR) via interfacing with EPIC.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lang="en-US" altLang="en-US" sz="1500" dirty="0" smtClean="0">
                <a:solidFill>
                  <a:schemeClr val="bg2">
                    <a:lumMod val="50000"/>
                  </a:schemeClr>
                </a:solidFill>
              </a:rPr>
              <a:t>This will greatly impact the cost and efficiency compared to the current standards (sterilizing devices, manually transcribing data, etc.).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All readings will also be stored in the cloud in the </a:t>
            </a:r>
            <a:r>
              <a:rPr lang="en-US" altLang="en-US" dirty="0" smtClean="0">
                <a:solidFill>
                  <a:schemeClr val="tx1"/>
                </a:solidFill>
              </a:rPr>
              <a:t>1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/>
              <a:t>of its kind </a:t>
            </a:r>
            <a:r>
              <a:rPr lang="en-US" altLang="en-US" dirty="0" smtClean="0">
                <a:solidFill>
                  <a:schemeClr val="accent1"/>
                </a:solidFill>
              </a:rPr>
              <a:t>Temperature Database</a:t>
            </a:r>
            <a:r>
              <a:rPr lang="en-US" altLang="en-US" dirty="0" smtClean="0"/>
              <a:t>. </a:t>
            </a:r>
            <a:br>
              <a:rPr lang="en-US" altLang="en-US" dirty="0" smtClean="0"/>
            </a:br>
            <a:r>
              <a:rPr lang="en-US" altLang="en-US" sz="1500" dirty="0" smtClean="0"/>
              <a:t/>
            </a:r>
            <a:br>
              <a:rPr lang="en-US" altLang="en-US" sz="1500" dirty="0" smtClean="0"/>
            </a:br>
            <a:r>
              <a:rPr lang="en-US" altLang="en-US" sz="1500" dirty="0" smtClean="0">
                <a:solidFill>
                  <a:schemeClr val="bg2">
                    <a:lumMod val="50000"/>
                  </a:schemeClr>
                </a:solidFill>
              </a:rPr>
              <a:t>This data will allow us to create </a:t>
            </a:r>
            <a:r>
              <a:rPr lang="en-US" altLang="en-US" sz="1500" dirty="0">
                <a:solidFill>
                  <a:schemeClr val="bg2">
                    <a:lumMod val="50000"/>
                  </a:schemeClr>
                </a:solidFill>
              </a:rPr>
              <a:t>rich Mobile and Web applications providing online services for the thermometers. </a:t>
            </a:r>
            <a:endParaRPr lang="en-US" altLang="en-US" sz="15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SMARTER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ADVANTAGE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34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70" y="1191874"/>
            <a:ext cx="6023611" cy="242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33CF7D9-B699-496A-A9F9-D08248295746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7870" y="3576096"/>
            <a:ext cx="6023611" cy="293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We will leverage a </a:t>
            </a:r>
            <a:r>
              <a:rPr lang="en-US" altLang="en-US" dirty="0"/>
              <a:t>new technology called </a:t>
            </a:r>
            <a:r>
              <a:rPr lang="en-US" altLang="en-US" i="1" dirty="0"/>
              <a:t>Internet of Things </a:t>
            </a:r>
            <a:r>
              <a:rPr lang="en-US" altLang="en-US" dirty="0"/>
              <a:t>(</a:t>
            </a:r>
            <a:r>
              <a:rPr lang="en-US" altLang="en-US" dirty="0" err="1"/>
              <a:t>IoT</a:t>
            </a:r>
            <a:r>
              <a:rPr lang="en-US" altLang="en-US" dirty="0"/>
              <a:t>). </a:t>
            </a:r>
            <a:r>
              <a:rPr lang="en-US" altLang="en-US" dirty="0" err="1"/>
              <a:t>IoT</a:t>
            </a:r>
            <a:r>
              <a:rPr lang="en-US" altLang="en-US" dirty="0"/>
              <a:t> allows </a:t>
            </a:r>
            <a:r>
              <a:rPr lang="en-US" altLang="en-US" b="1" dirty="0"/>
              <a:t>diagnostics and software upgrades to be performed remotely </a:t>
            </a:r>
            <a:r>
              <a:rPr lang="en-US" altLang="en-US" dirty="0"/>
              <a:t>thus reducing our service management costs.  </a:t>
            </a:r>
          </a:p>
          <a:p>
            <a:r>
              <a:rPr lang="en-US" altLang="en-US" dirty="0" err="1" smtClean="0"/>
              <a:t>IoT</a:t>
            </a:r>
            <a:r>
              <a:rPr lang="en-US" altLang="en-US" dirty="0" smtClean="0"/>
              <a:t> also allows us </a:t>
            </a:r>
            <a:r>
              <a:rPr lang="en-US" altLang="en-US" dirty="0"/>
              <a:t>to practice design through the use of visualization tools and Cloud technology. By using these technologies IMT will be able to </a:t>
            </a:r>
            <a:r>
              <a:rPr lang="en-US" altLang="en-US" b="1" dirty="0"/>
              <a:t>create rich Mobile and Web applications providing online services</a:t>
            </a:r>
            <a:r>
              <a:rPr lang="en-US" altLang="en-US" dirty="0"/>
              <a:t> for the thermometers. </a:t>
            </a:r>
          </a:p>
          <a:p>
            <a:pPr>
              <a:spcBef>
                <a:spcPts val="1800"/>
              </a:spcBef>
            </a:pPr>
            <a:endParaRPr lang="en-US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>
          <a:xfrm>
            <a:off x="677863" y="987425"/>
            <a:ext cx="7391717" cy="959150"/>
          </a:xfrm>
        </p:spPr>
        <p:txBody>
          <a:bodyPr/>
          <a:lstStyle/>
          <a:p>
            <a:r>
              <a:rPr lang="en-US" altLang="en-US" dirty="0" smtClean="0"/>
              <a:t>Why hasn’t this been done before?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386610" y="1835262"/>
            <a:ext cx="5407703" cy="1887220"/>
          </a:xfrm>
        </p:spPr>
        <p:txBody>
          <a:bodyPr/>
          <a:lstStyle/>
          <a:p>
            <a:r>
              <a:rPr lang="en-US" altLang="en-US" sz="2400" dirty="0">
                <a:solidFill>
                  <a:schemeClr val="bg2">
                    <a:lumMod val="25000"/>
                  </a:schemeClr>
                </a:solidFill>
              </a:rPr>
              <a:t>We utilize zoom camera technology to target the patient’s face, which allows for accurate readings from a distance.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ADVANCEMENTS 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TECHNOLOGY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31309BF-157B-4330-AC5B-AAE2B41507C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45387" y="1835261"/>
            <a:ext cx="5366793" cy="4290885"/>
            <a:chOff x="645387" y="1835261"/>
            <a:chExt cx="5366793" cy="4290885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645387" y="1835261"/>
              <a:ext cx="5366793" cy="1582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 kern="12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400" dirty="0">
                  <a:solidFill>
                    <a:schemeClr val="bg2">
                      <a:lumMod val="25000"/>
                    </a:schemeClr>
                  </a:solidFill>
                </a:rPr>
                <a:t>ThermoWand® utilizes the </a:t>
              </a:r>
              <a:r>
                <a:rPr lang="en-US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latest</a:t>
              </a:r>
              <a:r>
                <a:rPr lang="en-US" altLang="en-US" sz="2400" dirty="0">
                  <a:solidFill>
                    <a:schemeClr val="bg2">
                      <a:lumMod val="25000"/>
                    </a:schemeClr>
                  </a:solidFill>
                </a:rPr>
                <a:t> infrared technology. Sensor technology that was not available in the past. 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66922" y="3597691"/>
              <a:ext cx="4711446" cy="2528455"/>
              <a:chOff x="944062" y="3872011"/>
              <a:chExt cx="4711446" cy="252845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294070" y="3872011"/>
                <a:ext cx="2227173" cy="25284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44062" y="3872011"/>
                <a:ext cx="2227173" cy="25284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1308376" y="4261409"/>
                <a:ext cx="1443217" cy="1554282"/>
              </a:xfrm>
              <a:custGeom>
                <a:avLst/>
                <a:gdLst>
                  <a:gd name="T0" fmla="*/ 69 w 90"/>
                  <a:gd name="T1" fmla="*/ 0 h 114"/>
                  <a:gd name="T2" fmla="*/ 0 w 90"/>
                  <a:gd name="T3" fmla="*/ 57 h 114"/>
                  <a:gd name="T4" fmla="*/ 69 w 90"/>
                  <a:gd name="T5" fmla="*/ 114 h 114"/>
                  <a:gd name="T6" fmla="*/ 90 w 90"/>
                  <a:gd name="T7" fmla="*/ 56 h 114"/>
                  <a:gd name="T8" fmla="*/ 69 w 90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14">
                    <a:moveTo>
                      <a:pt x="69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82" y="98"/>
                      <a:pt x="90" y="78"/>
                      <a:pt x="90" y="56"/>
                    </a:cubicBezTo>
                    <a:cubicBezTo>
                      <a:pt x="90" y="35"/>
                      <a:pt x="82" y="16"/>
                      <a:pt x="69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3637756" y="4810697"/>
                <a:ext cx="1443217" cy="455706"/>
              </a:xfrm>
              <a:custGeom>
                <a:avLst/>
                <a:gdLst>
                  <a:gd name="T0" fmla="*/ 89 w 90"/>
                  <a:gd name="T1" fmla="*/ 0 h 29"/>
                  <a:gd name="T2" fmla="*/ 0 w 90"/>
                  <a:gd name="T3" fmla="*/ 15 h 29"/>
                  <a:gd name="T4" fmla="*/ 89 w 90"/>
                  <a:gd name="T5" fmla="*/ 29 h 29"/>
                  <a:gd name="T6" fmla="*/ 90 w 90"/>
                  <a:gd name="T7" fmla="*/ 14 h 29"/>
                  <a:gd name="T8" fmla="*/ 89 w 9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9">
                    <a:moveTo>
                      <a:pt x="89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5"/>
                      <a:pt x="90" y="20"/>
                      <a:pt x="90" y="14"/>
                    </a:cubicBezTo>
                    <a:cubicBezTo>
                      <a:pt x="90" y="9"/>
                      <a:pt x="89" y="5"/>
                      <a:pt x="89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44062" y="3872011"/>
                <a:ext cx="222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Old Technology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94068" y="3872011"/>
                <a:ext cx="2227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New Technology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95569" y="5815691"/>
                <a:ext cx="17945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</a:rPr>
                  <a:t>Wider area, less accurate</a:t>
                </a:r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61578" y="5815691"/>
                <a:ext cx="22939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</a:rPr>
                  <a:t>Tighter target area,</a:t>
                </a:r>
                <a:b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</a:rPr>
                  <a:t>more accurate</a:t>
                </a:r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695768" y="3615355"/>
            <a:ext cx="5151816" cy="2527802"/>
            <a:chOff x="6695768" y="3615355"/>
            <a:chExt cx="5151816" cy="2527802"/>
          </a:xfrm>
        </p:grpSpPr>
        <p:grpSp>
          <p:nvGrpSpPr>
            <p:cNvPr id="5" name="Group 4"/>
            <p:cNvGrpSpPr/>
            <p:nvPr/>
          </p:nvGrpSpPr>
          <p:grpSpPr>
            <a:xfrm>
              <a:off x="9359456" y="3615355"/>
              <a:ext cx="2488128" cy="2527802"/>
              <a:chOff x="9359456" y="3615355"/>
              <a:chExt cx="2488128" cy="252780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9456" y="3615355"/>
                <a:ext cx="2488128" cy="2527802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9925152" y="3615355"/>
                <a:ext cx="1272934" cy="1272934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768" y="3615355"/>
              <a:ext cx="2488128" cy="2527802"/>
            </a:xfrm>
            <a:prstGeom prst="rect">
              <a:avLst/>
            </a:prstGeom>
          </p:spPr>
        </p:pic>
        <p:sp>
          <p:nvSpPr>
            <p:cNvPr id="25" name="Right Arrow 24"/>
            <p:cNvSpPr/>
            <p:nvPr/>
          </p:nvSpPr>
          <p:spPr>
            <a:xfrm>
              <a:off x="8929213" y="4570319"/>
              <a:ext cx="631656" cy="675703"/>
            </a:xfrm>
            <a:prstGeom prst="rightArrow">
              <a:avLst>
                <a:gd name="adj1" fmla="val 6015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hasn’t this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4886543"/>
            <a:ext cx="4659947" cy="1251368"/>
          </a:xfrm>
        </p:spPr>
        <p:txBody>
          <a:bodyPr/>
          <a:lstStyle/>
          <a:p>
            <a:pPr marL="0" indent="0">
              <a:buClr>
                <a:srgbClr val="D71920"/>
              </a:buClr>
              <a:buNone/>
            </a:pPr>
            <a:r>
              <a:rPr lang="en-US" altLang="en-US" dirty="0" smtClean="0"/>
              <a:t>This is a results of a distant reading. The randomness is due </a:t>
            </a:r>
            <a:r>
              <a:rPr lang="en-US" altLang="en-US" dirty="0"/>
              <a:t>to the confluence of the ambient temperature present in a </a:t>
            </a:r>
            <a:r>
              <a:rPr lang="en-US" altLang="en-US" dirty="0" smtClean="0"/>
              <a:t>room 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863" y="0"/>
            <a:ext cx="2617787" cy="622300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11EBB1E-CA59-4605-B36B-29089D24C42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836303"/>
            <a:ext cx="5172156" cy="294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836303"/>
            <a:ext cx="5021506" cy="286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352582" y="4886543"/>
            <a:ext cx="5192712" cy="6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71920"/>
              </a:buClr>
              <a:buNone/>
            </a:pPr>
            <a:r>
              <a:rPr lang="en-US" altLang="en-US" dirty="0" smtClean="0"/>
              <a:t>Patent-pending ThermoWand’s dynamic filtering process cleans up the mess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63" y="1836303"/>
            <a:ext cx="5021679" cy="286235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352582" y="5162381"/>
            <a:ext cx="5192712" cy="6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71920"/>
              </a:buClr>
              <a:buNone/>
            </a:pPr>
            <a:r>
              <a:rPr lang="en-US" altLang="en-US" dirty="0" smtClean="0"/>
              <a:t>                                          and </a:t>
            </a:r>
            <a:r>
              <a:rPr lang="en-US" altLang="en-US" dirty="0"/>
              <a:t>our distance algorithm </a:t>
            </a:r>
            <a:r>
              <a:rPr lang="en-US" altLang="en-US" dirty="0" smtClean="0"/>
              <a:t>produces an accurate reading.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5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4" y="1733107"/>
            <a:ext cx="8136528" cy="3604437"/>
          </a:xfrm>
        </p:spPr>
        <p:txBody>
          <a:bodyPr/>
          <a:lstStyle/>
          <a:p>
            <a:r>
              <a:rPr lang="en-US" dirty="0" smtClean="0"/>
              <a:t>Competition includes the entire medical thermometer market, including temperature strips, oral, ear, forehead and non-contact thermometers.</a:t>
            </a:r>
          </a:p>
          <a:p>
            <a:r>
              <a:rPr lang="en-US" dirty="0" smtClean="0"/>
              <a:t>The maximum distance for medical grade non-contact thermometers is 6 inches. None of our competition can boast the distance of ThermoWand.</a:t>
            </a:r>
          </a:p>
          <a:p>
            <a:r>
              <a:rPr lang="en-US" dirty="0" smtClean="0"/>
              <a:t>Medical grade thermometers must be accurate within ±0.2°C. Non-medical thermometers exist that claim to take temperatures at a distance, but have an accuracy of ±1.0°C (at best). In addition, their accuracy decreases, and the target area increases, as the distance grows.</a:t>
            </a:r>
          </a:p>
          <a:p>
            <a:r>
              <a:rPr lang="en-US" dirty="0" smtClean="0"/>
              <a:t>Major competitors in the medical field include: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11EBB1E-CA59-4605-B36B-29089D24C42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06" y="1643321"/>
            <a:ext cx="2488019" cy="293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9" y="4952341"/>
            <a:ext cx="1330411" cy="539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72" y="4954368"/>
            <a:ext cx="1120228" cy="484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6" y="5080366"/>
            <a:ext cx="1431385" cy="368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77" y="5198877"/>
            <a:ext cx="1233269" cy="251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36" y="5025047"/>
            <a:ext cx="917401" cy="424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78" y="5671655"/>
            <a:ext cx="1547456" cy="4719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08" y="5641230"/>
            <a:ext cx="1583109" cy="5065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17" y="5808093"/>
            <a:ext cx="2102337" cy="386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8" y="5724573"/>
            <a:ext cx="1570434" cy="439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94" y="5821029"/>
            <a:ext cx="718759" cy="386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15" y="5808094"/>
            <a:ext cx="1469325" cy="356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27" y="5151353"/>
            <a:ext cx="1195992" cy="2989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678" y="5133008"/>
            <a:ext cx="1907661" cy="3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3"/>
          <p:cNvSpPr>
            <a:spLocks noGrp="1"/>
          </p:cNvSpPr>
          <p:nvPr>
            <p:ph type="title"/>
          </p:nvPr>
        </p:nvSpPr>
        <p:spPr>
          <a:xfrm>
            <a:off x="677863" y="1056482"/>
            <a:ext cx="10868025" cy="942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Thermometer Industry</a:t>
            </a:r>
          </a:p>
        </p:txBody>
      </p:sp>
      <p:sp>
        <p:nvSpPr>
          <p:cNvPr id="15366" name="Content Placeholder 4"/>
          <p:cNvSpPr>
            <a:spLocks noGrp="1"/>
          </p:cNvSpPr>
          <p:nvPr>
            <p:ph idx="1"/>
          </p:nvPr>
        </p:nvSpPr>
        <p:spPr>
          <a:xfrm>
            <a:off x="641350" y="1678782"/>
            <a:ext cx="6297613" cy="1404937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dirty="0" smtClean="0"/>
              <a:t> The global medical devices market is expected to reach </a:t>
            </a:r>
            <a:r>
              <a:rPr lang="en-US" altLang="en-US" dirty="0" smtClean="0">
                <a:solidFill>
                  <a:srgbClr val="00B050"/>
                </a:solidFill>
              </a:rPr>
              <a:t>$428.97 billion </a:t>
            </a:r>
            <a:r>
              <a:rPr lang="en-US" altLang="en-US" dirty="0" smtClean="0"/>
              <a:t>by 2020. The global thermometer market, for reading temperatures in humans, is expected to be </a:t>
            </a:r>
            <a:r>
              <a:rPr lang="en-US" altLang="en-US" dirty="0" smtClean="0">
                <a:solidFill>
                  <a:srgbClr val="00B050"/>
                </a:solidFill>
              </a:rPr>
              <a:t>$850 million by 2017.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THERMOMETER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INDUSTRY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50088" y="1416050"/>
            <a:ext cx="4791075" cy="4791075"/>
            <a:chOff x="7050088" y="1416050"/>
            <a:chExt cx="4791075" cy="4791075"/>
          </a:xfrm>
        </p:grpSpPr>
        <p:grpSp>
          <p:nvGrpSpPr>
            <p:cNvPr id="15364" name="Group 8"/>
            <p:cNvGrpSpPr>
              <a:grpSpLocks/>
            </p:cNvGrpSpPr>
            <p:nvPr/>
          </p:nvGrpSpPr>
          <p:grpSpPr bwMode="auto">
            <a:xfrm>
              <a:off x="7050088" y="1416050"/>
              <a:ext cx="4791075" cy="4791075"/>
              <a:chOff x="-1741337" y="0"/>
              <a:chExt cx="6965343" cy="69653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-1741337" y="0"/>
                <a:ext cx="6965343" cy="696534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-1390531" y="350806"/>
                <a:ext cx="6263731" cy="626373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-1028186" y="713152"/>
                <a:ext cx="5539040" cy="5539040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-679688" y="1061649"/>
                <a:ext cx="4842044" cy="48420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-287339" y="1453998"/>
                <a:ext cx="4057347" cy="4057347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467" y="1804804"/>
                <a:ext cx="3355735" cy="3355735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6584" y="2187921"/>
                <a:ext cx="2589501" cy="2589501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27392" y="2568731"/>
                <a:ext cx="1827883" cy="182788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87430" y="2928768"/>
                <a:ext cx="1107808" cy="1107808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59766" y="3201104"/>
                <a:ext cx="563136" cy="56313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272337" y="2533708"/>
              <a:ext cx="4346575" cy="25237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The global</a:t>
              </a:r>
              <a:b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</a:br>
              <a: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thermometer market </a:t>
              </a:r>
              <a:br>
                <a:rPr 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</a:b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is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expected to be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0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$</a:t>
              </a:r>
              <a:r>
                <a:rPr lang="en-US" sz="50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850,000,000</a:t>
              </a:r>
              <a:br>
                <a:rPr lang="en-US" sz="500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</a:br>
              <a:r>
                <a:rPr lang="en-US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/>
                </a:rPr>
                <a:t>this year</a:t>
              </a:r>
              <a:endPara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17888" y="3479266"/>
            <a:ext cx="2933700" cy="2679700"/>
            <a:chOff x="3417888" y="2921000"/>
            <a:chExt cx="2933700" cy="2679700"/>
          </a:xfrm>
        </p:grpSpPr>
        <p:sp>
          <p:nvSpPr>
            <p:cNvPr id="45" name="Rectangle 44"/>
            <p:cNvSpPr/>
            <p:nvPr/>
          </p:nvSpPr>
          <p:spPr>
            <a:xfrm>
              <a:off x="3417888" y="2921000"/>
              <a:ext cx="2933700" cy="2679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5369" name="Group 47"/>
            <p:cNvGrpSpPr>
              <a:grpSpLocks/>
            </p:cNvGrpSpPr>
            <p:nvPr/>
          </p:nvGrpSpPr>
          <p:grpSpPr bwMode="auto">
            <a:xfrm>
              <a:off x="3717925" y="3765550"/>
              <a:ext cx="2349500" cy="1711325"/>
              <a:chOff x="3841947" y="4352384"/>
              <a:chExt cx="1987354" cy="1711372"/>
            </a:xfrm>
          </p:grpSpPr>
          <p:graphicFrame>
            <p:nvGraphicFramePr>
              <p:cNvPr id="15380" name="Content Placeholder 7"/>
              <p:cNvGraphicFramePr>
                <a:graphicFrameLocks/>
              </p:cNvGraphicFramePr>
              <p:nvPr/>
            </p:nvGraphicFramePr>
            <p:xfrm>
              <a:off x="3807341" y="4301584"/>
              <a:ext cx="2017309" cy="18129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4" name="Chart" r:id="rId4" imgW="2389839" imgH="1816765" progId="Excel.Chart.8">
                      <p:embed/>
                    </p:oleObj>
                  </mc:Choice>
                  <mc:Fallback>
                    <p:oleObj name="Chart" r:id="rId4" imgW="2389839" imgH="1816765" progId="Excel.Chart.8">
                      <p:embed/>
                      <p:pic>
                        <p:nvPicPr>
                          <p:cNvPr id="0" name="Content Placeholder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7341" y="4301584"/>
                            <a:ext cx="2017309" cy="18129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Isosceles Triangle 26"/>
              <p:cNvSpPr/>
              <p:nvPr/>
            </p:nvSpPr>
            <p:spPr>
              <a:xfrm>
                <a:off x="5357976" y="4539714"/>
                <a:ext cx="374643" cy="2333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15382" name="Group 27"/>
              <p:cNvGrpSpPr>
                <a:grpSpLocks/>
              </p:cNvGrpSpPr>
              <p:nvPr/>
            </p:nvGrpSpPr>
            <p:grpSpPr bwMode="auto">
              <a:xfrm>
                <a:off x="3841947" y="4487255"/>
                <a:ext cx="1987354" cy="1441630"/>
                <a:chOff x="7450793" y="3351000"/>
                <a:chExt cx="4260715" cy="251526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450793" y="5866143"/>
                  <a:ext cx="42607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450793" y="3351124"/>
                  <a:ext cx="0" cy="25150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3609975" y="3132138"/>
              <a:ext cx="2613025" cy="627062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Market projected to reach </a:t>
              </a:r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US$1.0 billion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by 2020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2950" y="3479266"/>
            <a:ext cx="2487613" cy="2679700"/>
            <a:chOff x="742950" y="2921000"/>
            <a:chExt cx="2487613" cy="2679700"/>
          </a:xfrm>
        </p:grpSpPr>
        <p:sp>
          <p:nvSpPr>
            <p:cNvPr id="44" name="Rectangle 43"/>
            <p:cNvSpPr/>
            <p:nvPr/>
          </p:nvSpPr>
          <p:spPr>
            <a:xfrm>
              <a:off x="742950" y="2921000"/>
              <a:ext cx="2487613" cy="2679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5371" name="Group 31"/>
            <p:cNvGrpSpPr>
              <a:grpSpLocks/>
            </p:cNvGrpSpPr>
            <p:nvPr/>
          </p:nvGrpSpPr>
          <p:grpSpPr bwMode="auto">
            <a:xfrm>
              <a:off x="1206500" y="3778250"/>
              <a:ext cx="1527175" cy="1527175"/>
              <a:chOff x="1352588" y="2762859"/>
              <a:chExt cx="2796270" cy="2796270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352588" y="2893663"/>
                <a:ext cx="810977" cy="2534665"/>
              </a:xfrm>
              <a:custGeom>
                <a:avLst/>
                <a:gdLst>
                  <a:gd name="connsiteX0" fmla="*/ 811937 w 811937"/>
                  <a:gd name="connsiteY0" fmla="*/ 0 h 2536080"/>
                  <a:gd name="connsiteX1" fmla="*/ 811937 w 811937"/>
                  <a:gd name="connsiteY1" fmla="*/ 2536080 h 2536080"/>
                  <a:gd name="connsiteX2" fmla="*/ 731701 w 811937"/>
                  <a:gd name="connsiteY2" fmla="*/ 2497428 h 2536080"/>
                  <a:gd name="connsiteX3" fmla="*/ 0 w 811937"/>
                  <a:gd name="connsiteY3" fmla="*/ 1268040 h 2536080"/>
                  <a:gd name="connsiteX4" fmla="*/ 731701 w 811937"/>
                  <a:gd name="connsiteY4" fmla="*/ 38652 h 2536080"/>
                  <a:gd name="connsiteX5" fmla="*/ 811937 w 811937"/>
                  <a:gd name="connsiteY5" fmla="*/ 0 h 25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937" h="2536080">
                    <a:moveTo>
                      <a:pt x="811937" y="0"/>
                    </a:moveTo>
                    <a:lnTo>
                      <a:pt x="811937" y="2536080"/>
                    </a:lnTo>
                    <a:lnTo>
                      <a:pt x="731701" y="2497428"/>
                    </a:lnTo>
                    <a:cubicBezTo>
                      <a:pt x="295867" y="2260669"/>
                      <a:pt x="0" y="1798906"/>
                      <a:pt x="0" y="1268040"/>
                    </a:cubicBezTo>
                    <a:cubicBezTo>
                      <a:pt x="0" y="737174"/>
                      <a:pt x="295867" y="275412"/>
                      <a:pt x="731701" y="38652"/>
                    </a:cubicBezTo>
                    <a:lnTo>
                      <a:pt x="81193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163565" y="2762859"/>
                <a:ext cx="1985293" cy="2796270"/>
              </a:xfrm>
              <a:custGeom>
                <a:avLst/>
                <a:gdLst>
                  <a:gd name="connsiteX0" fmla="*/ 586198 w 1984333"/>
                  <a:gd name="connsiteY0" fmla="*/ 0 h 2796270"/>
                  <a:gd name="connsiteX1" fmla="*/ 1984333 w 1984333"/>
                  <a:gd name="connsiteY1" fmla="*/ 1398135 h 2796270"/>
                  <a:gd name="connsiteX2" fmla="*/ 586198 w 1984333"/>
                  <a:gd name="connsiteY2" fmla="*/ 2796270 h 2796270"/>
                  <a:gd name="connsiteX3" fmla="*/ 41981 w 1984333"/>
                  <a:gd name="connsiteY3" fmla="*/ 2686398 h 2796270"/>
                  <a:gd name="connsiteX4" fmla="*/ 0 w 1984333"/>
                  <a:gd name="connsiteY4" fmla="*/ 2666175 h 2796270"/>
                  <a:gd name="connsiteX5" fmla="*/ 0 w 1984333"/>
                  <a:gd name="connsiteY5" fmla="*/ 130095 h 2796270"/>
                  <a:gd name="connsiteX6" fmla="*/ 41981 w 1984333"/>
                  <a:gd name="connsiteY6" fmla="*/ 109872 h 2796270"/>
                  <a:gd name="connsiteX7" fmla="*/ 586198 w 1984333"/>
                  <a:gd name="connsiteY7" fmla="*/ 0 h 279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4333" h="2796270">
                    <a:moveTo>
                      <a:pt x="586198" y="0"/>
                    </a:moveTo>
                    <a:cubicBezTo>
                      <a:pt x="1358367" y="0"/>
                      <a:pt x="1984333" y="625966"/>
                      <a:pt x="1984333" y="1398135"/>
                    </a:cubicBezTo>
                    <a:cubicBezTo>
                      <a:pt x="1984333" y="2170304"/>
                      <a:pt x="1358367" y="2796270"/>
                      <a:pt x="586198" y="2796270"/>
                    </a:cubicBezTo>
                    <a:cubicBezTo>
                      <a:pt x="393156" y="2796270"/>
                      <a:pt x="209251" y="2757147"/>
                      <a:pt x="41981" y="2686398"/>
                    </a:cubicBezTo>
                    <a:lnTo>
                      <a:pt x="0" y="2666175"/>
                    </a:lnTo>
                    <a:lnTo>
                      <a:pt x="0" y="130095"/>
                    </a:lnTo>
                    <a:lnTo>
                      <a:pt x="41981" y="109872"/>
                    </a:lnTo>
                    <a:cubicBezTo>
                      <a:pt x="209251" y="39123"/>
                      <a:pt x="393156" y="0"/>
                      <a:pt x="58619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5372" name="Group 42"/>
            <p:cNvGrpSpPr>
              <a:grpSpLocks/>
            </p:cNvGrpSpPr>
            <p:nvPr/>
          </p:nvGrpSpPr>
          <p:grpSpPr bwMode="auto">
            <a:xfrm>
              <a:off x="1138238" y="3213100"/>
              <a:ext cx="1882775" cy="860425"/>
              <a:chOff x="707373" y="3860262"/>
              <a:chExt cx="1884108" cy="861057"/>
            </a:xfrm>
          </p:grpSpPr>
          <p:sp>
            <p:nvSpPr>
              <p:cNvPr id="35" name="Title 1"/>
              <p:cNvSpPr txBox="1">
                <a:spLocks/>
              </p:cNvSpPr>
              <p:nvPr/>
            </p:nvSpPr>
            <p:spPr>
              <a:xfrm>
                <a:off x="707373" y="3860262"/>
                <a:ext cx="1884108" cy="538558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fontAlgn="auto">
                  <a:lnSpc>
                    <a:spcPts val="1600"/>
                  </a:lnSpc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The United States</a:t>
                </a:r>
                <a:br>
                  <a:rPr lang="en-US" sz="160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  <a:latin typeface="+mn-lt"/>
                  </a:rPr>
                  <a:t>The Largest Market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782038" y="4098562"/>
                <a:ext cx="17188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960797" y="4098562"/>
                <a:ext cx="540132" cy="622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A8BBFBB-8D9A-43C6-8F73-9227184F6CE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71920"/>
      </a:accent1>
      <a:accent2>
        <a:srgbClr val="900000"/>
      </a:accent2>
      <a:accent3>
        <a:srgbClr val="FF9933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5036</TotalTime>
  <Words>1635</Words>
  <Application>Microsoft Office PowerPoint</Application>
  <PresentationFormat>Widescreen</PresentationFormat>
  <Paragraphs>284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Trebuchet MS</vt:lpstr>
      <vt:lpstr>Wingdings 3</vt:lpstr>
      <vt:lpstr>Arial</vt:lpstr>
      <vt:lpstr>Calibri</vt:lpstr>
      <vt:lpstr>Facet</vt:lpstr>
      <vt:lpstr>Chart</vt:lpstr>
      <vt:lpstr>Welcome</vt:lpstr>
      <vt:lpstr>PowerPoint Presentation</vt:lpstr>
      <vt:lpstr>Introducing ThermoWand® Taking Temperatures Safer and Smarter</vt:lpstr>
      <vt:lpstr>ThermoWand® - Steps Ahead of the Competition</vt:lpstr>
      <vt:lpstr>Smarter Advantage</vt:lpstr>
      <vt:lpstr>Why hasn’t this been done before?</vt:lpstr>
      <vt:lpstr>Why hasn’t this been done before?</vt:lpstr>
      <vt:lpstr>Competition</vt:lpstr>
      <vt:lpstr>The Thermometer Industry</vt:lpstr>
      <vt:lpstr>Initial Target Audience</vt:lpstr>
      <vt:lpstr>Revenue Streams</vt:lpstr>
      <vt:lpstr>Case Study 1</vt:lpstr>
      <vt:lpstr>Financials</vt:lpstr>
      <vt:lpstr>Funding Breakdown</vt:lpstr>
      <vt:lpstr>Milestones</vt:lpstr>
      <vt:lpstr>Management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Gallagher</dc:creator>
  <cp:lastModifiedBy>djgallagher</cp:lastModifiedBy>
  <cp:revision>212</cp:revision>
  <dcterms:created xsi:type="dcterms:W3CDTF">2016-08-17T14:44:15Z</dcterms:created>
  <dcterms:modified xsi:type="dcterms:W3CDTF">2017-03-14T14:18:24Z</dcterms:modified>
</cp:coreProperties>
</file>