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-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-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-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-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-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-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-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icardo Ceped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Ricardo Cepeda</a:t>
            </a:r>
          </a:p>
        </p:txBody>
      </p:sp>
      <p:sp>
        <p:nvSpPr>
          <p:cNvPr id="152" name="Big Mountain Resor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Big Mountain Resort</a:t>
            </a:r>
          </a:p>
        </p:txBody>
      </p:sp>
      <p:sp>
        <p:nvSpPr>
          <p:cNvPr id="153" name="Ticket Price Analysi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Ticket Price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roblem Ident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Identification</a:t>
            </a:r>
          </a:p>
        </p:txBody>
      </p:sp>
      <p:sp>
        <p:nvSpPr>
          <p:cNvPr id="156" name="Big Mountain suspects it may not be maximizing its returns relative to its position in the marke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Big Mountain suspects it may not be maximizing its returns relative to its position in the market.</a:t>
            </a:r>
          </a:p>
          <a:p>
            <a:pPr/>
            <a:r>
              <a:t>The current ticket price is $81.00</a:t>
            </a:r>
          </a:p>
          <a:p>
            <a:pPr/>
            <a:r>
              <a:t>The project aims to:</a:t>
            </a:r>
          </a:p>
          <a:p>
            <a:pPr lvl="1"/>
            <a:r>
              <a:t>Get a strong sense of what facilities matter most to visitors.</a:t>
            </a:r>
          </a:p>
          <a:p>
            <a:pPr lvl="1"/>
            <a:r>
              <a:t>Build a predictive model for a new ticket price.</a:t>
            </a:r>
          </a:p>
          <a:p>
            <a:pPr lvl="2"/>
            <a:r>
              <a:t>This model will guide Big Mountain’s pricing and future facility investment plans.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ommend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Recommendations</a:t>
            </a:r>
          </a:p>
        </p:txBody>
      </p:sp>
      <p:sp>
        <p:nvSpPr>
          <p:cNvPr id="159" name="Key finding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Key findings</a:t>
            </a:r>
          </a:p>
        </p:txBody>
      </p:sp>
      <p:sp>
        <p:nvSpPr>
          <p:cNvPr id="160" name="Raw data contained some ticket price values, but several missing values led to some rows being dropped altogeth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5008" indent="-445008" defTabSz="1779987">
              <a:spcBef>
                <a:spcPts val="3200"/>
              </a:spcBef>
              <a:defRPr sz="3504"/>
            </a:pPr>
            <a:r>
              <a:t>Raw data contained some ticket price values, but several missing values led to some rows being dropped altogether.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There were two kinds of the ticket price (AdultWeekday, AdultWeekend)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Data augmentation - US state population and size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Strong positive correlation with: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:r>
              <a:t>vertical_drop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:r>
              <a:t>fastQuads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:r>
              <a:t>Runs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:r>
              <a:t>total_chairs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:r>
              <a:t>Snow Making_ac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nalysi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Analysis</a:t>
            </a:r>
          </a:p>
        </p:txBody>
      </p:sp>
      <p:sp>
        <p:nvSpPr>
          <p:cNvPr id="163" name="Top four features common in Linear and Random Forest models: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 four features common in Linear and Random Forest models:</a:t>
            </a:r>
          </a:p>
          <a:p>
            <a:pPr lvl="1"/>
            <a:r>
              <a:t>fastQuads</a:t>
            </a:r>
          </a:p>
          <a:p>
            <a:pPr lvl="1"/>
            <a:r>
              <a:t>Runs</a:t>
            </a:r>
          </a:p>
          <a:p>
            <a:pPr lvl="1"/>
            <a:r>
              <a:t>Snow Making_ac</a:t>
            </a:r>
          </a:p>
          <a:p>
            <a:pPr lvl="1"/>
            <a:r>
              <a:t>vertical_drop</a:t>
            </a:r>
          </a:p>
        </p:txBody>
      </p:sp>
      <p:sp>
        <p:nvSpPr>
          <p:cNvPr id="164" name="Modeling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Modeling Results</a:t>
            </a: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10596" y="4248504"/>
            <a:ext cx="10279004" cy="8256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erformanc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Performance</a:t>
            </a:r>
          </a:p>
        </p:txBody>
      </p:sp>
      <p:graphicFrame>
        <p:nvGraphicFramePr>
          <p:cNvPr id="168" name="Table"/>
          <p:cNvGraphicFramePr/>
          <p:nvPr/>
        </p:nvGraphicFramePr>
        <p:xfrm>
          <a:off x="6877050" y="4732362"/>
          <a:ext cx="10985501" cy="82560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314700"/>
                <a:gridCol w="3657600"/>
                <a:gridCol w="3657600"/>
              </a:tblGrid>
              <a:tr h="11058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Linear Regression 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Random Forest Model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82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Mean Absolute Error (MAE) Mean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10.499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9.644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82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Mean Absolute Error (MAE) Std. Deviation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1.622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1.353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82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Mean Absolute Error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11.793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9.537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inal Model Selec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Final Model Selection</a:t>
            </a:r>
          </a:p>
        </p:txBody>
      </p:sp>
      <p:sp>
        <p:nvSpPr>
          <p:cNvPr id="171" name="The Random Forest Model has the lowest cross-validation mean absolute error (MAE) by almost $1.00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Random Forest Model has the lowest cross-validation mean absolute error (MAE) by almost $1.00.</a:t>
            </a:r>
          </a:p>
          <a:p>
            <a:pPr lvl="1"/>
            <a:r>
              <a:t>It also exhibits less variability.</a:t>
            </a:r>
          </a:p>
          <a:p>
            <a:pPr/>
            <a:r>
              <a:t>Verifying performance on the test set produces performance consistent with the cross-validation results.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Modeling Scenario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Modeling Scenarios</a:t>
            </a:r>
          </a:p>
        </p:txBody>
      </p:sp>
      <p:sp>
        <p:nvSpPr>
          <p:cNvPr id="174" name="Permanently clossing down up to ten of the least used runs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Permanently clossing down up to ten of the least used runs.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35248" y="5323192"/>
            <a:ext cx="11829700" cy="6107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Increase the vertical drop by adding a run to a point 150 feet lower down but requiring the installation of an additional chair lift to bring skiers back up without additional snow-making coverage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Increase the vertical drop by adding a run to a point 150 feet lower down but requiring the installation of an additional chair lift to bring skiers back up without additional snow-making coverage.</a:t>
            </a:r>
          </a:p>
        </p:txBody>
      </p:sp>
      <p:pic>
        <p:nvPicPr>
          <p:cNvPr id="178" name="PHOTO CREDIT: Park City Mountain Resort / Vail Resorts" descr="PHOTO CREDIT: Park City Mountain Resort / Vail Resort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63246" y="3464343"/>
            <a:ext cx="10173703" cy="67873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</a:t>
            </a:r>
          </a:p>
        </p:txBody>
      </p:sp>
      <p:sp>
        <p:nvSpPr>
          <p:cNvPr id="181" name="Conclus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82" name="Big Mountain Resort's modeled price is $95.87; the actual cost is $81.00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Big Mountain Resort's modeled price is $95.87; the actual cost is $81.00.</a:t>
            </a:r>
          </a:p>
          <a:p>
            <a:pPr lvl="1"/>
            <a:r>
              <a:t>Even with the expected MAE of $10.39, this suggests more room for an increase.</a:t>
            </a:r>
          </a:p>
          <a:p>
            <a:pPr/>
            <a:r>
              <a:t>Keep in mind that the model's validity lies in the assumption that other resorts set the prices accurately according to what the market supports.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