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3623" autoAdjust="0"/>
  </p:normalViewPr>
  <p:slideViewPr>
    <p:cSldViewPr>
      <p:cViewPr varScale="1">
        <p:scale>
          <a:sx n="120" d="100"/>
          <a:sy n="120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ICARDO AGUILAR PIÑA" userId="25538c52-b196-49fc-9025-2dd86a54f18a" providerId="ADAL" clId="{69A5C908-3540-46EF-9BE6-9624C3BB26AE}"/>
    <pc:docChg chg="modSld">
      <pc:chgData name="WILLIAM RICARDO AGUILAR PIÑA" userId="25538c52-b196-49fc-9025-2dd86a54f18a" providerId="ADAL" clId="{69A5C908-3540-46EF-9BE6-9624C3BB26AE}" dt="2018-06-29T15:25:14.453" v="1" actId="20577"/>
      <pc:docMkLst>
        <pc:docMk/>
      </pc:docMkLst>
      <pc:sldChg chg="modSp">
        <pc:chgData name="WILLIAM RICARDO AGUILAR PIÑA" userId="25538c52-b196-49fc-9025-2dd86a54f18a" providerId="ADAL" clId="{69A5C908-3540-46EF-9BE6-9624C3BB26AE}" dt="2018-06-29T15:25:14.453" v="1" actId="20577"/>
        <pc:sldMkLst>
          <pc:docMk/>
          <pc:sldMk cId="0" sldId="256"/>
        </pc:sldMkLst>
        <pc:spChg chg="mod">
          <ac:chgData name="WILLIAM RICARDO AGUILAR PIÑA" userId="25538c52-b196-49fc-9025-2dd86a54f18a" providerId="ADAL" clId="{69A5C908-3540-46EF-9BE6-9624C3BB26AE}" dt="2018-06-29T15:25:14.453" v="1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91DE-ABC6-4D22-89A0-1765B629FB43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C943-C359-4C07-B08A-993C08E8D67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29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F08CB-A55A-40B1-AEFD-F19B3CFD19B5}" type="datetimeFigureOut">
              <a:rPr lang="es-CO" smtClean="0"/>
              <a:pPr/>
              <a:t>9/06/2025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857C-C111-4800-9D0C-003B4AAA4019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39153" y="97674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Geometría ajustada de la Sección </a:t>
            </a:r>
          </a:p>
          <a:p>
            <a:pPr algn="ctr"/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utilizar en este taller. Al corredor disponible de 300m se le descontó una huella de mecanización de 24.4m. A la base del valle se le sumo aprox. 4.5m a cada lado para prevenir </a:t>
            </a:r>
            <a:r>
              <a:rPr lang="es-CO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co-alineación</a:t>
            </a:r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taludes.</a:t>
            </a:r>
          </a:p>
        </p:txBody>
      </p:sp>
      <p:sp>
        <p:nvSpPr>
          <p:cNvPr id="46" name="7 CuadroTexto"/>
          <p:cNvSpPr txBox="1"/>
          <p:nvPr/>
        </p:nvSpPr>
        <p:spPr>
          <a:xfrm>
            <a:off x="7103478" y="1101161"/>
            <a:ext cx="4100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 regularizar el diseño y facilitar el replanteo en terreo se recomienda ajustar los anchos calculados a valores enteros por encima del valor obtenido.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CD3A9F28-697B-4F52-9BF3-A6982C8D1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295" y="0"/>
            <a:ext cx="679705" cy="274321"/>
          </a:xfrm>
          <a:prstGeom prst="rect">
            <a:avLst/>
          </a:prstGeom>
        </p:spPr>
      </p:pic>
      <p:sp>
        <p:nvSpPr>
          <p:cNvPr id="55" name="7 CuadroTexto">
            <a:extLst>
              <a:ext uri="{FF2B5EF4-FFF2-40B4-BE49-F238E27FC236}">
                <a16:creationId xmlns:a16="http://schemas.microsoft.com/office/drawing/2014/main" id="{1C77C4A5-BD6C-470F-8840-430A5AA7999B}"/>
              </a:ext>
            </a:extLst>
          </p:cNvPr>
          <p:cNvSpPr txBox="1"/>
          <p:nvPr/>
        </p:nvSpPr>
        <p:spPr>
          <a:xfrm>
            <a:off x="1631504" y="54868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Geometría de la sección compuesta - Shields</a:t>
            </a:r>
          </a:p>
        </p:txBody>
      </p:sp>
      <p:sp>
        <p:nvSpPr>
          <p:cNvPr id="49" name="7 CuadroTexto">
            <a:extLst>
              <a:ext uri="{FF2B5EF4-FFF2-40B4-BE49-F238E27FC236}">
                <a16:creationId xmlns:a16="http://schemas.microsoft.com/office/drawing/2014/main" id="{87B67966-BD97-4B50-8758-36DA87A14C0D}"/>
              </a:ext>
            </a:extLst>
          </p:cNvPr>
          <p:cNvSpPr txBox="1"/>
          <p:nvPr/>
        </p:nvSpPr>
        <p:spPr>
          <a:xfrm>
            <a:off x="2439588" y="6347024"/>
            <a:ext cx="740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Atención: los datos de este esquema se utilizarán para el diseño sinuoso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00BF8-54AF-C664-EF43-96D6683D5FCA}"/>
              </a:ext>
            </a:extLst>
          </p:cNvPr>
          <p:cNvGrpSpPr/>
          <p:nvPr/>
        </p:nvGrpSpPr>
        <p:grpSpPr>
          <a:xfrm>
            <a:off x="2817499" y="2564904"/>
            <a:ext cx="6865347" cy="3719568"/>
            <a:chOff x="2817499" y="2564904"/>
            <a:chExt cx="6865347" cy="3719568"/>
          </a:xfrm>
        </p:grpSpPr>
        <p:sp>
          <p:nvSpPr>
            <p:cNvPr id="11" name="Forma libre: forma 10"/>
            <p:cNvSpPr/>
            <p:nvPr/>
          </p:nvSpPr>
          <p:spPr>
            <a:xfrm>
              <a:off x="3628772" y="4079088"/>
              <a:ext cx="4891178" cy="1742536"/>
            </a:xfrm>
            <a:custGeom>
              <a:avLst/>
              <a:gdLst>
                <a:gd name="connsiteX0" fmla="*/ 0 w 4891178"/>
                <a:gd name="connsiteY0" fmla="*/ 0 h 1742536"/>
                <a:gd name="connsiteX1" fmla="*/ 4891178 w 4891178"/>
                <a:gd name="connsiteY1" fmla="*/ 0 h 1742536"/>
                <a:gd name="connsiteX2" fmla="*/ 4451231 w 4891178"/>
                <a:gd name="connsiteY2" fmla="*/ 707366 h 1742536"/>
                <a:gd name="connsiteX3" fmla="*/ 3786997 w 4891178"/>
                <a:gd name="connsiteY3" fmla="*/ 707366 h 1742536"/>
                <a:gd name="connsiteX4" fmla="*/ 3165895 w 4891178"/>
                <a:gd name="connsiteY4" fmla="*/ 1742536 h 1742536"/>
                <a:gd name="connsiteX5" fmla="*/ 1725283 w 4891178"/>
                <a:gd name="connsiteY5" fmla="*/ 1742536 h 1742536"/>
                <a:gd name="connsiteX6" fmla="*/ 1104182 w 4891178"/>
                <a:gd name="connsiteY6" fmla="*/ 715992 h 1742536"/>
                <a:gd name="connsiteX7" fmla="*/ 448574 w 4891178"/>
                <a:gd name="connsiteY7" fmla="*/ 715992 h 1742536"/>
                <a:gd name="connsiteX8" fmla="*/ 0 w 4891178"/>
                <a:gd name="connsiteY8" fmla="*/ 0 h 174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1178" h="1742536">
                  <a:moveTo>
                    <a:pt x="0" y="0"/>
                  </a:moveTo>
                  <a:lnTo>
                    <a:pt x="4891178" y="0"/>
                  </a:lnTo>
                  <a:lnTo>
                    <a:pt x="4451231" y="707366"/>
                  </a:lnTo>
                  <a:lnTo>
                    <a:pt x="3786997" y="707366"/>
                  </a:lnTo>
                  <a:lnTo>
                    <a:pt x="3165895" y="1742536"/>
                  </a:lnTo>
                  <a:lnTo>
                    <a:pt x="1725283" y="1742536"/>
                  </a:lnTo>
                  <a:lnTo>
                    <a:pt x="1104182" y="715992"/>
                  </a:lnTo>
                  <a:lnTo>
                    <a:pt x="448574" y="715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Forma libre: forma 11"/>
            <p:cNvSpPr/>
            <p:nvPr/>
          </p:nvSpPr>
          <p:spPr>
            <a:xfrm>
              <a:off x="2851788" y="3750331"/>
              <a:ext cx="6454874" cy="2268747"/>
            </a:xfrm>
            <a:custGeom>
              <a:avLst/>
              <a:gdLst>
                <a:gd name="connsiteX0" fmla="*/ 25880 w 6469812"/>
                <a:gd name="connsiteY0" fmla="*/ 0 h 2268747"/>
                <a:gd name="connsiteX1" fmla="*/ 595223 w 6469812"/>
                <a:gd name="connsiteY1" fmla="*/ 0 h 2268747"/>
                <a:gd name="connsiteX2" fmla="*/ 1233578 w 6469812"/>
                <a:gd name="connsiteY2" fmla="*/ 1043797 h 2268747"/>
                <a:gd name="connsiteX3" fmla="*/ 1906438 w 6469812"/>
                <a:gd name="connsiteY3" fmla="*/ 1043797 h 2268747"/>
                <a:gd name="connsiteX4" fmla="*/ 2527540 w 6469812"/>
                <a:gd name="connsiteY4" fmla="*/ 2070340 h 2268747"/>
                <a:gd name="connsiteX5" fmla="*/ 3959525 w 6469812"/>
                <a:gd name="connsiteY5" fmla="*/ 2070340 h 2268747"/>
                <a:gd name="connsiteX6" fmla="*/ 4580627 w 6469812"/>
                <a:gd name="connsiteY6" fmla="*/ 1026544 h 2268747"/>
                <a:gd name="connsiteX7" fmla="*/ 5244861 w 6469812"/>
                <a:gd name="connsiteY7" fmla="*/ 1026544 h 2268747"/>
                <a:gd name="connsiteX8" fmla="*/ 5848710 w 6469812"/>
                <a:gd name="connsiteY8" fmla="*/ 25880 h 2268747"/>
                <a:gd name="connsiteX9" fmla="*/ 6469812 w 6469812"/>
                <a:gd name="connsiteY9" fmla="*/ 25880 h 2268747"/>
                <a:gd name="connsiteX10" fmla="*/ 6469812 w 6469812"/>
                <a:gd name="connsiteY10" fmla="*/ 2268747 h 2268747"/>
                <a:gd name="connsiteX11" fmla="*/ 0 w 6469812"/>
                <a:gd name="connsiteY11" fmla="*/ 2268747 h 2268747"/>
                <a:gd name="connsiteX12" fmla="*/ 25880 w 6469812"/>
                <a:gd name="connsiteY12" fmla="*/ 0 h 2268747"/>
                <a:gd name="connsiteX0" fmla="*/ 10942 w 6454874"/>
                <a:gd name="connsiteY0" fmla="*/ 0 h 2268747"/>
                <a:gd name="connsiteX1" fmla="*/ 580285 w 6454874"/>
                <a:gd name="connsiteY1" fmla="*/ 0 h 2268747"/>
                <a:gd name="connsiteX2" fmla="*/ 1218640 w 6454874"/>
                <a:gd name="connsiteY2" fmla="*/ 1043797 h 2268747"/>
                <a:gd name="connsiteX3" fmla="*/ 1891500 w 6454874"/>
                <a:gd name="connsiteY3" fmla="*/ 1043797 h 2268747"/>
                <a:gd name="connsiteX4" fmla="*/ 2512602 w 6454874"/>
                <a:gd name="connsiteY4" fmla="*/ 2070340 h 2268747"/>
                <a:gd name="connsiteX5" fmla="*/ 3944587 w 6454874"/>
                <a:gd name="connsiteY5" fmla="*/ 2070340 h 2268747"/>
                <a:gd name="connsiteX6" fmla="*/ 4565689 w 6454874"/>
                <a:gd name="connsiteY6" fmla="*/ 1026544 h 2268747"/>
                <a:gd name="connsiteX7" fmla="*/ 5229923 w 6454874"/>
                <a:gd name="connsiteY7" fmla="*/ 1026544 h 2268747"/>
                <a:gd name="connsiteX8" fmla="*/ 5833772 w 6454874"/>
                <a:gd name="connsiteY8" fmla="*/ 25880 h 2268747"/>
                <a:gd name="connsiteX9" fmla="*/ 6454874 w 6454874"/>
                <a:gd name="connsiteY9" fmla="*/ 25880 h 2268747"/>
                <a:gd name="connsiteX10" fmla="*/ 6454874 w 6454874"/>
                <a:gd name="connsiteY10" fmla="*/ 2268747 h 2268747"/>
                <a:gd name="connsiteX11" fmla="*/ 2314 w 6454874"/>
                <a:gd name="connsiteY11" fmla="*/ 2268747 h 2268747"/>
                <a:gd name="connsiteX12" fmla="*/ 10942 w 6454874"/>
                <a:gd name="connsiteY12" fmla="*/ 0 h 2268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4874" h="2268747">
                  <a:moveTo>
                    <a:pt x="10942" y="0"/>
                  </a:moveTo>
                  <a:lnTo>
                    <a:pt x="580285" y="0"/>
                  </a:lnTo>
                  <a:lnTo>
                    <a:pt x="1218640" y="1043797"/>
                  </a:lnTo>
                  <a:lnTo>
                    <a:pt x="1891500" y="1043797"/>
                  </a:lnTo>
                  <a:lnTo>
                    <a:pt x="2512602" y="2070340"/>
                  </a:lnTo>
                  <a:lnTo>
                    <a:pt x="3944587" y="2070340"/>
                  </a:lnTo>
                  <a:lnTo>
                    <a:pt x="4565689" y="1026544"/>
                  </a:lnTo>
                  <a:lnTo>
                    <a:pt x="5229923" y="1026544"/>
                  </a:lnTo>
                  <a:lnTo>
                    <a:pt x="5833772" y="25880"/>
                  </a:lnTo>
                  <a:lnTo>
                    <a:pt x="6454874" y="25880"/>
                  </a:lnTo>
                  <a:lnTo>
                    <a:pt x="6454874" y="2268747"/>
                  </a:lnTo>
                  <a:lnTo>
                    <a:pt x="2314" y="2268747"/>
                  </a:lnTo>
                  <a:cubicBezTo>
                    <a:pt x="5190" y="1518249"/>
                    <a:pt x="-9187" y="767751"/>
                    <a:pt x="109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3438991" y="3681324"/>
              <a:ext cx="5253487" cy="2588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5231904" y="3425536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 Ancho = 251.2m</a:t>
              </a:r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>
              <a:off x="6087301" y="4070461"/>
              <a:ext cx="1436" cy="1741374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>
              <a:off x="4572136" y="4784757"/>
              <a:ext cx="0" cy="1027078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3402952" y="5067461"/>
              <a:ext cx="1015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Canal </a:t>
              </a:r>
            </a:p>
            <a:p>
              <a:pPr algn="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Dominante</a:t>
              </a:r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3048344" y="3777719"/>
              <a:ext cx="0" cy="1027078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3226888" y="4079088"/>
              <a:ext cx="8928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Canal </a:t>
              </a:r>
            </a:p>
            <a:p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Creciente</a:t>
              </a:r>
            </a:p>
          </p:txBody>
        </p:sp>
        <p:cxnSp>
          <p:nvCxnSpPr>
            <p:cNvPr id="21" name="Conector recto de flecha 20"/>
            <p:cNvCxnSpPr/>
            <p:nvPr/>
          </p:nvCxnSpPr>
          <p:spPr>
            <a:xfrm>
              <a:off x="8323338" y="3768221"/>
              <a:ext cx="0" cy="310867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5644010" y="3783427"/>
              <a:ext cx="268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BL Borde Libre disponible = 0.4m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4395140" y="5121297"/>
              <a:ext cx="353991" cy="3539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4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2874352" y="4114262"/>
              <a:ext cx="353991" cy="3539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4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5404613" y="5928920"/>
              <a:ext cx="1366188" cy="673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4741988" y="4729204"/>
              <a:ext cx="2641695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4057071" y="4384875"/>
              <a:ext cx="4018379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8976194" y="3777719"/>
              <a:ext cx="0" cy="2034116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8799198" y="4627801"/>
              <a:ext cx="353991" cy="3539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419" sz="14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826255" y="5976695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40m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442502" y="5198289"/>
              <a:ext cx="5293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1.5m</a:t>
              </a:r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7466965" y="4784146"/>
              <a:ext cx="0" cy="1027078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/>
            <p:cNvSpPr txBox="1"/>
            <p:nvPr/>
          </p:nvSpPr>
          <p:spPr>
            <a:xfrm rot="18121144">
              <a:off x="6775460" y="5285825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14H:1V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479886" y="4500526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82m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259001" y="4127410"/>
              <a:ext cx="744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209.2m</a:t>
              </a:r>
            </a:p>
          </p:txBody>
        </p:sp>
        <p:cxnSp>
          <p:nvCxnSpPr>
            <p:cNvPr id="37" name="Conector recto de flecha 36"/>
            <p:cNvCxnSpPr/>
            <p:nvPr/>
          </p:nvCxnSpPr>
          <p:spPr>
            <a:xfrm>
              <a:off x="2848837" y="2817193"/>
              <a:ext cx="6457825" cy="31813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3191706" y="2564904"/>
              <a:ext cx="5742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Ancho máximo disponible para el valle y huellas de mecanización = 300m</a:t>
              </a:r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848837" y="3682481"/>
              <a:ext cx="607405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8681116" y="3713229"/>
              <a:ext cx="607405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8236867" y="424495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1.1m</a:t>
              </a:r>
            </a:p>
          </p:txBody>
        </p:sp>
        <p:cxnSp>
          <p:nvCxnSpPr>
            <p:cNvPr id="42" name="Conector recto de flecha 41"/>
            <p:cNvCxnSpPr>
              <a:cxnSpLocks/>
            </p:cNvCxnSpPr>
            <p:nvPr/>
          </p:nvCxnSpPr>
          <p:spPr>
            <a:xfrm>
              <a:off x="8695126" y="4114262"/>
              <a:ext cx="0" cy="710574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>
              <a:endCxn id="11" idx="7"/>
            </p:cNvCxnSpPr>
            <p:nvPr/>
          </p:nvCxnSpPr>
          <p:spPr>
            <a:xfrm>
              <a:off x="4066236" y="4382352"/>
              <a:ext cx="11110" cy="41272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8075450" y="4378050"/>
              <a:ext cx="11110" cy="41272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8236868" y="3172364"/>
              <a:ext cx="1359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Huella de mecanización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817499" y="3411719"/>
              <a:ext cx="654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24.4m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 rot="18121144">
              <a:off x="7885143" y="417844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14H:1V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9398468" y="3784343"/>
              <a:ext cx="0" cy="2034116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 rot="16200000">
              <a:off x="8782268" y="4535557"/>
              <a:ext cx="1493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Alto Total = 3m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012085" y="4799993"/>
              <a:ext cx="948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419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Yn</a:t>
              </a:r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= 2.6m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B98A1BA-EA53-43C1-92E6-D5C2D1907560}"/>
                </a:ext>
              </a:extLst>
            </p:cNvPr>
            <p:cNvCxnSpPr/>
            <p:nvPr/>
          </p:nvCxnSpPr>
          <p:spPr>
            <a:xfrm>
              <a:off x="4077346" y="4784146"/>
              <a:ext cx="2162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32D3D0B-A4CA-41BD-8EDA-AE8FC25B57C4}"/>
                </a:ext>
              </a:extLst>
            </p:cNvPr>
            <p:cNvSpPr txBox="1"/>
            <p:nvPr/>
          </p:nvSpPr>
          <p:spPr>
            <a:xfrm>
              <a:off x="3843313" y="479999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+4.5m</a:t>
              </a:r>
            </a:p>
          </p:txBody>
        </p: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D99F1A03-88E7-44B1-80FA-B048EE50BCC5}"/>
                </a:ext>
              </a:extLst>
            </p:cNvPr>
            <p:cNvCxnSpPr/>
            <p:nvPr/>
          </p:nvCxnSpPr>
          <p:spPr>
            <a:xfrm>
              <a:off x="7871821" y="4781756"/>
              <a:ext cx="2162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9381811-C9C7-49A9-9282-C7EF4DAC125E}"/>
                </a:ext>
              </a:extLst>
            </p:cNvPr>
            <p:cNvSpPr txBox="1"/>
            <p:nvPr/>
          </p:nvSpPr>
          <p:spPr>
            <a:xfrm>
              <a:off x="7637788" y="479760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+4.5m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62844777-5E35-44CC-9E95-03E8A15FE68D}"/>
                </a:ext>
              </a:extLst>
            </p:cNvPr>
            <p:cNvSpPr txBox="1"/>
            <p:nvPr/>
          </p:nvSpPr>
          <p:spPr>
            <a:xfrm>
              <a:off x="4853081" y="3049215"/>
              <a:ext cx="2276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 Ancho Superficial = 240m</a:t>
              </a:r>
            </a:p>
          </p:txBody>
        </p: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6898294C-E853-4126-BD30-A4E5E42F5D9B}"/>
                </a:ext>
              </a:extLst>
            </p:cNvPr>
            <p:cNvCxnSpPr>
              <a:cxnSpLocks/>
            </p:cNvCxnSpPr>
            <p:nvPr/>
          </p:nvCxnSpPr>
          <p:spPr>
            <a:xfrm>
              <a:off x="3608329" y="3027026"/>
              <a:ext cx="4863935" cy="33341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1 Título">
            <a:extLst>
              <a:ext uri="{FF2B5EF4-FFF2-40B4-BE49-F238E27FC236}">
                <a16:creationId xmlns:a16="http://schemas.microsoft.com/office/drawing/2014/main" id="{79573F0D-93F1-4F7D-93C0-25757D54A8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60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Diseño hidráulico del canal principal por el método de la Fuerza Tractiva usando Shields</a:t>
            </a:r>
          </a:p>
        </p:txBody>
      </p:sp>
    </p:spTree>
    <p:extLst>
      <p:ext uri="{BB962C8B-B14F-4D97-AF65-F5344CB8AC3E}">
        <p14:creationId xmlns:p14="http://schemas.microsoft.com/office/powerpoint/2010/main" val="969195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15901</TotalTime>
  <Words>165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HCMC_1_13</dc:title>
  <dc:creator>master</dc:creator>
  <cp:lastModifiedBy>WILLIAM RICARDO AGUILAR PIÑA</cp:lastModifiedBy>
  <cp:revision>689</cp:revision>
  <dcterms:created xsi:type="dcterms:W3CDTF">2010-05-17T13:13:34Z</dcterms:created>
  <dcterms:modified xsi:type="dcterms:W3CDTF">2025-06-09T16:23:02Z</dcterms:modified>
</cp:coreProperties>
</file>