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7" autoAdjust="0"/>
    <p:restoredTop sz="94660"/>
  </p:normalViewPr>
  <p:slideViewPr>
    <p:cSldViewPr snapToGrid="0">
      <p:cViewPr>
        <p:scale>
          <a:sx n="90" d="100"/>
          <a:sy n="90" d="100"/>
        </p:scale>
        <p:origin x="47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805C-2361-93FE-B41D-DE6BDCB414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92DB75F1-6FDB-2C15-A251-FEC94578B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BDC0CD51-9C3E-3C3C-33AA-74FF9B5A61E8}"/>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34ACBCC1-8D9D-87BE-5D5B-13E0A42AE260}"/>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7B6906BB-9274-1D70-485A-098792E3DF54}"/>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19606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D150-AB14-C08E-5F83-D8DA36860742}"/>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15D1964A-E128-6853-67FA-F8416A1673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09ABA389-3449-1DD2-22E9-5ED6B9FD7AE0}"/>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7E2B282E-DA8A-DD7C-935B-A790D3BB02AA}"/>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3CCA7C7-C5D9-15BC-63CF-A6C9227C27A5}"/>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262178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C3AE2-AB24-160E-A2DC-C570E4E0C1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B213C644-1CD8-86C8-C7B4-72CF6BFDE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CE105907-3BD1-0E3C-B040-60D32B58E84C}"/>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E81449A5-1F97-78AD-722C-04A972F956C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5CF449C1-943B-601A-6FDA-328B0DF975B0}"/>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211880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E48A-6535-5E3E-B060-53E163F8EFBE}"/>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A1D0473-D6F0-2ED4-7669-2DCAC1AA14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814077BD-23F9-1350-24AE-4042F42BC8C0}"/>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71ECDBA1-A280-8F88-FF09-4AD8B7BD8B9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2115D532-8DE1-4439-73D8-5F0A0F6EA4E0}"/>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23665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471B-B2CA-2BBD-4227-60FC2DF67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6A245E2B-F68B-4E28-14D3-53BFC0C808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609A89-3A76-7D0C-2088-8DE2B60FD067}"/>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5732B1D6-8EEB-1425-55DC-54A67DE5A09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85BF1C5-3718-8307-D571-531D362C509C}"/>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24622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1D2C-0E7C-4FF1-F6D1-0CA0BCBEF381}"/>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6215360-029D-04F0-BFDA-44B9A99C94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5C369BD7-BED2-E398-B9B4-597E5BD7D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55BF7F85-C028-C3CB-1C1A-D823D43DB3AF}"/>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6" name="Footer Placeholder 5">
            <a:extLst>
              <a:ext uri="{FF2B5EF4-FFF2-40B4-BE49-F238E27FC236}">
                <a16:creationId xmlns:a16="http://schemas.microsoft.com/office/drawing/2014/main" id="{C063F862-F37D-A4E8-9F1E-D5C81D7B0F3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DF602FBB-E5A7-BCEB-2206-AC62623A8B83}"/>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6088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9C2C-DA96-47D1-1E4A-E25AADFEB276}"/>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0CB842DC-723F-A76E-AC80-F5E39D9A9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C6BEA-8651-6E63-0469-8102441C61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0371DD35-2A50-6E36-A8BF-C5B3615E8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7680E6-3D2B-2473-E858-C168AA78D7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1D7E60CD-8F6B-5685-ACB1-F040EA9AE525}"/>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8" name="Footer Placeholder 7">
            <a:extLst>
              <a:ext uri="{FF2B5EF4-FFF2-40B4-BE49-F238E27FC236}">
                <a16:creationId xmlns:a16="http://schemas.microsoft.com/office/drawing/2014/main" id="{8F92A10A-C4E7-B424-0450-BE70829274EE}"/>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A2E9FC-D76C-3A3C-249D-D6D85A837AF3}"/>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90513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27BD-71B1-B0F9-69A6-6C5ED5B1442A}"/>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A4AD36B5-DFA0-A0B7-960A-45899D75CEFE}"/>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4" name="Footer Placeholder 3">
            <a:extLst>
              <a:ext uri="{FF2B5EF4-FFF2-40B4-BE49-F238E27FC236}">
                <a16:creationId xmlns:a16="http://schemas.microsoft.com/office/drawing/2014/main" id="{EE4C6536-C305-817A-BF0A-35C0BBF1E1F7}"/>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A7CF2CC6-6031-71AE-0F93-DC9212F1D5A3}"/>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329017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8E590-76C3-61F4-46B8-18178294B0F0}"/>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3" name="Footer Placeholder 2">
            <a:extLst>
              <a:ext uri="{FF2B5EF4-FFF2-40B4-BE49-F238E27FC236}">
                <a16:creationId xmlns:a16="http://schemas.microsoft.com/office/drawing/2014/main" id="{25EF1FAA-963E-2FE2-DE7E-A3A81E8660CC}"/>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93A37714-5549-E943-4F09-7B4DC03BADFC}"/>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20380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0026-AD33-7DFF-C0E7-C9B5CC8985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87D3C941-9E26-3D95-88C9-DB49B699D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7967D538-4FA7-E81E-3313-522FF6C28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13342-5177-DA97-A55B-5DAC2BD1F9F5}"/>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6" name="Footer Placeholder 5">
            <a:extLst>
              <a:ext uri="{FF2B5EF4-FFF2-40B4-BE49-F238E27FC236}">
                <a16:creationId xmlns:a16="http://schemas.microsoft.com/office/drawing/2014/main" id="{CA92CAE8-CCF8-9564-B986-6F4F4345F73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FFF91C3F-6707-2E85-913B-3E0F0C5C1783}"/>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219542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2A27-5DB9-6F25-176C-84D22AB90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AFC95E46-E602-C930-D90A-B3C529AE6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BCD5A03E-67A3-56DD-33AB-FEA270E05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118B7-75F8-FDA5-B2EE-66DD1C9DFD49}"/>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6" name="Footer Placeholder 5">
            <a:extLst>
              <a:ext uri="{FF2B5EF4-FFF2-40B4-BE49-F238E27FC236}">
                <a16:creationId xmlns:a16="http://schemas.microsoft.com/office/drawing/2014/main" id="{5AB986F4-1173-EB85-6DFB-2614B6C5D1D4}"/>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D5933FFD-E341-DA5C-7FF5-C243E0BF7E61}"/>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84676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666DF8-037F-E87C-A243-A3D9191E1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7701E4E0-534C-83A6-2774-E3019E99B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3697BE5C-62B1-D658-7AEE-FFC08C1C73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FF723A61-13CB-0DB9-EC69-AADEC251C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Slide Number Placeholder 5">
            <a:extLst>
              <a:ext uri="{FF2B5EF4-FFF2-40B4-BE49-F238E27FC236}">
                <a16:creationId xmlns:a16="http://schemas.microsoft.com/office/drawing/2014/main" id="{1FE130BE-2094-ED3A-55EE-E00F2CAEF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AA4069-43FE-4A2E-834F-4EE64B3C75A1}" type="slidenum">
              <a:rPr lang="es-CO" smtClean="0"/>
              <a:t>‹#›</a:t>
            </a:fld>
            <a:endParaRPr lang="es-CO"/>
          </a:p>
        </p:txBody>
      </p:sp>
    </p:spTree>
    <p:extLst>
      <p:ext uri="{BB962C8B-B14F-4D97-AF65-F5344CB8AC3E}">
        <p14:creationId xmlns:p14="http://schemas.microsoft.com/office/powerpoint/2010/main" val="4041583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771084"/>
          </a:xfrm>
          <a:prstGeom prst="rect">
            <a:avLst/>
          </a:prstGeom>
          <a:noFill/>
        </p:spPr>
        <p:txBody>
          <a:bodyPr wrap="square" rtlCol="0">
            <a:spAutoFit/>
          </a:bodyPr>
          <a:lstStyle/>
          <a:p>
            <a:r>
              <a:rPr lang="es-CO" sz="3100" dirty="0">
                <a:solidFill>
                  <a:srgbClr val="C00000"/>
                </a:solidFill>
                <a:latin typeface="Segoe UI" panose="020B0502040204020203" pitchFamily="34" charset="0"/>
                <a:cs typeface="Segoe UI" panose="020B0502040204020203" pitchFamily="34" charset="0"/>
              </a:rPr>
              <a:t>Hola, bienvenidos a NODO CIENTÍFICO, el programa del CANAL </a:t>
            </a:r>
            <a:r>
              <a:rPr lang="es-CO" sz="3100" dirty="0" err="1">
                <a:solidFill>
                  <a:srgbClr val="C00000"/>
                </a:solidFill>
                <a:latin typeface="Segoe UI" panose="020B0502040204020203" pitchFamily="34" charset="0"/>
                <a:cs typeface="Segoe UI" panose="020B0502040204020203" pitchFamily="34" charset="0"/>
              </a:rPr>
              <a:t>I+i+e</a:t>
            </a:r>
            <a:r>
              <a:rPr lang="es-CO" sz="3100" dirty="0">
                <a:solidFill>
                  <a:srgbClr val="C00000"/>
                </a:solidFill>
                <a:latin typeface="Segoe UI" panose="020B0502040204020203" pitchFamily="34" charset="0"/>
                <a:cs typeface="Segoe UI" panose="020B0502040204020203" pitchFamily="34" charset="0"/>
              </a:rPr>
              <a:t> de la Universidad Escuela Colombiana de Ingeniería Julio Garavito. Hoy tenemos como invitado, a William Ricardo Aguilar Piña, él es Ingeniero Civil, especialista en recursos hidráulicos y medio ambiente y máster en desarrollo urbano y territorial; actualmente se desempeña como profesor e investigador de la Escuela Colombiana de Ingeniería en el Centro de Recursos hidráulicos, y hoy nos viene a hablar del proyecto de investigación </a:t>
            </a:r>
            <a:r>
              <a:rPr lang="es-CO" sz="3100" dirty="0" err="1">
                <a:solidFill>
                  <a:srgbClr val="C00000"/>
                </a:solidFill>
                <a:latin typeface="Segoe UI" panose="020B0502040204020203" pitchFamily="34" charset="0"/>
                <a:cs typeface="Segoe UI" panose="020B0502040204020203" pitchFamily="34" charset="0"/>
              </a:rPr>
              <a:t>Hydro</a:t>
            </a:r>
            <a:r>
              <a:rPr lang="es-CO" sz="3100" dirty="0">
                <a:solidFill>
                  <a:srgbClr val="C00000"/>
                </a:solidFill>
                <a:latin typeface="Segoe UI" panose="020B0502040204020203" pitchFamily="34" charset="0"/>
                <a:cs typeface="Segoe UI" panose="020B0502040204020203" pitchFamily="34" charset="0"/>
              </a:rPr>
              <a:t>-Bogotá.</a:t>
            </a:r>
          </a:p>
          <a:p>
            <a:endParaRPr lang="es-CO" sz="3100" dirty="0">
              <a:solidFill>
                <a:srgbClr val="C00000"/>
              </a:solidFill>
              <a:latin typeface="Segoe UI" panose="020B0502040204020203" pitchFamily="34" charset="0"/>
              <a:cs typeface="Segoe UI" panose="020B0502040204020203" pitchFamily="34" charset="0"/>
            </a:endParaRPr>
          </a:p>
          <a:p>
            <a:r>
              <a:rPr lang="es-CO" sz="3100" dirty="0">
                <a:solidFill>
                  <a:srgbClr val="C00000"/>
                </a:solidFill>
                <a:latin typeface="Segoe UI" panose="020B0502040204020203" pitchFamily="34" charset="0"/>
                <a:cs typeface="Segoe UI" panose="020B0502040204020203" pitchFamily="34" charset="0"/>
              </a:rPr>
              <a:t>Bienvenido, ingeniero.</a:t>
            </a:r>
          </a:p>
          <a:p>
            <a:endParaRPr lang="es-CO" sz="3100" dirty="0">
              <a:latin typeface="Segoe UI" panose="020B0502040204020203" pitchFamily="34" charset="0"/>
              <a:cs typeface="Segoe UI" panose="020B0502040204020203" pitchFamily="34" charset="0"/>
            </a:endParaRPr>
          </a:p>
          <a:p>
            <a:r>
              <a:rPr lang="es-CO" sz="3100" dirty="0">
                <a:latin typeface="Segoe UI" panose="020B0502040204020203" pitchFamily="34" charset="0"/>
                <a:cs typeface="Segoe UI" panose="020B0502040204020203" pitchFamily="34" charset="0"/>
              </a:rPr>
              <a:t>Gracias Esperanza por haberme extendido esta invitación y por tenerme aquí en Nodo Científico.</a:t>
            </a:r>
          </a:p>
        </p:txBody>
      </p:sp>
    </p:spTree>
    <p:extLst>
      <p:ext uri="{BB962C8B-B14F-4D97-AF65-F5344CB8AC3E}">
        <p14:creationId xmlns:p14="http://schemas.microsoft.com/office/powerpoint/2010/main" val="286831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2785378"/>
          </a:xfrm>
          <a:prstGeom prst="rect">
            <a:avLst/>
          </a:prstGeom>
          <a:noFill/>
        </p:spPr>
        <p:txBody>
          <a:bodyPr wrap="square" rtlCol="0">
            <a:spAutoFit/>
          </a:bodyPr>
          <a:lstStyle/>
          <a:p>
            <a:r>
              <a:rPr lang="es-CO" sz="3500" b="1" dirty="0">
                <a:latin typeface="Segoe UI" panose="020B0502040204020203" pitchFamily="34" charset="0"/>
                <a:cs typeface="Segoe UI" panose="020B0502040204020203" pitchFamily="34" charset="0"/>
              </a:rPr>
              <a:t>En el corto plazo que ya ha sido ejecutado</a:t>
            </a:r>
            <a:r>
              <a:rPr lang="es-CO" sz="3500" dirty="0">
                <a:latin typeface="Segoe UI" panose="020B0502040204020203" pitchFamily="34" charset="0"/>
                <a:cs typeface="Segoe UI" panose="020B0502040204020203" pitchFamily="34" charset="0"/>
              </a:rPr>
              <a:t>, se creó un </a:t>
            </a:r>
            <a:r>
              <a:rPr lang="es-CO" sz="3500" b="1" dirty="0">
                <a:latin typeface="Segoe UI" panose="020B0502040204020203" pitchFamily="34" charset="0"/>
                <a:cs typeface="Segoe UI" panose="020B0502040204020203" pitchFamily="34" charset="0"/>
              </a:rPr>
              <a:t>prototipo hidráulico 2D</a:t>
            </a:r>
            <a:r>
              <a:rPr lang="es-CO" sz="3500" dirty="0">
                <a:latin typeface="Segoe UI" panose="020B0502040204020203" pitchFamily="34" charset="0"/>
                <a:cs typeface="Segoe UI" panose="020B0502040204020203" pitchFamily="34" charset="0"/>
              </a:rPr>
              <a:t> funcional en HEC-RAS, para la modelación de la </a:t>
            </a:r>
            <a:r>
              <a:rPr lang="es-CO" sz="3500" b="1" dirty="0">
                <a:latin typeface="Segoe UI" panose="020B0502040204020203" pitchFamily="34" charset="0"/>
                <a:cs typeface="Segoe UI" panose="020B0502040204020203" pitchFamily="34" charset="0"/>
              </a:rPr>
              <a:t>descarga súbita simultánea </a:t>
            </a:r>
            <a:r>
              <a:rPr lang="es-CO" sz="3500" dirty="0">
                <a:latin typeface="Segoe UI" panose="020B0502040204020203" pitchFamily="34" charset="0"/>
                <a:cs typeface="Segoe UI" panose="020B0502040204020203" pitchFamily="34" charset="0"/>
              </a:rPr>
              <a:t>de todos los embalses de la cuenca del Río Bogotá, y para realizar este modelo, fue necesario:</a:t>
            </a:r>
          </a:p>
        </p:txBody>
      </p:sp>
    </p:spTree>
    <p:extLst>
      <p:ext uri="{BB962C8B-B14F-4D97-AF65-F5344CB8AC3E}">
        <p14:creationId xmlns:p14="http://schemas.microsoft.com/office/powerpoint/2010/main" val="247987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186309"/>
          </a:xfrm>
          <a:prstGeom prst="rect">
            <a:avLst/>
          </a:prstGeom>
          <a:noFill/>
        </p:spPr>
        <p:txBody>
          <a:bodyPr wrap="square" rtlCol="0">
            <a:spAutoFit/>
          </a:bodyPr>
          <a:lstStyle/>
          <a:p>
            <a:r>
              <a:rPr lang="es-CO" sz="3600" dirty="0">
                <a:solidFill>
                  <a:schemeClr val="bg1">
                    <a:lumMod val="85000"/>
                  </a:schemeClr>
                </a:solidFill>
                <a:highlight>
                  <a:srgbClr val="FFFFFF"/>
                </a:highlight>
                <a:latin typeface="-apple-system"/>
              </a:rPr>
              <a:t>A. </a:t>
            </a:r>
            <a:r>
              <a:rPr lang="es-CO" sz="3600" b="1" i="0" dirty="0">
                <a:solidFill>
                  <a:srgbClr val="1F2328"/>
                </a:solidFill>
                <a:effectLst/>
                <a:highlight>
                  <a:srgbClr val="FFFFFF"/>
                </a:highlight>
                <a:latin typeface="-apple-system"/>
              </a:rPr>
              <a:t>Integrar modelos digitales de elevación </a:t>
            </a:r>
            <a:r>
              <a:rPr lang="es-CO" sz="3600" b="0" i="0" dirty="0">
                <a:solidFill>
                  <a:srgbClr val="1F2328"/>
                </a:solidFill>
                <a:effectLst/>
                <a:highlight>
                  <a:srgbClr val="FFFFFF"/>
                </a:highlight>
                <a:latin typeface="-apple-system"/>
              </a:rPr>
              <a:t>de diferentes fuentes en un único modelo híbrido. Esto </a:t>
            </a:r>
            <a:r>
              <a:rPr lang="es-CO" sz="3600" b="1" i="0" dirty="0">
                <a:solidFill>
                  <a:srgbClr val="1F2328"/>
                </a:solidFill>
                <a:effectLst/>
                <a:highlight>
                  <a:srgbClr val="FFFFFF"/>
                </a:highlight>
                <a:latin typeface="-apple-system"/>
              </a:rPr>
              <a:t>ha sido un desafío</a:t>
            </a:r>
            <a:r>
              <a:rPr lang="es-CO" sz="3600" b="0" i="0" dirty="0">
                <a:solidFill>
                  <a:srgbClr val="1F2328"/>
                </a:solidFill>
                <a:effectLst/>
                <a:highlight>
                  <a:srgbClr val="FFFFFF"/>
                </a:highlight>
                <a:latin typeface="-apple-system"/>
              </a:rPr>
              <a:t>, no solamente por su extensión espacial, sino por la variedad de resoluciones o precisiones que estos manejan. </a:t>
            </a:r>
          </a:p>
          <a:p>
            <a:endParaRPr lang="es-CO" sz="3600" dirty="0">
              <a:solidFill>
                <a:srgbClr val="1F2328"/>
              </a:solidFill>
              <a:highlight>
                <a:srgbClr val="FFFFFF"/>
              </a:highlight>
              <a:latin typeface="-apple-system"/>
            </a:endParaRPr>
          </a:p>
          <a:p>
            <a:r>
              <a:rPr lang="es-CO" sz="3600" b="0" i="0" dirty="0">
                <a:solidFill>
                  <a:srgbClr val="1F2328"/>
                </a:solidFill>
                <a:effectLst/>
                <a:highlight>
                  <a:srgbClr val="FFFFFF"/>
                </a:highlight>
                <a:latin typeface="-apple-system"/>
              </a:rPr>
              <a:t>Por una parte, tenemos el modelo digital </a:t>
            </a:r>
            <a:r>
              <a:rPr lang="es-CO" sz="3600" b="1" i="0" dirty="0" err="1">
                <a:solidFill>
                  <a:srgbClr val="1F2328"/>
                </a:solidFill>
                <a:effectLst/>
                <a:highlight>
                  <a:srgbClr val="FFFFFF"/>
                </a:highlight>
                <a:latin typeface="-apple-system"/>
              </a:rPr>
              <a:t>Copernicus</a:t>
            </a:r>
            <a:r>
              <a:rPr lang="es-CO" sz="3600" b="0" i="0" dirty="0">
                <a:solidFill>
                  <a:srgbClr val="1F2328"/>
                </a:solidFill>
                <a:effectLst/>
                <a:highlight>
                  <a:srgbClr val="FFFFFF"/>
                </a:highlight>
                <a:latin typeface="-apple-system"/>
              </a:rPr>
              <a:t> de la Agencia Espacial Europea - ESA, cuya resolución es de 30 metros y cubre toda la cuenca, los levantamientos </a:t>
            </a:r>
            <a:r>
              <a:rPr lang="es-CO" sz="3600" b="1" i="0" dirty="0" err="1">
                <a:solidFill>
                  <a:srgbClr val="1F2328"/>
                </a:solidFill>
                <a:effectLst/>
                <a:highlight>
                  <a:srgbClr val="FFFFFF"/>
                </a:highlight>
                <a:latin typeface="-apple-system"/>
              </a:rPr>
              <a:t>Lidar</a:t>
            </a:r>
            <a:r>
              <a:rPr lang="es-CO" sz="3600" b="0" i="0" dirty="0">
                <a:solidFill>
                  <a:srgbClr val="1F2328"/>
                </a:solidFill>
                <a:effectLst/>
                <a:highlight>
                  <a:srgbClr val="FFFFFF"/>
                </a:highlight>
                <a:latin typeface="-apple-system"/>
              </a:rPr>
              <a:t> de Bogotá disponibles en </a:t>
            </a:r>
            <a:r>
              <a:rPr lang="es-CO" sz="3600" b="1" i="0" dirty="0">
                <a:solidFill>
                  <a:srgbClr val="1F2328"/>
                </a:solidFill>
                <a:effectLst/>
                <a:highlight>
                  <a:srgbClr val="FFFFFF"/>
                </a:highlight>
                <a:latin typeface="-apple-system"/>
              </a:rPr>
              <a:t>IDECA</a:t>
            </a:r>
            <a:r>
              <a:rPr lang="es-CO" sz="3600" b="0" i="0" dirty="0">
                <a:solidFill>
                  <a:srgbClr val="1F2328"/>
                </a:solidFill>
                <a:effectLst/>
                <a:highlight>
                  <a:srgbClr val="FFFFFF"/>
                </a:highlight>
                <a:latin typeface="-apple-system"/>
              </a:rPr>
              <a:t> con resolución de entre 0.5 y 5 metros, y los bloques de obstrucción generados a partir de </a:t>
            </a:r>
            <a:r>
              <a:rPr lang="es-CO" sz="3600" b="1" i="0" dirty="0">
                <a:solidFill>
                  <a:srgbClr val="1F2328"/>
                </a:solidFill>
                <a:effectLst/>
                <a:highlight>
                  <a:srgbClr val="FFFFFF"/>
                </a:highlight>
                <a:latin typeface="-apple-system"/>
              </a:rPr>
              <a:t>construcciones,</a:t>
            </a:r>
            <a:r>
              <a:rPr lang="es-CO" sz="3600" b="0" i="0" dirty="0">
                <a:solidFill>
                  <a:srgbClr val="1F2328"/>
                </a:solidFill>
                <a:effectLst/>
                <a:highlight>
                  <a:srgbClr val="FFFFFF"/>
                </a:highlight>
                <a:latin typeface="-apple-system"/>
              </a:rPr>
              <a:t> en resolución de 0.5 metros.</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509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524315"/>
          </a:xfrm>
          <a:prstGeom prst="rect">
            <a:avLst/>
          </a:prstGeom>
          <a:noFill/>
        </p:spPr>
        <p:txBody>
          <a:bodyPr wrap="square" rtlCol="0">
            <a:spAutoFit/>
          </a:bodyPr>
          <a:lstStyle/>
          <a:p>
            <a:r>
              <a:rPr lang="es-CO" sz="3600" i="0" dirty="0">
                <a:solidFill>
                  <a:schemeClr val="bg1">
                    <a:lumMod val="85000"/>
                  </a:schemeClr>
                </a:solidFill>
                <a:effectLst/>
                <a:highlight>
                  <a:srgbClr val="FFFFFF"/>
                </a:highlight>
                <a:latin typeface="-apple-system"/>
              </a:rPr>
              <a:t>B. </a:t>
            </a:r>
            <a:r>
              <a:rPr lang="es-CO" sz="3600" b="0" i="0" dirty="0">
                <a:solidFill>
                  <a:srgbClr val="1F2328"/>
                </a:solidFill>
                <a:effectLst/>
                <a:highlight>
                  <a:srgbClr val="FFFFFF"/>
                </a:highlight>
                <a:latin typeface="-apple-system"/>
              </a:rPr>
              <a:t>Otro elemento por considerar, son las </a:t>
            </a:r>
            <a:r>
              <a:rPr lang="es-CO" sz="3600" b="1" i="0" dirty="0">
                <a:solidFill>
                  <a:srgbClr val="1F2328"/>
                </a:solidFill>
                <a:effectLst/>
                <a:highlight>
                  <a:srgbClr val="FFFFFF"/>
                </a:highlight>
                <a:latin typeface="-apple-system"/>
              </a:rPr>
              <a:t>intersecciones de los ríos y/o canales con pasos de vía</a:t>
            </a:r>
            <a:r>
              <a:rPr lang="es-CO" sz="3600" b="0" i="0" dirty="0">
                <a:solidFill>
                  <a:srgbClr val="1F2328"/>
                </a:solidFill>
                <a:effectLst/>
                <a:highlight>
                  <a:srgbClr val="FFFFFF"/>
                </a:highlight>
                <a:latin typeface="-apple-system"/>
              </a:rPr>
              <a:t>, en estos lugares existen </a:t>
            </a:r>
            <a:r>
              <a:rPr lang="es-CO" sz="3600" b="1" i="0" dirty="0">
                <a:solidFill>
                  <a:srgbClr val="1F2328"/>
                </a:solidFill>
                <a:effectLst/>
                <a:highlight>
                  <a:srgbClr val="FFFFFF"/>
                </a:highlight>
                <a:latin typeface="-apple-system"/>
              </a:rPr>
              <a:t>puentes y alcantarillas </a:t>
            </a:r>
            <a:r>
              <a:rPr lang="es-CO" sz="3600" b="0" i="0" dirty="0">
                <a:solidFill>
                  <a:srgbClr val="1F2328"/>
                </a:solidFill>
                <a:effectLst/>
                <a:highlight>
                  <a:srgbClr val="FFFFFF"/>
                </a:highlight>
                <a:latin typeface="-apple-system"/>
              </a:rPr>
              <a:t>que deben ser incorporadas o ajustadas en el modelo. </a:t>
            </a:r>
          </a:p>
          <a:p>
            <a:endParaRPr lang="es-CO" sz="3600" dirty="0">
              <a:solidFill>
                <a:srgbClr val="1F2328"/>
              </a:solidFill>
              <a:highlight>
                <a:srgbClr val="FFFFFF"/>
              </a:highlight>
              <a:latin typeface="-apple-system"/>
            </a:endParaRPr>
          </a:p>
          <a:p>
            <a:r>
              <a:rPr lang="es-CO" sz="3600" b="0" i="0" dirty="0">
                <a:solidFill>
                  <a:srgbClr val="1F2328"/>
                </a:solidFill>
                <a:effectLst/>
                <a:highlight>
                  <a:srgbClr val="FFFFFF"/>
                </a:highlight>
                <a:latin typeface="-apple-system"/>
              </a:rPr>
              <a:t>Esperanza, las identificamos, y solo en Bogotá hay </a:t>
            </a:r>
            <a:r>
              <a:rPr lang="es-CO" sz="3600" b="1" i="0" dirty="0">
                <a:solidFill>
                  <a:srgbClr val="1F2328"/>
                </a:solidFill>
                <a:effectLst/>
                <a:highlight>
                  <a:srgbClr val="FFFFFF"/>
                </a:highlight>
                <a:latin typeface="-apple-system"/>
              </a:rPr>
              <a:t>310 pasos de vía</a:t>
            </a:r>
            <a:r>
              <a:rPr lang="es-CO" sz="3600" b="0" i="0" dirty="0">
                <a:solidFill>
                  <a:srgbClr val="1F2328"/>
                </a:solidFill>
                <a:effectLst/>
                <a:highlight>
                  <a:srgbClr val="FFFFFF"/>
                </a:highlight>
                <a:latin typeface="-apple-system"/>
              </a:rPr>
              <a:t>, de los cuales </a:t>
            </a:r>
            <a:r>
              <a:rPr lang="es-CO" sz="3600" b="1" i="0" dirty="0">
                <a:solidFill>
                  <a:srgbClr val="1F2328"/>
                </a:solidFill>
                <a:effectLst/>
                <a:highlight>
                  <a:srgbClr val="FFFFFF"/>
                </a:highlight>
                <a:latin typeface="-apple-system"/>
              </a:rPr>
              <a:t>217 requirieron de ajuste</a:t>
            </a:r>
            <a:r>
              <a:rPr lang="es-CO" sz="3600" b="0" i="0" dirty="0">
                <a:solidFill>
                  <a:srgbClr val="1F2328"/>
                </a:solidFill>
                <a:effectLst/>
                <a:highlight>
                  <a:srgbClr val="FFFFFF"/>
                </a:highlight>
                <a:latin typeface="-apple-system"/>
              </a:rPr>
              <a:t> en el modelo de terreno.</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79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186309"/>
          </a:xfrm>
          <a:prstGeom prst="rect">
            <a:avLst/>
          </a:prstGeom>
          <a:noFill/>
        </p:spPr>
        <p:txBody>
          <a:bodyPr wrap="square" rtlCol="0">
            <a:spAutoFit/>
          </a:bodyPr>
          <a:lstStyle/>
          <a:p>
            <a:r>
              <a:rPr lang="es-CO" sz="3600" i="0" dirty="0">
                <a:solidFill>
                  <a:schemeClr val="bg1">
                    <a:lumMod val="85000"/>
                  </a:schemeClr>
                </a:solidFill>
                <a:effectLst/>
                <a:highlight>
                  <a:srgbClr val="FFFFFF"/>
                </a:highlight>
                <a:latin typeface="-apple-system"/>
              </a:rPr>
              <a:t>C. </a:t>
            </a:r>
            <a:r>
              <a:rPr lang="es-CO" sz="3600" i="0" dirty="0">
                <a:effectLst/>
                <a:highlight>
                  <a:srgbClr val="FFFFFF"/>
                </a:highlight>
                <a:latin typeface="-apple-system"/>
              </a:rPr>
              <a:t>Algo también muy importante, ha sido la </a:t>
            </a:r>
            <a:r>
              <a:rPr lang="es-CO" sz="3600" b="1" i="0" dirty="0">
                <a:effectLst/>
                <a:highlight>
                  <a:srgbClr val="FFFFFF"/>
                </a:highlight>
                <a:latin typeface="-apple-system"/>
              </a:rPr>
              <a:t>complementación y ajuste de la red de drenaje</a:t>
            </a:r>
            <a:r>
              <a:rPr lang="es-CO" sz="3600" i="0" dirty="0">
                <a:effectLst/>
                <a:highlight>
                  <a:srgbClr val="FFFFFF"/>
                </a:highlight>
                <a:latin typeface="-apple-system"/>
              </a:rPr>
              <a:t> con el nivel de detalle que esta requiere</a:t>
            </a:r>
          </a:p>
          <a:p>
            <a:endParaRPr lang="es-CO" sz="3600" dirty="0">
              <a:highlight>
                <a:srgbClr val="FFFFFF"/>
              </a:highlight>
              <a:latin typeface="-apple-system"/>
            </a:endParaRPr>
          </a:p>
          <a:p>
            <a:r>
              <a:rPr lang="es-CO" sz="3600" i="0" dirty="0">
                <a:effectLst/>
                <a:highlight>
                  <a:srgbClr val="FFFFFF"/>
                </a:highlight>
                <a:latin typeface="-apple-system"/>
              </a:rPr>
              <a:t>No solamente en sus </a:t>
            </a:r>
            <a:r>
              <a:rPr lang="es-CO" sz="3600" b="1" i="0" dirty="0">
                <a:effectLst/>
                <a:highlight>
                  <a:srgbClr val="FFFFFF"/>
                </a:highlight>
                <a:latin typeface="-apple-system"/>
              </a:rPr>
              <a:t>ejes</a:t>
            </a:r>
            <a:r>
              <a:rPr lang="es-CO" sz="3600" i="0" dirty="0">
                <a:effectLst/>
                <a:highlight>
                  <a:srgbClr val="FFFFFF"/>
                </a:highlight>
                <a:latin typeface="-apple-system"/>
              </a:rPr>
              <a:t>, sino también en las </a:t>
            </a:r>
            <a:r>
              <a:rPr lang="es-CO" sz="3600" b="1" i="0" dirty="0">
                <a:effectLst/>
                <a:highlight>
                  <a:srgbClr val="FFFFFF"/>
                </a:highlight>
                <a:latin typeface="-apple-system"/>
              </a:rPr>
              <a:t>coronas</a:t>
            </a:r>
            <a:r>
              <a:rPr lang="es-CO" sz="3600" i="0" dirty="0">
                <a:effectLst/>
                <a:highlight>
                  <a:srgbClr val="FFFFFF"/>
                </a:highlight>
                <a:latin typeface="-apple-system"/>
              </a:rPr>
              <a:t> y en las </a:t>
            </a:r>
            <a:r>
              <a:rPr lang="es-CO" sz="3600" b="1" i="0" dirty="0">
                <a:effectLst/>
                <a:highlight>
                  <a:srgbClr val="FFFFFF"/>
                </a:highlight>
                <a:latin typeface="-apple-system"/>
              </a:rPr>
              <a:t>líneas de transferencia </a:t>
            </a:r>
            <a:r>
              <a:rPr lang="es-CO" sz="3600" i="0" dirty="0">
                <a:effectLst/>
                <a:highlight>
                  <a:srgbClr val="FFFFFF"/>
                </a:highlight>
                <a:latin typeface="-apple-system"/>
              </a:rPr>
              <a:t>para ajustar el mallado de la superficie 3D. </a:t>
            </a:r>
          </a:p>
          <a:p>
            <a:endParaRPr lang="es-CO" sz="3600" b="1" dirty="0">
              <a:highlight>
                <a:srgbClr val="FFFFFF"/>
              </a:highlight>
              <a:latin typeface="-apple-system"/>
            </a:endParaRPr>
          </a:p>
          <a:p>
            <a:r>
              <a:rPr lang="es-CO" sz="3600" b="1" i="0" dirty="0">
                <a:effectLst/>
                <a:highlight>
                  <a:srgbClr val="FFFFFF"/>
                </a:highlight>
                <a:latin typeface="-apple-system"/>
              </a:rPr>
              <a:t>Digitalizamos</a:t>
            </a:r>
            <a:r>
              <a:rPr lang="es-CO" sz="3600" i="0" dirty="0">
                <a:effectLst/>
                <a:highlight>
                  <a:srgbClr val="FFFFFF"/>
                </a:highlight>
                <a:latin typeface="-apple-system"/>
              </a:rPr>
              <a:t> </a:t>
            </a:r>
            <a:r>
              <a:rPr lang="es-CO" sz="3600" b="1" i="0" dirty="0">
                <a:effectLst/>
                <a:highlight>
                  <a:srgbClr val="FFFFFF"/>
                </a:highlight>
                <a:latin typeface="-apple-system"/>
              </a:rPr>
              <a:t>54 km </a:t>
            </a:r>
            <a:r>
              <a:rPr lang="es-CO" sz="3600" i="0" dirty="0">
                <a:effectLst/>
                <a:highlight>
                  <a:srgbClr val="FFFFFF"/>
                </a:highlight>
                <a:latin typeface="-apple-system"/>
              </a:rPr>
              <a:t>de drenajes principales faltantes y 1614 km de líneas de banca y líneas de </a:t>
            </a:r>
            <a:r>
              <a:rPr lang="es-CO" sz="3600" b="1" i="0" dirty="0">
                <a:effectLst/>
                <a:highlight>
                  <a:srgbClr val="FFFFFF"/>
                </a:highlight>
                <a:latin typeface="-apple-system"/>
              </a:rPr>
              <a:t>transición</a:t>
            </a:r>
            <a:r>
              <a:rPr lang="es-CO" sz="3600" i="0" dirty="0">
                <a:effectLst/>
                <a:highlight>
                  <a:srgbClr val="FFFFFF"/>
                </a:highlight>
                <a:latin typeface="-apple-system"/>
              </a:rPr>
              <a:t> de mallado, todo a </a:t>
            </a:r>
            <a:r>
              <a:rPr lang="es-CO" sz="3600" b="1" i="0" dirty="0">
                <a:effectLst/>
                <a:highlight>
                  <a:srgbClr val="FFFFFF"/>
                </a:highlight>
                <a:latin typeface="-apple-system"/>
              </a:rPr>
              <a:t>escala 1:1000</a:t>
            </a:r>
            <a:r>
              <a:rPr lang="es-CO" sz="3600" i="0" dirty="0">
                <a:effectLst/>
                <a:highlight>
                  <a:srgbClr val="FFFFFF"/>
                </a:highlight>
                <a:latin typeface="-apple-system"/>
              </a:rPr>
              <a:t> o inferior.</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8787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2862322"/>
          </a:xfrm>
          <a:prstGeom prst="rect">
            <a:avLst/>
          </a:prstGeom>
          <a:noFill/>
        </p:spPr>
        <p:txBody>
          <a:bodyPr wrap="square" rtlCol="0">
            <a:spAutoFit/>
          </a:bodyPr>
          <a:lstStyle/>
          <a:p>
            <a:r>
              <a:rPr lang="es-CO" sz="3600" i="0" dirty="0">
                <a:solidFill>
                  <a:schemeClr val="bg1">
                    <a:lumMod val="85000"/>
                  </a:schemeClr>
                </a:solidFill>
                <a:effectLst/>
                <a:highlight>
                  <a:srgbClr val="FFFFFF"/>
                </a:highlight>
                <a:latin typeface="-apple-system"/>
              </a:rPr>
              <a:t>D. </a:t>
            </a:r>
            <a:r>
              <a:rPr lang="es-CO" sz="3600" i="0" dirty="0">
                <a:effectLst/>
                <a:highlight>
                  <a:srgbClr val="FFFFFF"/>
                </a:highlight>
                <a:latin typeface="-apple-system"/>
              </a:rPr>
              <a:t>Otro aspecto, fue la </a:t>
            </a:r>
            <a:r>
              <a:rPr lang="es-CO" sz="3600" b="1" i="0" dirty="0">
                <a:effectLst/>
                <a:highlight>
                  <a:srgbClr val="FFFFFF"/>
                </a:highlight>
                <a:latin typeface="-apple-system"/>
              </a:rPr>
              <a:t>homologación</a:t>
            </a:r>
            <a:r>
              <a:rPr lang="es-CO" sz="3600" i="0" dirty="0">
                <a:effectLst/>
                <a:highlight>
                  <a:srgbClr val="FFFFFF"/>
                </a:highlight>
                <a:latin typeface="-apple-system"/>
              </a:rPr>
              <a:t> de los </a:t>
            </a:r>
            <a:r>
              <a:rPr lang="es-CO" sz="3600" b="1" i="0" dirty="0">
                <a:effectLst/>
                <a:highlight>
                  <a:srgbClr val="FFFFFF"/>
                </a:highlight>
                <a:latin typeface="-apple-system"/>
              </a:rPr>
              <a:t>mapas de suelos </a:t>
            </a:r>
            <a:r>
              <a:rPr lang="es-CO" sz="3600" i="0" dirty="0">
                <a:effectLst/>
                <a:highlight>
                  <a:srgbClr val="FFFFFF"/>
                </a:highlight>
                <a:latin typeface="-apple-system"/>
              </a:rPr>
              <a:t>y </a:t>
            </a:r>
            <a:r>
              <a:rPr lang="es-CO" sz="3600" b="1" i="0" dirty="0">
                <a:effectLst/>
                <a:highlight>
                  <a:srgbClr val="FFFFFF"/>
                </a:highlight>
                <a:latin typeface="-apple-system"/>
              </a:rPr>
              <a:t>coberturas por uso </a:t>
            </a:r>
            <a:r>
              <a:rPr lang="es-CO" sz="3600" i="0" dirty="0">
                <a:effectLst/>
                <a:highlight>
                  <a:srgbClr val="FFFFFF"/>
                </a:highlight>
                <a:latin typeface="-apple-system"/>
              </a:rPr>
              <a:t>de todo el Departamento de Cundinamarca, esto para poder definir los </a:t>
            </a:r>
            <a:r>
              <a:rPr lang="es-CO" sz="3600" b="1" i="0" dirty="0">
                <a:effectLst/>
                <a:highlight>
                  <a:srgbClr val="FFFFFF"/>
                </a:highlight>
                <a:latin typeface="-apple-system"/>
              </a:rPr>
              <a:t>grupos hidrológicos</a:t>
            </a:r>
            <a:r>
              <a:rPr lang="es-CO" sz="3600" i="0" dirty="0">
                <a:effectLst/>
                <a:highlight>
                  <a:srgbClr val="FFFFFF"/>
                </a:highlight>
                <a:latin typeface="-apple-system"/>
              </a:rPr>
              <a:t>, establecer las </a:t>
            </a:r>
            <a:r>
              <a:rPr lang="es-CO" sz="3600" b="1" i="0" dirty="0">
                <a:effectLst/>
                <a:highlight>
                  <a:srgbClr val="FFFFFF"/>
                </a:highlight>
                <a:latin typeface="-apple-system"/>
              </a:rPr>
              <a:t>tasas de infiltración</a:t>
            </a:r>
            <a:r>
              <a:rPr lang="es-CO" sz="3600" i="0" dirty="0">
                <a:effectLst/>
                <a:highlight>
                  <a:srgbClr val="FFFFFF"/>
                </a:highlight>
                <a:latin typeface="-apple-system"/>
              </a:rPr>
              <a:t>, definir los valores iniciales de la </a:t>
            </a:r>
            <a:r>
              <a:rPr lang="es-CO" sz="3600" b="1" i="0" dirty="0">
                <a:effectLst/>
                <a:highlight>
                  <a:srgbClr val="FFFFFF"/>
                </a:highlight>
                <a:latin typeface="-apple-system"/>
              </a:rPr>
              <a:t>rugosidad</a:t>
            </a:r>
            <a:r>
              <a:rPr lang="es-CO" sz="3600" i="0" dirty="0">
                <a:effectLst/>
                <a:highlight>
                  <a:srgbClr val="FFFFFF"/>
                </a:highlight>
                <a:latin typeface="-apple-system"/>
              </a:rPr>
              <a:t> y los </a:t>
            </a:r>
            <a:r>
              <a:rPr lang="es-CO" sz="3600" b="1" i="0" dirty="0">
                <a:effectLst/>
                <a:highlight>
                  <a:srgbClr val="FFFFFF"/>
                </a:highlight>
                <a:latin typeface="-apple-system"/>
              </a:rPr>
              <a:t>porcentajes de impermeabilidad </a:t>
            </a:r>
            <a:r>
              <a:rPr lang="es-CO" sz="3600" i="0" dirty="0">
                <a:effectLst/>
                <a:highlight>
                  <a:srgbClr val="FFFFFF"/>
                </a:highlight>
                <a:latin typeface="-apple-system"/>
              </a:rPr>
              <a:t>en las zonas urbanas.</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0819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416320"/>
          </a:xfrm>
          <a:prstGeom prst="rect">
            <a:avLst/>
          </a:prstGeom>
          <a:noFill/>
        </p:spPr>
        <p:txBody>
          <a:bodyPr wrap="square" rtlCol="0">
            <a:spAutoFit/>
          </a:bodyPr>
          <a:lstStyle/>
          <a:p>
            <a:r>
              <a:rPr lang="es-CO" sz="3600" i="0" dirty="0">
                <a:solidFill>
                  <a:schemeClr val="bg1">
                    <a:lumMod val="85000"/>
                  </a:schemeClr>
                </a:solidFill>
                <a:effectLst/>
                <a:highlight>
                  <a:srgbClr val="FFFFFF"/>
                </a:highlight>
                <a:latin typeface="-apple-system"/>
              </a:rPr>
              <a:t>E. </a:t>
            </a:r>
            <a:r>
              <a:rPr lang="es-CO" sz="3600" b="1" i="0" dirty="0">
                <a:effectLst/>
                <a:highlight>
                  <a:srgbClr val="FFFFFF"/>
                </a:highlight>
                <a:latin typeface="-apple-system"/>
              </a:rPr>
              <a:t>Finalmente</a:t>
            </a:r>
            <a:r>
              <a:rPr lang="es-CO" sz="3600" i="0" dirty="0">
                <a:effectLst/>
                <a:highlight>
                  <a:srgbClr val="FFFFFF"/>
                </a:highlight>
                <a:latin typeface="-apple-system"/>
              </a:rPr>
              <a:t>, en este corto plazo se realizó la </a:t>
            </a:r>
            <a:r>
              <a:rPr lang="es-CO" sz="3600" b="1" i="0" dirty="0">
                <a:effectLst/>
                <a:highlight>
                  <a:srgbClr val="FFFFFF"/>
                </a:highlight>
                <a:latin typeface="-apple-system"/>
              </a:rPr>
              <a:t>creación</a:t>
            </a:r>
            <a:r>
              <a:rPr lang="es-CO" sz="3600" i="0" dirty="0">
                <a:effectLst/>
                <a:highlight>
                  <a:srgbClr val="FFFFFF"/>
                </a:highlight>
                <a:latin typeface="-apple-system"/>
              </a:rPr>
              <a:t> del </a:t>
            </a:r>
            <a:r>
              <a:rPr lang="es-CO" sz="3600" b="1" i="0" dirty="0">
                <a:effectLst/>
                <a:highlight>
                  <a:srgbClr val="FFFFFF"/>
                </a:highlight>
                <a:latin typeface="-apple-system"/>
              </a:rPr>
              <a:t>prototipo de simulación 2D </a:t>
            </a:r>
            <a:r>
              <a:rPr lang="es-CO" sz="3600" i="0" dirty="0">
                <a:effectLst/>
                <a:highlight>
                  <a:srgbClr val="FFFFFF"/>
                </a:highlight>
                <a:latin typeface="-apple-system"/>
              </a:rPr>
              <a:t>incluyendo todos estos elementos, y evaluando el tránsito hidráulico en </a:t>
            </a:r>
            <a:r>
              <a:rPr lang="es-CO" sz="3600" b="1" i="0" dirty="0">
                <a:effectLst/>
                <a:highlight>
                  <a:srgbClr val="FFFFFF"/>
                </a:highlight>
                <a:latin typeface="-apple-system"/>
              </a:rPr>
              <a:t>124 mil celdas </a:t>
            </a:r>
            <a:r>
              <a:rPr lang="es-CO" sz="3600" i="0" dirty="0">
                <a:effectLst/>
                <a:highlight>
                  <a:srgbClr val="FFFFFF"/>
                </a:highlight>
                <a:latin typeface="-apple-system"/>
              </a:rPr>
              <a:t>(con un tamaño aproximado de </a:t>
            </a:r>
            <a:r>
              <a:rPr lang="es-CO" sz="3600" b="1" i="0" dirty="0">
                <a:effectLst/>
                <a:highlight>
                  <a:srgbClr val="FFFFFF"/>
                </a:highlight>
                <a:latin typeface="-apple-system"/>
              </a:rPr>
              <a:t>79 m² por celda</a:t>
            </a:r>
            <a:r>
              <a:rPr lang="es-CO" sz="3600" i="0" dirty="0">
                <a:effectLst/>
                <a:highlight>
                  <a:srgbClr val="FFFFFF"/>
                </a:highlight>
                <a:latin typeface="-apple-system"/>
              </a:rPr>
              <a:t>), con la incorporación de los ejes de cauces principales como </a:t>
            </a:r>
            <a:r>
              <a:rPr lang="es-CO" sz="3600" b="1" i="0" dirty="0" err="1">
                <a:effectLst/>
                <a:highlight>
                  <a:srgbClr val="FFFFFF"/>
                </a:highlight>
                <a:latin typeface="-apple-system"/>
              </a:rPr>
              <a:t>breaklines</a:t>
            </a:r>
            <a:r>
              <a:rPr lang="es-CO" sz="3600" i="0" dirty="0">
                <a:effectLst/>
                <a:highlight>
                  <a:srgbClr val="FFFFFF"/>
                </a:highlight>
                <a:latin typeface="-apple-system"/>
              </a:rPr>
              <a:t> o líneas de refinamiento del mallado, en una longitud de </a:t>
            </a:r>
            <a:r>
              <a:rPr lang="es-CO" sz="3600" b="1" i="0" dirty="0">
                <a:effectLst/>
                <a:highlight>
                  <a:srgbClr val="FFFFFF"/>
                </a:highlight>
                <a:latin typeface="-apple-system"/>
              </a:rPr>
              <a:t>906 kilómetros</a:t>
            </a:r>
            <a:r>
              <a:rPr lang="es-CO" sz="3600" i="0" dirty="0">
                <a:effectLst/>
                <a:highlight>
                  <a:srgbClr val="FFFFFF"/>
                </a:highlight>
                <a:latin typeface="-apple-system"/>
              </a:rPr>
              <a:t>.</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3945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740307"/>
          </a:xfrm>
          <a:prstGeom prst="rect">
            <a:avLst/>
          </a:prstGeom>
          <a:noFill/>
        </p:spPr>
        <p:txBody>
          <a:bodyPr wrap="square" rtlCol="0">
            <a:spAutoFit/>
          </a:bodyPr>
          <a:lstStyle/>
          <a:p>
            <a:pPr algn="l"/>
            <a:r>
              <a:rPr lang="es-CO" sz="3600" i="0" dirty="0">
                <a:solidFill>
                  <a:srgbClr val="C00000"/>
                </a:solidFill>
                <a:effectLst/>
                <a:highlight>
                  <a:srgbClr val="FFFFFF"/>
                </a:highlight>
                <a:latin typeface="-apple-system"/>
              </a:rPr>
              <a:t>¿Y cómo en todo importante proyecto de esta magnitud, vienen más etapas?.</a:t>
            </a:r>
          </a:p>
          <a:p>
            <a:pPr algn="l"/>
            <a:endParaRPr lang="es-CO" sz="3600" b="0" i="0" dirty="0">
              <a:solidFill>
                <a:srgbClr val="1F2328"/>
              </a:solidFill>
              <a:effectLst/>
              <a:highlight>
                <a:srgbClr val="FFFFFF"/>
              </a:highlight>
              <a:latin typeface="-apple-system"/>
            </a:endParaRPr>
          </a:p>
          <a:p>
            <a:pPr algn="l"/>
            <a:r>
              <a:rPr lang="es-CO" sz="3600" b="0" i="0" dirty="0">
                <a:solidFill>
                  <a:srgbClr val="1F2328"/>
                </a:solidFill>
                <a:effectLst/>
                <a:highlight>
                  <a:srgbClr val="FFFFFF"/>
                </a:highlight>
                <a:latin typeface="-apple-system"/>
              </a:rPr>
              <a:t>Sí Esperanza. Para el </a:t>
            </a:r>
            <a:r>
              <a:rPr lang="es-CO" sz="3600" b="1" i="0" dirty="0">
                <a:solidFill>
                  <a:srgbClr val="1F2328"/>
                </a:solidFill>
                <a:effectLst/>
                <a:highlight>
                  <a:srgbClr val="FFFFFF"/>
                </a:highlight>
                <a:latin typeface="-apple-system"/>
              </a:rPr>
              <a:t>mediano plazo</a:t>
            </a:r>
            <a:r>
              <a:rPr lang="es-CO" sz="3600" b="0" i="0" dirty="0">
                <a:solidFill>
                  <a:srgbClr val="1F2328"/>
                </a:solidFill>
                <a:effectLst/>
                <a:highlight>
                  <a:srgbClr val="FFFFFF"/>
                </a:highlight>
                <a:latin typeface="-apple-system"/>
              </a:rPr>
              <a:t>, se ha planteado el </a:t>
            </a:r>
            <a:r>
              <a:rPr lang="es-CO" sz="3600" b="1" i="0" dirty="0">
                <a:solidFill>
                  <a:srgbClr val="1F2328"/>
                </a:solidFill>
                <a:effectLst/>
                <a:highlight>
                  <a:srgbClr val="FFFFFF"/>
                </a:highlight>
                <a:latin typeface="-apple-system"/>
              </a:rPr>
              <a:t>ajuste detallado de los mapas de suelos y usos</a:t>
            </a:r>
            <a:r>
              <a:rPr lang="es-CO" sz="3600" b="0" i="0" dirty="0">
                <a:solidFill>
                  <a:srgbClr val="1F2328"/>
                </a:solidFill>
                <a:effectLst/>
                <a:highlight>
                  <a:srgbClr val="FFFFFF"/>
                </a:highlight>
                <a:latin typeface="-apple-system"/>
              </a:rPr>
              <a:t>, la incorporación de información </a:t>
            </a:r>
            <a:r>
              <a:rPr lang="es-CO" sz="3600" b="1" i="0" dirty="0" err="1">
                <a:solidFill>
                  <a:srgbClr val="1F2328"/>
                </a:solidFill>
                <a:effectLst/>
                <a:highlight>
                  <a:srgbClr val="FFFFFF"/>
                </a:highlight>
                <a:latin typeface="-apple-system"/>
              </a:rPr>
              <a:t>Lidar</a:t>
            </a:r>
            <a:r>
              <a:rPr lang="es-CO" sz="3600" b="0" i="0" dirty="0">
                <a:solidFill>
                  <a:srgbClr val="1F2328"/>
                </a:solidFill>
                <a:effectLst/>
                <a:highlight>
                  <a:srgbClr val="FFFFFF"/>
                </a:highlight>
                <a:latin typeface="-apple-system"/>
              </a:rPr>
              <a:t> o de alto detalle topográfico </a:t>
            </a:r>
            <a:r>
              <a:rPr lang="es-CO" sz="3600" b="1" i="0" dirty="0">
                <a:solidFill>
                  <a:srgbClr val="1F2328"/>
                </a:solidFill>
                <a:effectLst/>
                <a:highlight>
                  <a:srgbClr val="FFFFFF"/>
                </a:highlight>
                <a:latin typeface="-apple-system"/>
              </a:rPr>
              <a:t>en zonas estratégicas</a:t>
            </a:r>
            <a:r>
              <a:rPr lang="es-CO" sz="3600" b="0" i="0" dirty="0">
                <a:solidFill>
                  <a:srgbClr val="1F2328"/>
                </a:solidFill>
                <a:effectLst/>
                <a:highlight>
                  <a:srgbClr val="FFFFFF"/>
                </a:highlight>
                <a:latin typeface="-apple-system"/>
              </a:rPr>
              <a:t> del modelo (como la descarga hacia el </a:t>
            </a:r>
            <a:r>
              <a:rPr lang="es-CO" sz="3600" b="1" i="0" dirty="0">
                <a:solidFill>
                  <a:srgbClr val="1F2328"/>
                </a:solidFill>
                <a:effectLst/>
                <a:highlight>
                  <a:srgbClr val="FFFFFF"/>
                </a:highlight>
                <a:latin typeface="-apple-system"/>
              </a:rPr>
              <a:t>Salto del Tequendama</a:t>
            </a:r>
            <a:r>
              <a:rPr lang="es-CO" sz="3600" b="0" i="0" dirty="0">
                <a:solidFill>
                  <a:srgbClr val="1F2328"/>
                </a:solidFill>
                <a:effectLst/>
                <a:highlight>
                  <a:srgbClr val="FFFFFF"/>
                </a:highlight>
                <a:latin typeface="-apple-system"/>
              </a:rPr>
              <a:t> y los corredores de drenaje en </a:t>
            </a:r>
            <a:r>
              <a:rPr lang="es-CO" sz="3600" b="1" i="0" dirty="0">
                <a:solidFill>
                  <a:srgbClr val="1F2328"/>
                </a:solidFill>
                <a:effectLst/>
                <a:highlight>
                  <a:srgbClr val="FFFFFF"/>
                </a:highlight>
                <a:latin typeface="-apple-system"/>
              </a:rPr>
              <a:t>cauces principales fuera de la ciudad de Bogotá</a:t>
            </a:r>
            <a:r>
              <a:rPr lang="es-CO" sz="3600" b="0" i="0" dirty="0">
                <a:solidFill>
                  <a:srgbClr val="1F2328"/>
                </a:solidFill>
                <a:effectLst/>
                <a:highlight>
                  <a:srgbClr val="FFFFFF"/>
                </a:highlight>
                <a:latin typeface="-apple-system"/>
              </a:rPr>
              <a:t>), el refinamiento del mallado, la calibración del modelo, la inclusión de estructuras hidráulicas, la modelación de eventos extremos para diferentes periodos de recurrencia y la generación de mapas de amenazas.</a:t>
            </a:r>
          </a:p>
        </p:txBody>
      </p:sp>
    </p:spTree>
    <p:extLst>
      <p:ext uri="{BB962C8B-B14F-4D97-AF65-F5344CB8AC3E}">
        <p14:creationId xmlns:p14="http://schemas.microsoft.com/office/powerpoint/2010/main" val="253268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524315"/>
          </a:xfrm>
          <a:prstGeom prst="rect">
            <a:avLst/>
          </a:prstGeom>
          <a:noFill/>
        </p:spPr>
        <p:txBody>
          <a:bodyPr wrap="square" rtlCol="0">
            <a:spAutoFit/>
          </a:bodyPr>
          <a:lstStyle/>
          <a:p>
            <a:pPr algn="l"/>
            <a:r>
              <a:rPr lang="es-CO" sz="3600" b="0" i="0" dirty="0">
                <a:solidFill>
                  <a:srgbClr val="1F2328"/>
                </a:solidFill>
                <a:effectLst/>
                <a:highlight>
                  <a:srgbClr val="FFFFFF"/>
                </a:highlight>
                <a:latin typeface="-apple-system"/>
              </a:rPr>
              <a:t>Para el </a:t>
            </a:r>
            <a:r>
              <a:rPr lang="es-CO" sz="3600" b="1" i="0" dirty="0">
                <a:solidFill>
                  <a:srgbClr val="1F2328"/>
                </a:solidFill>
                <a:effectLst/>
                <a:highlight>
                  <a:srgbClr val="FFFFFF"/>
                </a:highlight>
                <a:latin typeface="-apple-system"/>
              </a:rPr>
              <a:t>largo plazo</a:t>
            </a:r>
            <a:r>
              <a:rPr lang="es-CO" sz="3600" b="0" i="0" dirty="0">
                <a:solidFill>
                  <a:srgbClr val="1F2328"/>
                </a:solidFill>
                <a:effectLst/>
                <a:highlight>
                  <a:srgbClr val="FFFFFF"/>
                </a:highlight>
                <a:latin typeface="-apple-system"/>
              </a:rPr>
              <a:t>, se ha planteado el </a:t>
            </a:r>
            <a:r>
              <a:rPr lang="es-CO" sz="3600" b="1" i="0" dirty="0">
                <a:solidFill>
                  <a:srgbClr val="1F2328"/>
                </a:solidFill>
                <a:effectLst/>
                <a:highlight>
                  <a:srgbClr val="FFFFFF"/>
                </a:highlight>
                <a:latin typeface="-apple-system"/>
              </a:rPr>
              <a:t>ajuste de secciones </a:t>
            </a:r>
            <a:r>
              <a:rPr lang="es-CO" sz="3600" b="0" i="0" dirty="0">
                <a:solidFill>
                  <a:srgbClr val="1F2328"/>
                </a:solidFill>
                <a:effectLst/>
                <a:highlight>
                  <a:srgbClr val="FFFFFF"/>
                </a:highlight>
                <a:latin typeface="-apple-system"/>
              </a:rPr>
              <a:t>en canales a partir de </a:t>
            </a:r>
            <a:r>
              <a:rPr lang="es-CO" sz="3600" b="1" i="0" dirty="0">
                <a:solidFill>
                  <a:srgbClr val="1F2328"/>
                </a:solidFill>
                <a:effectLst/>
                <a:highlight>
                  <a:srgbClr val="FFFFFF"/>
                </a:highlight>
                <a:latin typeface="-apple-system"/>
              </a:rPr>
              <a:t>levantamientos topo-batimétricos</a:t>
            </a:r>
            <a:r>
              <a:rPr lang="es-CO" sz="3600" b="0" i="0" dirty="0">
                <a:solidFill>
                  <a:srgbClr val="1F2328"/>
                </a:solidFill>
                <a:effectLst/>
                <a:highlight>
                  <a:srgbClr val="FFFFFF"/>
                </a:highlight>
                <a:latin typeface="-apple-system"/>
              </a:rPr>
              <a:t>, la simulación hidráulica general en otras herramientas (como </a:t>
            </a:r>
            <a:r>
              <a:rPr lang="es-CO" sz="3600" b="1" i="0" dirty="0" err="1">
                <a:solidFill>
                  <a:srgbClr val="1F2328"/>
                </a:solidFill>
                <a:effectLst/>
                <a:highlight>
                  <a:srgbClr val="FFFFFF"/>
                </a:highlight>
                <a:latin typeface="-apple-system"/>
              </a:rPr>
              <a:t>Iber</a:t>
            </a:r>
            <a:r>
              <a:rPr lang="es-CO" sz="3600" b="0" i="0" dirty="0">
                <a:solidFill>
                  <a:srgbClr val="1F2328"/>
                </a:solidFill>
                <a:effectLst/>
                <a:highlight>
                  <a:srgbClr val="FFFFFF"/>
                </a:highlight>
                <a:latin typeface="-apple-system"/>
              </a:rPr>
              <a:t> y </a:t>
            </a:r>
            <a:r>
              <a:rPr lang="es-CO" sz="3600" b="1" i="0" dirty="0">
                <a:solidFill>
                  <a:srgbClr val="1F2328"/>
                </a:solidFill>
                <a:effectLst/>
                <a:highlight>
                  <a:srgbClr val="FFFFFF"/>
                </a:highlight>
                <a:latin typeface="-apple-system"/>
              </a:rPr>
              <a:t>Mike</a:t>
            </a:r>
            <a:r>
              <a:rPr lang="es-CO" sz="3600" b="0" i="0" dirty="0">
                <a:solidFill>
                  <a:srgbClr val="1F2328"/>
                </a:solidFill>
                <a:effectLst/>
                <a:highlight>
                  <a:srgbClr val="FFFFFF"/>
                </a:highlight>
                <a:latin typeface="-apple-system"/>
              </a:rPr>
              <a:t>) y su comparación con los resultados obtenidos en </a:t>
            </a:r>
            <a:r>
              <a:rPr lang="es-CO" sz="3600" b="1" i="0" dirty="0">
                <a:solidFill>
                  <a:srgbClr val="1F2328"/>
                </a:solidFill>
                <a:effectLst/>
                <a:highlight>
                  <a:srgbClr val="FFFFFF"/>
                </a:highlight>
                <a:latin typeface="-apple-system"/>
              </a:rPr>
              <a:t>HEC-RAS</a:t>
            </a:r>
            <a:r>
              <a:rPr lang="es-CO" sz="3600" b="0" i="0" dirty="0">
                <a:solidFill>
                  <a:srgbClr val="1F2328"/>
                </a:solidFill>
                <a:effectLst/>
                <a:highlight>
                  <a:srgbClr val="FFFFFF"/>
                </a:highlight>
                <a:latin typeface="-apple-system"/>
              </a:rPr>
              <a:t>, la </a:t>
            </a:r>
            <a:r>
              <a:rPr lang="es-CO" sz="3600" b="1" i="0" dirty="0">
                <a:solidFill>
                  <a:srgbClr val="1F2328"/>
                </a:solidFill>
                <a:effectLst/>
                <a:highlight>
                  <a:srgbClr val="FFFFFF"/>
                </a:highlight>
                <a:latin typeface="-apple-system"/>
              </a:rPr>
              <a:t>simulación</a:t>
            </a:r>
            <a:r>
              <a:rPr lang="es-CO" sz="3600" b="0" i="0" dirty="0">
                <a:solidFill>
                  <a:srgbClr val="1F2328"/>
                </a:solidFill>
                <a:effectLst/>
                <a:highlight>
                  <a:srgbClr val="FFFFFF"/>
                </a:highlight>
                <a:latin typeface="-apple-system"/>
              </a:rPr>
              <a:t> detallada del </a:t>
            </a:r>
            <a:r>
              <a:rPr lang="es-CO" sz="3600" b="1" i="0" dirty="0">
                <a:solidFill>
                  <a:srgbClr val="1F2328"/>
                </a:solidFill>
                <a:effectLst/>
                <a:highlight>
                  <a:srgbClr val="FFFFFF"/>
                </a:highlight>
                <a:latin typeface="-apple-system"/>
              </a:rPr>
              <a:t>rompimiento de represas</a:t>
            </a:r>
            <a:r>
              <a:rPr lang="es-CO" sz="3600" b="0" i="0" dirty="0">
                <a:solidFill>
                  <a:srgbClr val="1F2328"/>
                </a:solidFill>
                <a:effectLst/>
                <a:highlight>
                  <a:srgbClr val="FFFFFF"/>
                </a:highlight>
                <a:latin typeface="-apple-system"/>
              </a:rPr>
              <a:t>, la </a:t>
            </a:r>
            <a:r>
              <a:rPr lang="es-CO" sz="3600" b="1" i="0" dirty="0">
                <a:solidFill>
                  <a:srgbClr val="1F2328"/>
                </a:solidFill>
                <a:effectLst/>
                <a:highlight>
                  <a:srgbClr val="FFFFFF"/>
                </a:highlight>
                <a:latin typeface="-apple-system"/>
              </a:rPr>
              <a:t>simulación de sedimentos</a:t>
            </a:r>
            <a:r>
              <a:rPr lang="es-CO" sz="3600" b="0" i="0" dirty="0">
                <a:solidFill>
                  <a:srgbClr val="1F2328"/>
                </a:solidFill>
                <a:effectLst/>
                <a:highlight>
                  <a:srgbClr val="FFFFFF"/>
                </a:highlight>
                <a:latin typeface="-apple-system"/>
              </a:rPr>
              <a:t>, la </a:t>
            </a:r>
            <a:r>
              <a:rPr lang="es-CO" sz="3600" b="1" i="0" dirty="0">
                <a:solidFill>
                  <a:srgbClr val="1F2328"/>
                </a:solidFill>
                <a:effectLst/>
                <a:highlight>
                  <a:srgbClr val="FFFFFF"/>
                </a:highlight>
                <a:latin typeface="-apple-system"/>
              </a:rPr>
              <a:t>simulación no Newtoniana </a:t>
            </a:r>
            <a:r>
              <a:rPr lang="es-CO" sz="3600" i="0" dirty="0">
                <a:solidFill>
                  <a:srgbClr val="1F2328"/>
                </a:solidFill>
                <a:effectLst/>
                <a:highlight>
                  <a:srgbClr val="FFFFFF"/>
                </a:highlight>
                <a:latin typeface="-apple-system"/>
              </a:rPr>
              <a:t>del flujo </a:t>
            </a:r>
            <a:r>
              <a:rPr lang="es-CO" sz="3600" b="0" i="0" dirty="0">
                <a:solidFill>
                  <a:srgbClr val="1F2328"/>
                </a:solidFill>
                <a:effectLst/>
                <a:highlight>
                  <a:srgbClr val="FFFFFF"/>
                </a:highlight>
                <a:latin typeface="-apple-system"/>
              </a:rPr>
              <a:t>considerando la mezcla del agua con el suelo y otros materiales, y la operación de los embalses.</a:t>
            </a:r>
          </a:p>
        </p:txBody>
      </p:sp>
    </p:spTree>
    <p:extLst>
      <p:ext uri="{BB962C8B-B14F-4D97-AF65-F5344CB8AC3E}">
        <p14:creationId xmlns:p14="http://schemas.microsoft.com/office/powerpoint/2010/main" val="67688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740307"/>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4. </a:t>
            </a:r>
            <a:r>
              <a:rPr lang="es-CO" sz="3600" b="0" i="0" dirty="0">
                <a:solidFill>
                  <a:srgbClr val="C00000"/>
                </a:solidFill>
                <a:effectLst/>
                <a:highlight>
                  <a:srgbClr val="FFFFFF"/>
                </a:highlight>
                <a:latin typeface="-apple-system"/>
              </a:rPr>
              <a:t>Hablando un poco de esos modelos y de lo que ya se realizó a corto plazo, ¿Qué resultados obtuvieron?</a:t>
            </a:r>
          </a:p>
          <a:p>
            <a:pPr algn="l"/>
            <a:endParaRPr lang="es-CO" sz="3600" b="0" i="0" dirty="0">
              <a:solidFill>
                <a:srgbClr val="C00000"/>
              </a:solidFill>
              <a:effectLst/>
              <a:highlight>
                <a:srgbClr val="FFFFFF"/>
              </a:highlight>
              <a:latin typeface="-apple-system"/>
            </a:endParaRPr>
          </a:p>
          <a:p>
            <a:pPr algn="l"/>
            <a:r>
              <a:rPr lang="es-CO" sz="3600" b="0" i="0" dirty="0">
                <a:solidFill>
                  <a:srgbClr val="1F2328"/>
                </a:solidFill>
                <a:effectLst/>
                <a:highlight>
                  <a:srgbClr val="FFFFFF"/>
                </a:highlight>
                <a:latin typeface="-apple-system"/>
              </a:rPr>
              <a:t>Esperanza, hemos encontrado preliminarmente resultados muy interesantes, si bien, este es un prototipo, hemos podido identificar lo siguiente:</a:t>
            </a:r>
          </a:p>
          <a:p>
            <a:pPr algn="l"/>
            <a:endParaRPr lang="es-CO" sz="3600" b="0" i="0" dirty="0">
              <a:solidFill>
                <a:srgbClr val="1F2328"/>
              </a:solidFill>
              <a:effectLst/>
              <a:highlight>
                <a:srgbClr val="FFFFFF"/>
              </a:highlight>
              <a:latin typeface="-apple-system"/>
            </a:endParaRPr>
          </a:p>
          <a:p>
            <a:pPr algn="l"/>
            <a:r>
              <a:rPr lang="es-CO" sz="3600" b="0" i="0" dirty="0">
                <a:solidFill>
                  <a:schemeClr val="bg1">
                    <a:lumMod val="85000"/>
                  </a:schemeClr>
                </a:solidFill>
                <a:effectLst/>
                <a:highlight>
                  <a:srgbClr val="FFFFFF"/>
                </a:highlight>
                <a:latin typeface="-apple-system"/>
              </a:rPr>
              <a:t>A. </a:t>
            </a:r>
            <a:r>
              <a:rPr lang="es-CO" sz="3600" b="0" i="0" dirty="0">
                <a:solidFill>
                  <a:srgbClr val="1F2328"/>
                </a:solidFill>
                <a:effectLst/>
                <a:highlight>
                  <a:srgbClr val="FFFFFF"/>
                </a:highlight>
                <a:latin typeface="-apple-system"/>
              </a:rPr>
              <a:t>Una vez se desarrolla completamente el flujo de descarga súbita de cada embalse y este llega y fluye lateralmente por la planicie de la llanura de inundación, puede alcanzar </a:t>
            </a:r>
            <a:r>
              <a:rPr lang="es-CO" sz="3600" b="1" i="0" dirty="0">
                <a:solidFill>
                  <a:srgbClr val="1F2328"/>
                </a:solidFill>
                <a:effectLst/>
                <a:highlight>
                  <a:srgbClr val="FFFFFF"/>
                </a:highlight>
                <a:latin typeface="-apple-system"/>
              </a:rPr>
              <a:t>velocidades</a:t>
            </a:r>
            <a:r>
              <a:rPr lang="es-CO" sz="3600" b="0" i="0" dirty="0">
                <a:solidFill>
                  <a:srgbClr val="1F2328"/>
                </a:solidFill>
                <a:effectLst/>
                <a:highlight>
                  <a:srgbClr val="FFFFFF"/>
                </a:highlight>
                <a:latin typeface="-apple-system"/>
              </a:rPr>
              <a:t> de hasta </a:t>
            </a:r>
            <a:r>
              <a:rPr lang="es-CO" sz="3600" b="1" i="0" dirty="0">
                <a:solidFill>
                  <a:srgbClr val="1F2328"/>
                </a:solidFill>
                <a:effectLst/>
                <a:highlight>
                  <a:srgbClr val="FFFFFF"/>
                </a:highlight>
                <a:latin typeface="-apple-system"/>
              </a:rPr>
              <a:t>1 m/s</a:t>
            </a:r>
            <a:r>
              <a:rPr lang="es-CO" sz="3600" b="0" i="0" dirty="0">
                <a:solidFill>
                  <a:srgbClr val="1F2328"/>
                </a:solidFill>
                <a:effectLst/>
                <a:highlight>
                  <a:srgbClr val="FFFFFF"/>
                </a:highlight>
                <a:latin typeface="-apple-system"/>
              </a:rPr>
              <a:t> y frentes de onda u </a:t>
            </a:r>
            <a:r>
              <a:rPr lang="es-CO" sz="3600" b="1" i="0" dirty="0">
                <a:solidFill>
                  <a:srgbClr val="1F2328"/>
                </a:solidFill>
                <a:effectLst/>
                <a:highlight>
                  <a:srgbClr val="FFFFFF"/>
                </a:highlight>
                <a:latin typeface="-apple-system"/>
              </a:rPr>
              <a:t>olas de hasta 10 o más metros</a:t>
            </a:r>
            <a:r>
              <a:rPr lang="es-CO" sz="3600" b="0" i="0" dirty="0">
                <a:solidFill>
                  <a:srgbClr val="1F2328"/>
                </a:solidFill>
                <a:effectLst/>
                <a:highlight>
                  <a:srgbClr val="FFFFFF"/>
                </a:highlight>
                <a:latin typeface="-apple-system"/>
              </a:rPr>
              <a:t> de altura, en algunas zonas.</a:t>
            </a:r>
          </a:p>
        </p:txBody>
      </p:sp>
    </p:spTree>
    <p:extLst>
      <p:ext uri="{BB962C8B-B14F-4D97-AF65-F5344CB8AC3E}">
        <p14:creationId xmlns:p14="http://schemas.microsoft.com/office/powerpoint/2010/main" val="3517412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970318"/>
          </a:xfrm>
          <a:prstGeom prst="rect">
            <a:avLst/>
          </a:prstGeom>
          <a:noFill/>
        </p:spPr>
        <p:txBody>
          <a:bodyPr wrap="square" rtlCol="0">
            <a:spAutoFit/>
          </a:bodyPr>
          <a:lstStyle/>
          <a:p>
            <a:pPr algn="l"/>
            <a:r>
              <a:rPr lang="es-CO" sz="3600" i="0" dirty="0">
                <a:solidFill>
                  <a:schemeClr val="bg1">
                    <a:lumMod val="85000"/>
                  </a:schemeClr>
                </a:solidFill>
                <a:effectLst/>
                <a:highlight>
                  <a:srgbClr val="FFFFFF"/>
                </a:highlight>
                <a:latin typeface="-apple-system"/>
              </a:rPr>
              <a:t>B. </a:t>
            </a:r>
            <a:r>
              <a:rPr lang="es-CO" sz="3600" i="0" dirty="0">
                <a:effectLst/>
                <a:highlight>
                  <a:srgbClr val="FFFFFF"/>
                </a:highlight>
                <a:latin typeface="-apple-system"/>
              </a:rPr>
              <a:t>También, las descargas provenientes del Embalse del </a:t>
            </a:r>
            <a:r>
              <a:rPr lang="es-CO" sz="3600" b="1" i="0" dirty="0" err="1">
                <a:effectLst/>
                <a:highlight>
                  <a:srgbClr val="FFFFFF"/>
                </a:highlight>
                <a:latin typeface="-apple-system"/>
              </a:rPr>
              <a:t>Neusa</a:t>
            </a:r>
            <a:r>
              <a:rPr lang="es-CO" sz="3600" i="0" dirty="0">
                <a:effectLst/>
                <a:highlight>
                  <a:srgbClr val="FFFFFF"/>
                </a:highlight>
                <a:latin typeface="-apple-system"/>
              </a:rPr>
              <a:t> y las combinadas provenientes de los Embalses </a:t>
            </a:r>
            <a:r>
              <a:rPr lang="es-CO" sz="3600" b="1" i="0" dirty="0" err="1">
                <a:effectLst/>
                <a:highlight>
                  <a:srgbClr val="FFFFFF"/>
                </a:highlight>
                <a:latin typeface="-apple-system"/>
              </a:rPr>
              <a:t>Tominé</a:t>
            </a:r>
            <a:r>
              <a:rPr lang="es-CO" sz="3600" b="1" i="0" dirty="0">
                <a:effectLst/>
                <a:highlight>
                  <a:srgbClr val="FFFFFF"/>
                </a:highlight>
                <a:latin typeface="-apple-system"/>
              </a:rPr>
              <a:t> y </a:t>
            </a:r>
            <a:r>
              <a:rPr lang="es-CO" sz="3600" b="1" i="0" dirty="0" err="1">
                <a:effectLst/>
                <a:highlight>
                  <a:srgbClr val="FFFFFF"/>
                </a:highlight>
                <a:latin typeface="-apple-system"/>
              </a:rPr>
              <a:t>Sisga</a:t>
            </a:r>
            <a:r>
              <a:rPr lang="es-CO" sz="3600" i="0" dirty="0">
                <a:effectLst/>
                <a:highlight>
                  <a:srgbClr val="FFFFFF"/>
                </a:highlight>
                <a:latin typeface="-apple-system"/>
              </a:rPr>
              <a:t>, viajan </a:t>
            </a:r>
            <a:r>
              <a:rPr lang="es-CO" sz="3600" b="1" i="0" dirty="0">
                <a:effectLst/>
                <a:highlight>
                  <a:srgbClr val="FFFFFF"/>
                </a:highlight>
                <a:latin typeface="-apple-system"/>
              </a:rPr>
              <a:t>casi a la misma velocidad, </a:t>
            </a:r>
            <a:r>
              <a:rPr lang="es-CO" sz="3600" i="0" dirty="0">
                <a:effectLst/>
                <a:highlight>
                  <a:srgbClr val="FFFFFF"/>
                </a:highlight>
                <a:latin typeface="-apple-system"/>
              </a:rPr>
              <a:t>hasta encontrarse cerca al Embalse de Aposentos en el Municipio de Sopó, esto a pesar de que la llanura inundable del Río Bogotá es más amplia en el corredor de descarga del </a:t>
            </a:r>
            <a:r>
              <a:rPr lang="es-CO" sz="3600" i="0" dirty="0" err="1">
                <a:effectLst/>
                <a:highlight>
                  <a:srgbClr val="FFFFFF"/>
                </a:highlight>
                <a:latin typeface="-apple-system"/>
              </a:rPr>
              <a:t>Tominé</a:t>
            </a:r>
            <a:r>
              <a:rPr lang="es-CO" sz="3600" i="0" dirty="0">
                <a:effectLst/>
                <a:highlight>
                  <a:srgbClr val="FFFFFF"/>
                </a:highlight>
                <a:latin typeface="-apple-system"/>
              </a:rPr>
              <a:t> y que sus volúmenes descargados son mayores.</a:t>
            </a:r>
          </a:p>
        </p:txBody>
      </p:sp>
    </p:spTree>
    <p:extLst>
      <p:ext uri="{BB962C8B-B14F-4D97-AF65-F5344CB8AC3E}">
        <p14:creationId xmlns:p14="http://schemas.microsoft.com/office/powerpoint/2010/main" val="384628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770537"/>
          </a:xfrm>
          <a:prstGeom prst="rect">
            <a:avLst/>
          </a:prstGeom>
          <a:noFill/>
        </p:spPr>
        <p:txBody>
          <a:bodyPr wrap="square" rtlCol="0">
            <a:spAutoFit/>
          </a:bodyPr>
          <a:lstStyle/>
          <a:p>
            <a:r>
              <a:rPr lang="es-CO" sz="3800" b="1" dirty="0">
                <a:solidFill>
                  <a:schemeClr val="bg1">
                    <a:lumMod val="85000"/>
                  </a:schemeClr>
                </a:solidFill>
                <a:latin typeface="Segoe UI" panose="020B0502040204020203" pitchFamily="34" charset="0"/>
                <a:cs typeface="Segoe UI" panose="020B0502040204020203" pitchFamily="34" charset="0"/>
              </a:rPr>
              <a:t>1. </a:t>
            </a:r>
            <a:r>
              <a:rPr lang="es-CO" sz="3800" dirty="0">
                <a:solidFill>
                  <a:srgbClr val="C00000"/>
                </a:solidFill>
                <a:latin typeface="Segoe UI" panose="020B0502040204020203" pitchFamily="34" charset="0"/>
                <a:cs typeface="Segoe UI" panose="020B0502040204020203" pitchFamily="34" charset="0"/>
              </a:rPr>
              <a:t>Háblenos en primer de que se trata este proyecto de investigación y ¿de dónde surgió esta idea?</a:t>
            </a:r>
          </a:p>
          <a:p>
            <a:endParaRPr lang="es-CO" sz="3800" dirty="0">
              <a:solidFill>
                <a:srgbClr val="C00000"/>
              </a:solidFill>
              <a:latin typeface="Segoe UI" panose="020B0502040204020203" pitchFamily="34" charset="0"/>
              <a:cs typeface="Segoe UI" panose="020B0502040204020203" pitchFamily="34" charset="0"/>
            </a:endParaRPr>
          </a:p>
          <a:p>
            <a:r>
              <a:rPr lang="es-CO" sz="3800" dirty="0" err="1">
                <a:latin typeface="Segoe UI" panose="020B0502040204020203" pitchFamily="34" charset="0"/>
                <a:cs typeface="Segoe UI" panose="020B0502040204020203" pitchFamily="34" charset="0"/>
              </a:rPr>
              <a:t>Hydro</a:t>
            </a:r>
            <a:r>
              <a:rPr lang="es-CO" sz="3800" dirty="0">
                <a:latin typeface="Segoe UI" panose="020B0502040204020203" pitchFamily="34" charset="0"/>
                <a:cs typeface="Segoe UI" panose="020B0502040204020203" pitchFamily="34" charset="0"/>
              </a:rPr>
              <a:t>-Bogotá, es un proyecto de investigación colaborativa que busca integrar y generar conocimiento científico alrededor del estudio del ciclo hidrológico y su asociación con los fenómenos físicos producidos por la escorrentía en la cuenca hidrográfica del Río Bogotá.</a:t>
            </a:r>
            <a:endParaRPr lang="es-CO" sz="38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15980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970318"/>
          </a:xfrm>
          <a:prstGeom prst="rect">
            <a:avLst/>
          </a:prstGeom>
          <a:noFill/>
        </p:spPr>
        <p:txBody>
          <a:bodyPr wrap="square" rtlCol="0">
            <a:spAutoFit/>
          </a:bodyPr>
          <a:lstStyle/>
          <a:p>
            <a:pPr algn="l"/>
            <a:r>
              <a:rPr lang="es-CO" sz="3600" i="0" dirty="0">
                <a:solidFill>
                  <a:schemeClr val="bg1">
                    <a:lumMod val="85000"/>
                  </a:schemeClr>
                </a:solidFill>
                <a:effectLst/>
                <a:highlight>
                  <a:srgbClr val="FFFFFF"/>
                </a:highlight>
                <a:latin typeface="-apple-system"/>
              </a:rPr>
              <a:t>C. </a:t>
            </a:r>
            <a:r>
              <a:rPr lang="es-CO" sz="3600" i="0" dirty="0">
                <a:effectLst/>
                <a:highlight>
                  <a:srgbClr val="FFFFFF"/>
                </a:highlight>
                <a:latin typeface="-apple-system"/>
              </a:rPr>
              <a:t>Las </a:t>
            </a:r>
            <a:r>
              <a:rPr lang="es-CO" sz="3600" b="1" i="0" dirty="0">
                <a:effectLst/>
                <a:highlight>
                  <a:srgbClr val="FFFFFF"/>
                </a:highlight>
                <a:latin typeface="-apple-system"/>
              </a:rPr>
              <a:t>descargas súbitas y flujos </a:t>
            </a:r>
            <a:r>
              <a:rPr lang="es-CO" sz="3600" i="0" dirty="0">
                <a:effectLst/>
                <a:highlight>
                  <a:srgbClr val="FFFFFF"/>
                </a:highlight>
                <a:latin typeface="-apple-system"/>
              </a:rPr>
              <a:t>que vienen del Embalse </a:t>
            </a:r>
            <a:r>
              <a:rPr lang="es-CO" sz="3600" b="1" i="0" dirty="0">
                <a:effectLst/>
                <a:highlight>
                  <a:srgbClr val="FFFFFF"/>
                </a:highlight>
                <a:latin typeface="-apple-system"/>
              </a:rPr>
              <a:t>San Rafael </a:t>
            </a:r>
            <a:r>
              <a:rPr lang="es-CO" sz="3600" i="0" dirty="0">
                <a:effectLst/>
                <a:highlight>
                  <a:srgbClr val="FFFFFF"/>
                </a:highlight>
                <a:latin typeface="-apple-system"/>
              </a:rPr>
              <a:t>se encuentran con las que vienen del Embalse de </a:t>
            </a:r>
            <a:r>
              <a:rPr lang="es-CO" sz="3600" b="1" i="0" dirty="0" err="1">
                <a:effectLst/>
                <a:highlight>
                  <a:srgbClr val="FFFFFF"/>
                </a:highlight>
                <a:latin typeface="-apple-system"/>
              </a:rPr>
              <a:t>Tominé</a:t>
            </a:r>
            <a:r>
              <a:rPr lang="es-CO" sz="3600" i="0" dirty="0">
                <a:effectLst/>
                <a:highlight>
                  <a:srgbClr val="FFFFFF"/>
                </a:highlight>
                <a:latin typeface="-apple-system"/>
              </a:rPr>
              <a:t>, justo en la zona de llanura baja, cerca de la cabecera municipal del Municipio de Sopó. </a:t>
            </a:r>
          </a:p>
          <a:p>
            <a:pPr algn="l"/>
            <a:endParaRPr lang="es-CO" sz="3600" dirty="0">
              <a:highlight>
                <a:srgbClr val="FFFFFF"/>
              </a:highlight>
              <a:latin typeface="-apple-system"/>
            </a:endParaRPr>
          </a:p>
          <a:p>
            <a:pPr algn="l"/>
            <a:r>
              <a:rPr lang="es-CO" sz="3600" i="0" dirty="0">
                <a:effectLst/>
                <a:highlight>
                  <a:srgbClr val="FFFFFF"/>
                </a:highlight>
                <a:latin typeface="-apple-system"/>
              </a:rPr>
              <a:t>El flujo y su desplazamiento es </a:t>
            </a:r>
            <a:r>
              <a:rPr lang="es-CO" sz="3600" b="1" i="0" dirty="0">
                <a:effectLst/>
                <a:highlight>
                  <a:srgbClr val="FFFFFF"/>
                </a:highlight>
                <a:latin typeface="-apple-system"/>
              </a:rPr>
              <a:t>dominado</a:t>
            </a:r>
            <a:r>
              <a:rPr lang="es-CO" sz="3600" i="0" dirty="0">
                <a:effectLst/>
                <a:highlight>
                  <a:srgbClr val="FFFFFF"/>
                </a:highlight>
                <a:latin typeface="-apple-system"/>
              </a:rPr>
              <a:t> </a:t>
            </a:r>
            <a:r>
              <a:rPr lang="es-CO" sz="3600" b="1" i="0" dirty="0">
                <a:effectLst/>
                <a:highlight>
                  <a:srgbClr val="FFFFFF"/>
                </a:highlight>
                <a:latin typeface="-apple-system"/>
              </a:rPr>
              <a:t>por</a:t>
            </a:r>
            <a:r>
              <a:rPr lang="es-CO" sz="3600" i="0" dirty="0">
                <a:effectLst/>
                <a:highlight>
                  <a:srgbClr val="FFFFFF"/>
                </a:highlight>
                <a:latin typeface="-apple-system"/>
              </a:rPr>
              <a:t> las descargas del </a:t>
            </a:r>
            <a:r>
              <a:rPr lang="es-CO" sz="3600" b="1" i="0" dirty="0" err="1">
                <a:effectLst/>
                <a:highlight>
                  <a:srgbClr val="FFFFFF"/>
                </a:highlight>
                <a:latin typeface="-apple-system"/>
              </a:rPr>
              <a:t>Tominé</a:t>
            </a:r>
            <a:r>
              <a:rPr lang="es-CO" sz="3600" i="0" dirty="0">
                <a:effectLst/>
                <a:highlight>
                  <a:srgbClr val="FFFFFF"/>
                </a:highlight>
                <a:latin typeface="-apple-system"/>
              </a:rPr>
              <a:t>.</a:t>
            </a:r>
          </a:p>
        </p:txBody>
      </p:sp>
    </p:spTree>
    <p:extLst>
      <p:ext uri="{BB962C8B-B14F-4D97-AF65-F5344CB8AC3E}">
        <p14:creationId xmlns:p14="http://schemas.microsoft.com/office/powerpoint/2010/main" val="1676375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186309"/>
          </a:xfrm>
          <a:prstGeom prst="rect">
            <a:avLst/>
          </a:prstGeom>
          <a:noFill/>
        </p:spPr>
        <p:txBody>
          <a:bodyPr wrap="square" rtlCol="0">
            <a:spAutoFit/>
          </a:bodyPr>
          <a:lstStyle/>
          <a:p>
            <a:pPr algn="l"/>
            <a:r>
              <a:rPr lang="es-CO" sz="3600" i="0" dirty="0">
                <a:solidFill>
                  <a:srgbClr val="C00000"/>
                </a:solidFill>
                <a:effectLst/>
                <a:highlight>
                  <a:srgbClr val="FFFFFF"/>
                </a:highlight>
                <a:latin typeface="-apple-system"/>
              </a:rPr>
              <a:t>¿Y el flujo proveniente desde los embalses del norte (</a:t>
            </a:r>
            <a:r>
              <a:rPr lang="es-CO" sz="3600" i="0" dirty="0" err="1">
                <a:solidFill>
                  <a:srgbClr val="C00000"/>
                </a:solidFill>
                <a:effectLst/>
                <a:highlight>
                  <a:srgbClr val="FFFFFF"/>
                </a:highlight>
                <a:latin typeface="-apple-system"/>
              </a:rPr>
              <a:t>Tominé</a:t>
            </a:r>
            <a:r>
              <a:rPr lang="es-CO" sz="3600" i="0" dirty="0">
                <a:solidFill>
                  <a:srgbClr val="C00000"/>
                </a:solidFill>
                <a:effectLst/>
                <a:highlight>
                  <a:srgbClr val="FFFFFF"/>
                </a:highlight>
                <a:latin typeface="-apple-system"/>
              </a:rPr>
              <a:t>, </a:t>
            </a:r>
            <a:r>
              <a:rPr lang="es-CO" sz="3600" i="0" dirty="0" err="1">
                <a:solidFill>
                  <a:srgbClr val="C00000"/>
                </a:solidFill>
                <a:effectLst/>
                <a:highlight>
                  <a:srgbClr val="FFFFFF"/>
                </a:highlight>
                <a:latin typeface="-apple-system"/>
              </a:rPr>
              <a:t>Neusa</a:t>
            </a:r>
            <a:r>
              <a:rPr lang="es-CO" sz="3600" i="0" dirty="0">
                <a:solidFill>
                  <a:srgbClr val="C00000"/>
                </a:solidFill>
                <a:effectLst/>
                <a:highlight>
                  <a:srgbClr val="FFFFFF"/>
                </a:highlight>
                <a:latin typeface="-apple-system"/>
              </a:rPr>
              <a:t>, </a:t>
            </a:r>
            <a:r>
              <a:rPr lang="es-CO" sz="3600" i="0" dirty="0" err="1">
                <a:solidFill>
                  <a:srgbClr val="C00000"/>
                </a:solidFill>
                <a:effectLst/>
                <a:highlight>
                  <a:srgbClr val="FFFFFF"/>
                </a:highlight>
                <a:latin typeface="-apple-system"/>
              </a:rPr>
              <a:t>Sisga</a:t>
            </a:r>
            <a:r>
              <a:rPr lang="es-CO" sz="3600" i="0" dirty="0">
                <a:solidFill>
                  <a:srgbClr val="C00000"/>
                </a:solidFill>
                <a:effectLst/>
                <a:highlight>
                  <a:srgbClr val="FFFFFF"/>
                </a:highlight>
                <a:latin typeface="-apple-system"/>
              </a:rPr>
              <a:t> y San Rafael)?</a:t>
            </a:r>
          </a:p>
          <a:p>
            <a:pPr algn="l"/>
            <a:endParaRPr lang="es-CO" sz="3600" dirty="0">
              <a:highlight>
                <a:srgbClr val="FFFFFF"/>
              </a:highlight>
              <a:latin typeface="-apple-system"/>
            </a:endParaRPr>
          </a:p>
          <a:p>
            <a:pPr algn="l"/>
            <a:r>
              <a:rPr lang="es-CO" sz="3600" i="0" dirty="0">
                <a:solidFill>
                  <a:schemeClr val="bg1">
                    <a:lumMod val="85000"/>
                  </a:schemeClr>
                </a:solidFill>
                <a:effectLst/>
                <a:highlight>
                  <a:srgbClr val="FFFFFF"/>
                </a:highlight>
                <a:latin typeface="-apple-system"/>
              </a:rPr>
              <a:t>D. </a:t>
            </a:r>
            <a:r>
              <a:rPr lang="es-CO" sz="3600" i="0" dirty="0">
                <a:effectLst/>
                <a:highlight>
                  <a:srgbClr val="FFFFFF"/>
                </a:highlight>
                <a:latin typeface="-apple-system"/>
              </a:rPr>
              <a:t>Todo el flujo proveniente desde los embalses del norte </a:t>
            </a:r>
            <a:r>
              <a:rPr lang="es-CO" sz="3600" i="0" dirty="0">
                <a:solidFill>
                  <a:schemeClr val="bg1">
                    <a:lumMod val="85000"/>
                  </a:schemeClr>
                </a:solidFill>
                <a:effectLst/>
                <a:highlight>
                  <a:srgbClr val="FFFFFF"/>
                </a:highlight>
                <a:latin typeface="-apple-system"/>
              </a:rPr>
              <a:t>(</a:t>
            </a:r>
            <a:r>
              <a:rPr lang="es-CO" sz="3600" i="0" dirty="0" err="1">
                <a:solidFill>
                  <a:schemeClr val="bg1">
                    <a:lumMod val="85000"/>
                  </a:schemeClr>
                </a:solidFill>
                <a:effectLst/>
                <a:highlight>
                  <a:srgbClr val="FFFFFF"/>
                </a:highlight>
                <a:latin typeface="-apple-system"/>
              </a:rPr>
              <a:t>Tominé</a:t>
            </a:r>
            <a:r>
              <a:rPr lang="es-CO" sz="3600" i="0" dirty="0">
                <a:solidFill>
                  <a:schemeClr val="bg1">
                    <a:lumMod val="85000"/>
                  </a:schemeClr>
                </a:solidFill>
                <a:effectLst/>
                <a:highlight>
                  <a:srgbClr val="FFFFFF"/>
                </a:highlight>
                <a:latin typeface="-apple-system"/>
              </a:rPr>
              <a:t>, </a:t>
            </a:r>
            <a:r>
              <a:rPr lang="es-CO" sz="3600" i="0" dirty="0" err="1">
                <a:solidFill>
                  <a:schemeClr val="bg1">
                    <a:lumMod val="85000"/>
                  </a:schemeClr>
                </a:solidFill>
                <a:effectLst/>
                <a:highlight>
                  <a:srgbClr val="FFFFFF"/>
                </a:highlight>
                <a:latin typeface="-apple-system"/>
              </a:rPr>
              <a:t>Neusa</a:t>
            </a:r>
            <a:r>
              <a:rPr lang="es-CO" sz="3600" i="0" dirty="0">
                <a:solidFill>
                  <a:schemeClr val="bg1">
                    <a:lumMod val="85000"/>
                  </a:schemeClr>
                </a:solidFill>
                <a:effectLst/>
                <a:highlight>
                  <a:srgbClr val="FFFFFF"/>
                </a:highlight>
                <a:latin typeface="-apple-system"/>
              </a:rPr>
              <a:t>, </a:t>
            </a:r>
            <a:r>
              <a:rPr lang="es-CO" sz="3600" i="0" dirty="0" err="1">
                <a:solidFill>
                  <a:schemeClr val="bg1">
                    <a:lumMod val="85000"/>
                  </a:schemeClr>
                </a:solidFill>
                <a:effectLst/>
                <a:highlight>
                  <a:srgbClr val="FFFFFF"/>
                </a:highlight>
                <a:latin typeface="-apple-system"/>
              </a:rPr>
              <a:t>Sisga</a:t>
            </a:r>
            <a:r>
              <a:rPr lang="es-CO" sz="3600" i="0" dirty="0">
                <a:solidFill>
                  <a:schemeClr val="bg1">
                    <a:lumMod val="85000"/>
                  </a:schemeClr>
                </a:solidFill>
                <a:effectLst/>
                <a:highlight>
                  <a:srgbClr val="FFFFFF"/>
                </a:highlight>
                <a:latin typeface="-apple-system"/>
              </a:rPr>
              <a:t> y San Rafael)</a:t>
            </a:r>
            <a:r>
              <a:rPr lang="es-CO" sz="3600" i="0" dirty="0">
                <a:effectLst/>
                <a:highlight>
                  <a:srgbClr val="FFFFFF"/>
                </a:highlight>
                <a:latin typeface="-apple-system"/>
              </a:rPr>
              <a:t>, ingresa a Bogotá por la </a:t>
            </a:r>
            <a:r>
              <a:rPr lang="es-CO" sz="3600" b="1" i="0" dirty="0">
                <a:effectLst/>
                <a:highlight>
                  <a:srgbClr val="FFFFFF"/>
                </a:highlight>
                <a:latin typeface="-apple-system"/>
              </a:rPr>
              <a:t>garganta</a:t>
            </a:r>
            <a:r>
              <a:rPr lang="es-CO" sz="3600" i="0" dirty="0">
                <a:effectLst/>
                <a:highlight>
                  <a:srgbClr val="FFFFFF"/>
                </a:highlight>
                <a:latin typeface="-apple-system"/>
              </a:rPr>
              <a:t> que genera el sistema montañoso del </a:t>
            </a:r>
            <a:r>
              <a:rPr lang="es-CO" sz="3600" b="1" i="0" dirty="0">
                <a:effectLst/>
                <a:highlight>
                  <a:srgbClr val="FFFFFF"/>
                </a:highlight>
                <a:latin typeface="-apple-system"/>
              </a:rPr>
              <a:t>Río Bogotá </a:t>
            </a:r>
            <a:r>
              <a:rPr lang="es-CO" sz="3600" i="0" dirty="0">
                <a:effectLst/>
                <a:highlight>
                  <a:srgbClr val="FFFFFF"/>
                </a:highlight>
                <a:latin typeface="-apple-system"/>
              </a:rPr>
              <a:t>y </a:t>
            </a:r>
            <a:r>
              <a:rPr lang="es-CO" sz="3600" b="1" i="0" dirty="0">
                <a:effectLst/>
                <a:highlight>
                  <a:srgbClr val="FFFFFF"/>
                </a:highlight>
                <a:latin typeface="-apple-system"/>
              </a:rPr>
              <a:t>Río Frío</a:t>
            </a:r>
            <a:r>
              <a:rPr lang="es-CO" sz="3600" i="0" dirty="0">
                <a:effectLst/>
                <a:highlight>
                  <a:srgbClr val="FFFFFF"/>
                </a:highlight>
                <a:latin typeface="-apple-system"/>
              </a:rPr>
              <a:t>; al llegar al área urbana, este </a:t>
            </a:r>
            <a:r>
              <a:rPr lang="es-CO" sz="3600" b="1" i="0" dirty="0">
                <a:effectLst/>
                <a:highlight>
                  <a:srgbClr val="FFFFFF"/>
                </a:highlight>
                <a:latin typeface="-apple-system"/>
              </a:rPr>
              <a:t>se bifurca </a:t>
            </a:r>
            <a:r>
              <a:rPr lang="es-CO" sz="3600" i="0" dirty="0">
                <a:effectLst/>
                <a:highlight>
                  <a:srgbClr val="FFFFFF"/>
                </a:highlight>
                <a:latin typeface="-apple-system"/>
              </a:rPr>
              <a:t>por la formación de los </a:t>
            </a:r>
            <a:r>
              <a:rPr lang="es-CO" sz="3600" b="1" i="0" dirty="0">
                <a:effectLst/>
                <a:highlight>
                  <a:srgbClr val="FFFFFF"/>
                </a:highlight>
                <a:latin typeface="-apple-system"/>
              </a:rPr>
              <a:t>Cerros de Suba</a:t>
            </a:r>
            <a:r>
              <a:rPr lang="es-CO" sz="3600" i="0" dirty="0">
                <a:effectLst/>
                <a:highlight>
                  <a:srgbClr val="FFFFFF"/>
                </a:highlight>
                <a:latin typeface="-apple-system"/>
              </a:rPr>
              <a:t>, y parte de este se descarga en </a:t>
            </a:r>
            <a:r>
              <a:rPr lang="es-CO" sz="3600" b="1" i="0" dirty="0">
                <a:effectLst/>
                <a:highlight>
                  <a:srgbClr val="FFFFFF"/>
                </a:highlight>
                <a:latin typeface="-apple-system"/>
              </a:rPr>
              <a:t>contraflujo</a:t>
            </a:r>
            <a:r>
              <a:rPr lang="es-CO" sz="3600" i="0" dirty="0">
                <a:effectLst/>
                <a:highlight>
                  <a:srgbClr val="FFFFFF"/>
                </a:highlight>
                <a:latin typeface="-apple-system"/>
              </a:rPr>
              <a:t> por el </a:t>
            </a:r>
            <a:r>
              <a:rPr lang="es-CO" sz="3600" b="1" i="0" dirty="0">
                <a:effectLst/>
                <a:highlight>
                  <a:srgbClr val="FFFFFF"/>
                </a:highlight>
                <a:latin typeface="-apple-system"/>
              </a:rPr>
              <a:t>canal Guaymaral, </a:t>
            </a:r>
            <a:r>
              <a:rPr lang="es-CO" sz="3600" i="0" dirty="0">
                <a:effectLst/>
                <a:highlight>
                  <a:srgbClr val="FFFFFF"/>
                </a:highlight>
                <a:latin typeface="-apple-system"/>
              </a:rPr>
              <a:t>hasta que el frente de onda pasa, luego, el </a:t>
            </a:r>
            <a:r>
              <a:rPr lang="es-CO" sz="3600" b="1" i="0" dirty="0">
                <a:effectLst/>
                <a:highlight>
                  <a:srgbClr val="FFFFFF"/>
                </a:highlight>
                <a:latin typeface="-apple-system"/>
              </a:rPr>
              <a:t>sentido</a:t>
            </a:r>
            <a:r>
              <a:rPr lang="es-CO" sz="3600" i="0" dirty="0">
                <a:effectLst/>
                <a:highlight>
                  <a:srgbClr val="FFFFFF"/>
                </a:highlight>
                <a:latin typeface="-apple-system"/>
              </a:rPr>
              <a:t> del flujo </a:t>
            </a:r>
            <a:r>
              <a:rPr lang="es-CO" sz="3600" b="1" i="0" dirty="0">
                <a:effectLst/>
                <a:highlight>
                  <a:srgbClr val="FFFFFF"/>
                </a:highlight>
                <a:latin typeface="-apple-system"/>
              </a:rPr>
              <a:t>se invierte </a:t>
            </a:r>
            <a:r>
              <a:rPr lang="es-CO" sz="3600" i="0" dirty="0">
                <a:effectLst/>
                <a:highlight>
                  <a:srgbClr val="FFFFFF"/>
                </a:highlight>
                <a:latin typeface="-apple-system"/>
              </a:rPr>
              <a:t>hacia el Río Bogotá hasta drenar la inundación producida.</a:t>
            </a:r>
          </a:p>
        </p:txBody>
      </p:sp>
    </p:spTree>
    <p:extLst>
      <p:ext uri="{BB962C8B-B14F-4D97-AF65-F5344CB8AC3E}">
        <p14:creationId xmlns:p14="http://schemas.microsoft.com/office/powerpoint/2010/main" val="1805425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2308324"/>
          </a:xfrm>
          <a:prstGeom prst="rect">
            <a:avLst/>
          </a:prstGeom>
          <a:noFill/>
        </p:spPr>
        <p:txBody>
          <a:bodyPr wrap="square" rtlCol="0">
            <a:spAutoFit/>
          </a:bodyPr>
          <a:lstStyle/>
          <a:p>
            <a:pPr algn="l"/>
            <a:r>
              <a:rPr lang="es-CO" sz="3600" i="0" dirty="0">
                <a:solidFill>
                  <a:schemeClr val="bg1">
                    <a:lumMod val="85000"/>
                  </a:schemeClr>
                </a:solidFill>
                <a:effectLst/>
                <a:highlight>
                  <a:srgbClr val="FFFFFF"/>
                </a:highlight>
                <a:latin typeface="-apple-system"/>
              </a:rPr>
              <a:t>E. </a:t>
            </a:r>
            <a:r>
              <a:rPr lang="es-CO" sz="3600" i="0" dirty="0">
                <a:effectLst/>
                <a:highlight>
                  <a:srgbClr val="FFFFFF"/>
                </a:highlight>
                <a:latin typeface="-apple-system"/>
              </a:rPr>
              <a:t>Por otra parte, </a:t>
            </a:r>
            <a:r>
              <a:rPr lang="es-CO" sz="3600" dirty="0">
                <a:highlight>
                  <a:srgbClr val="FFFFFF"/>
                </a:highlight>
                <a:latin typeface="-apple-system"/>
              </a:rPr>
              <a:t>e</a:t>
            </a:r>
            <a:r>
              <a:rPr lang="es-CO" sz="3600" i="0" dirty="0">
                <a:effectLst/>
                <a:highlight>
                  <a:srgbClr val="FFFFFF"/>
                </a:highlight>
                <a:latin typeface="-apple-system"/>
              </a:rPr>
              <a:t>l flujo de descarga proveniente desde los embalses </a:t>
            </a:r>
            <a:r>
              <a:rPr lang="es-CO" sz="3600" b="1" i="0" dirty="0">
                <a:effectLst/>
                <a:highlight>
                  <a:srgbClr val="FFFFFF"/>
                </a:highlight>
                <a:latin typeface="-apple-system"/>
              </a:rPr>
              <a:t>Chisacá y La Regadera</a:t>
            </a:r>
            <a:r>
              <a:rPr lang="es-CO" sz="3600" i="0" dirty="0">
                <a:effectLst/>
                <a:highlight>
                  <a:srgbClr val="FFFFFF"/>
                </a:highlight>
                <a:latin typeface="-apple-system"/>
              </a:rPr>
              <a:t>, es </a:t>
            </a:r>
            <a:r>
              <a:rPr lang="es-CO" sz="3600" b="1" i="0" dirty="0">
                <a:effectLst/>
                <a:highlight>
                  <a:srgbClr val="FFFFFF"/>
                </a:highlight>
                <a:latin typeface="-apple-system"/>
              </a:rPr>
              <a:t>drenado o amortiguado en la llanura</a:t>
            </a:r>
            <a:r>
              <a:rPr lang="es-CO" sz="3600" i="0" dirty="0">
                <a:effectLst/>
                <a:highlight>
                  <a:srgbClr val="FFFFFF"/>
                </a:highlight>
                <a:latin typeface="-apple-system"/>
              </a:rPr>
              <a:t>, antes de que los flujos provenientes del sistema norte </a:t>
            </a:r>
            <a:r>
              <a:rPr lang="es-CO" sz="3600" i="0" dirty="0" err="1">
                <a:effectLst/>
                <a:highlight>
                  <a:srgbClr val="FFFFFF"/>
                </a:highlight>
                <a:latin typeface="-apple-system"/>
              </a:rPr>
              <a:t>llegen</a:t>
            </a:r>
            <a:r>
              <a:rPr lang="es-CO" sz="3600" i="0" dirty="0">
                <a:effectLst/>
                <a:highlight>
                  <a:srgbClr val="FFFFFF"/>
                </a:highlight>
                <a:latin typeface="-apple-system"/>
              </a:rPr>
              <a:t> al área urbana de Bogotá.</a:t>
            </a:r>
          </a:p>
        </p:txBody>
      </p:sp>
    </p:spTree>
    <p:extLst>
      <p:ext uri="{BB962C8B-B14F-4D97-AF65-F5344CB8AC3E}">
        <p14:creationId xmlns:p14="http://schemas.microsoft.com/office/powerpoint/2010/main" val="3029942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740307"/>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F.</a:t>
            </a:r>
            <a:r>
              <a:rPr lang="es-CO" sz="3600" b="0" i="0" dirty="0">
                <a:solidFill>
                  <a:schemeClr val="bg1">
                    <a:lumMod val="85000"/>
                  </a:schemeClr>
                </a:solidFill>
                <a:effectLst/>
                <a:highlight>
                  <a:srgbClr val="FFFFFF"/>
                </a:highlight>
                <a:latin typeface="-apple-system"/>
              </a:rPr>
              <a:t> </a:t>
            </a:r>
            <a:r>
              <a:rPr lang="es-CO" sz="3600" b="0" i="0" dirty="0">
                <a:effectLst/>
                <a:highlight>
                  <a:srgbClr val="FFFFFF"/>
                </a:highlight>
                <a:latin typeface="-apple-system"/>
              </a:rPr>
              <a:t>Y lo último que hemos podido evidenciar, es que</a:t>
            </a:r>
            <a:r>
              <a:rPr lang="es-CO" sz="3600" b="0" i="0" dirty="0">
                <a:solidFill>
                  <a:schemeClr val="bg1">
                    <a:lumMod val="85000"/>
                  </a:schemeClr>
                </a:solidFill>
                <a:effectLst/>
                <a:highlight>
                  <a:srgbClr val="FFFFFF"/>
                </a:highlight>
                <a:latin typeface="-apple-system"/>
              </a:rPr>
              <a:t> </a:t>
            </a:r>
            <a:r>
              <a:rPr lang="es-CO" sz="3600" dirty="0">
                <a:solidFill>
                  <a:srgbClr val="1F2328"/>
                </a:solidFill>
                <a:highlight>
                  <a:srgbClr val="FFFFFF"/>
                </a:highlight>
                <a:latin typeface="-apple-system"/>
              </a:rPr>
              <a:t>l</a:t>
            </a:r>
            <a:r>
              <a:rPr lang="es-CO" sz="3600" b="0" i="0" dirty="0">
                <a:solidFill>
                  <a:srgbClr val="1F2328"/>
                </a:solidFill>
                <a:effectLst/>
                <a:highlight>
                  <a:srgbClr val="FFFFFF"/>
                </a:highlight>
                <a:latin typeface="-apple-system"/>
              </a:rPr>
              <a:t>uego de la inundación, gran parte de los </a:t>
            </a:r>
            <a:r>
              <a:rPr lang="es-CO" sz="3600" b="1" i="0" dirty="0">
                <a:solidFill>
                  <a:srgbClr val="1F2328"/>
                </a:solidFill>
                <a:effectLst/>
                <a:highlight>
                  <a:srgbClr val="FFFFFF"/>
                </a:highlight>
                <a:latin typeface="-apple-system"/>
              </a:rPr>
              <a:t>flujos de excesos </a:t>
            </a:r>
            <a:r>
              <a:rPr lang="es-CO" sz="3600" b="0" i="0" dirty="0">
                <a:solidFill>
                  <a:srgbClr val="1F2328"/>
                </a:solidFill>
                <a:effectLst/>
                <a:highlight>
                  <a:srgbClr val="FFFFFF"/>
                </a:highlight>
                <a:latin typeface="-apple-system"/>
              </a:rPr>
              <a:t>que se descargan </a:t>
            </a:r>
            <a:r>
              <a:rPr lang="es-CO" sz="3600" b="1" i="0" dirty="0">
                <a:solidFill>
                  <a:srgbClr val="1F2328"/>
                </a:solidFill>
                <a:effectLst/>
                <a:highlight>
                  <a:srgbClr val="FFFFFF"/>
                </a:highlight>
                <a:latin typeface="-apple-system"/>
              </a:rPr>
              <a:t>sobre</a:t>
            </a:r>
            <a:r>
              <a:rPr lang="es-CO" sz="3600" b="0" i="0" dirty="0">
                <a:solidFill>
                  <a:srgbClr val="1F2328"/>
                </a:solidFill>
                <a:effectLst/>
                <a:highlight>
                  <a:srgbClr val="FFFFFF"/>
                </a:highlight>
                <a:latin typeface="-apple-system"/>
              </a:rPr>
              <a:t> los </a:t>
            </a:r>
            <a:r>
              <a:rPr lang="es-CO" sz="3600" b="1" i="0" dirty="0">
                <a:solidFill>
                  <a:srgbClr val="1F2328"/>
                </a:solidFill>
                <a:effectLst/>
                <a:highlight>
                  <a:srgbClr val="FFFFFF"/>
                </a:highlight>
                <a:latin typeface="-apple-system"/>
              </a:rPr>
              <a:t>humedales y canales </a:t>
            </a:r>
            <a:r>
              <a:rPr lang="es-CO" sz="3600" b="0" i="0" dirty="0">
                <a:solidFill>
                  <a:srgbClr val="1F2328"/>
                </a:solidFill>
                <a:effectLst/>
                <a:highlight>
                  <a:srgbClr val="FFFFFF"/>
                </a:highlight>
                <a:latin typeface="-apple-system"/>
              </a:rPr>
              <a:t>de la ciudad de Bogotá, son drenados hasta volver casi a su estado regular. Sin embargo, la zona de descarga del embalse del Muña hasta el Santo del Tequendama no dispone actualmente de información </a:t>
            </a:r>
            <a:r>
              <a:rPr lang="es-CO" sz="3600" b="0" i="0" dirty="0" err="1">
                <a:solidFill>
                  <a:srgbClr val="1F2328"/>
                </a:solidFill>
                <a:effectLst/>
                <a:highlight>
                  <a:srgbClr val="FFFFFF"/>
                </a:highlight>
                <a:latin typeface="-apple-system"/>
              </a:rPr>
              <a:t>Lidar</a:t>
            </a:r>
            <a:r>
              <a:rPr lang="es-CO" sz="3600" b="0" i="0" dirty="0">
                <a:solidFill>
                  <a:srgbClr val="1F2328"/>
                </a:solidFill>
                <a:effectLst/>
                <a:highlight>
                  <a:srgbClr val="FFFFFF"/>
                </a:highlight>
                <a:latin typeface="-apple-system"/>
              </a:rPr>
              <a:t> de alta precisión, para poder simular completamente la descarga y vaciado de la llanura inundable remanente. </a:t>
            </a:r>
          </a:p>
          <a:p>
            <a:pPr algn="l"/>
            <a:endParaRPr lang="es-CO" sz="3600" dirty="0">
              <a:solidFill>
                <a:srgbClr val="1F2328"/>
              </a:solidFill>
              <a:highlight>
                <a:srgbClr val="FFFFFF"/>
              </a:highlight>
              <a:latin typeface="-apple-system"/>
            </a:endParaRPr>
          </a:p>
          <a:p>
            <a:pPr algn="l"/>
            <a:r>
              <a:rPr lang="es-CO" sz="3600" b="0" i="0" dirty="0">
                <a:solidFill>
                  <a:srgbClr val="1F2328"/>
                </a:solidFill>
                <a:effectLst/>
                <a:highlight>
                  <a:srgbClr val="FFFFFF"/>
                </a:highlight>
                <a:latin typeface="-apple-system"/>
              </a:rPr>
              <a:t>Es por ello por lo que, a mediano plazo, se ha propuesto incorporar al modelo digital de elevación híbrido, esta información de detalle.</a:t>
            </a:r>
            <a:endParaRPr lang="es-CO" sz="3600" i="0" dirty="0">
              <a:effectLst/>
              <a:highlight>
                <a:srgbClr val="FFFFFF"/>
              </a:highlight>
              <a:latin typeface="-apple-system"/>
            </a:endParaRPr>
          </a:p>
        </p:txBody>
      </p:sp>
    </p:spTree>
    <p:extLst>
      <p:ext uri="{BB962C8B-B14F-4D97-AF65-F5344CB8AC3E}">
        <p14:creationId xmlns:p14="http://schemas.microsoft.com/office/powerpoint/2010/main" val="727772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5078313"/>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5. </a:t>
            </a:r>
            <a:r>
              <a:rPr lang="es-CO" sz="3600" i="0" dirty="0">
                <a:solidFill>
                  <a:srgbClr val="C00000"/>
                </a:solidFill>
                <a:effectLst/>
                <a:highlight>
                  <a:srgbClr val="FFFFFF"/>
                </a:highlight>
                <a:latin typeface="-apple-system"/>
              </a:rPr>
              <a:t>Importante trabajo el que se está desarrollado en la Escuela. Podría, ingeniero Aguilar, explicar brevemente, ¿de qué manera los estudiantes y los demás centros de estudios e interesados pueden participar en este proyecto de investigación?</a:t>
            </a:r>
          </a:p>
          <a:p>
            <a:pPr algn="l"/>
            <a:endParaRPr lang="es-CO" sz="3600" b="1" i="0" dirty="0">
              <a:solidFill>
                <a:schemeClr val="bg1">
                  <a:lumMod val="85000"/>
                </a:schemeClr>
              </a:solidFill>
              <a:effectLst/>
              <a:highlight>
                <a:srgbClr val="FFFFFF"/>
              </a:highlight>
              <a:latin typeface="-apple-system"/>
            </a:endParaRPr>
          </a:p>
          <a:p>
            <a:pPr algn="l"/>
            <a:r>
              <a:rPr lang="es-CO" sz="3600" i="0" dirty="0">
                <a:effectLst/>
                <a:highlight>
                  <a:srgbClr val="FFFFFF"/>
                </a:highlight>
                <a:latin typeface="-apple-system"/>
              </a:rPr>
              <a:t>El proyecto Hydro-Bogotá dispone de un repositorio público en GitHub, allí se encuentra en detalle el contenido de esta investigación y los avances realizados, también dispone de datos fuente y los ensambles generados.</a:t>
            </a:r>
          </a:p>
        </p:txBody>
      </p:sp>
    </p:spTree>
    <p:extLst>
      <p:ext uri="{BB962C8B-B14F-4D97-AF65-F5344CB8AC3E}">
        <p14:creationId xmlns:p14="http://schemas.microsoft.com/office/powerpoint/2010/main" val="876352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2862322"/>
          </a:xfrm>
          <a:prstGeom prst="rect">
            <a:avLst/>
          </a:prstGeom>
          <a:noFill/>
        </p:spPr>
        <p:txBody>
          <a:bodyPr wrap="square" rtlCol="0">
            <a:spAutoFit/>
          </a:bodyPr>
          <a:lstStyle/>
          <a:p>
            <a:pPr algn="l"/>
            <a:r>
              <a:rPr lang="es-CO" sz="3600" i="0" dirty="0">
                <a:effectLst/>
                <a:highlight>
                  <a:srgbClr val="FFFFFF"/>
                </a:highlight>
                <a:latin typeface="-apple-system"/>
              </a:rPr>
              <a:t>Para conocer más en detalle este proyecto, los interesados en participar en esta iniciativa, desarrollando, por ejemplo, </a:t>
            </a:r>
            <a:r>
              <a:rPr lang="es-CO" sz="3600" b="1" i="0" dirty="0">
                <a:effectLst/>
                <a:highlight>
                  <a:srgbClr val="FFFFFF"/>
                </a:highlight>
                <a:latin typeface="-apple-system"/>
              </a:rPr>
              <a:t>trabajos de grado</a:t>
            </a:r>
            <a:r>
              <a:rPr lang="es-CO" sz="3600" i="0" dirty="0">
                <a:effectLst/>
                <a:highlight>
                  <a:srgbClr val="FFFFFF"/>
                </a:highlight>
                <a:latin typeface="-apple-system"/>
              </a:rPr>
              <a:t> y </a:t>
            </a:r>
            <a:r>
              <a:rPr lang="es-CO" sz="3600" b="1" i="0" dirty="0">
                <a:effectLst/>
                <a:highlight>
                  <a:srgbClr val="FFFFFF"/>
                </a:highlight>
                <a:latin typeface="-apple-system"/>
              </a:rPr>
              <a:t>estudios de casos particulares</a:t>
            </a:r>
            <a:r>
              <a:rPr lang="es-CO" sz="3600" i="0" dirty="0">
                <a:effectLst/>
                <a:highlight>
                  <a:srgbClr val="FFFFFF"/>
                </a:highlight>
                <a:latin typeface="-apple-system"/>
              </a:rPr>
              <a:t>, pueden acercarse al Centro de Estudios Hidráulicos de la Escuela Colombiana de Ingeniería.</a:t>
            </a:r>
          </a:p>
        </p:txBody>
      </p:sp>
    </p:spTree>
    <p:extLst>
      <p:ext uri="{BB962C8B-B14F-4D97-AF65-F5344CB8AC3E}">
        <p14:creationId xmlns:p14="http://schemas.microsoft.com/office/powerpoint/2010/main" val="3411515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524315"/>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6. </a:t>
            </a:r>
            <a:r>
              <a:rPr lang="es-CO" sz="3600" i="0" dirty="0">
                <a:solidFill>
                  <a:srgbClr val="C00000"/>
                </a:solidFill>
                <a:effectLst/>
                <a:highlight>
                  <a:srgbClr val="FFFFFF"/>
                </a:highlight>
                <a:latin typeface="-apple-system"/>
              </a:rPr>
              <a:t>Profesor, partiendo de su conocimiento y experiencia, cómo se podría potencializar el ejercicio práctico de estos temas con entidades gubernamentales.</a:t>
            </a:r>
          </a:p>
          <a:p>
            <a:pPr algn="l"/>
            <a:endParaRPr lang="es-CO" sz="3600" i="0" dirty="0">
              <a:effectLst/>
              <a:highlight>
                <a:srgbClr val="FFFFFF"/>
              </a:highlight>
              <a:latin typeface="-apple-system"/>
            </a:endParaRPr>
          </a:p>
          <a:p>
            <a:pPr algn="l"/>
            <a:r>
              <a:rPr lang="es-CO" sz="3600" i="0" dirty="0">
                <a:effectLst/>
                <a:highlight>
                  <a:srgbClr val="FFFFFF"/>
                </a:highlight>
                <a:latin typeface="-apple-system"/>
              </a:rPr>
              <a:t>Esperanza, tal vez una buena estrategia pueda ser a través de la divulgación de este proyecto con otras universidades, y con las entidades públicas del distrito y de los municipios que se encuentran en el área de influencia de la cuenca del Río Bogotá.</a:t>
            </a:r>
          </a:p>
        </p:txBody>
      </p:sp>
    </p:spTree>
    <p:extLst>
      <p:ext uri="{BB962C8B-B14F-4D97-AF65-F5344CB8AC3E}">
        <p14:creationId xmlns:p14="http://schemas.microsoft.com/office/powerpoint/2010/main" val="154935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186309"/>
          </a:xfrm>
          <a:prstGeom prst="rect">
            <a:avLst/>
          </a:prstGeom>
          <a:noFill/>
        </p:spPr>
        <p:txBody>
          <a:bodyPr wrap="square" rtlCol="0">
            <a:spAutoFit/>
          </a:bodyPr>
          <a:lstStyle/>
          <a:p>
            <a:pPr algn="l"/>
            <a:r>
              <a:rPr lang="es-CO" sz="3600" i="0" dirty="0">
                <a:effectLst/>
                <a:highlight>
                  <a:srgbClr val="FFFFFF"/>
                </a:highlight>
                <a:latin typeface="-apple-system"/>
              </a:rPr>
              <a:t>Seguramente ellos ya cuentan con experiencias particulares sobre estos temas, y los municipios disponen de información topográfica de detalle que necesitamos incorporar en esta investigación. </a:t>
            </a:r>
          </a:p>
          <a:p>
            <a:pPr algn="l"/>
            <a:endParaRPr lang="es-CO" sz="3600" dirty="0">
              <a:highlight>
                <a:srgbClr val="FFFFFF"/>
              </a:highlight>
              <a:latin typeface="-apple-system"/>
            </a:endParaRPr>
          </a:p>
          <a:p>
            <a:pPr algn="l"/>
            <a:r>
              <a:rPr lang="es-CO" sz="3600" i="0" dirty="0">
                <a:effectLst/>
                <a:highlight>
                  <a:srgbClr val="FFFFFF"/>
                </a:highlight>
                <a:latin typeface="-apple-system"/>
              </a:rPr>
              <a:t>Como hablamos al inicio de la charla, no se trata de que solo en la Escuela mantengamos esta investigación activa, sino que los productos que se obtengan puedan ser utilizados como insumo, p. ej., en la </a:t>
            </a:r>
            <a:r>
              <a:rPr lang="es-CO" sz="3600" b="1" i="0" dirty="0">
                <a:effectLst/>
                <a:highlight>
                  <a:srgbClr val="FFFFFF"/>
                </a:highlight>
                <a:latin typeface="-apple-system"/>
              </a:rPr>
              <a:t>elaboración de los planes de ordenamiento territorial,</a:t>
            </a:r>
            <a:r>
              <a:rPr lang="es-CO" sz="3600" i="0" dirty="0">
                <a:effectLst/>
                <a:highlight>
                  <a:srgbClr val="FFFFFF"/>
                </a:highlight>
                <a:latin typeface="-apple-system"/>
              </a:rPr>
              <a:t> y que creemos esa </a:t>
            </a:r>
            <a:r>
              <a:rPr lang="es-CO" sz="3600" b="1" i="0" dirty="0">
                <a:effectLst/>
                <a:highlight>
                  <a:srgbClr val="FFFFFF"/>
                </a:highlight>
                <a:latin typeface="-apple-system"/>
              </a:rPr>
              <a:t>sinergia</a:t>
            </a:r>
            <a:r>
              <a:rPr lang="es-CO" sz="3600" i="0" dirty="0">
                <a:effectLst/>
                <a:highlight>
                  <a:srgbClr val="FFFFFF"/>
                </a:highlight>
                <a:latin typeface="-apple-system"/>
              </a:rPr>
              <a:t> que permita que </a:t>
            </a:r>
            <a:r>
              <a:rPr lang="es-CO" sz="3600" b="1" i="0" dirty="0">
                <a:effectLst/>
                <a:highlight>
                  <a:srgbClr val="FFFFFF"/>
                </a:highlight>
                <a:latin typeface="-apple-system"/>
              </a:rPr>
              <a:t>todo este esfuerzo pueda ser aprovechado</a:t>
            </a:r>
            <a:r>
              <a:rPr lang="es-CO" sz="3600" i="0" dirty="0">
                <a:effectLst/>
                <a:highlight>
                  <a:srgbClr val="FFFFFF"/>
                </a:highlight>
                <a:latin typeface="-apple-system"/>
              </a:rPr>
              <a:t>.</a:t>
            </a:r>
          </a:p>
        </p:txBody>
      </p:sp>
    </p:spTree>
    <p:extLst>
      <p:ext uri="{BB962C8B-B14F-4D97-AF65-F5344CB8AC3E}">
        <p14:creationId xmlns:p14="http://schemas.microsoft.com/office/powerpoint/2010/main" val="1020733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494085"/>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7. </a:t>
            </a:r>
            <a:r>
              <a:rPr lang="es-CO" sz="3600" i="0" dirty="0">
                <a:solidFill>
                  <a:srgbClr val="C00000"/>
                </a:solidFill>
                <a:effectLst/>
                <a:highlight>
                  <a:srgbClr val="FFFFFF"/>
                </a:highlight>
                <a:latin typeface="-apple-system"/>
              </a:rPr>
              <a:t>Ingeniero Aguilar, para ir finalizando esta valiosa entrevista, por favor, nos podría hacer una reflexión del papel de los ingenieros en estos temas, de cara a la responsabilidad ambiental, sostenible y compromiso social.</a:t>
            </a:r>
          </a:p>
          <a:p>
            <a:pPr algn="l"/>
            <a:endParaRPr lang="es-CO" sz="3400" i="0" dirty="0">
              <a:effectLst/>
              <a:highlight>
                <a:srgbClr val="FFFFFF"/>
              </a:highlight>
              <a:latin typeface="-apple-system"/>
            </a:endParaRPr>
          </a:p>
          <a:p>
            <a:pPr algn="l"/>
            <a:r>
              <a:rPr lang="es-CO" sz="3400" i="0" dirty="0">
                <a:effectLst/>
                <a:highlight>
                  <a:srgbClr val="FFFFFF"/>
                </a:highlight>
                <a:latin typeface="-apple-system"/>
              </a:rPr>
              <a:t>Bueno, mi invitación es a qué como ingenieros, divulguemos, participemos y fomentemos el desarrollo de proyectos de investigación de este tipo, que documentemos y compartamos todo nuestro conocimiento y que motivemos a nuestros estudiantes, para qué en el ejercicio de su desarrollo profesional, piensen en que somos parte de un entorno común y que debemos plantear proyectos y soluciones sostenibles a largo plazo.</a:t>
            </a:r>
          </a:p>
        </p:txBody>
      </p:sp>
    </p:spTree>
    <p:extLst>
      <p:ext uri="{BB962C8B-B14F-4D97-AF65-F5344CB8AC3E}">
        <p14:creationId xmlns:p14="http://schemas.microsoft.com/office/powerpoint/2010/main" val="1621262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1754326"/>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8. </a:t>
            </a:r>
            <a:r>
              <a:rPr lang="es-CO" sz="3600" i="0" dirty="0">
                <a:solidFill>
                  <a:srgbClr val="C00000"/>
                </a:solidFill>
                <a:effectLst/>
                <a:highlight>
                  <a:srgbClr val="FFFFFF"/>
                </a:highlight>
                <a:latin typeface="-apple-system"/>
              </a:rPr>
              <a:t>Gracias y nos vemos en una próxima oportunidad</a:t>
            </a:r>
          </a:p>
          <a:p>
            <a:pPr algn="l"/>
            <a:endParaRPr lang="es-CO" sz="3600" i="0" dirty="0">
              <a:solidFill>
                <a:srgbClr val="1F2328"/>
              </a:solidFill>
              <a:effectLst/>
              <a:highlight>
                <a:srgbClr val="FFFFFF"/>
              </a:highlight>
              <a:latin typeface="-apple-system"/>
            </a:endParaRPr>
          </a:p>
          <a:p>
            <a:pPr algn="l"/>
            <a:r>
              <a:rPr lang="es-CO" sz="3600" i="0" dirty="0">
                <a:solidFill>
                  <a:srgbClr val="1F2328"/>
                </a:solidFill>
                <a:effectLst/>
                <a:highlight>
                  <a:srgbClr val="FFFFFF"/>
                </a:highlight>
                <a:latin typeface="-apple-system"/>
              </a:rPr>
              <a:t>Gracias.</a:t>
            </a:r>
          </a:p>
        </p:txBody>
      </p:sp>
    </p:spTree>
    <p:extLst>
      <p:ext uri="{BB962C8B-B14F-4D97-AF65-F5344CB8AC3E}">
        <p14:creationId xmlns:p14="http://schemas.microsoft.com/office/powerpoint/2010/main" val="353295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524863"/>
          </a:xfrm>
          <a:prstGeom prst="rect">
            <a:avLst/>
          </a:prstGeom>
          <a:noFill/>
        </p:spPr>
        <p:txBody>
          <a:bodyPr wrap="square" rtlCol="0">
            <a:spAutoFit/>
          </a:bodyPr>
          <a:lstStyle/>
          <a:p>
            <a:r>
              <a:rPr lang="es-CO" sz="3800" dirty="0">
                <a:latin typeface="Segoe UI" panose="020B0502040204020203" pitchFamily="34" charset="0"/>
                <a:cs typeface="Segoe UI" panose="020B0502040204020203" pitchFamily="34" charset="0"/>
              </a:rPr>
              <a:t>Esta cuenca tiene un área aproximada de </a:t>
            </a:r>
            <a:r>
              <a:rPr lang="es-CO" sz="3800" b="1" dirty="0">
                <a:latin typeface="Segoe UI" panose="020B0502040204020203" pitchFamily="34" charset="0"/>
                <a:cs typeface="Segoe UI" panose="020B0502040204020203" pitchFamily="34" charset="0"/>
              </a:rPr>
              <a:t>5926 km² </a:t>
            </a:r>
            <a:r>
              <a:rPr lang="es-CO" sz="3800" dirty="0">
                <a:latin typeface="Segoe UI" panose="020B0502040204020203" pitchFamily="34" charset="0"/>
                <a:cs typeface="Segoe UI" panose="020B0502040204020203" pitchFamily="34" charset="0"/>
              </a:rPr>
              <a:t>y es particularmente interesante su estudio, debido a que en ella se encuentran varias cabeceras municipales, se desarrollan diferentes actividades socioeconómicas y porque es donde está ubicada la ciudad de Bogotá.</a:t>
            </a:r>
          </a:p>
          <a:p>
            <a:endParaRPr lang="es-CO" sz="3800" dirty="0">
              <a:latin typeface="Segoe UI" panose="020B0502040204020203" pitchFamily="34" charset="0"/>
              <a:cs typeface="Segoe UI" panose="020B0502040204020203" pitchFamily="34" charset="0"/>
            </a:endParaRPr>
          </a:p>
          <a:p>
            <a:r>
              <a:rPr lang="es-CO" sz="3800" dirty="0">
                <a:latin typeface="Segoe UI" panose="020B0502040204020203" pitchFamily="34" charset="0"/>
                <a:cs typeface="Segoe UI" panose="020B0502040204020203" pitchFamily="34" charset="0"/>
              </a:rPr>
              <a:t>También, porque cuenta internamente con 6 embalses reguladores en zonas altas (</a:t>
            </a:r>
            <a:r>
              <a:rPr lang="es-CO" sz="3800" b="1" dirty="0" err="1">
                <a:latin typeface="Segoe UI" panose="020B0502040204020203" pitchFamily="34" charset="0"/>
                <a:cs typeface="Segoe UI" panose="020B0502040204020203" pitchFamily="34" charset="0"/>
              </a:rPr>
              <a:t>Tominé</a:t>
            </a:r>
            <a:r>
              <a:rPr lang="es-CO" sz="3800" b="1" dirty="0">
                <a:latin typeface="Segoe UI" panose="020B0502040204020203" pitchFamily="34" charset="0"/>
                <a:cs typeface="Segoe UI" panose="020B0502040204020203" pitchFamily="34" charset="0"/>
              </a:rPr>
              <a:t>, </a:t>
            </a:r>
            <a:r>
              <a:rPr lang="es-CO" sz="3800" b="1" dirty="0" err="1">
                <a:latin typeface="Segoe UI" panose="020B0502040204020203" pitchFamily="34" charset="0"/>
                <a:cs typeface="Segoe UI" panose="020B0502040204020203" pitchFamily="34" charset="0"/>
              </a:rPr>
              <a:t>Neusa</a:t>
            </a:r>
            <a:r>
              <a:rPr lang="es-CO" sz="3800" b="1" dirty="0">
                <a:latin typeface="Segoe UI" panose="020B0502040204020203" pitchFamily="34" charset="0"/>
                <a:cs typeface="Segoe UI" panose="020B0502040204020203" pitchFamily="34" charset="0"/>
              </a:rPr>
              <a:t>, </a:t>
            </a:r>
            <a:r>
              <a:rPr lang="es-CO" sz="3800" b="1" dirty="0" err="1">
                <a:latin typeface="Segoe UI" panose="020B0502040204020203" pitchFamily="34" charset="0"/>
                <a:cs typeface="Segoe UI" panose="020B0502040204020203" pitchFamily="34" charset="0"/>
              </a:rPr>
              <a:t>Sisga</a:t>
            </a:r>
            <a:r>
              <a:rPr lang="es-CO" sz="3800" b="1" dirty="0">
                <a:latin typeface="Segoe UI" panose="020B0502040204020203" pitchFamily="34" charset="0"/>
                <a:cs typeface="Segoe UI" panose="020B0502040204020203" pitchFamily="34" charset="0"/>
              </a:rPr>
              <a:t>, San Rafael, Chisacá y La Regadera</a:t>
            </a:r>
            <a:r>
              <a:rPr lang="es-CO" sz="3800" dirty="0">
                <a:latin typeface="Segoe UI" panose="020B0502040204020203" pitchFamily="34" charset="0"/>
                <a:cs typeface="Segoe UI" panose="020B0502040204020203" pitchFamily="34" charset="0"/>
              </a:rPr>
              <a:t>), que tienen una superficie aproximada de </a:t>
            </a:r>
            <a:r>
              <a:rPr lang="es-CO" sz="3800" b="1" dirty="0">
                <a:latin typeface="Segoe UI" panose="020B0502040204020203" pitchFamily="34" charset="0"/>
                <a:cs typeface="Segoe UI" panose="020B0502040204020203" pitchFamily="34" charset="0"/>
              </a:rPr>
              <a:t>48 km² </a:t>
            </a:r>
            <a:r>
              <a:rPr lang="es-CO" sz="3800" dirty="0">
                <a:latin typeface="Segoe UI" panose="020B0502040204020203" pitchFamily="34" charset="0"/>
                <a:cs typeface="Segoe UI" panose="020B0502040204020203" pitchFamily="34" charset="0"/>
              </a:rPr>
              <a:t>y almacenan más de </a:t>
            </a:r>
            <a:r>
              <a:rPr lang="es-CO" sz="3800" b="1" dirty="0">
                <a:latin typeface="Segoe UI" panose="020B0502040204020203" pitchFamily="34" charset="0"/>
                <a:cs typeface="Segoe UI" panose="020B0502040204020203" pitchFamily="34" charset="0"/>
              </a:rPr>
              <a:t>980 hm³ </a:t>
            </a:r>
            <a:r>
              <a:rPr lang="es-CO" sz="3800" dirty="0">
                <a:latin typeface="Segoe UI" panose="020B0502040204020203" pitchFamily="34" charset="0"/>
                <a:cs typeface="Segoe UI" panose="020B0502040204020203" pitchFamily="34" charset="0"/>
              </a:rPr>
              <a:t>de agua.</a:t>
            </a:r>
            <a:endParaRPr lang="es-CO" sz="38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218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524863"/>
          </a:xfrm>
          <a:prstGeom prst="rect">
            <a:avLst/>
          </a:prstGeom>
          <a:noFill/>
        </p:spPr>
        <p:txBody>
          <a:bodyPr wrap="square" rtlCol="0">
            <a:spAutoFit/>
          </a:bodyPr>
          <a:lstStyle/>
          <a:p>
            <a:r>
              <a:rPr lang="es-CO" sz="3800" dirty="0">
                <a:latin typeface="Segoe UI" panose="020B0502040204020203" pitchFamily="34" charset="0"/>
                <a:cs typeface="Segoe UI" panose="020B0502040204020203" pitchFamily="34" charset="0"/>
              </a:rPr>
              <a:t>Para darnos una idea de la magnitud del modelo computacional que estamos construyendo, y de los embalses que vamos a incluir en la modelación hidráulica, pensemos en el tamaño de una </a:t>
            </a:r>
            <a:r>
              <a:rPr lang="es-CO" sz="3800" b="1" dirty="0">
                <a:latin typeface="Segoe UI" panose="020B0502040204020203" pitchFamily="34" charset="0"/>
                <a:cs typeface="Segoe UI" panose="020B0502040204020203" pitchFamily="34" charset="0"/>
              </a:rPr>
              <a:t>piscina olímpica</a:t>
            </a:r>
            <a:r>
              <a:rPr lang="es-CO" sz="3800" dirty="0">
                <a:latin typeface="Segoe UI" panose="020B0502040204020203" pitchFamily="34" charset="0"/>
                <a:cs typeface="Segoe UI" panose="020B0502040204020203" pitchFamily="34" charset="0"/>
              </a:rPr>
              <a:t> (que tiene más o menos </a:t>
            </a:r>
            <a:r>
              <a:rPr lang="es-CO" sz="3800" b="1" dirty="0">
                <a:latin typeface="Segoe UI" panose="020B0502040204020203" pitchFamily="34" charset="0"/>
                <a:cs typeface="Segoe UI" panose="020B0502040204020203" pitchFamily="34" charset="0"/>
              </a:rPr>
              <a:t>50m x 25m x 2m</a:t>
            </a:r>
            <a:r>
              <a:rPr lang="es-CO" sz="3800" dirty="0">
                <a:latin typeface="Segoe UI" panose="020B0502040204020203" pitchFamily="34" charset="0"/>
                <a:cs typeface="Segoe UI" panose="020B0502040204020203" pitchFamily="34" charset="0"/>
              </a:rPr>
              <a:t> de profundidad = </a:t>
            </a:r>
            <a:r>
              <a:rPr lang="es-CO" sz="3800" b="1" dirty="0">
                <a:latin typeface="Segoe UI" panose="020B0502040204020203" pitchFamily="34" charset="0"/>
                <a:cs typeface="Segoe UI" panose="020B0502040204020203" pitchFamily="34" charset="0"/>
              </a:rPr>
              <a:t>2500m³</a:t>
            </a:r>
            <a:r>
              <a:rPr lang="es-CO" sz="3800" dirty="0">
                <a:latin typeface="Segoe UI" panose="020B0502040204020203" pitchFamily="34" charset="0"/>
                <a:cs typeface="Segoe UI" panose="020B0502040204020203" pitchFamily="34" charset="0"/>
              </a:rPr>
              <a:t>), entonces, </a:t>
            </a:r>
            <a:r>
              <a:rPr lang="es-CO" sz="3800" b="1" dirty="0">
                <a:latin typeface="Segoe UI" panose="020B0502040204020203" pitchFamily="34" charset="0"/>
                <a:cs typeface="Segoe UI" panose="020B0502040204020203" pitchFamily="34" charset="0"/>
              </a:rPr>
              <a:t>1 solo hectómetro </a:t>
            </a:r>
            <a:r>
              <a:rPr lang="es-CO" sz="3800" dirty="0">
                <a:latin typeface="Segoe UI" panose="020B0502040204020203" pitchFamily="34" charset="0"/>
                <a:cs typeface="Segoe UI" panose="020B0502040204020203" pitchFamily="34" charset="0"/>
              </a:rPr>
              <a:t>cúbico (100 x 100 x 100m) puede ser algo así como </a:t>
            </a:r>
            <a:r>
              <a:rPr lang="es-CO" sz="3800" b="1" dirty="0">
                <a:latin typeface="Segoe UI" panose="020B0502040204020203" pitchFamily="34" charset="0"/>
                <a:cs typeface="Segoe UI" panose="020B0502040204020203" pitchFamily="34" charset="0"/>
              </a:rPr>
              <a:t>400 piscinas olímpicas</a:t>
            </a:r>
            <a:r>
              <a:rPr lang="es-CO" sz="3800" dirty="0">
                <a:latin typeface="Segoe UI" panose="020B0502040204020203" pitchFamily="34" charset="0"/>
                <a:cs typeface="Segoe UI" panose="020B0502040204020203" pitchFamily="34" charset="0"/>
              </a:rPr>
              <a:t>. Ahora imaginemos tener </a:t>
            </a:r>
            <a:r>
              <a:rPr lang="es-CO" sz="3800" b="1" dirty="0">
                <a:latin typeface="Segoe UI" panose="020B0502040204020203" pitchFamily="34" charset="0"/>
                <a:cs typeface="Segoe UI" panose="020B0502040204020203" pitchFamily="34" charset="0"/>
              </a:rPr>
              <a:t>392mil</a:t>
            </a:r>
            <a:r>
              <a:rPr lang="es-CO" sz="3800" dirty="0">
                <a:latin typeface="Segoe UI" panose="020B0502040204020203" pitchFamily="34" charset="0"/>
                <a:cs typeface="Segoe UI" panose="020B0502040204020203" pitchFamily="34" charset="0"/>
              </a:rPr>
              <a:t> piscinas olímpicas en la parte alta de una montaña y que de repente estas se desocupen sobre la llanura del Río Bogotá.</a:t>
            </a:r>
            <a:endParaRPr lang="es-CO" sz="38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482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555641"/>
          </a:xfrm>
          <a:prstGeom prst="rect">
            <a:avLst/>
          </a:prstGeom>
          <a:noFill/>
        </p:spPr>
        <p:txBody>
          <a:bodyPr wrap="square" rtlCol="0">
            <a:spAutoFit/>
          </a:bodyPr>
          <a:lstStyle/>
          <a:p>
            <a:r>
              <a:rPr lang="es-CO" sz="3500" dirty="0">
                <a:latin typeface="Segoe UI" panose="020B0502040204020203" pitchFamily="34" charset="0"/>
                <a:cs typeface="Segoe UI" panose="020B0502040204020203" pitchFamily="34" charset="0"/>
              </a:rPr>
              <a:t>Con respecto a de donde surgió esta idea, en alguna ocasión me preguntaron, “</a:t>
            </a:r>
            <a:r>
              <a:rPr lang="es-CO" sz="3500" b="1" dirty="0">
                <a:latin typeface="Segoe UI" panose="020B0502040204020203" pitchFamily="34" charset="0"/>
                <a:cs typeface="Segoe UI" panose="020B0502040204020203" pitchFamily="34" charset="0"/>
              </a:rPr>
              <a:t>Qué pasaría si por un fenómeno sísmico de gran magnitud, colapsaran súbitamente los embalses que existen en esta cuenca, qué cabeceras municipales podrían verse afectadas y si tendríamos suficiente tiempo para desplazarnos a zonas altas y resguardarnos de la inundación</a:t>
            </a:r>
            <a:r>
              <a:rPr lang="es-CO" sz="3500" dirty="0">
                <a:latin typeface="Segoe UI" panose="020B0502040204020203" pitchFamily="34" charset="0"/>
                <a:cs typeface="Segoe UI" panose="020B0502040204020203" pitchFamily="34" charset="0"/>
              </a:rPr>
              <a:t>”. En ese momento me pregunté, si con los conocimientos, experticia, </a:t>
            </a:r>
            <a:r>
              <a:rPr lang="es-CO" sz="3500" b="1" dirty="0">
                <a:latin typeface="Segoe UI" panose="020B0502040204020203" pitchFamily="34" charset="0"/>
                <a:cs typeface="Segoe UI" panose="020B0502040204020203" pitchFamily="34" charset="0"/>
              </a:rPr>
              <a:t>recursos humanos y tecnológicos </a:t>
            </a:r>
            <a:r>
              <a:rPr lang="es-CO" sz="3500" dirty="0">
                <a:latin typeface="Segoe UI" panose="020B0502040204020203" pitchFamily="34" charset="0"/>
                <a:cs typeface="Segoe UI" panose="020B0502040204020203" pitchFamily="34" charset="0"/>
              </a:rPr>
              <a:t>que tenemos en el Centro de Estudios Hidráulicos de la Escuela, podríamos crear un modelo computacional que nos permitiera estudiar ese tipo de eventos, y de </a:t>
            </a:r>
            <a:r>
              <a:rPr lang="es-CO" sz="3500" b="1" dirty="0">
                <a:latin typeface="Segoe UI" panose="020B0502040204020203" pitchFamily="34" charset="0"/>
                <a:cs typeface="Segoe UI" panose="020B0502040204020203" pitchFamily="34" charset="0"/>
              </a:rPr>
              <a:t>ahí surgió esta investigación</a:t>
            </a:r>
            <a:r>
              <a:rPr lang="es-CO" sz="3500" dirty="0">
                <a:latin typeface="Segoe UI" panose="020B0502040204020203" pitchFamily="34" charset="0"/>
                <a:cs typeface="Segoe UI" panose="020B0502040204020203" pitchFamily="34" charset="0"/>
              </a:rPr>
              <a:t>.</a:t>
            </a:r>
            <a:endParaRPr lang="es-CO" sz="35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3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323987"/>
          </a:xfrm>
          <a:prstGeom prst="rect">
            <a:avLst/>
          </a:prstGeom>
          <a:noFill/>
        </p:spPr>
        <p:txBody>
          <a:bodyPr wrap="square" rtlCol="0">
            <a:spAutoFit/>
          </a:bodyPr>
          <a:lstStyle/>
          <a:p>
            <a:r>
              <a:rPr lang="es-CO" sz="3500" dirty="0">
                <a:latin typeface="Segoe UI" panose="020B0502040204020203" pitchFamily="34" charset="0"/>
                <a:cs typeface="Segoe UI" panose="020B0502040204020203" pitchFamily="34" charset="0"/>
              </a:rPr>
              <a:t>Investigando este tema, encontramos que </a:t>
            </a:r>
            <a:r>
              <a:rPr lang="es-CO" sz="3500" b="1" dirty="0">
                <a:latin typeface="Segoe UI" panose="020B0502040204020203" pitchFamily="34" charset="0"/>
                <a:cs typeface="Segoe UI" panose="020B0502040204020203" pitchFamily="34" charset="0"/>
              </a:rPr>
              <a:t>en todo el mundo han ocurrido múltiples eventos relacionados con el fallo o colapso de represas</a:t>
            </a:r>
            <a:r>
              <a:rPr lang="es-CO" sz="3500" dirty="0">
                <a:latin typeface="Segoe UI" panose="020B0502040204020203" pitchFamily="34" charset="0"/>
                <a:cs typeface="Segoe UI" panose="020B0502040204020203" pitchFamily="34" charset="0"/>
              </a:rPr>
              <a:t>, muchos de esos casos de estudio se encuentran documentados en un sitio web muy interesante, llamado https://</a:t>
            </a:r>
            <a:r>
              <a:rPr lang="es-CO" sz="3500" b="1" dirty="0">
                <a:latin typeface="Segoe UI" panose="020B0502040204020203" pitchFamily="34" charset="0"/>
                <a:cs typeface="Segoe UI" panose="020B0502040204020203" pitchFamily="34" charset="0"/>
              </a:rPr>
              <a:t>damfailures.org</a:t>
            </a:r>
            <a:r>
              <a:rPr lang="es-CO" sz="3500" dirty="0">
                <a:latin typeface="Segoe UI" panose="020B0502040204020203" pitchFamily="34" charset="0"/>
                <a:cs typeface="Segoe UI" panose="020B0502040204020203" pitchFamily="34" charset="0"/>
              </a:rPr>
              <a:t>, los invito para que exploren su contenido.</a:t>
            </a:r>
            <a:endParaRPr lang="es-CO" sz="35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5132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555641"/>
          </a:xfrm>
          <a:prstGeom prst="rect">
            <a:avLst/>
          </a:prstGeom>
          <a:noFill/>
        </p:spPr>
        <p:txBody>
          <a:bodyPr wrap="square" rtlCol="0">
            <a:spAutoFit/>
          </a:bodyPr>
          <a:lstStyle/>
          <a:p>
            <a:r>
              <a:rPr lang="es-CO" sz="3500" b="1" dirty="0">
                <a:solidFill>
                  <a:schemeClr val="bg1">
                    <a:lumMod val="85000"/>
                  </a:schemeClr>
                </a:solidFill>
                <a:latin typeface="Segoe UI" panose="020B0502040204020203" pitchFamily="34" charset="0"/>
                <a:cs typeface="Segoe UI" panose="020B0502040204020203" pitchFamily="34" charset="0"/>
              </a:rPr>
              <a:t>2. </a:t>
            </a:r>
            <a:r>
              <a:rPr lang="es-CO" sz="3500" dirty="0">
                <a:solidFill>
                  <a:srgbClr val="C00000"/>
                </a:solidFill>
                <a:latin typeface="Segoe UI" panose="020B0502040204020203" pitchFamily="34" charset="0"/>
                <a:cs typeface="Segoe UI" panose="020B0502040204020203" pitchFamily="34" charset="0"/>
              </a:rPr>
              <a:t>Ingeniero Aguilar, ¿A qué se refiere con “investigación colaborativa”, cuando hablamos de este proyecto?</a:t>
            </a:r>
          </a:p>
          <a:p>
            <a:endParaRPr lang="es-CO" sz="3500" dirty="0">
              <a:latin typeface="Segoe UI" panose="020B0502040204020203" pitchFamily="34" charset="0"/>
              <a:cs typeface="Segoe UI" panose="020B0502040204020203" pitchFamily="34" charset="0"/>
            </a:endParaRPr>
          </a:p>
          <a:p>
            <a:r>
              <a:rPr lang="es-CO" sz="3500" dirty="0">
                <a:latin typeface="Segoe UI" panose="020B0502040204020203" pitchFamily="34" charset="0"/>
                <a:cs typeface="Segoe UI" panose="020B0502040204020203" pitchFamily="34" charset="0"/>
              </a:rPr>
              <a:t>Hydro-Bogotá es un </a:t>
            </a:r>
            <a:r>
              <a:rPr lang="es-CO" sz="3500" b="1" dirty="0">
                <a:latin typeface="Segoe UI" panose="020B0502040204020203" pitchFamily="34" charset="0"/>
                <a:cs typeface="Segoe UI" panose="020B0502040204020203" pitchFamily="34" charset="0"/>
              </a:rPr>
              <a:t>proyecto abierto y continuo</a:t>
            </a:r>
            <a:r>
              <a:rPr lang="es-CO" sz="3500" dirty="0">
                <a:latin typeface="Segoe UI" panose="020B0502040204020203" pitchFamily="34" charset="0"/>
                <a:cs typeface="Segoe UI" panose="020B0502040204020203" pitchFamily="34" charset="0"/>
              </a:rPr>
              <a:t>, en el que pueden participar </a:t>
            </a:r>
            <a:r>
              <a:rPr lang="es-CO" sz="3500" b="1" dirty="0">
                <a:latin typeface="Segoe UI" panose="020B0502040204020203" pitchFamily="34" charset="0"/>
                <a:cs typeface="Segoe UI" panose="020B0502040204020203" pitchFamily="34" charset="0"/>
              </a:rPr>
              <a:t>estudiantes, ingenieros, especialistas, semilleros, centros de estudios, universidades, entidades gubernamentales, ONG, empresas de servicios públicos y la sociedad civil en general</a:t>
            </a:r>
            <a:r>
              <a:rPr lang="es-CO" sz="3500" dirty="0">
                <a:latin typeface="Segoe UI" panose="020B0502040204020203" pitchFamily="34" charset="0"/>
                <a:cs typeface="Segoe UI" panose="020B0502040204020203" pitchFamily="34" charset="0"/>
              </a:rPr>
              <a:t>; y es colaborativo, por qué </a:t>
            </a:r>
            <a:r>
              <a:rPr lang="es-CO" sz="3500" b="1" dirty="0">
                <a:latin typeface="Segoe UI" panose="020B0502040204020203" pitchFamily="34" charset="0"/>
                <a:cs typeface="Segoe UI" panose="020B0502040204020203" pitchFamily="34" charset="0"/>
              </a:rPr>
              <a:t>busca integrar todo su conocimiento y experticia</a:t>
            </a:r>
            <a:r>
              <a:rPr lang="es-CO" sz="3500" dirty="0">
                <a:latin typeface="Segoe UI" panose="020B0502040204020203" pitchFamily="34" charset="0"/>
                <a:cs typeface="Segoe UI" panose="020B0502040204020203" pitchFamily="34" charset="0"/>
              </a:rPr>
              <a:t> en un interés general, que es </a:t>
            </a:r>
            <a:r>
              <a:rPr lang="es-CO" sz="3500" b="1" dirty="0">
                <a:latin typeface="Segoe UI" panose="020B0502040204020203" pitchFamily="34" charset="0"/>
                <a:cs typeface="Segoe UI" panose="020B0502040204020203" pitchFamily="34" charset="0"/>
              </a:rPr>
              <a:t>conocer y entender las dinámicas </a:t>
            </a:r>
            <a:r>
              <a:rPr lang="es-CO" sz="3500" dirty="0">
                <a:latin typeface="Segoe UI" panose="020B0502040204020203" pitchFamily="34" charset="0"/>
                <a:cs typeface="Segoe UI" panose="020B0502040204020203" pitchFamily="34" charset="0"/>
              </a:rPr>
              <a:t>que ocurren en la cuenca del Río Bogotá, alrededor del estudio del agua.</a:t>
            </a:r>
            <a:endParaRPr lang="es-CO" sz="35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7204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862596"/>
          </a:xfrm>
          <a:prstGeom prst="rect">
            <a:avLst/>
          </a:prstGeom>
          <a:noFill/>
        </p:spPr>
        <p:txBody>
          <a:bodyPr wrap="square" rtlCol="0">
            <a:spAutoFit/>
          </a:bodyPr>
          <a:lstStyle/>
          <a:p>
            <a:r>
              <a:rPr lang="es-CO" sz="3500" dirty="0">
                <a:latin typeface="Segoe UI" panose="020B0502040204020203" pitchFamily="34" charset="0"/>
                <a:cs typeface="Segoe UI" panose="020B0502040204020203" pitchFamily="34" charset="0"/>
              </a:rPr>
              <a:t>Esperanza, este </a:t>
            </a:r>
            <a:r>
              <a:rPr lang="es-CO" sz="3500" b="1" dirty="0">
                <a:latin typeface="Segoe UI" panose="020B0502040204020203" pitchFamily="34" charset="0"/>
                <a:cs typeface="Segoe UI" panose="020B0502040204020203" pitchFamily="34" charset="0"/>
              </a:rPr>
              <a:t>no solamente</a:t>
            </a:r>
            <a:r>
              <a:rPr lang="es-CO" sz="3500" dirty="0">
                <a:latin typeface="Segoe UI" panose="020B0502040204020203" pitchFamily="34" charset="0"/>
                <a:cs typeface="Segoe UI" panose="020B0502040204020203" pitchFamily="34" charset="0"/>
              </a:rPr>
              <a:t> es un proyecto pensado </a:t>
            </a:r>
            <a:r>
              <a:rPr lang="es-CO" sz="3500" b="1" dirty="0">
                <a:latin typeface="Segoe UI" panose="020B0502040204020203" pitchFamily="34" charset="0"/>
                <a:cs typeface="Segoe UI" panose="020B0502040204020203" pitchFamily="34" charset="0"/>
              </a:rPr>
              <a:t>para que participen ingenieros en recursos hidráulicos</a:t>
            </a:r>
            <a:r>
              <a:rPr lang="es-CO" sz="3500" dirty="0">
                <a:latin typeface="Segoe UI" panose="020B0502040204020203" pitchFamily="34" charset="0"/>
                <a:cs typeface="Segoe UI" panose="020B0502040204020203" pitchFamily="34" charset="0"/>
              </a:rPr>
              <a:t>, también se requiere del conocimiento experto de otras profesiones afines, tales como:</a:t>
            </a:r>
          </a:p>
          <a:p>
            <a:endParaRPr lang="es-CO" sz="3500" dirty="0">
              <a:latin typeface="Segoe UI" panose="020B0502040204020203" pitchFamily="34" charset="0"/>
              <a:cs typeface="Segoe UI" panose="020B0502040204020203" pitchFamily="34" charset="0"/>
            </a:endParaRPr>
          </a:p>
          <a:p>
            <a:r>
              <a:rPr lang="es-CO" sz="3500" dirty="0">
                <a:latin typeface="Segoe UI" panose="020B0502040204020203" pitchFamily="34" charset="0"/>
                <a:cs typeface="Segoe UI" panose="020B0502040204020203" pitchFamily="34" charset="0"/>
              </a:rPr>
              <a:t>Ingenieros ambientales, geotécnicos, estructurales y topográficos</a:t>
            </a:r>
          </a:p>
        </p:txBody>
      </p:sp>
    </p:spTree>
    <p:extLst>
      <p:ext uri="{BB962C8B-B14F-4D97-AF65-F5344CB8AC3E}">
        <p14:creationId xmlns:p14="http://schemas.microsoft.com/office/powerpoint/2010/main" val="396674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401205"/>
          </a:xfrm>
          <a:prstGeom prst="rect">
            <a:avLst/>
          </a:prstGeom>
          <a:noFill/>
        </p:spPr>
        <p:txBody>
          <a:bodyPr wrap="square" rtlCol="0">
            <a:spAutoFit/>
          </a:bodyPr>
          <a:lstStyle/>
          <a:p>
            <a:r>
              <a:rPr lang="es-CO" sz="3500" b="1" dirty="0">
                <a:solidFill>
                  <a:schemeClr val="bg1">
                    <a:lumMod val="85000"/>
                  </a:schemeClr>
                </a:solidFill>
                <a:latin typeface="Segoe UI" panose="020B0502040204020203" pitchFamily="34" charset="0"/>
                <a:cs typeface="Segoe UI" panose="020B0502040204020203" pitchFamily="34" charset="0"/>
              </a:rPr>
              <a:t>3. </a:t>
            </a:r>
            <a:r>
              <a:rPr lang="es-CO" sz="3500" dirty="0">
                <a:solidFill>
                  <a:srgbClr val="C00000"/>
                </a:solidFill>
                <a:latin typeface="Segoe UI" panose="020B0502040204020203" pitchFamily="34" charset="0"/>
                <a:cs typeface="Segoe UI" panose="020B0502040204020203" pitchFamily="34" charset="0"/>
              </a:rPr>
              <a:t>Ingeniero, veo que este es un proyecto con un alcance muy extenso ¿Ha sido concebido para que se pueda desarrollar por etapas y de donde se obtendrá toda la información requerida?</a:t>
            </a:r>
          </a:p>
          <a:p>
            <a:endParaRPr lang="es-CO" sz="3500" dirty="0">
              <a:latin typeface="Segoe UI" panose="020B0502040204020203" pitchFamily="34" charset="0"/>
              <a:cs typeface="Segoe UI" panose="020B0502040204020203" pitchFamily="34" charset="0"/>
            </a:endParaRPr>
          </a:p>
          <a:p>
            <a:r>
              <a:rPr lang="es-CO" sz="3500" dirty="0">
                <a:latin typeface="Segoe UI" panose="020B0502040204020203" pitchFamily="34" charset="0"/>
                <a:cs typeface="Segoe UI" panose="020B0502040204020203" pitchFamily="34" charset="0"/>
              </a:rPr>
              <a:t>Así es Esperanza, este proyecto </a:t>
            </a:r>
            <a:r>
              <a:rPr lang="es-CO" sz="3500" b="1" dirty="0">
                <a:latin typeface="Segoe UI" panose="020B0502040204020203" pitchFamily="34" charset="0"/>
                <a:cs typeface="Segoe UI" panose="020B0502040204020203" pitchFamily="34" charset="0"/>
              </a:rPr>
              <a:t>por su extensión y dinámica</a:t>
            </a:r>
            <a:r>
              <a:rPr lang="es-CO" sz="3500" dirty="0">
                <a:latin typeface="Segoe UI" panose="020B0502040204020203" pitchFamily="34" charset="0"/>
                <a:cs typeface="Segoe UI" panose="020B0502040204020203" pitchFamily="34" charset="0"/>
              </a:rPr>
              <a:t>, ha sido concebido </a:t>
            </a:r>
            <a:r>
              <a:rPr lang="es-CO" sz="3500" b="1" dirty="0">
                <a:latin typeface="Segoe UI" panose="020B0502040204020203" pitchFamily="34" charset="0"/>
                <a:cs typeface="Segoe UI" panose="020B0502040204020203" pitchFamily="34" charset="0"/>
              </a:rPr>
              <a:t>para ser desarrollado en 3 horizontes</a:t>
            </a:r>
            <a:r>
              <a:rPr lang="es-CO" sz="35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66050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TotalTime>
  <Words>2246</Words>
  <Application>Microsoft Office PowerPoint</Application>
  <PresentationFormat>Widescreen</PresentationFormat>
  <Paragraphs>73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Aptos</vt:lpstr>
      <vt:lpstr>Aptos Display</vt:lpstr>
      <vt:lpstr>Arial</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RICARDO AGUILAR PIÑA</dc:creator>
  <cp:lastModifiedBy>WILLIAM RICARDO AGUILAR PIÑA</cp:lastModifiedBy>
  <cp:revision>20</cp:revision>
  <dcterms:created xsi:type="dcterms:W3CDTF">2024-08-15T13:08:56Z</dcterms:created>
  <dcterms:modified xsi:type="dcterms:W3CDTF">2024-08-15T14:36:09Z</dcterms:modified>
</cp:coreProperties>
</file>