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6"/>
  </p:notesMasterIdLst>
  <p:handoutMasterIdLst>
    <p:handoutMasterId r:id="rId17"/>
  </p:handoutMasterIdLst>
  <p:sldIdLst>
    <p:sldId id="315" r:id="rId5"/>
    <p:sldId id="319" r:id="rId6"/>
    <p:sldId id="317" r:id="rId7"/>
    <p:sldId id="318" r:id="rId8"/>
    <p:sldId id="320" r:id="rId9"/>
    <p:sldId id="321" r:id="rId10"/>
    <p:sldId id="322" r:id="rId11"/>
    <p:sldId id="323" r:id="rId12"/>
    <p:sldId id="324" r:id="rId13"/>
    <p:sldId id="326" r:id="rId14"/>
    <p:sldId id="327" r:id="rId15"/>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75666" autoAdjust="0"/>
  </p:normalViewPr>
  <p:slideViewPr>
    <p:cSldViewPr snapToGrid="0" showGuides="1">
      <p:cViewPr varScale="1">
        <p:scale>
          <a:sx n="80" d="100"/>
          <a:sy n="80" d="100"/>
        </p:scale>
        <p:origin x="1932"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21/09/2022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21/09/2022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Los contenidos producidos combinan la experticia de los integrantes del equipo de trabajo, de la facultad o el programa académico, del grupo de investigación o del centro de estudios al cual pertenecen.</a:t>
            </a:r>
          </a:p>
          <a:p>
            <a:pPr algn="l">
              <a:buFont typeface="Arial" panose="020B0604020202020204" pitchFamily="34" charset="0"/>
              <a:buNone/>
            </a:pPr>
            <a:r>
              <a:rPr lang="es-CO" b="0" i="0" dirty="0">
                <a:solidFill>
                  <a:srgbClr val="24292F"/>
                </a:solidFill>
                <a:effectLst/>
                <a:latin typeface="-apple-system"/>
              </a:rPr>
              <a:t>Creación de redes colaborativas donde los repositorios de los grupos o centros es abierta y compartida dentro de los miembros de la institución y otras instituciones y comunidades científicas.</a:t>
            </a:r>
          </a:p>
          <a:p>
            <a:pPr algn="l">
              <a:buFont typeface="Arial" panose="020B0604020202020204" pitchFamily="34" charset="0"/>
              <a:buNone/>
            </a:pPr>
            <a:r>
              <a:rPr lang="es-CO" b="0" i="0" dirty="0">
                <a:solidFill>
                  <a:srgbClr val="24292F"/>
                </a:solidFill>
                <a:effectLst/>
                <a:latin typeface="-apple-system"/>
              </a:rPr>
              <a:t>Interacción directa entre grupos, profesores y estudiantes a través de discusiones.</a:t>
            </a:r>
          </a:p>
          <a:p>
            <a:pPr algn="l">
              <a:buFont typeface="Arial" panose="020B0604020202020204" pitchFamily="34" charset="0"/>
              <a:buNone/>
            </a:pPr>
            <a:r>
              <a:rPr lang="es-CO" b="0" i="0" dirty="0">
                <a:solidFill>
                  <a:srgbClr val="24292F"/>
                </a:solidFill>
                <a:effectLst/>
                <a:latin typeface="-apple-system"/>
              </a:rPr>
              <a:t>Facilidad de desarrollo en la solución de casos de estudio debido a que los miembros de la red pueden plantear diferentes formas de abordar el problema y se pueden obtener múltiples soluciones.</a:t>
            </a:r>
          </a:p>
          <a:p>
            <a:pPr algn="l">
              <a:buFont typeface="Arial" panose="020B0604020202020204" pitchFamily="34" charset="0"/>
              <a:buNone/>
            </a:pPr>
            <a:r>
              <a:rPr lang="es-CO" b="0" i="0" dirty="0">
                <a:solidFill>
                  <a:srgbClr val="24292F"/>
                </a:solidFill>
                <a:effectLst/>
                <a:latin typeface="-apple-system"/>
              </a:rPr>
              <a:t>El conocimiento compartido facilita los procesos de enseñanza y aprendizaje debido a que una vez se cuenta con la línea base de conocimiento, los miembros del equipo buscan nuevas formas de transmitir este conocimiento de una forma más asertiva.</a:t>
            </a: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colaboración son elementos vitales en el desarrollo de procesos creativos y producción de conocimiento.</a:t>
            </a: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entornos educativos, múltiples profesores pueden enseñar la misma asignatura y a través del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de los diferentes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que obtienes como creador de contenidos compartidos es poder incluir tus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21/09/2022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21/09/2022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21/09/2022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21/09/2022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21/09/2022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21/09/2022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21/09/2022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21/09/2022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21/09/2022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21/09/2022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21/09/2022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21/09/2022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text, application&#10;&#10;Description automatically generated">
            <a:extLst>
              <a:ext uri="{FF2B5EF4-FFF2-40B4-BE49-F238E27FC236}">
                <a16:creationId xmlns:a16="http://schemas.microsoft.com/office/drawing/2014/main" id="{9B0509BB-AD38-FC25-B607-4A9EFCB083E1}"/>
              </a:ext>
            </a:extLst>
          </p:cNvPr>
          <p:cNvPicPr>
            <a:picLocks noChangeAspect="1"/>
          </p:cNvPicPr>
          <p:nvPr/>
        </p:nvPicPr>
        <p:blipFill>
          <a:blip r:embed="rId2"/>
          <a:stretch>
            <a:fillRect/>
          </a:stretch>
        </p:blipFill>
        <p:spPr>
          <a:xfrm>
            <a:off x="1419650" y="1089000"/>
            <a:ext cx="9352699" cy="4680000"/>
          </a:xfrm>
          <a:prstGeom prst="rect">
            <a:avLst/>
          </a:prstGeom>
        </p:spPr>
      </p:pic>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https://github.com/rcfdtools/R.TeachingResearchGuide/tree/main/Section01/CollabTools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4655998" y="1682973"/>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0" y="2624140"/>
            <a:ext cx="12191999"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 fundamentos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 y="391431"/>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a:solidFill>
                  <a:schemeClr val="bg1">
                    <a:lumMod val="25000"/>
                  </a:schemeClr>
                </a:solidFill>
                <a:effectLst/>
                <a:latin typeface="+mj-lt"/>
                <a:hlinkClick r:id="rId11"/>
              </a:rPr>
              <a:t>https://github.com/rcfdtools/R.TeachingResearchGuide/tree/main/Section01/WhatIsCollab</a:t>
            </a:r>
            <a:r>
              <a:rPr lang="en-US" sz="1400" b="0" strike="noStrike">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134809"/>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755" y="956560"/>
            <a:ext cx="11340489" cy="5579157"/>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550223"/>
            <a:ext cx="12192000" cy="307777"/>
          </a:xfrm>
          <a:prstGeom prst="rect">
            <a:avLst/>
          </a:prstGeom>
          <a:noFill/>
        </p:spPr>
        <p:txBody>
          <a:bodyPr wrap="square" rtlCol="0">
            <a:spAutoFit/>
          </a:bodyPr>
          <a:lstStyle/>
          <a:p>
            <a:pPr algn="ctr"/>
            <a:r>
              <a:rPr lang="es-CO" sz="1400" dirty="0">
                <a:solidFill>
                  <a:schemeClr val="bg1">
                    <a:lumMod val="25000"/>
                  </a:schemeClr>
                </a:solidFill>
                <a:latin typeface="+mj-lt"/>
              </a:rPr>
              <a:t>Tomado o adaptado de: Programación colaborativa - De la necesidad de su uso a la psicología de sus interacciones, </a:t>
            </a:r>
            <a:r>
              <a:rPr lang="es-CO" sz="1400" dirty="0">
                <a:solidFill>
                  <a:schemeClr val="bg1">
                    <a:lumMod val="25000"/>
                  </a:schemeClr>
                </a:solidFill>
                <a:latin typeface="+mj-lt"/>
                <a:hlinkClick r:id="rId5"/>
              </a:rPr>
              <a:t>https://www.scielo.org.mx</a:t>
            </a:r>
            <a:r>
              <a:rPr lang="es-CO" sz="1400" dirty="0">
                <a:solidFill>
                  <a:schemeClr val="bg1">
                    <a:lumMod val="25000"/>
                  </a:schemeClr>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960291" y="3646682"/>
            <a:ext cx="10271418"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3139"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052"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5765"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3847936238"/>
              </p:ext>
            </p:extLst>
          </p:nvPr>
        </p:nvGraphicFramePr>
        <p:xfrm>
          <a:off x="1402750" y="1802040"/>
          <a:ext cx="9386499" cy="3826619"/>
        </p:xfrm>
        <a:graphic>
          <a:graphicData uri="http://schemas.openxmlformats.org/drawingml/2006/table">
            <a:tbl>
              <a:tblPr>
                <a:tableStyleId>{6E25E649-3F16-4E02-A733-19D2CDBF48F0}</a:tableStyleId>
              </a:tblPr>
              <a:tblGrid>
                <a:gridCol w="2411829">
                  <a:extLst>
                    <a:ext uri="{9D8B030D-6E8A-4147-A177-3AD203B41FA5}">
                      <a16:colId xmlns:a16="http://schemas.microsoft.com/office/drawing/2014/main" val="2450113201"/>
                    </a:ext>
                  </a:extLst>
                </a:gridCol>
                <a:gridCol w="3099971">
                  <a:extLst>
                    <a:ext uri="{9D8B030D-6E8A-4147-A177-3AD203B41FA5}">
                      <a16:colId xmlns:a16="http://schemas.microsoft.com/office/drawing/2014/main" val="2523571973"/>
                    </a:ext>
                  </a:extLst>
                </a:gridCol>
                <a:gridCol w="3874699">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Alcance</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Cooperación</a:t>
                      </a:r>
                      <a:endParaRPr lang="es-CO" sz="26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Confianza mutua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Transparencia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Vulnerabilidad</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Incluye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Ideas compartidas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Valor compartido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Interdependencia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Interacción</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Corto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Largo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Involucra</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Compartir ideas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dirty="0" err="1">
                <a:solidFill>
                  <a:schemeClr val="bg1">
                    <a:lumMod val="25000"/>
                  </a:schemeClr>
                </a:solidFill>
                <a:latin typeface="+mj-lt"/>
              </a:rPr>
              <a:t>Tomado</a:t>
            </a:r>
            <a:r>
              <a:rPr lang="en-US" sz="1400" dirty="0">
                <a:solidFill>
                  <a:schemeClr val="bg1">
                    <a:lumMod val="25000"/>
                  </a:schemeClr>
                </a:solidFill>
                <a:latin typeface="+mj-lt"/>
              </a:rPr>
              <a:t> o </a:t>
            </a:r>
            <a:r>
              <a:rPr lang="en-US" sz="1400" dirty="0" err="1">
                <a:solidFill>
                  <a:schemeClr val="bg1">
                    <a:lumMod val="25000"/>
                  </a:schemeClr>
                </a:solidFill>
                <a:latin typeface="+mj-lt"/>
              </a:rPr>
              <a:t>adaptado</a:t>
            </a:r>
            <a:r>
              <a:rPr lang="en-US" sz="1400" dirty="0">
                <a:solidFill>
                  <a:schemeClr val="bg1">
                    <a:lumMod val="25000"/>
                  </a:schemeClr>
                </a:solidFill>
                <a:latin typeface="+mj-lt"/>
              </a:rPr>
              <a:t> de: Cooperation vs Collaboration: When To Use Each Approach, </a:t>
            </a:r>
            <a:r>
              <a:rPr lang="en-US" sz="1400" dirty="0">
                <a:solidFill>
                  <a:schemeClr val="bg1">
                    <a:lumMod val="25000"/>
                  </a:schemeClr>
                </a:solidFill>
                <a:latin typeface="+mj-lt"/>
                <a:hlinkClick r:id="rId3"/>
              </a:rPr>
              <a:t>https://www.youtube.com/watch?v=Gr5mAboH1Kk</a:t>
            </a:r>
            <a:r>
              <a:rPr lang="en-US" sz="1400" dirty="0">
                <a:solidFill>
                  <a:schemeClr val="bg1">
                    <a:lumMod val="25000"/>
                  </a:schemeClr>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4169" y="183711"/>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3"/>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14224164-2045-4b51-92bb-313d0f626d83"/>
    <ds:schemaRef ds:uri="bf3e1746-bde1-4d6e-9c3f-7182572f7502"/>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689</TotalTime>
  <Words>1101</Words>
  <Application>Microsoft Office PowerPoint</Application>
  <PresentationFormat>Widescreen</PresentationFormat>
  <Paragraphs>89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Agregar valor a mi organización</vt:lpstr>
      <vt:lpstr>Agregar valor a mi organización</vt:lpstr>
      <vt:lpstr>Agregar valor a mi organización</vt:lpstr>
      <vt:lpstr>Herramientas para desarrollo colaborativo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56</cp:revision>
  <dcterms:created xsi:type="dcterms:W3CDTF">2022-08-04T19:07:18Z</dcterms:created>
  <dcterms:modified xsi:type="dcterms:W3CDTF">2022-09-21T22:14:01Z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