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29"/>
  </p:notesMasterIdLst>
  <p:handoutMasterIdLst>
    <p:handoutMasterId r:id="rId30"/>
  </p:handoutMasterIdLst>
  <p:sldIdLst>
    <p:sldId id="315" r:id="rId5"/>
    <p:sldId id="319" r:id="rId6"/>
    <p:sldId id="317" r:id="rId7"/>
    <p:sldId id="318" r:id="rId8"/>
    <p:sldId id="320" r:id="rId9"/>
    <p:sldId id="321" r:id="rId10"/>
    <p:sldId id="322" r:id="rId11"/>
    <p:sldId id="323" r:id="rId12"/>
    <p:sldId id="324" r:id="rId13"/>
    <p:sldId id="326" r:id="rId14"/>
    <p:sldId id="327" r:id="rId15"/>
    <p:sldId id="328" r:id="rId16"/>
    <p:sldId id="329" r:id="rId17"/>
    <p:sldId id="330" r:id="rId18"/>
    <p:sldId id="331" r:id="rId19"/>
    <p:sldId id="332" r:id="rId20"/>
    <p:sldId id="337" r:id="rId21"/>
    <p:sldId id="333" r:id="rId22"/>
    <p:sldId id="334" r:id="rId23"/>
    <p:sldId id="335" r:id="rId24"/>
    <p:sldId id="336" r:id="rId25"/>
    <p:sldId id="338" r:id="rId26"/>
    <p:sldId id="339" r:id="rId27"/>
    <p:sldId id="340" r:id="rId28"/>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5"/>
            <p14:sldId id="319"/>
            <p14:sldId id="317"/>
            <p14:sldId id="318"/>
            <p14:sldId id="320"/>
            <p14:sldId id="321"/>
            <p14:sldId id="322"/>
            <p14:sldId id="323"/>
            <p14:sldId id="324"/>
            <p14:sldId id="326"/>
            <p14:sldId id="327"/>
            <p14:sldId id="328"/>
            <p14:sldId id="329"/>
            <p14:sldId id="330"/>
            <p14:sldId id="331"/>
            <p14:sldId id="332"/>
            <p14:sldId id="337"/>
            <p14:sldId id="333"/>
            <p14:sldId id="334"/>
            <p14:sldId id="335"/>
            <p14:sldId id="336"/>
            <p14:sldId id="338"/>
            <p14:sldId id="339"/>
            <p14:sldId id="34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57F"/>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79177" autoAdjust="0"/>
  </p:normalViewPr>
  <p:slideViewPr>
    <p:cSldViewPr snapToGrid="0" showGuides="1">
      <p:cViewPr varScale="1">
        <p:scale>
          <a:sx n="84" d="100"/>
          <a:sy n="84" d="100"/>
        </p:scale>
        <p:origin x="1008" y="8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22/09/2022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22/09/2022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rcfdtool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daringfireball.net/projects/markdown/"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www.genbeta.com/guia-de-inicio/que-es-markdown-para-que-sirve-y-como-usarlo"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000" b="0" i="0" dirty="0">
                <a:solidFill>
                  <a:srgbClr val="24292F"/>
                </a:solidFill>
                <a:effectLst/>
                <a:latin typeface="Segoe UI Light" panose="020B0502040204020203" pitchFamily="34" charset="0"/>
                <a:cs typeface="Segoe UI Light" panose="020B0502040204020203" pitchFamily="34" charset="0"/>
              </a:rPr>
              <a:t>El desarrollo colaborativo se refiere al proceso de creación de contenidos académicos y científicos a través de la interacción simultánea de más de una persona para alcanzar uno o varios objetivos comunes; es así como programadores, investigadores y educadores colaboran entre ellos para obtener un producto de calidad que puede ser un software, una investigación, un curso, un programa académico o un libro electrónico, entre otros. No existe una manera única en que esta interacción se lleve a cabo debido a que el desarrollo colaborativo es un concepto amplio que se puede abordar desde diferentes perspectivas.</a:t>
            </a: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2191621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288691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892636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24292F"/>
                </a:solidFill>
                <a:effectLst/>
                <a:latin typeface="-apple-system"/>
              </a:rPr>
              <a:t>Para responder esta pregunta, creemos una lista de requerimientos específicos para el enfoque de educación e investigación planteado en este curso y para las 3 plataformas más populares.</a:t>
            </a:r>
          </a:p>
          <a:p>
            <a:endParaRPr lang="es-CO" sz="1200" b="0" i="0" dirty="0">
              <a:solidFill>
                <a:srgbClr val="24292F"/>
              </a:solidFill>
              <a:effectLst/>
              <a:latin typeface="-apple-system"/>
              <a:cs typeface="Segoe UI Light" panose="020B0502040204020203" pitchFamily="34" charset="0"/>
            </a:endParaRPr>
          </a:p>
          <a:p>
            <a:r>
              <a:rPr lang="es-CO" b="0" i="0" dirty="0">
                <a:solidFill>
                  <a:srgbClr val="57606A"/>
                </a:solidFill>
                <a:effectLst/>
                <a:latin typeface="-apple-system"/>
              </a:rPr>
              <a:t>Los requerimientos presentados en la tabla anterior han sido definidos por </a:t>
            </a:r>
            <a:r>
              <a:rPr lang="es-CO" b="0" i="0" u="none" strike="noStrike" dirty="0" err="1">
                <a:effectLst/>
                <a:latin typeface="-apple-system"/>
                <a:hlinkClick r:id="rId3"/>
              </a:rPr>
              <a:t>rcfdtools</a:t>
            </a:r>
            <a:r>
              <a:rPr lang="es-CO" b="0" i="0" dirty="0">
                <a:solidFill>
                  <a:srgbClr val="57606A"/>
                </a:solidFill>
                <a:effectLst/>
                <a:latin typeface="-apple-system"/>
              </a:rPr>
              <a:t> y su validación puede cambiar por cambios en las políticas propias de cada plataforma.</a:t>
            </a:r>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a:p>
            <a:r>
              <a:rPr lang="es-CO" b="0" i="0" dirty="0">
                <a:solidFill>
                  <a:srgbClr val="24292F"/>
                </a:solidFill>
                <a:effectLst/>
                <a:latin typeface="-apple-system"/>
              </a:rPr>
              <a:t>De acuerdo a la cobertura en los requerimientos indicados, la plataforma para el desarrollo de contenidos por desarrollo colaborativo orientado a educación e investigación es GitHub.</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2471891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1042957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1" i="0" dirty="0">
                <a:solidFill>
                  <a:srgbClr val="24292F"/>
                </a:solidFill>
                <a:effectLst/>
                <a:latin typeface="-apple-system"/>
              </a:rPr>
              <a:t>Rendimiento</a:t>
            </a:r>
          </a:p>
          <a:p>
            <a:pPr algn="l"/>
            <a:r>
              <a:rPr lang="es-CO" b="0" i="0" dirty="0">
                <a:solidFill>
                  <a:srgbClr val="24292F"/>
                </a:solidFill>
                <a:effectLst/>
                <a:latin typeface="-apple-system"/>
              </a:rPr>
              <a:t>La confirmación de nuevos cambios, la ramificación, la fusión y la comparación de versiones anteriores se han optimizado en favor del rendimiento. Git no se deja engañar por los nombres de los archivos a la hora de determinar cuál debería ser el almacenamiento y el historial de versiones del árbol de archivos; en lugar de ello, se centra en el contenido del propio archivo. </a:t>
            </a:r>
          </a:p>
          <a:p>
            <a:pPr algn="l"/>
            <a:endParaRPr lang="es-CO" b="0" i="0" dirty="0">
              <a:solidFill>
                <a:srgbClr val="24292F"/>
              </a:solidFill>
              <a:effectLst/>
              <a:latin typeface="-apple-system"/>
            </a:endParaRPr>
          </a:p>
          <a:p>
            <a:pPr algn="l"/>
            <a:r>
              <a:rPr lang="es-CO" b="1" i="0" dirty="0">
                <a:solidFill>
                  <a:srgbClr val="24292F"/>
                </a:solidFill>
                <a:effectLst/>
                <a:latin typeface="-apple-system"/>
              </a:rPr>
              <a:t>Seguridad</a:t>
            </a:r>
          </a:p>
          <a:p>
            <a:pPr algn="l"/>
            <a:r>
              <a:rPr lang="es-CO" b="0" i="0" dirty="0">
                <a:solidFill>
                  <a:srgbClr val="24292F"/>
                </a:solidFill>
                <a:effectLst/>
                <a:latin typeface="-apple-system"/>
              </a:rPr>
              <a:t>Prioridad de conservar la integridad del código fuente gestionado. El contenido de los archivos y las verdaderas relaciones entre estos y los directorios, las versiones, las etiquetas y las confirmaciones, todos ellos objetos del repositorio de Git, están protegidos con un algoritmo de hash criptográficamente seguro llamado "SHA1". De este modo, se salvaguarda el código y el historial de cambios frente a las modificaciones accidentales y maliciosas, y se garantiza que el historial sea totalmente trazable.</a:t>
            </a:r>
          </a:p>
          <a:p>
            <a:pPr algn="l"/>
            <a:endParaRPr lang="es-CO" b="0" i="0" dirty="0">
              <a:solidFill>
                <a:srgbClr val="24292F"/>
              </a:solidFill>
              <a:effectLst/>
              <a:latin typeface="-apple-system"/>
            </a:endParaRPr>
          </a:p>
          <a:p>
            <a:pPr algn="l"/>
            <a:r>
              <a:rPr lang="es-CO" b="1" i="0" dirty="0">
                <a:solidFill>
                  <a:srgbClr val="24292F"/>
                </a:solidFill>
                <a:effectLst/>
                <a:latin typeface="-apple-system"/>
              </a:rPr>
              <a:t>Flexibilidad</a:t>
            </a:r>
          </a:p>
          <a:p>
            <a:pPr algn="l"/>
            <a:r>
              <a:rPr lang="es-CO" b="0" i="0" dirty="0">
                <a:solidFill>
                  <a:srgbClr val="24292F"/>
                </a:solidFill>
                <a:effectLst/>
                <a:latin typeface="-apple-system"/>
              </a:rPr>
              <a:t>Git es flexible en varios aspectos: en la capacidad para varios tipos de flujos de trabajo de desarrollo no lineal, en su eficiencia en proyectos tanto grandes como pequeños y en su compatibilidad con numerosos sistemas y protocolos.</a:t>
            </a:r>
          </a:p>
          <a:p>
            <a:pPr algn="l"/>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351184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1991130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987997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1017806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3738008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416263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sz="1200" b="0" i="0" dirty="0">
                <a:solidFill>
                  <a:srgbClr val="24292F"/>
                </a:solidFill>
                <a:effectLst/>
                <a:latin typeface="-apple-system"/>
              </a:rPr>
              <a:t>Tradicionalmente, pensamos que la creación de contenidos académicos y científicos se puede realizar de manera individual y aislada de otras personas; incluso, la formación profesional que recibimos en las aulas privilegia en cierto sentido esta modalidad. Es verdad que existen tareas que se pueden desarrollar en solitario, especialmente cuando se trabaja en la producción científica de trabajos de investigación y/o profundización con un alcance particular; sin embargo, cuando el nivel de dificultad de la investigación o los contenidos de los </a:t>
            </a:r>
            <a:r>
              <a:rPr lang="es-CO" sz="1200" b="0" i="0" dirty="0" err="1">
                <a:solidFill>
                  <a:srgbClr val="24292F"/>
                </a:solidFill>
                <a:effectLst/>
                <a:latin typeface="-apple-system"/>
              </a:rPr>
              <a:t>microcurrículos</a:t>
            </a:r>
            <a:r>
              <a:rPr lang="es-CO" sz="1200" b="0" i="0" dirty="0">
                <a:solidFill>
                  <a:srgbClr val="24292F"/>
                </a:solidFill>
                <a:effectLst/>
                <a:latin typeface="-apple-system"/>
              </a:rPr>
              <a:t> aumenta, ya sea por las nuevas innovaciones tecnológicas, porque requieren de conocimiento experto de múltiples disciplinas o por avances en docencia, la creación y actualización necesariamente se tiene que desarrollar en compañía de otras personas. De esta manera, la interacción humana en el proceso de creación de contenidos de calidad es en muchas ocasiones, obligatoria.</a:t>
            </a:r>
          </a:p>
          <a:p>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215802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Los repositorios de GitHub utilizan para su documentación el lenguaje </a:t>
            </a:r>
            <a:r>
              <a:rPr lang="es-CO" b="0" i="0" dirty="0" err="1">
                <a:solidFill>
                  <a:srgbClr val="24292F"/>
                </a:solidFill>
                <a:effectLst/>
                <a:latin typeface="-apple-system"/>
              </a:rPr>
              <a:t>Markdown</a:t>
            </a:r>
            <a:r>
              <a:rPr lang="es-CO" b="0" i="0" dirty="0">
                <a:solidFill>
                  <a:srgbClr val="24292F"/>
                </a:solidFill>
                <a:effectLst/>
                <a:latin typeface="-apple-system"/>
              </a:rPr>
              <a:t>, que permite crear texto con formato, tablas, enlaces y utilizar elementos embebidos del lenguaje de hipertextos HTML y sin tener que definir estilos o tener conocimientos de programación. En este </a:t>
            </a:r>
            <a:r>
              <a:rPr lang="es-CO" b="0" i="0" dirty="0" err="1">
                <a:solidFill>
                  <a:srgbClr val="24292F"/>
                </a:solidFill>
                <a:effectLst/>
                <a:latin typeface="-apple-system"/>
              </a:rPr>
              <a:t>microcontenido</a:t>
            </a:r>
            <a:r>
              <a:rPr lang="es-CO" b="0" i="0" dirty="0">
                <a:solidFill>
                  <a:srgbClr val="24292F"/>
                </a:solidFill>
                <a:effectLst/>
                <a:latin typeface="-apple-system"/>
              </a:rPr>
              <a:t> encontrarás diferentes recursos para la escritura de e-Books y documentación wiki usando el lenguaje de marcas </a:t>
            </a:r>
            <a:r>
              <a:rPr lang="es-CO" b="0" i="0" dirty="0" err="1">
                <a:solidFill>
                  <a:srgbClr val="24292F"/>
                </a:solidFill>
                <a:effectLst/>
                <a:latin typeface="-apple-system"/>
              </a:rPr>
              <a:t>Markdown</a:t>
            </a:r>
            <a:r>
              <a:rPr lang="es-CO" b="0" i="0" dirty="0">
                <a:solidFill>
                  <a:srgbClr val="24292F"/>
                </a:solidFill>
                <a:effectLst/>
                <a:latin typeface="-apple-system"/>
              </a:rPr>
              <a:t>.</a:t>
            </a:r>
          </a:p>
          <a:p>
            <a:pPr algn="l"/>
            <a:endParaRPr lang="es-CO" sz="1200" b="0" i="0" dirty="0">
              <a:solidFill>
                <a:srgbClr val="24292F"/>
              </a:solidFill>
              <a:effectLst/>
              <a:latin typeface="-apple-system"/>
              <a:cs typeface="Segoe UI Light" panose="020B0502040204020203" pitchFamily="34" charset="0"/>
            </a:endParaRPr>
          </a:p>
          <a:p>
            <a:pPr algn="l"/>
            <a:r>
              <a:rPr lang="es-CO" b="0" i="0" dirty="0" err="1">
                <a:solidFill>
                  <a:srgbClr val="24292F"/>
                </a:solidFill>
                <a:effectLst/>
                <a:latin typeface="-apple-system"/>
              </a:rPr>
              <a:t>Markdown</a:t>
            </a:r>
            <a:r>
              <a:rPr lang="es-CO" b="0" i="0" dirty="0">
                <a:solidFill>
                  <a:srgbClr val="24292F"/>
                </a:solidFill>
                <a:effectLst/>
                <a:latin typeface="-apple-system"/>
              </a:rPr>
              <a:t> es un lenguaje de marcas que facilita la aplicación de formato a un texto empleando una serie de caracteres de una forma especial. En principio, fue pensado para elaborar textos cuyo destino iba a ser la web con más rapidez y sencillez que si estuviésemos usando directamente HTML, y si bien ese suele ser el mejor uso que podemos darle, también podemos emplearlo para cualquier tipo de texto, independientemente de cuál vaya a ser su destino. Como explica </a:t>
            </a:r>
            <a:r>
              <a:rPr lang="es-CO" b="0" i="1" u="none" strike="noStrike" dirty="0">
                <a:effectLst/>
                <a:latin typeface="-apple-system"/>
                <a:hlinkClick r:id="rId3"/>
              </a:rPr>
              <a:t>John </a:t>
            </a:r>
            <a:r>
              <a:rPr lang="es-CO" b="0" i="1" u="none" strike="noStrike" dirty="0" err="1">
                <a:effectLst/>
                <a:latin typeface="-apple-system"/>
                <a:hlinkClick r:id="rId3"/>
              </a:rPr>
              <a:t>Gruber</a:t>
            </a:r>
            <a:r>
              <a:rPr lang="es-CO" b="0" i="0" dirty="0">
                <a:solidFill>
                  <a:srgbClr val="24292F"/>
                </a:solidFill>
                <a:effectLst/>
                <a:latin typeface="-apple-system"/>
              </a:rPr>
              <a:t>, uno de sus creadores, </a:t>
            </a:r>
            <a:r>
              <a:rPr lang="es-CO" b="0" i="0" dirty="0" err="1">
                <a:solidFill>
                  <a:srgbClr val="24292F"/>
                </a:solidFill>
                <a:effectLst/>
                <a:latin typeface="-apple-system"/>
              </a:rPr>
              <a:t>Markdown</a:t>
            </a:r>
            <a:r>
              <a:rPr lang="es-CO" b="0" i="0" dirty="0">
                <a:solidFill>
                  <a:srgbClr val="24292F"/>
                </a:solidFill>
                <a:effectLst/>
                <a:latin typeface="-apple-system"/>
              </a:rPr>
              <a:t> es realmente dos cosas: por un lado, el lenguaje; por otro, una herramienta de software que convierte documentos .</a:t>
            </a:r>
            <a:r>
              <a:rPr lang="es-CO" b="0" i="0" dirty="0" err="1">
                <a:solidFill>
                  <a:srgbClr val="24292F"/>
                </a:solidFill>
                <a:effectLst/>
                <a:latin typeface="-apple-system"/>
              </a:rPr>
              <a:t>md</a:t>
            </a:r>
            <a:r>
              <a:rPr lang="es-CO" b="0" i="0" dirty="0">
                <a:solidFill>
                  <a:srgbClr val="24292F"/>
                </a:solidFill>
                <a:effectLst/>
                <a:latin typeface="-apple-system"/>
              </a:rPr>
              <a:t> en lenguaje HTML válido.</a:t>
            </a:r>
            <a:endParaRPr lang="es-CO" sz="1200" b="0" i="0" dirty="0">
              <a:solidFill>
                <a:srgbClr val="24292F"/>
              </a:solidFill>
              <a:effectLst/>
              <a:latin typeface="-apple-system"/>
              <a:cs typeface="Segoe UI Light" panose="020B0502040204020203" pitchFamily="34" charset="0"/>
            </a:endParaRPr>
          </a:p>
          <a:p>
            <a:pPr algn="l"/>
            <a:endParaRPr lang="es-CO" sz="1200" b="0" i="0" dirty="0">
              <a:solidFill>
                <a:srgbClr val="24292F"/>
              </a:solidFill>
              <a:effectLst/>
              <a:latin typeface="-apple-system"/>
              <a:cs typeface="Segoe UI Light" panose="020B0502040204020203" pitchFamily="34" charset="0"/>
            </a:endParaRPr>
          </a:p>
          <a:p>
            <a:pPr algn="l"/>
            <a:r>
              <a:rPr lang="es-CO" sz="1200" b="0" i="0" dirty="0">
                <a:solidFill>
                  <a:srgbClr val="24292F"/>
                </a:solidFill>
                <a:effectLst/>
                <a:latin typeface="-apple-system"/>
                <a:cs typeface="Segoe UI Light" panose="020B0502040204020203" pitchFamily="34" charset="0"/>
              </a:rPr>
              <a:t>Tomado o adaptado de: </a:t>
            </a:r>
            <a:r>
              <a:rPr lang="es-CO" b="0" i="0" u="sng" dirty="0">
                <a:effectLst/>
                <a:latin typeface="-apple-system"/>
                <a:hlinkClick r:id="rId4"/>
              </a:rPr>
              <a:t>https://www.genbeta.com/guia-de-inicio/que-es-markdown-para-que-sirve-y-como-usarlo</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1453507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478258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421604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Los contenidos producidos combinan la experticia de los integrantes del equipo de trabajo, de la facultad o el programa académico, del grupo de investigación o del centro de estudios al cual pertenecen.</a:t>
            </a:r>
          </a:p>
          <a:p>
            <a:pPr algn="l">
              <a:buFont typeface="Arial" panose="020B0604020202020204" pitchFamily="34" charset="0"/>
              <a:buNone/>
            </a:pPr>
            <a:r>
              <a:rPr lang="es-CO" b="0" i="0" dirty="0">
                <a:solidFill>
                  <a:srgbClr val="24292F"/>
                </a:solidFill>
                <a:effectLst/>
                <a:latin typeface="-apple-system"/>
              </a:rPr>
              <a:t>Creación de redes colaborativas donde los repositorios de los grupos o centros es abierta y compartida dentro de los miembros de la institución y otras instituciones y comunidades científicas.</a:t>
            </a:r>
          </a:p>
          <a:p>
            <a:pPr algn="l">
              <a:buFont typeface="Arial" panose="020B0604020202020204" pitchFamily="34" charset="0"/>
              <a:buNone/>
            </a:pPr>
            <a:r>
              <a:rPr lang="es-CO" b="0" i="0" dirty="0">
                <a:solidFill>
                  <a:srgbClr val="24292F"/>
                </a:solidFill>
                <a:effectLst/>
                <a:latin typeface="-apple-system"/>
              </a:rPr>
              <a:t>Interacción directa entre grupos, profesores y estudiantes a través de discusiones.</a:t>
            </a:r>
          </a:p>
          <a:p>
            <a:pPr algn="l">
              <a:buFont typeface="Arial" panose="020B0604020202020204" pitchFamily="34" charset="0"/>
              <a:buNone/>
            </a:pPr>
            <a:r>
              <a:rPr lang="es-CO" b="0" i="0" dirty="0">
                <a:solidFill>
                  <a:srgbClr val="24292F"/>
                </a:solidFill>
                <a:effectLst/>
                <a:latin typeface="-apple-system"/>
              </a:rPr>
              <a:t>Facilidad de desarrollo en la solución de casos de estudio debido a que los miembros de la red pueden plantear diferentes formas de abordar el problema y se pueden obtener múltiples soluciones.</a:t>
            </a:r>
          </a:p>
          <a:p>
            <a:pPr algn="l">
              <a:buFont typeface="Arial" panose="020B0604020202020204" pitchFamily="34" charset="0"/>
              <a:buNone/>
            </a:pPr>
            <a:r>
              <a:rPr lang="es-CO" b="0" i="0" dirty="0">
                <a:solidFill>
                  <a:srgbClr val="24292F"/>
                </a:solidFill>
                <a:effectLst/>
                <a:latin typeface="-apple-system"/>
              </a:rPr>
              <a:t>El conocimiento compartido facilita los procesos de enseñanza y aprendizaje debido a que una vez se cuenta con la línea base de conocimiento, los miembros del equipo buscan nuevas formas de transmitir este conocimiento de una forma más asertiva.</a:t>
            </a:r>
          </a:p>
          <a:p>
            <a:r>
              <a:rPr lang="es-CO" dirty="0"/>
              <a:t>Agrega valor a todos los niveles de las organizaciones a las cuales pertenecen los colaboradores.</a:t>
            </a:r>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76710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sz="1200" b="0" i="0" dirty="0">
                <a:solidFill>
                  <a:srgbClr val="24292F"/>
                </a:solidFill>
                <a:effectLst/>
                <a:latin typeface="-apple-system"/>
              </a:rPr>
              <a:t>La cooperación y colaboración son elementos vitales en el desarrollo de procesos creativos y producción de conocimiento.</a:t>
            </a:r>
            <a:endParaRPr lang="es-CO" sz="12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94818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El desarrollo de contenidos bajo el esquema de desarrollo colaborativo, agrega valor a tu perfil profesional, a tu equipo de trabajo y a la organización a la que perteneces.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entornos educativos, múltiples profesores pueden enseñar la misma asignatura y a través del desarrollo colaborativo, pueden crear y desarrollar un curso global con un </a:t>
            </a:r>
            <a:r>
              <a:rPr lang="es-CO" sz="12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micro-currículo</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común que combine la experticia de los diferentes miembros del equipo.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El valor que obtienes como creador de contenidos compartidos es poder incluir tus participaciones en tu portafolio personal referenciando los diferentes repositorios creados.</a:t>
            </a: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95051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Un equipo de trabajo organizado y multidisciplinar, estará al tanto de nuevos métodos y herramientas que podrá implementar en contenidos existentes dentro de la organización.</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15322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Al desarrollar una investigación, crear un curso, escribir un libro o participar en un proyecto, crea un repositorio documentado e invita a otros miembros de tu equipo y organización a colaborar.</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221999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Crea centros de discusión en cada repositorio para documentar la interacción entre los miembros y usuarios, publica frecuentemente noticias para mantener actualizada a tu comunidad.</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78824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Existen diferentes herramientas o plataformas informáticas para desarrollo colaborativo que facilitan la interacción y gestión de la información. Los equipos de desarrollo ya no deben estar en el mismo lugar para poder comunicarse y crear, ni siquiera tienen que conocerse para poder dar sus criterios y participar en un proyecto. El desarrollo colaborativo es un modelo que parte de la base de que el conocimiento disponible públicamente, para ser accedido y revisado por otros investigadores, educadores o estudiantes. Debido a que este modelo está ligado al software libre, las reglas son similares: cuando un creador de contenido aporta algo a un repositorio fuente, o participa en el desarrollo colaborativo, sus aportes deben quedar públicos y disponibles para que pueda ser evaluado, mejorado o utilizado.</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33735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22/09/2022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22/09/2022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22/09/2022</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22/09/2022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22/09/2022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22/09/2022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22/09/2022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22/09/2022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22/09/2022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22/09/2022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22/09/2022</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cfdtools/R.TeachingResearchGuid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CollabTools" TargetMode="External"/><Relationship Id="rId7" Type="http://schemas.openxmlformats.org/officeDocument/2006/relationships/image" Target="../media/image27.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saasradar.net/herramientas-desarrollo-colaborativo" TargetMode="External"/><Relationship Id="rId7" Type="http://schemas.openxmlformats.org/officeDocument/2006/relationships/image" Target="../media/image31.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33.sv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GitFundamental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s://www.atlassian.com/es/git/tutorials/what-is-git" TargetMode="External"/><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s/pull-requests/collaborating-with-pull-requests/proposing-changes-to-your-work-with-pull-requests/about-branches"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atlassian.com/es/git/tutorials/why-git"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Markdown#lenguaje-markdown-y-escritura-en-github"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8.sv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rcfdtools/R.TeachingResearchGuide/blob/main/Section01/GitHubDiscussions" TargetMode="External"/><Relationship Id="rId3" Type="http://schemas.openxmlformats.org/officeDocument/2006/relationships/hyperlink" Target="https://github.com/rcfdtools/R.TeachingResearchGuide/blob/main/Section01/GitHubRepository" TargetMode="External"/><Relationship Id="rId7" Type="http://schemas.openxmlformats.org/officeDocument/2006/relationships/hyperlink" Target="https://github.com/rcfdtools/R.TeachingResearchGuide/blob/main/Section01/GitHubWiki"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s://github.com/rcfdtools/R.TeachingResearchGuide/blob/main/Section01/GitHubOrganization" TargetMode="External"/><Relationship Id="rId5" Type="http://schemas.openxmlformats.org/officeDocument/2006/relationships/image" Target="../media/image40.sv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2.sv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github.com/rcfdtools/R.TeachingResearchGuide/tree/main/Section01/WhatIsCollab" TargetMode="External"/><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scielo.org.mx/" TargetMode="Externa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Gr5mAboH1Kk"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raphical user interface, text, application&#10;&#10;Description automatically generated">
            <a:extLst>
              <a:ext uri="{FF2B5EF4-FFF2-40B4-BE49-F238E27FC236}">
                <a16:creationId xmlns:a16="http://schemas.microsoft.com/office/drawing/2014/main" id="{9B0509BB-AD38-FC25-B607-4A9EFCB083E1}"/>
              </a:ext>
            </a:extLst>
          </p:cNvPr>
          <p:cNvPicPr>
            <a:picLocks noChangeAspect="1"/>
          </p:cNvPicPr>
          <p:nvPr/>
        </p:nvPicPr>
        <p:blipFill>
          <a:blip r:embed="rId2"/>
          <a:stretch>
            <a:fillRect/>
          </a:stretch>
        </p:blipFill>
        <p:spPr>
          <a:xfrm>
            <a:off x="1419650" y="1089000"/>
            <a:ext cx="9352699" cy="4680000"/>
          </a:xfrm>
          <a:prstGeom prst="rect">
            <a:avLst/>
          </a:prstGeom>
        </p:spPr>
      </p:pic>
      <p:sp>
        <p:nvSpPr>
          <p:cNvPr id="2" name="TextBox 1">
            <a:extLst>
              <a:ext uri="{FF2B5EF4-FFF2-40B4-BE49-F238E27FC236}">
                <a16:creationId xmlns:a16="http://schemas.microsoft.com/office/drawing/2014/main" id="{8965DC34-64E5-5129-DC3C-AFD7B41EA0A1}"/>
              </a:ext>
            </a:extLst>
          </p:cNvPr>
          <p:cNvSpPr txBox="1"/>
          <p:nvPr/>
        </p:nvSpPr>
        <p:spPr>
          <a:xfrm>
            <a:off x="6096000" y="6550223"/>
            <a:ext cx="6096000" cy="307777"/>
          </a:xfrm>
          <a:prstGeom prst="rect">
            <a:avLst/>
          </a:prstGeom>
          <a:noFill/>
        </p:spPr>
        <p:txBody>
          <a:bodyPr wrap="square" rtlCol="0">
            <a:spAutoFit/>
          </a:bodyPr>
          <a:lstStyle/>
          <a:p>
            <a:pPr algn="r"/>
            <a:r>
              <a:rPr lang="en-US" sz="1400" dirty="0">
                <a:solidFill>
                  <a:schemeClr val="bg1">
                    <a:lumMod val="25000"/>
                  </a:schemeClr>
                </a:solidFill>
                <a:latin typeface="+mj-lt"/>
              </a:rPr>
              <a:t>v</a:t>
            </a:r>
            <a:r>
              <a:rPr lang="es-CO" sz="1400" dirty="0">
                <a:solidFill>
                  <a:schemeClr val="bg1">
                    <a:lumMod val="25000"/>
                  </a:schemeClr>
                </a:solidFill>
                <a:latin typeface="+mj-lt"/>
              </a:rPr>
              <a:t>.20220922</a:t>
            </a:r>
          </a:p>
        </p:txBody>
      </p:sp>
      <p:sp>
        <p:nvSpPr>
          <p:cNvPr id="3" name="TextBox 2">
            <a:extLst>
              <a:ext uri="{FF2B5EF4-FFF2-40B4-BE49-F238E27FC236}">
                <a16:creationId xmlns:a16="http://schemas.microsoft.com/office/drawing/2014/main" id="{8062869A-C891-4710-0EA5-16D8B88B2458}"/>
              </a:ext>
            </a:extLst>
          </p:cNvPr>
          <p:cNvSpPr txBox="1"/>
          <p:nvPr/>
        </p:nvSpPr>
        <p:spPr>
          <a:xfrm>
            <a:off x="0" y="6550223"/>
            <a:ext cx="6096000" cy="307777"/>
          </a:xfrm>
          <a:prstGeom prst="rect">
            <a:avLst/>
          </a:prstGeom>
          <a:noFill/>
        </p:spPr>
        <p:txBody>
          <a:bodyPr wrap="square" rtlCol="0">
            <a:spAutoFit/>
          </a:bodyPr>
          <a:lstStyle/>
          <a:p>
            <a:r>
              <a:rPr lang="en-US" sz="1400" dirty="0">
                <a:solidFill>
                  <a:schemeClr val="bg1">
                    <a:lumMod val="25000"/>
                  </a:schemeClr>
                </a:solidFill>
                <a:latin typeface="+mj-lt"/>
                <a:hlinkClick r:id="rId3"/>
              </a:rPr>
              <a:t>https://github.com/rcfdtools/R.TeachingResearchGuide</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451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los miembros de tu comunidad.</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2493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3254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Herramientas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para desarrollo colaborativo</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3"/>
              </a:rPr>
              <a:t>https://github.com/rcfdtools/R.TeachingResearchGuide/tree/main/Section01/CollabTools</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grpSp>
        <p:nvGrpSpPr>
          <p:cNvPr id="13" name="Group 12">
            <a:extLst>
              <a:ext uri="{FF2B5EF4-FFF2-40B4-BE49-F238E27FC236}">
                <a16:creationId xmlns:a16="http://schemas.microsoft.com/office/drawing/2014/main" id="{9A49B948-F703-2E66-E346-3FA06E460EA2}"/>
              </a:ext>
            </a:extLst>
          </p:cNvPr>
          <p:cNvGrpSpPr/>
          <p:nvPr/>
        </p:nvGrpSpPr>
        <p:grpSpPr>
          <a:xfrm>
            <a:off x="4655998" y="1682973"/>
            <a:ext cx="2880000" cy="1449574"/>
            <a:chOff x="4501483" y="1682973"/>
            <a:chExt cx="2880000" cy="1449574"/>
          </a:xfrm>
        </p:grpSpPr>
        <p:pic>
          <p:nvPicPr>
            <p:cNvPr id="10" name="Graphic 9" descr="Tools outline">
              <a:extLst>
                <a:ext uri="{FF2B5EF4-FFF2-40B4-BE49-F238E27FC236}">
                  <a16:creationId xmlns:a16="http://schemas.microsoft.com/office/drawing/2014/main" id="{2EF2C4E7-3282-1FE2-1563-408D7B98D2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1483" y="1682973"/>
              <a:ext cx="1440000" cy="1440000"/>
            </a:xfrm>
            <a:prstGeom prst="rect">
              <a:avLst/>
            </a:prstGeom>
          </p:spPr>
        </p:pic>
        <p:pic>
          <p:nvPicPr>
            <p:cNvPr id="12" name="Graphic 11" descr="Drawing Figure outline">
              <a:extLst>
                <a:ext uri="{FF2B5EF4-FFF2-40B4-BE49-F238E27FC236}">
                  <a16:creationId xmlns:a16="http://schemas.microsoft.com/office/drawing/2014/main" id="{3287E20F-FDA6-AEC2-69C1-0990D730B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01483" y="1692547"/>
              <a:ext cx="1440000" cy="1440000"/>
            </a:xfrm>
            <a:prstGeom prst="rect">
              <a:avLst/>
            </a:prstGeom>
          </p:spPr>
        </p:pic>
      </p:grpSp>
    </p:spTree>
    <p:extLst>
      <p:ext uri="{BB962C8B-B14F-4D97-AF65-F5344CB8AC3E}">
        <p14:creationId xmlns:p14="http://schemas.microsoft.com/office/powerpoint/2010/main" val="412089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292448"/>
            <a:ext cx="12191999"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Características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las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sp>
        <p:nvSpPr>
          <p:cNvPr id="3" name="TextBox 2">
            <a:extLst>
              <a:ext uri="{FF2B5EF4-FFF2-40B4-BE49-F238E27FC236}">
                <a16:creationId xmlns:a16="http://schemas.microsoft.com/office/drawing/2014/main" id="{73601239-4033-815A-3BCC-44CE8B4A0300}"/>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a:t>
            </a:r>
            <a:r>
              <a:rPr lang="es-CO" sz="1400" b="0" strike="noStrike" dirty="0">
                <a:solidFill>
                  <a:schemeClr val="bg1">
                    <a:lumMod val="25000"/>
                  </a:schemeClr>
                </a:solidFill>
                <a:effectLst/>
                <a:latin typeface="+mj-lt"/>
              </a:rPr>
              <a:t>Desarrollo colaborativo - Herramientas o plataformas más utilizadas</a:t>
            </a:r>
            <a:r>
              <a:rPr lang="en-US" sz="1400" b="0" strike="noStrike" dirty="0">
                <a:solidFill>
                  <a:schemeClr val="bg1">
                    <a:lumMod val="25000"/>
                  </a:schemeClr>
                </a:solidFill>
                <a:effectLst/>
                <a:latin typeface="+mj-lt"/>
              </a:rPr>
              <a:t>  </a:t>
            </a:r>
            <a:r>
              <a:rPr lang="en-US" sz="1400" b="0" strike="noStrike" dirty="0">
                <a:solidFill>
                  <a:schemeClr val="bg1">
                    <a:lumMod val="25000"/>
                  </a:schemeClr>
                </a:solidFill>
                <a:effectLst/>
                <a:latin typeface="+mj-lt"/>
                <a:hlinkClick r:id="rId3"/>
              </a:rPr>
              <a:t>https://saasradar.net/herramientas-desarrollo-colaborativo</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
        <p:nvSpPr>
          <p:cNvPr id="4" name="Title 1">
            <a:extLst>
              <a:ext uri="{FF2B5EF4-FFF2-40B4-BE49-F238E27FC236}">
                <a16:creationId xmlns:a16="http://schemas.microsoft.com/office/drawing/2014/main" id="{815EEC20-81BB-EEA1-BA05-CCB7511C994A}"/>
              </a:ext>
            </a:extLst>
          </p:cNvPr>
          <p:cNvSpPr txBox="1">
            <a:spLocks/>
          </p:cNvSpPr>
          <p:nvPr/>
        </p:nvSpPr>
        <p:spPr>
          <a:xfrm>
            <a:off x="557736" y="3335559"/>
            <a:ext cx="11076526" cy="255054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del los archivos fuente de uno o varios proyectos.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la documentación.</a:t>
            </a:r>
          </a:p>
        </p:txBody>
      </p:sp>
      <p:pic>
        <p:nvPicPr>
          <p:cNvPr id="7" name="Graphic 6" descr="Astronaut male outline">
            <a:extLst>
              <a:ext uri="{FF2B5EF4-FFF2-40B4-BE49-F238E27FC236}">
                <a16:creationId xmlns:a16="http://schemas.microsoft.com/office/drawing/2014/main" id="{84AE53A6-D869-AFD5-70CC-FEF1AEEC2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90633" y="1504125"/>
            <a:ext cx="1440000" cy="1440000"/>
          </a:xfrm>
          <a:prstGeom prst="rect">
            <a:avLst/>
          </a:prstGeom>
        </p:spPr>
      </p:pic>
      <p:pic>
        <p:nvPicPr>
          <p:cNvPr id="9" name="Graphic 8" descr="Storytelling outline">
            <a:extLst>
              <a:ext uri="{FF2B5EF4-FFF2-40B4-BE49-F238E27FC236}">
                <a16:creationId xmlns:a16="http://schemas.microsoft.com/office/drawing/2014/main" id="{AF3BBB40-5F7D-0BB4-6BA0-ED1B1A27A2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61367" y="1504125"/>
            <a:ext cx="1440000" cy="1440000"/>
          </a:xfrm>
          <a:prstGeom prst="rect">
            <a:avLst/>
          </a:prstGeom>
        </p:spPr>
      </p:pic>
      <p:pic>
        <p:nvPicPr>
          <p:cNvPr id="17" name="Graphic 16" descr="Syncing cloud outline">
            <a:extLst>
              <a:ext uri="{FF2B5EF4-FFF2-40B4-BE49-F238E27FC236}">
                <a16:creationId xmlns:a16="http://schemas.microsoft.com/office/drawing/2014/main" id="{9F16B5F0-4892-FDAF-6256-A7E4A1BC08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75999" y="1504125"/>
            <a:ext cx="1440000" cy="1440000"/>
          </a:xfrm>
          <a:prstGeom prst="rect">
            <a:avLst/>
          </a:prstGeom>
        </p:spPr>
      </p:pic>
    </p:spTree>
    <p:extLst>
      <p:ext uri="{BB962C8B-B14F-4D97-AF65-F5344CB8AC3E}">
        <p14:creationId xmlns:p14="http://schemas.microsoft.com/office/powerpoint/2010/main" val="139919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2187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pic>
        <p:nvPicPr>
          <p:cNvPr id="5" name="Picture 4" descr="A picture containing text&#10;&#10;Description automatically generated">
            <a:extLst>
              <a:ext uri="{FF2B5EF4-FFF2-40B4-BE49-F238E27FC236}">
                <a16:creationId xmlns:a16="http://schemas.microsoft.com/office/drawing/2014/main" id="{F59E366C-5DED-B599-5E1A-D1CBCE846CC2}"/>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80010" y="2480816"/>
            <a:ext cx="11115304" cy="1896367"/>
          </a:xfrm>
          <a:prstGeom prst="rect">
            <a:avLst/>
          </a:prstGeom>
        </p:spPr>
      </p:pic>
    </p:spTree>
    <p:extLst>
      <p:ext uri="{BB962C8B-B14F-4D97-AF65-F5344CB8AC3E}">
        <p14:creationId xmlns:p14="http://schemas.microsoft.com/office/powerpoint/2010/main" val="139673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0"/>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¿Cuál plataforma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usar</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FD76503E-5586-D28C-355A-419C1250A02C}"/>
              </a:ext>
            </a:extLst>
          </p:cNvPr>
          <p:cNvGraphicFramePr>
            <a:graphicFrameLocks noGrp="1"/>
          </p:cNvGraphicFramePr>
          <p:nvPr>
            <p:extLst>
              <p:ext uri="{D42A27DB-BD31-4B8C-83A1-F6EECF244321}">
                <p14:modId xmlns:p14="http://schemas.microsoft.com/office/powerpoint/2010/main" val="4101013780"/>
              </p:ext>
            </p:extLst>
          </p:nvPr>
        </p:nvGraphicFramePr>
        <p:xfrm>
          <a:off x="489224" y="902115"/>
          <a:ext cx="11213550" cy="5588234"/>
        </p:xfrm>
        <a:graphic>
          <a:graphicData uri="http://schemas.openxmlformats.org/drawingml/2006/table">
            <a:tbl>
              <a:tblPr>
                <a:tableStyleId>{6E25E649-3F16-4E02-A733-19D2CDBF48F0}</a:tableStyleId>
              </a:tblPr>
              <a:tblGrid>
                <a:gridCol w="8137841">
                  <a:extLst>
                    <a:ext uri="{9D8B030D-6E8A-4147-A177-3AD203B41FA5}">
                      <a16:colId xmlns:a16="http://schemas.microsoft.com/office/drawing/2014/main" val="1751238247"/>
                    </a:ext>
                  </a:extLst>
                </a:gridCol>
                <a:gridCol w="1128156">
                  <a:extLst>
                    <a:ext uri="{9D8B030D-6E8A-4147-A177-3AD203B41FA5}">
                      <a16:colId xmlns:a16="http://schemas.microsoft.com/office/drawing/2014/main" val="769795539"/>
                    </a:ext>
                  </a:extLst>
                </a:gridCol>
                <a:gridCol w="890650">
                  <a:extLst>
                    <a:ext uri="{9D8B030D-6E8A-4147-A177-3AD203B41FA5}">
                      <a16:colId xmlns:a16="http://schemas.microsoft.com/office/drawing/2014/main" val="2745942860"/>
                    </a:ext>
                  </a:extLst>
                </a:gridCol>
                <a:gridCol w="1056903">
                  <a:extLst>
                    <a:ext uri="{9D8B030D-6E8A-4147-A177-3AD203B41FA5}">
                      <a16:colId xmlns:a16="http://schemas.microsoft.com/office/drawing/2014/main" val="3009411820"/>
                    </a:ext>
                  </a:extLst>
                </a:gridCol>
              </a:tblGrid>
              <a:tr h="359130">
                <a:tc>
                  <a:txBody>
                    <a:bodyPr/>
                    <a:lstStyle/>
                    <a:p>
                      <a:pPr algn="l" fontAlgn="ctr"/>
                      <a:r>
                        <a:rPr lang="es-CO" sz="2000" b="1" u="none" strike="noStrike" dirty="0">
                          <a:solidFill>
                            <a:srgbClr val="24292F"/>
                          </a:solidFill>
                          <a:effectLst/>
                          <a:latin typeface="Segoe UI" panose="020B0502040204020203" pitchFamily="34" charset="0"/>
                          <a:cs typeface="Segoe UI" panose="020B0502040204020203" pitchFamily="34" charset="0"/>
                        </a:rPr>
                        <a:t>Requerimiento</a:t>
                      </a:r>
                      <a:endParaRPr lang="es-CO" sz="2000" b="1"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a:solidFill>
                            <a:srgbClr val="24292F"/>
                          </a:solidFill>
                          <a:effectLst/>
                          <a:latin typeface="Segoe UI" panose="020B0502040204020203" pitchFamily="34" charset="0"/>
                          <a:cs typeface="Segoe UI" panose="020B0502040204020203" pitchFamily="34" charset="0"/>
                        </a:rPr>
                        <a:t>GitHub</a:t>
                      </a:r>
                      <a:endParaRPr lang="es-CO" sz="2000" b="1" i="0" u="none" strike="noStrike">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a:solidFill>
                            <a:srgbClr val="24292F"/>
                          </a:solidFill>
                          <a:effectLst/>
                          <a:latin typeface="Segoe UI" panose="020B0502040204020203" pitchFamily="34" charset="0"/>
                          <a:cs typeface="Segoe UI" panose="020B0502040204020203" pitchFamily="34" charset="0"/>
                        </a:rPr>
                        <a:t>GitLab</a:t>
                      </a:r>
                      <a:endParaRPr lang="es-CO" sz="2000" b="1" i="0" u="none" strike="noStrike">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a:solidFill>
                            <a:srgbClr val="24292F"/>
                          </a:solidFill>
                          <a:effectLst/>
                          <a:latin typeface="Segoe UI" panose="020B0502040204020203" pitchFamily="34" charset="0"/>
                          <a:cs typeface="Segoe UI" panose="020B0502040204020203" pitchFamily="34" charset="0"/>
                        </a:rPr>
                        <a:t>Google Code</a:t>
                      </a:r>
                      <a:endParaRPr lang="es-CO" sz="2000" b="1" i="0" u="none" strike="noStrike">
                        <a:solidFill>
                          <a:srgbClr val="24292F"/>
                        </a:solidFill>
                        <a:effectLst/>
                        <a:latin typeface="Segoe UI" panose="020B0502040204020203" pitchFamily="34" charset="0"/>
                        <a:cs typeface="Segoe UI" panose="020B0502040204020203" pitchFamily="34" charset="0"/>
                      </a:endParaRPr>
                    </a:p>
                  </a:txBody>
                  <a:tcPr marL="4873" marR="4873" marT="4873" marB="0" anchor="ctr"/>
                </a:tc>
                <a:extLst>
                  <a:ext uri="{0D108BD9-81ED-4DB2-BD59-A6C34878D82A}">
                    <a16:rowId xmlns:a16="http://schemas.microsoft.com/office/drawing/2014/main" val="196265309"/>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Creación de cuenta sin versión de prueba o que expira</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479224350"/>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Repositorios públicos sin </a:t>
                      </a:r>
                      <a:r>
                        <a:rPr lang="es-CO" sz="2000" b="0" u="none" strike="noStrike" dirty="0" err="1">
                          <a:solidFill>
                            <a:srgbClr val="24292F"/>
                          </a:solidFill>
                          <a:effectLst/>
                          <a:latin typeface="Segoe UI" panose="020B0502040204020203" pitchFamily="34" charset="0"/>
                          <a:cs typeface="Segoe UI" panose="020B0502040204020203" pitchFamily="34" charset="0"/>
                        </a:rPr>
                        <a:t>login</a:t>
                      </a:r>
                      <a:r>
                        <a:rPr lang="es-CO" sz="2000" b="0" u="none" strike="noStrike" dirty="0">
                          <a:solidFill>
                            <a:srgbClr val="24292F"/>
                          </a:solidFill>
                          <a:effectLst/>
                          <a:latin typeface="Segoe UI" panose="020B0502040204020203" pitchFamily="34" charset="0"/>
                          <a:cs typeface="Segoe UI" panose="020B0502040204020203" pitchFamily="34" charset="0"/>
                        </a:rPr>
                        <a:t> de usuario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75663142"/>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Repositorios ilimitados por usuario sin versión de pago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343391577"/>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Creación de organizaciones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556682761"/>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Clonación de repositorios entre usuarios y organizaciones</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50760718"/>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Descarga directa de repositorio sin registro de usuario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23443451"/>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Buscador de proyectos sin registro de usuario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713878292"/>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Cargue masivo de archivos inferiores a 100 MB en cuentas libres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154648127"/>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Gestión local de repositorio utilizando herramientas de desarrollo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1636858730"/>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Entornos de discusión por repositorio público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26833031"/>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Llamado de recursos entre repositorios</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080408605"/>
                  </a:ext>
                </a:extLst>
              </a:tr>
              <a:tr h="179565">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(archivos, paquetes de datos, librerías...)</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4873" marB="0" anchor="ctr"/>
                </a:tc>
                <a:tc vMerge="1">
                  <a:txBody>
                    <a:bodyPr/>
                    <a:lstStyle/>
                    <a:p>
                      <a:endParaRPr lang="es-CO"/>
                    </a:p>
                  </a:txBody>
                  <a:tcPr/>
                </a:tc>
                <a:tc vMerge="1">
                  <a:txBody>
                    <a:bodyPr/>
                    <a:lstStyle/>
                    <a:p>
                      <a:endParaRPr lang="es-CO"/>
                    </a:p>
                  </a:txBody>
                  <a:tcPr/>
                </a:tc>
                <a:tc vMerge="1">
                  <a:txBody>
                    <a:bodyPr/>
                    <a:lstStyle/>
                    <a:p>
                      <a:endParaRPr lang="es-CO"/>
                    </a:p>
                  </a:txBody>
                  <a:tcPr/>
                </a:tc>
                <a:extLst>
                  <a:ext uri="{0D108BD9-81ED-4DB2-BD59-A6C34878D82A}">
                    <a16:rowId xmlns:a16="http://schemas.microsoft.com/office/drawing/2014/main" val="635844202"/>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Aplicación móvil oficial con opciones de edición, discusiones, asuntos, notificaciones.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l" fontAlgn="b"/>
                      <a:r>
                        <a:rPr lang="es-CO" sz="2000" b="0" u="none" strike="noStrike" dirty="0">
                          <a:solidFill>
                            <a:srgbClr val="000000"/>
                          </a:solidFill>
                          <a:effectLst/>
                          <a:latin typeface="Segoe UI" panose="020B0502040204020203" pitchFamily="34" charset="0"/>
                          <a:cs typeface="Segoe UI" panose="020B0502040204020203" pitchFamily="34" charset="0"/>
                        </a:rPr>
                        <a:t> </a:t>
                      </a:r>
                      <a:endParaRPr lang="es-CO" sz="2000" b="0" i="0" u="none" strike="noStrike" dirty="0">
                        <a:solidFill>
                          <a:srgbClr val="000000"/>
                        </a:solidFill>
                        <a:effectLst/>
                        <a:latin typeface="Segoe UI" panose="020B0502040204020203" pitchFamily="34" charset="0"/>
                        <a:cs typeface="Segoe UI" panose="020B0502040204020203" pitchFamily="34" charset="0"/>
                      </a:endParaRPr>
                    </a:p>
                  </a:txBody>
                  <a:tcPr marL="4873" marR="4873" marT="4873" marB="0" anchor="b"/>
                </a:tc>
                <a:extLst>
                  <a:ext uri="{0D108BD9-81ED-4DB2-BD59-A6C34878D82A}">
                    <a16:rowId xmlns:a16="http://schemas.microsoft.com/office/drawing/2014/main" val="2258964480"/>
                  </a:ext>
                </a:extLst>
              </a:tr>
            </a:tbl>
          </a:graphicData>
        </a:graphic>
      </p:graphicFrame>
    </p:spTree>
    <p:extLst>
      <p:ext uri="{BB962C8B-B14F-4D97-AF65-F5344CB8AC3E}">
        <p14:creationId xmlns:p14="http://schemas.microsoft.com/office/powerpoint/2010/main" val="39079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12191999" cy="930208"/>
          </a:xfrm>
        </p:spPr>
        <p:txBody>
          <a:bodyPr anchor="ctr" anchorCtr="0">
            <a:normAutofit/>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dirty="0">
                <a:solidFill>
                  <a:schemeClr val="bg1">
                    <a:lumMod val="25000"/>
                  </a:schemeClr>
                </a:solidFill>
                <a:latin typeface="+mj-lt"/>
                <a:hlinkClick r:id="rId3"/>
              </a:rPr>
              <a:t>https://github.com/rcfdtools/R.TeachingResearchGuide/tree/main/Section01/GitFundamentals</a:t>
            </a:r>
            <a:r>
              <a:rPr lang="en-US" sz="1400" dirty="0">
                <a:solidFill>
                  <a:schemeClr val="bg1">
                    <a:lumMod val="25000"/>
                  </a:schemeClr>
                </a:solidFill>
                <a:latin typeface="+mj-lt"/>
              </a:rPr>
              <a:t> </a:t>
            </a:r>
            <a:endParaRPr lang="en-US" sz="1400" b="0" strike="noStrike" dirty="0">
              <a:solidFill>
                <a:schemeClr val="bg1">
                  <a:lumMod val="25000"/>
                </a:schemeClr>
              </a:solidFill>
              <a:effectLst/>
              <a:latin typeface="+mj-lt"/>
            </a:endParaRPr>
          </a:p>
        </p:txBody>
      </p:sp>
      <p:pic>
        <p:nvPicPr>
          <p:cNvPr id="4" name="Graphic 3">
            <a:extLst>
              <a:ext uri="{FF2B5EF4-FFF2-40B4-BE49-F238E27FC236}">
                <a16:creationId xmlns:a16="http://schemas.microsoft.com/office/drawing/2014/main" id="{BCCD86F0-9AE6-7CFF-BF24-D2FEA03C1E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2187" y="1490563"/>
            <a:ext cx="2247625" cy="2247625"/>
          </a:xfrm>
          <a:prstGeom prst="rect">
            <a:avLst/>
          </a:prstGeom>
        </p:spPr>
      </p:pic>
    </p:spTree>
    <p:extLst>
      <p:ext uri="{BB962C8B-B14F-4D97-AF65-F5344CB8AC3E}">
        <p14:creationId xmlns:p14="http://schemas.microsoft.com/office/powerpoint/2010/main" val="4786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662727"/>
            <a:ext cx="12191999" cy="912073"/>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Graphic 1">
            <a:extLst>
              <a:ext uri="{FF2B5EF4-FFF2-40B4-BE49-F238E27FC236}">
                <a16:creationId xmlns:a16="http://schemas.microsoft.com/office/drawing/2014/main" id="{BF3A3315-99C8-AD1F-098F-805379DD6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4662" y="662727"/>
            <a:ext cx="1080000" cy="1080000"/>
          </a:xfrm>
          <a:prstGeom prst="rect">
            <a:avLst/>
          </a:prstGeom>
        </p:spPr>
      </p:pic>
      <p:sp>
        <p:nvSpPr>
          <p:cNvPr id="3" name="Title 1">
            <a:extLst>
              <a:ext uri="{FF2B5EF4-FFF2-40B4-BE49-F238E27FC236}">
                <a16:creationId xmlns:a16="http://schemas.microsoft.com/office/drawing/2014/main" id="{5293DDAA-B5E7-2D95-74A3-91A199E94E6C}"/>
              </a:ext>
            </a:extLst>
          </p:cNvPr>
          <p:cNvSpPr txBox="1">
            <a:spLocks/>
          </p:cNvSpPr>
          <p:nvPr/>
        </p:nvSpPr>
        <p:spPr>
          <a:xfrm>
            <a:off x="1240639" y="2410318"/>
            <a:ext cx="9710721" cy="347231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 es un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software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permite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rastrear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validar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cambios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archivos de un proyecto o un repositorio.</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Arquitectura distribuida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donde el código de cada desarrollador es también un repositorio que puede albergar el historial completo de todos los cambios.</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Diseñado para ofrecer a usuarios:</a:t>
            </a: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rendimiento, seguridad y la flexibilidad</a:t>
            </a:r>
          </a:p>
        </p:txBody>
      </p:sp>
      <p:sp>
        <p:nvSpPr>
          <p:cNvPr id="4" name="TextBox 3">
            <a:extLst>
              <a:ext uri="{FF2B5EF4-FFF2-40B4-BE49-F238E27FC236}">
                <a16:creationId xmlns:a16="http://schemas.microsoft.com/office/drawing/2014/main" id="{24726A4E-3219-2582-DC75-D500915B2F75}"/>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a:t>
            </a:r>
            <a:r>
              <a:rPr lang="en-US" sz="1400" b="0" strike="noStrike" dirty="0">
                <a:solidFill>
                  <a:schemeClr val="bg1">
                    <a:lumMod val="25000"/>
                  </a:schemeClr>
                </a:solidFill>
                <a:effectLst/>
                <a:latin typeface="+mj-lt"/>
                <a:hlinkClick r:id="rId5"/>
              </a:rPr>
              <a:t>https://www.atlassian.com/es/git/tutorials/what-is-git</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35858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575196" y="2139949"/>
            <a:ext cx="9041607" cy="25781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GitHub, cualquier usuario puede clonar un repositorio público creado por otro usuario y este aparecerá dentro de los repositorios del usuario que realizó la clonación. Complementariamente, usuarios pueden descargar un comprimido completo de un repositorio específico.</a:t>
            </a:r>
          </a:p>
        </p:txBody>
      </p:sp>
      <p:sp>
        <p:nvSpPr>
          <p:cNvPr id="10" name="Title 1">
            <a:extLst>
              <a:ext uri="{FF2B5EF4-FFF2-40B4-BE49-F238E27FC236}">
                <a16:creationId xmlns:a16="http://schemas.microsoft.com/office/drawing/2014/main" id="{D1E501D3-D7FB-F12B-6451-5E4D23F65CA8}"/>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18888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240639" y="2062408"/>
            <a:ext cx="9710721" cy="2733182"/>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Branch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las ramas en Git son utilizadas para de forma aislada, realizar modificaciones y depuraciones de prueba en el código o la documentación sin afectar la rama principal. En un repositorio pueden existir múltiples ramificaciones y una vez se verifica que los cambios son válidos, estos son incorporados a la rama principal.</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550223"/>
            <a:ext cx="11471999"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3"/>
              </a:rPr>
              <a:t>https://docs.github.com/es/pull-requests/collaborating-with-pull-requests/proposing-changes-to-your-work-with-pull-requests/about-branches</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
        <p:nvSpPr>
          <p:cNvPr id="8" name="Title 1">
            <a:extLst>
              <a:ext uri="{FF2B5EF4-FFF2-40B4-BE49-F238E27FC236}">
                <a16:creationId xmlns:a16="http://schemas.microsoft.com/office/drawing/2014/main" id="{FD2A8E2B-3998-6DC5-F5F4-8677B09028E2}"/>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40406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327150" y="2062408"/>
            <a:ext cx="9537699" cy="2733182"/>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Pull-request</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una solicitud de incorporación de cambios es una forma de pedirle a otro desarrollador que fusione una de tus ramas en su repositorio. Esto no solo permite a los responsables del proyecto realizar un seguimiento de los cambios más fácilmente, sino que además permite a los desarrolladores iniciar debates sobre su trabajo antes de integrarlo con el resto de los archivos o el código base.</a:t>
            </a:r>
          </a:p>
        </p:txBody>
      </p:sp>
      <p:sp>
        <p:nvSpPr>
          <p:cNvPr id="5" name="TextBox 4">
            <a:extLst>
              <a:ext uri="{FF2B5EF4-FFF2-40B4-BE49-F238E27FC236}">
                <a16:creationId xmlns:a16="http://schemas.microsoft.com/office/drawing/2014/main" id="{543D69CF-78DD-F467-E379-536B4FE81DEC}"/>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3"/>
              </a:rPr>
              <a:t>https://www.atlassian.com/es/git/tutorials/why-git</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
        <p:nvSpPr>
          <p:cNvPr id="11" name="Title 1">
            <a:extLst>
              <a:ext uri="{FF2B5EF4-FFF2-40B4-BE49-F238E27FC236}">
                <a16:creationId xmlns:a16="http://schemas.microsoft.com/office/drawing/2014/main" id="{0369D344-9BC3-0CFF-4FC6-CFDD016CE691}"/>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21118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0" y="2624140"/>
            <a:ext cx="12191999" cy="1609719"/>
          </a:xfrm>
        </p:spPr>
        <p:txBody>
          <a:bodyPr anchor="ctr" anchorCtr="0">
            <a:normAutofit/>
          </a:bodyPr>
          <a:lstStyle/>
          <a:p>
            <a:pPr algn="ct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Sección 1 -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Introducción</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fundamentos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implementación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GitHub</a:t>
            </a:r>
            <a:endParaRPr lang="es-CO" sz="3600" dirty="0">
              <a:solidFill>
                <a:schemeClr val="bg1">
                  <a:lumMod val="25000"/>
                </a:schemeClr>
              </a:solidFill>
            </a:endParaRPr>
          </a:p>
        </p:txBody>
      </p:sp>
    </p:spTree>
    <p:extLst>
      <p:ext uri="{BB962C8B-B14F-4D97-AF65-F5344CB8AC3E}">
        <p14:creationId xmlns:p14="http://schemas.microsoft.com/office/powerpoint/2010/main" val="52648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762125" y="2539999"/>
            <a:ext cx="8667750" cy="17780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 incorporación de las modificaciones realizadas a un documento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código o a cualquier elemento nuevo dentro del repositorio, son realizadas a través de una carga 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10" name="Title 1">
            <a:extLst>
              <a:ext uri="{FF2B5EF4-FFF2-40B4-BE49-F238E27FC236}">
                <a16:creationId xmlns:a16="http://schemas.microsoft.com/office/drawing/2014/main" id="{DA2C1DF5-236A-3388-E376-129110D22F55}"/>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623742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120775" y="2495549"/>
            <a:ext cx="9950450"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al realizar modificaciones sobre el código o la documentación, es necesario incluir comentarios que ayuden a los demás usuarios a entender los cambios realizados.</a:t>
            </a:r>
          </a:p>
        </p:txBody>
      </p:sp>
      <p:sp>
        <p:nvSpPr>
          <p:cNvPr id="13" name="Title 1">
            <a:extLst>
              <a:ext uri="{FF2B5EF4-FFF2-40B4-BE49-F238E27FC236}">
                <a16:creationId xmlns:a16="http://schemas.microsoft.com/office/drawing/2014/main" id="{C5926AB3-60A5-5F71-6BDF-248779AEDB90}"/>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2449469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12191999" cy="930208"/>
          </a:xfrm>
        </p:spPr>
        <p:txBody>
          <a:bodyPr anchor="ctr" anchorCtr="0">
            <a:normAutofit/>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Lenguaje </a:t>
            </a: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escritura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dirty="0">
                <a:solidFill>
                  <a:schemeClr val="bg1">
                    <a:lumMod val="25000"/>
                  </a:schemeClr>
                </a:solidFill>
                <a:latin typeface="+mj-lt"/>
                <a:hlinkClick r:id="rId3"/>
              </a:rPr>
              <a:t>https://github.com/rcfdtools/R.TeachingResearchGuide/tree/main/Section01/Markdown#lenguaje-markdown-y-escritura-en-github</a:t>
            </a:r>
            <a:r>
              <a:rPr lang="en-US" sz="1400" dirty="0">
                <a:solidFill>
                  <a:schemeClr val="bg1">
                    <a:lumMod val="25000"/>
                  </a:schemeClr>
                </a:solidFill>
                <a:latin typeface="+mj-lt"/>
              </a:rPr>
              <a:t> </a:t>
            </a:r>
            <a:endParaRPr lang="en-US" sz="1400" b="0" strike="noStrike" dirty="0">
              <a:solidFill>
                <a:schemeClr val="bg1">
                  <a:lumMod val="25000"/>
                </a:schemeClr>
              </a:solidFill>
              <a:effectLst/>
              <a:latin typeface="+mj-lt"/>
            </a:endParaRPr>
          </a:p>
        </p:txBody>
      </p:sp>
      <p:pic>
        <p:nvPicPr>
          <p:cNvPr id="5" name="Graphic 4">
            <a:extLst>
              <a:ext uri="{FF2B5EF4-FFF2-40B4-BE49-F238E27FC236}">
                <a16:creationId xmlns:a16="http://schemas.microsoft.com/office/drawing/2014/main" id="{2D3075CE-1B35-C843-5BB8-8416537A5D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26620" y="2077275"/>
            <a:ext cx="2338759" cy="1440000"/>
          </a:xfrm>
          <a:prstGeom prst="rect">
            <a:avLst/>
          </a:prstGeom>
        </p:spPr>
      </p:pic>
    </p:spTree>
    <p:extLst>
      <p:ext uri="{BB962C8B-B14F-4D97-AF65-F5344CB8AC3E}">
        <p14:creationId xmlns:p14="http://schemas.microsoft.com/office/powerpoint/2010/main" val="177047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719400" y="1676400"/>
            <a:ext cx="10256698" cy="812800"/>
          </a:xfrm>
        </p:spPr>
        <p:txBody>
          <a:bodyPr anchor="ctr" anchorCtr="0">
            <a:normAutofit/>
          </a:body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y gestión en línea de repositorios y documentos.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Title 1">
            <a:extLst>
              <a:ext uri="{FF2B5EF4-FFF2-40B4-BE49-F238E27FC236}">
                <a16:creationId xmlns:a16="http://schemas.microsoft.com/office/drawing/2014/main" id="{DFC3B8F7-2DC2-B432-4FB4-70ABEBB93A52}"/>
              </a:ext>
            </a:extLst>
          </p:cNvPr>
          <p:cNvSpPr txBox="1">
            <a:spLocks/>
          </p:cNvSpPr>
          <p:nvPr/>
        </p:nvSpPr>
        <p:spPr>
          <a:xfrm>
            <a:off x="0" y="359988"/>
            <a:ext cx="12191999"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Actividades prácticas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endPar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Badge New outline">
            <a:hlinkClick r:id="rId3"/>
            <a:extLst>
              <a:ext uri="{FF2B5EF4-FFF2-40B4-BE49-F238E27FC236}">
                <a16:creationId xmlns:a16="http://schemas.microsoft.com/office/drawing/2014/main" id="{F6B64D60-C2F1-61A7-465D-F93914C41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2" y="1542800"/>
            <a:ext cx="1080000" cy="1080000"/>
          </a:xfrm>
          <a:prstGeom prst="rect">
            <a:avLst/>
          </a:prstGeom>
        </p:spPr>
      </p:pic>
      <p:sp>
        <p:nvSpPr>
          <p:cNvPr id="9" name="Title 1">
            <a:extLst>
              <a:ext uri="{FF2B5EF4-FFF2-40B4-BE49-F238E27FC236}">
                <a16:creationId xmlns:a16="http://schemas.microsoft.com/office/drawing/2014/main" id="{EBFD7121-9F48-4F86-879E-D1CC29FFA981}"/>
              </a:ext>
            </a:extLst>
          </p:cNvPr>
          <p:cNvSpPr txBox="1">
            <a:spLocks/>
          </p:cNvSpPr>
          <p:nvPr/>
        </p:nvSpPr>
        <p:spPr>
          <a:xfrm>
            <a:off x="1719402" y="2888908"/>
            <a:ext cx="10256698"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organizaciones y equipos.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0BBCF007-101C-6956-2CFF-EEDFF4373580}"/>
              </a:ext>
            </a:extLst>
          </p:cNvPr>
          <p:cNvSpPr txBox="1">
            <a:spLocks/>
          </p:cNvSpPr>
          <p:nvPr/>
        </p:nvSpPr>
        <p:spPr>
          <a:xfrm>
            <a:off x="1719402" y="4101416"/>
            <a:ext cx="10256698"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documentación Wiki.</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3" name="Graphic 12" descr="Badge New outline">
            <a:hlinkClick r:id="rId6"/>
            <a:extLst>
              <a:ext uri="{FF2B5EF4-FFF2-40B4-BE49-F238E27FC236}">
                <a16:creationId xmlns:a16="http://schemas.microsoft.com/office/drawing/2014/main" id="{50F5B7CC-2A92-5877-BDC2-B4B59358B9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2" y="2755308"/>
            <a:ext cx="1080000" cy="1080000"/>
          </a:xfrm>
          <a:prstGeom prst="rect">
            <a:avLst/>
          </a:prstGeom>
        </p:spPr>
      </p:pic>
      <p:pic>
        <p:nvPicPr>
          <p:cNvPr id="14" name="Graphic 13" descr="Badge New outline">
            <a:hlinkClick r:id="rId7"/>
            <a:extLst>
              <a:ext uri="{FF2B5EF4-FFF2-40B4-BE49-F238E27FC236}">
                <a16:creationId xmlns:a16="http://schemas.microsoft.com/office/drawing/2014/main" id="{0D997A4C-9CA8-EE30-11E0-68B619E71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4" y="3967816"/>
            <a:ext cx="1080000" cy="1080000"/>
          </a:xfrm>
          <a:prstGeom prst="rect">
            <a:avLst/>
          </a:prstGeom>
        </p:spPr>
      </p:pic>
      <p:sp>
        <p:nvSpPr>
          <p:cNvPr id="16" name="Title 1">
            <a:extLst>
              <a:ext uri="{FF2B5EF4-FFF2-40B4-BE49-F238E27FC236}">
                <a16:creationId xmlns:a16="http://schemas.microsoft.com/office/drawing/2014/main" id="{CF75B3B2-3713-0170-E6DC-C72F717CD78C}"/>
              </a:ext>
            </a:extLst>
          </p:cNvPr>
          <p:cNvSpPr txBox="1">
            <a:spLocks/>
          </p:cNvSpPr>
          <p:nvPr/>
        </p:nvSpPr>
        <p:spPr>
          <a:xfrm>
            <a:off x="1719400" y="5313924"/>
            <a:ext cx="10256698"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discusiones.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7" name="Graphic 16" descr="Badge New outline">
            <a:hlinkClick r:id="rId8"/>
            <a:extLst>
              <a:ext uri="{FF2B5EF4-FFF2-40B4-BE49-F238E27FC236}">
                <a16:creationId xmlns:a16="http://schemas.microsoft.com/office/drawing/2014/main" id="{3EC9CBF1-B826-94BC-3E81-E4C78DF28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9402" y="5180324"/>
            <a:ext cx="1080000" cy="1080000"/>
          </a:xfrm>
          <a:prstGeom prst="rect">
            <a:avLst/>
          </a:prstGeom>
        </p:spPr>
      </p:pic>
    </p:spTree>
    <p:extLst>
      <p:ext uri="{BB962C8B-B14F-4D97-AF65-F5344CB8AC3E}">
        <p14:creationId xmlns:p14="http://schemas.microsoft.com/office/powerpoint/2010/main" val="334928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1120775" y="2876550"/>
            <a:ext cx="9950450"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Gracias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su atención</a:t>
            </a:r>
          </a:p>
        </p:txBody>
      </p:sp>
      <p:pic>
        <p:nvPicPr>
          <p:cNvPr id="4" name="Graphic 3" descr="3d Glasses outline">
            <a:extLst>
              <a:ext uri="{FF2B5EF4-FFF2-40B4-BE49-F238E27FC236}">
                <a16:creationId xmlns:a16="http://schemas.microsoft.com/office/drawing/2014/main" id="{602E22E6-15C6-A382-F310-C10C68E14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6000" y="2156550"/>
            <a:ext cx="1440000" cy="1440000"/>
          </a:xfrm>
          <a:prstGeom prst="rect">
            <a:avLst/>
          </a:prstGeom>
        </p:spPr>
      </p:pic>
    </p:spTree>
    <p:extLst>
      <p:ext uri="{BB962C8B-B14F-4D97-AF65-F5344CB8AC3E}">
        <p14:creationId xmlns:p14="http://schemas.microsoft.com/office/powerpoint/2010/main" val="301066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pic>
        <p:nvPicPr>
          <p:cNvPr id="4" name="Graphic 3" descr="Female Profile outline">
            <a:extLst>
              <a:ext uri="{FF2B5EF4-FFF2-40B4-BE49-F238E27FC236}">
                <a16:creationId xmlns:a16="http://schemas.microsoft.com/office/drawing/2014/main" id="{9E580087-1848-2C74-059E-4FB712D206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716" y="1930704"/>
            <a:ext cx="1440000" cy="1440000"/>
          </a:xfrm>
          <a:prstGeom prst="rect">
            <a:avLst/>
          </a:prstGeom>
        </p:spPr>
      </p:pic>
      <p:pic>
        <p:nvPicPr>
          <p:cNvPr id="6" name="Graphic 5" descr="Office worker male with solid fill">
            <a:extLst>
              <a:ext uri="{FF2B5EF4-FFF2-40B4-BE49-F238E27FC236}">
                <a16:creationId xmlns:a16="http://schemas.microsoft.com/office/drawing/2014/main" id="{4D75C8EA-7B01-EDEE-9F66-28EF2EB9A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38716" y="4029560"/>
            <a:ext cx="1440000" cy="1440000"/>
          </a:xfrm>
          <a:prstGeom prst="rect">
            <a:avLst/>
          </a:prstGeom>
        </p:spPr>
      </p:pic>
      <p:pic>
        <p:nvPicPr>
          <p:cNvPr id="9" name="Graphic 8" descr="School boy outline">
            <a:extLst>
              <a:ext uri="{FF2B5EF4-FFF2-40B4-BE49-F238E27FC236}">
                <a16:creationId xmlns:a16="http://schemas.microsoft.com/office/drawing/2014/main" id="{B952148E-0920-0FD5-1639-60A7B9A58D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3036" y="3999002"/>
            <a:ext cx="1440000" cy="1440000"/>
          </a:xfrm>
          <a:prstGeom prst="rect">
            <a:avLst/>
          </a:prstGeom>
        </p:spPr>
      </p:pic>
      <p:pic>
        <p:nvPicPr>
          <p:cNvPr id="11" name="Graphic 10" descr="School boy outline">
            <a:extLst>
              <a:ext uri="{FF2B5EF4-FFF2-40B4-BE49-F238E27FC236}">
                <a16:creationId xmlns:a16="http://schemas.microsoft.com/office/drawing/2014/main" id="{9254C4EE-8B31-AECE-9432-1A9EA90E67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1662" y="4096361"/>
            <a:ext cx="1440000" cy="1440000"/>
          </a:xfrm>
          <a:prstGeom prst="rect">
            <a:avLst/>
          </a:prstGeom>
        </p:spPr>
      </p:pic>
      <p:pic>
        <p:nvPicPr>
          <p:cNvPr id="12" name="Graphic 11" descr="Female Profile outline">
            <a:extLst>
              <a:ext uri="{FF2B5EF4-FFF2-40B4-BE49-F238E27FC236}">
                <a16:creationId xmlns:a16="http://schemas.microsoft.com/office/drawing/2014/main" id="{ADDF707C-B255-3580-FFAF-EBB2B3099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1868" y="4126411"/>
            <a:ext cx="1440000" cy="1440000"/>
          </a:xfrm>
          <a:prstGeom prst="rect">
            <a:avLst/>
          </a:prstGeom>
        </p:spPr>
      </p:pic>
      <p:pic>
        <p:nvPicPr>
          <p:cNvPr id="13" name="Graphic 12" descr="Office worker male with solid fill">
            <a:extLst>
              <a:ext uri="{FF2B5EF4-FFF2-40B4-BE49-F238E27FC236}">
                <a16:creationId xmlns:a16="http://schemas.microsoft.com/office/drawing/2014/main" id="{5B9940A1-F079-0EA8-181C-33594F12EA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3790" y="1823122"/>
            <a:ext cx="1440000" cy="1440000"/>
          </a:xfrm>
          <a:prstGeom prst="rect">
            <a:avLst/>
          </a:prstGeom>
        </p:spPr>
      </p:pic>
      <p:pic>
        <p:nvPicPr>
          <p:cNvPr id="17" name="Graphic 16" descr="Construction worker male outline">
            <a:extLst>
              <a:ext uri="{FF2B5EF4-FFF2-40B4-BE49-F238E27FC236}">
                <a16:creationId xmlns:a16="http://schemas.microsoft.com/office/drawing/2014/main" id="{51B4BBF5-BF99-135F-F1D6-E5073CB026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61034" y="1831086"/>
            <a:ext cx="1440000" cy="1440000"/>
          </a:xfrm>
          <a:prstGeom prst="rect">
            <a:avLst/>
          </a:prstGeom>
        </p:spPr>
      </p:pic>
      <p:sp>
        <p:nvSpPr>
          <p:cNvPr id="18" name="Rectangle: Rounded Corners 17">
            <a:extLst>
              <a:ext uri="{FF2B5EF4-FFF2-40B4-BE49-F238E27FC236}">
                <a16:creationId xmlns:a16="http://schemas.microsoft.com/office/drawing/2014/main" id="{5CD7DB88-D856-7660-23BB-F8FF0673F2A7}"/>
              </a:ext>
            </a:extLst>
          </p:cNvPr>
          <p:cNvSpPr/>
          <p:nvPr/>
        </p:nvSpPr>
        <p:spPr>
          <a:xfrm>
            <a:off x="1129553" y="3556361"/>
            <a:ext cx="10101431" cy="1800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9" name="Oval 18">
            <a:extLst>
              <a:ext uri="{FF2B5EF4-FFF2-40B4-BE49-F238E27FC236}">
                <a16:creationId xmlns:a16="http://schemas.microsoft.com/office/drawing/2014/main" id="{03D759BD-C839-F1D3-3008-AAC11B1C2029}"/>
              </a:ext>
            </a:extLst>
          </p:cNvPr>
          <p:cNvSpPr/>
          <p:nvPr/>
        </p:nvSpPr>
        <p:spPr>
          <a:xfrm>
            <a:off x="859553" y="3376361"/>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0" name="Oval 19">
            <a:extLst>
              <a:ext uri="{FF2B5EF4-FFF2-40B4-BE49-F238E27FC236}">
                <a16:creationId xmlns:a16="http://schemas.microsoft.com/office/drawing/2014/main" id="{A9031C2A-D850-DF6F-1099-58789215474A}"/>
              </a:ext>
            </a:extLst>
          </p:cNvPr>
          <p:cNvSpPr/>
          <p:nvPr/>
        </p:nvSpPr>
        <p:spPr>
          <a:xfrm>
            <a:off x="1713642" y="3381358"/>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2" name="Oval 21">
            <a:extLst>
              <a:ext uri="{FF2B5EF4-FFF2-40B4-BE49-F238E27FC236}">
                <a16:creationId xmlns:a16="http://schemas.microsoft.com/office/drawing/2014/main" id="{C892A092-E165-8BFA-58FE-C29B8C376DF9}"/>
              </a:ext>
            </a:extLst>
          </p:cNvPr>
          <p:cNvSpPr/>
          <p:nvPr/>
        </p:nvSpPr>
        <p:spPr>
          <a:xfrm>
            <a:off x="3388716"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3" name="Oval 22">
            <a:extLst>
              <a:ext uri="{FF2B5EF4-FFF2-40B4-BE49-F238E27FC236}">
                <a16:creationId xmlns:a16="http://schemas.microsoft.com/office/drawing/2014/main" id="{3263FD8A-3385-A855-700E-BC83D684E9E2}"/>
              </a:ext>
            </a:extLst>
          </p:cNvPr>
          <p:cNvSpPr/>
          <p:nvPr/>
        </p:nvSpPr>
        <p:spPr>
          <a:xfrm>
            <a:off x="5513790" y="344336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Oval 23">
            <a:extLst>
              <a:ext uri="{FF2B5EF4-FFF2-40B4-BE49-F238E27FC236}">
                <a16:creationId xmlns:a16="http://schemas.microsoft.com/office/drawing/2014/main" id="{12D97561-B200-DE23-0273-F2B688FA96FC}"/>
              </a:ext>
            </a:extLst>
          </p:cNvPr>
          <p:cNvSpPr/>
          <p:nvPr/>
        </p:nvSpPr>
        <p:spPr>
          <a:xfrm>
            <a:off x="6731662"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5" name="Oval 24">
            <a:extLst>
              <a:ext uri="{FF2B5EF4-FFF2-40B4-BE49-F238E27FC236}">
                <a16:creationId xmlns:a16="http://schemas.microsoft.com/office/drawing/2014/main" id="{8B2BCDF1-BA0A-547E-357D-D066A9E6AB7F}"/>
              </a:ext>
            </a:extLst>
          </p:cNvPr>
          <p:cNvSpPr/>
          <p:nvPr/>
        </p:nvSpPr>
        <p:spPr>
          <a:xfrm>
            <a:off x="8391868" y="341770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6" name="Oval 25">
            <a:extLst>
              <a:ext uri="{FF2B5EF4-FFF2-40B4-BE49-F238E27FC236}">
                <a16:creationId xmlns:a16="http://schemas.microsoft.com/office/drawing/2014/main" id="{17CE0F48-09EC-FB62-D355-2A400769C46D}"/>
              </a:ext>
            </a:extLst>
          </p:cNvPr>
          <p:cNvSpPr/>
          <p:nvPr/>
        </p:nvSpPr>
        <p:spPr>
          <a:xfrm>
            <a:off x="9311034" y="341482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7" name="Oval 26">
            <a:extLst>
              <a:ext uri="{FF2B5EF4-FFF2-40B4-BE49-F238E27FC236}">
                <a16:creationId xmlns:a16="http://schemas.microsoft.com/office/drawing/2014/main" id="{EC57D0E6-41A3-A883-08C7-0CF10CA759B8}"/>
              </a:ext>
            </a:extLst>
          </p:cNvPr>
          <p:cNvSpPr/>
          <p:nvPr/>
        </p:nvSpPr>
        <p:spPr>
          <a:xfrm>
            <a:off x="10960984" y="3390953"/>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pic>
        <p:nvPicPr>
          <p:cNvPr id="37" name="Graphic 36" descr="School boy outline">
            <a:extLst>
              <a:ext uri="{FF2B5EF4-FFF2-40B4-BE49-F238E27FC236}">
                <a16:creationId xmlns:a16="http://schemas.microsoft.com/office/drawing/2014/main" id="{903E4AF8-9ACC-67E9-80AC-BF284011B3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0984" y="4129849"/>
            <a:ext cx="1440000" cy="1440000"/>
          </a:xfrm>
          <a:prstGeom prst="rect">
            <a:avLst/>
          </a:prstGeom>
        </p:spPr>
      </p:pic>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 y="391431"/>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el desarrollo colaborativo</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41" name="TextBox 40">
            <a:extLst>
              <a:ext uri="{FF2B5EF4-FFF2-40B4-BE49-F238E27FC236}">
                <a16:creationId xmlns:a16="http://schemas.microsoft.com/office/drawing/2014/main" id="{18385092-CEA9-9D91-6EB8-37D91613ECD5}"/>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11"/>
              </a:rPr>
              <a:t>https://github.com/rcfdtools/R.TeachingResearchGuide/tree/main/Section01/WhatIsCollab</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48708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134809"/>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contenidos de forma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individual o colectiva</a:t>
            </a:r>
          </a:p>
        </p:txBody>
      </p:sp>
      <p:pic>
        <p:nvPicPr>
          <p:cNvPr id="8" name="Graphic 7">
            <a:extLst>
              <a:ext uri="{FF2B5EF4-FFF2-40B4-BE49-F238E27FC236}">
                <a16:creationId xmlns:a16="http://schemas.microsoft.com/office/drawing/2014/main" id="{015AC5EB-8392-CCEF-54F0-6BE33E91AE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755" y="956560"/>
            <a:ext cx="11340489" cy="5579157"/>
          </a:xfrm>
          <a:prstGeom prst="rect">
            <a:avLst/>
          </a:prstGeom>
        </p:spPr>
      </p:pic>
      <p:sp>
        <p:nvSpPr>
          <p:cNvPr id="16" name="TextBox 15">
            <a:extLst>
              <a:ext uri="{FF2B5EF4-FFF2-40B4-BE49-F238E27FC236}">
                <a16:creationId xmlns:a16="http://schemas.microsoft.com/office/drawing/2014/main" id="{D44A580F-908E-08E8-914C-D687BBBB7923}"/>
              </a:ext>
            </a:extLst>
          </p:cNvPr>
          <p:cNvSpPr txBox="1"/>
          <p:nvPr/>
        </p:nvSpPr>
        <p:spPr>
          <a:xfrm>
            <a:off x="0" y="6550223"/>
            <a:ext cx="12192000" cy="307777"/>
          </a:xfrm>
          <a:prstGeom prst="rect">
            <a:avLst/>
          </a:prstGeom>
          <a:noFill/>
        </p:spPr>
        <p:txBody>
          <a:bodyPr wrap="square" rtlCol="0">
            <a:spAutoFit/>
          </a:bodyPr>
          <a:lstStyle/>
          <a:p>
            <a:pPr algn="ctr"/>
            <a:r>
              <a:rPr lang="es-CO" sz="1400" dirty="0">
                <a:solidFill>
                  <a:schemeClr val="bg1">
                    <a:lumMod val="25000"/>
                  </a:schemeClr>
                </a:solidFill>
                <a:latin typeface="+mj-lt"/>
              </a:rPr>
              <a:t>Tomado o adaptado de: Programación colaborativa - De la necesidad de su uso a la psicología de sus interacciones, </a:t>
            </a:r>
            <a:r>
              <a:rPr lang="es-CO" sz="1400" dirty="0">
                <a:solidFill>
                  <a:schemeClr val="bg1">
                    <a:lumMod val="25000"/>
                  </a:schemeClr>
                </a:solidFill>
                <a:latin typeface="+mj-lt"/>
                <a:hlinkClick r:id="rId5"/>
              </a:rPr>
              <a:t>https://www.scielo.org.mx</a:t>
            </a:r>
            <a:r>
              <a:rPr lang="es-CO" sz="1400" dirty="0">
                <a:solidFill>
                  <a:schemeClr val="bg1">
                    <a:lumMod val="25000"/>
                  </a:schemeClr>
                </a:solidFill>
                <a:latin typeface="+mj-lt"/>
              </a:rPr>
              <a:t>  </a:t>
            </a:r>
          </a:p>
        </p:txBody>
      </p:sp>
    </p:spTree>
    <p:extLst>
      <p:ext uri="{BB962C8B-B14F-4D97-AF65-F5344CB8AC3E}">
        <p14:creationId xmlns:p14="http://schemas.microsoft.com/office/powerpoint/2010/main" val="6501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2912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Beneficios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trabajar colaborativamente</a:t>
            </a:r>
          </a:p>
        </p:txBody>
      </p:sp>
      <p:sp>
        <p:nvSpPr>
          <p:cNvPr id="2" name="Title 1">
            <a:extLst>
              <a:ext uri="{FF2B5EF4-FFF2-40B4-BE49-F238E27FC236}">
                <a16:creationId xmlns:a16="http://schemas.microsoft.com/office/drawing/2014/main" id="{E489CDCC-A75B-6D18-1E85-FE6BD3835AEE}"/>
              </a:ext>
            </a:extLst>
          </p:cNvPr>
          <p:cNvSpPr txBox="1">
            <a:spLocks/>
          </p:cNvSpPr>
          <p:nvPr/>
        </p:nvSpPr>
        <p:spPr>
          <a:xfrm>
            <a:off x="960291" y="3646682"/>
            <a:ext cx="10271418" cy="255054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Combinación de experticia.</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de redes colaborativas.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Interacción directa entre grupos, profesores y estudiantes.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Solución de casos de estudio desde diferentes perspectivas.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Conocimiento compartido.</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 valor a las organizaciones.</a:t>
            </a:r>
          </a:p>
        </p:txBody>
      </p:sp>
      <p:pic>
        <p:nvPicPr>
          <p:cNvPr id="5" name="Graphic 4" descr="Brain in head outline">
            <a:extLst>
              <a:ext uri="{FF2B5EF4-FFF2-40B4-BE49-F238E27FC236}">
                <a16:creationId xmlns:a16="http://schemas.microsoft.com/office/drawing/2014/main" id="{9CC085F6-4AEF-D1A0-04D4-63AF45533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569" y="1674857"/>
            <a:ext cx="1440000" cy="1440000"/>
          </a:xfrm>
          <a:prstGeom prst="rect">
            <a:avLst/>
          </a:prstGeom>
        </p:spPr>
      </p:pic>
      <p:pic>
        <p:nvPicPr>
          <p:cNvPr id="7" name="Graphic 6" descr="Brainstorm outline">
            <a:extLst>
              <a:ext uri="{FF2B5EF4-FFF2-40B4-BE49-F238E27FC236}">
                <a16:creationId xmlns:a16="http://schemas.microsoft.com/office/drawing/2014/main" id="{EBBBB7FD-7A43-94FD-F0DA-F68F39DF2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43139" y="1674857"/>
            <a:ext cx="1440000" cy="1440000"/>
          </a:xfrm>
          <a:prstGeom prst="rect">
            <a:avLst/>
          </a:prstGeom>
        </p:spPr>
      </p:pic>
      <p:pic>
        <p:nvPicPr>
          <p:cNvPr id="10" name="Graphic 9" descr="Classroom outline">
            <a:extLst>
              <a:ext uri="{FF2B5EF4-FFF2-40B4-BE49-F238E27FC236}">
                <a16:creationId xmlns:a16="http://schemas.microsoft.com/office/drawing/2014/main" id="{B5CCC2BF-486B-16E1-0544-D00ED8EB1B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31052" y="1674857"/>
            <a:ext cx="1440000" cy="1440000"/>
          </a:xfrm>
          <a:prstGeom prst="rect">
            <a:avLst/>
          </a:prstGeom>
        </p:spPr>
      </p:pic>
      <p:pic>
        <p:nvPicPr>
          <p:cNvPr id="12" name="Graphic 11" descr="Connections outline">
            <a:extLst>
              <a:ext uri="{FF2B5EF4-FFF2-40B4-BE49-F238E27FC236}">
                <a16:creationId xmlns:a16="http://schemas.microsoft.com/office/drawing/2014/main" id="{02DCD504-2554-9B1C-E99A-B2108DAF74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15765" y="1674857"/>
            <a:ext cx="1440000" cy="1440000"/>
          </a:xfrm>
          <a:prstGeom prst="rect">
            <a:avLst/>
          </a:prstGeom>
        </p:spPr>
      </p:pic>
    </p:spTree>
    <p:extLst>
      <p:ext uri="{BB962C8B-B14F-4D97-AF65-F5344CB8AC3E}">
        <p14:creationId xmlns:p14="http://schemas.microsoft.com/office/powerpoint/2010/main" val="53088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EC9D47C-7FF5-A2A7-692E-D86B2FE6424F}"/>
              </a:ext>
            </a:extLst>
          </p:cNvPr>
          <p:cNvGraphicFramePr>
            <a:graphicFrameLocks noGrp="1"/>
          </p:cNvGraphicFramePr>
          <p:nvPr>
            <p:extLst>
              <p:ext uri="{D42A27DB-BD31-4B8C-83A1-F6EECF244321}">
                <p14:modId xmlns:p14="http://schemas.microsoft.com/office/powerpoint/2010/main" val="3847936238"/>
              </p:ext>
            </p:extLst>
          </p:nvPr>
        </p:nvGraphicFramePr>
        <p:xfrm>
          <a:off x="1402750" y="1802040"/>
          <a:ext cx="9386499" cy="3826619"/>
        </p:xfrm>
        <a:graphic>
          <a:graphicData uri="http://schemas.openxmlformats.org/drawingml/2006/table">
            <a:tbl>
              <a:tblPr>
                <a:tableStyleId>{6E25E649-3F16-4E02-A733-19D2CDBF48F0}</a:tableStyleId>
              </a:tblPr>
              <a:tblGrid>
                <a:gridCol w="2411829">
                  <a:extLst>
                    <a:ext uri="{9D8B030D-6E8A-4147-A177-3AD203B41FA5}">
                      <a16:colId xmlns:a16="http://schemas.microsoft.com/office/drawing/2014/main" val="2450113201"/>
                    </a:ext>
                  </a:extLst>
                </a:gridCol>
                <a:gridCol w="3099971">
                  <a:extLst>
                    <a:ext uri="{9D8B030D-6E8A-4147-A177-3AD203B41FA5}">
                      <a16:colId xmlns:a16="http://schemas.microsoft.com/office/drawing/2014/main" val="2523571973"/>
                    </a:ext>
                  </a:extLst>
                </a:gridCol>
                <a:gridCol w="3874699">
                  <a:extLst>
                    <a:ext uri="{9D8B030D-6E8A-4147-A177-3AD203B41FA5}">
                      <a16:colId xmlns:a16="http://schemas.microsoft.com/office/drawing/2014/main" val="2215633197"/>
                    </a:ext>
                  </a:extLst>
                </a:gridCol>
              </a:tblGrid>
              <a:tr h="302310">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Alcance</a:t>
                      </a:r>
                      <a:endParaRPr lang="es-CO" sz="2600" b="0" i="0" u="none" strike="noStrike" dirty="0">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Cooperación</a:t>
                      </a:r>
                      <a:endParaRPr lang="es-CO" sz="2600" b="0" i="0" u="none" strike="noStrike">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Colaboración</a:t>
                      </a:r>
                      <a:endParaRPr lang="es-CO" sz="2600" b="0" i="0" u="none" strike="noStrike" dirty="0">
                        <a:effectLst/>
                        <a:latin typeface="Segoe UI" panose="020B0502040204020203" pitchFamily="34" charset="0"/>
                        <a:cs typeface="Segoe UI" panose="020B0502040204020203" pitchFamily="34" charset="0"/>
                      </a:endParaRPr>
                    </a:p>
                  </a:txBody>
                  <a:tcPr marL="113178" marR="12575" marT="12575" marB="0" anchor="ctr"/>
                </a:tc>
                <a:extLst>
                  <a:ext uri="{0D108BD9-81ED-4DB2-BD59-A6C34878D82A}">
                    <a16:rowId xmlns:a16="http://schemas.microsoft.com/office/drawing/2014/main" val="108041231"/>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Requiere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dirty="0">
                          <a:solidFill>
                            <a:srgbClr val="24292F"/>
                          </a:solidFill>
                          <a:effectLst/>
                          <a:latin typeface="Segoe UI" panose="020B0502040204020203" pitchFamily="34" charset="0"/>
                          <a:cs typeface="Segoe UI" panose="020B0502040204020203" pitchFamily="34" charset="0"/>
                        </a:rPr>
                        <a:t>Respeto mutuo</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Confianza mutua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727643987"/>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Requiere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Transparencia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Vulnerabilidad</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307690023"/>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Incluye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Ideas compartidas</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Valor compartido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1264919260"/>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Independencia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Interdependencia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4181832109"/>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Interacción</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Corto plazo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Largo plazo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229240234"/>
                  </a:ext>
                </a:extLst>
              </a:tr>
              <a:tr h="682084">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Involucra</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Compartir ideas</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dirty="0">
                          <a:solidFill>
                            <a:srgbClr val="24292F"/>
                          </a:solidFill>
                          <a:effectLst/>
                          <a:latin typeface="Segoe UI" panose="020B0502040204020203" pitchFamily="34" charset="0"/>
                          <a:cs typeface="Segoe UI" panose="020B0502040204020203" pitchFamily="34" charset="0"/>
                        </a:rPr>
                        <a:t>Generar nuevas ideas</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749134231"/>
                  </a:ext>
                </a:extLst>
              </a:tr>
            </a:tbl>
          </a:graphicData>
        </a:graphic>
      </p:graphicFrame>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2912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Cooperación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vs.</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Colaboración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550223"/>
            <a:ext cx="12192000" cy="307777"/>
          </a:xfrm>
          <a:prstGeom prst="rect">
            <a:avLst/>
          </a:prstGeom>
          <a:noFill/>
        </p:spPr>
        <p:txBody>
          <a:bodyPr wrap="square" rtlCol="0">
            <a:spAutoFit/>
          </a:bodyPr>
          <a:lstStyle/>
          <a:p>
            <a:pPr algn="ctr"/>
            <a:r>
              <a:rPr lang="en-US" sz="1400" dirty="0" err="1">
                <a:solidFill>
                  <a:schemeClr val="bg1">
                    <a:lumMod val="25000"/>
                  </a:schemeClr>
                </a:solidFill>
                <a:latin typeface="+mj-lt"/>
              </a:rPr>
              <a:t>Tomado</a:t>
            </a:r>
            <a:r>
              <a:rPr lang="en-US" sz="1400" dirty="0">
                <a:solidFill>
                  <a:schemeClr val="bg1">
                    <a:lumMod val="25000"/>
                  </a:schemeClr>
                </a:solidFill>
                <a:latin typeface="+mj-lt"/>
              </a:rPr>
              <a:t> o </a:t>
            </a:r>
            <a:r>
              <a:rPr lang="en-US" sz="1400" dirty="0" err="1">
                <a:solidFill>
                  <a:schemeClr val="bg1">
                    <a:lumMod val="25000"/>
                  </a:schemeClr>
                </a:solidFill>
                <a:latin typeface="+mj-lt"/>
              </a:rPr>
              <a:t>adaptado</a:t>
            </a:r>
            <a:r>
              <a:rPr lang="en-US" sz="1400" dirty="0">
                <a:solidFill>
                  <a:schemeClr val="bg1">
                    <a:lumMod val="25000"/>
                  </a:schemeClr>
                </a:solidFill>
                <a:latin typeface="+mj-lt"/>
              </a:rPr>
              <a:t> de: Cooperation vs Collaboration: When To Use Each Approach, </a:t>
            </a:r>
            <a:r>
              <a:rPr lang="en-US" sz="1400" dirty="0">
                <a:solidFill>
                  <a:schemeClr val="bg1">
                    <a:lumMod val="25000"/>
                  </a:schemeClr>
                </a:solidFill>
                <a:latin typeface="+mj-lt"/>
                <a:hlinkClick r:id="rId3"/>
              </a:rPr>
              <a:t>https://www.youtube.com/watch?v=Gr5mAboH1Kk</a:t>
            </a:r>
            <a:r>
              <a:rPr lang="en-US" sz="1400" dirty="0">
                <a:solidFill>
                  <a:schemeClr val="bg1">
                    <a:lumMod val="25000"/>
                  </a:schemeClr>
                </a:solidFill>
                <a:latin typeface="+mj-lt"/>
              </a:rPr>
              <a:t> </a:t>
            </a:r>
          </a:p>
        </p:txBody>
      </p:sp>
      <p:pic>
        <p:nvPicPr>
          <p:cNvPr id="23" name="Graphic 22" descr="Hero Male outline">
            <a:extLst>
              <a:ext uri="{FF2B5EF4-FFF2-40B4-BE49-F238E27FC236}">
                <a16:creationId xmlns:a16="http://schemas.microsoft.com/office/drawing/2014/main" id="{4B5134C5-63A3-8AE8-42F0-65CDF987B9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4169" y="183711"/>
            <a:ext cx="1145231" cy="1145231"/>
          </a:xfrm>
          <a:prstGeom prst="rect">
            <a:avLst/>
          </a:prstGeom>
        </p:spPr>
      </p:pic>
    </p:spTree>
    <p:extLst>
      <p:ext uri="{BB962C8B-B14F-4D97-AF65-F5344CB8AC3E}">
        <p14:creationId xmlns:p14="http://schemas.microsoft.com/office/powerpoint/2010/main" val="350895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3"/>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50746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tu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experticia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la experticia de los miembros de tú equipo de trabajo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crear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compartidos.</a:t>
            </a:r>
          </a:p>
        </p:txBody>
      </p:sp>
    </p:spTree>
    <p:extLst>
      <p:ext uri="{BB962C8B-B14F-4D97-AF65-F5344CB8AC3E}">
        <p14:creationId xmlns:p14="http://schemas.microsoft.com/office/powerpoint/2010/main" val="256263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2528622"/>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oportunamente</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contenidos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científicos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alta calidad</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actualización permanente.</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"Encuentra las necesidades de tus usuarios y dales lo que necesitan mucho más rápido que tus competidores"</a:t>
            </a:r>
          </a:p>
        </p:txBody>
      </p:sp>
      <p:sp>
        <p:nvSpPr>
          <p:cNvPr id="2" name="TextBox 1">
            <a:extLst>
              <a:ext uri="{FF2B5EF4-FFF2-40B4-BE49-F238E27FC236}">
                <a16:creationId xmlns:a16="http://schemas.microsoft.com/office/drawing/2014/main" id="{060E4CF1-B5B3-0D80-6B35-EFD97AD193A8}"/>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401017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siempre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manera de dar valor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agregado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todos los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los que participes.</a:t>
            </a:r>
          </a:p>
        </p:txBody>
      </p:sp>
      <p:sp>
        <p:nvSpPr>
          <p:cNvPr id="2" name="TextBox 1">
            <a:extLst>
              <a:ext uri="{FF2B5EF4-FFF2-40B4-BE49-F238E27FC236}">
                <a16:creationId xmlns:a16="http://schemas.microsoft.com/office/drawing/2014/main" id="{119D31AE-0C87-DA1B-45F3-C029134BEBB9}"/>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069731735"/>
      </p:ext>
    </p:extLst>
  </p:cSld>
  <p:clrMapOvr>
    <a:masterClrMapping/>
  </p:clrMapOvr>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DD01B8-816B-49B7-8C81-03AB51D87C54}">
  <ds:schemaRefs>
    <ds:schemaRef ds:uri="http://schemas.openxmlformats.org/package/2006/metadata/core-properties"/>
    <ds:schemaRef ds:uri="http://schemas.microsoft.com/office/2006/documentManagement/types"/>
    <ds:schemaRef ds:uri="http://purl.org/dc/dcmitype/"/>
    <ds:schemaRef ds:uri="http://purl.org/dc/elements/1.1/"/>
    <ds:schemaRef ds:uri="14224164-2045-4b51-92bb-313d0f626d83"/>
    <ds:schemaRef ds:uri="http://purl.org/dc/terms/"/>
    <ds:schemaRef ds:uri="http://schemas.microsoft.com/office/2006/metadata/properties"/>
    <ds:schemaRef ds:uri="http://schemas.microsoft.com/office/infopath/2007/PartnerControls"/>
    <ds:schemaRef ds:uri="bf3e1746-bde1-4d6e-9c3f-7182572f750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786</TotalTime>
  <Words>2407</Words>
  <Application>Microsoft Office PowerPoint</Application>
  <PresentationFormat>Widescreen</PresentationFormat>
  <Paragraphs>212</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Segoe UI</vt:lpstr>
      <vt:lpstr>Segoe UI Light</vt:lpstr>
      <vt:lpstr>Wingdings</vt:lpstr>
      <vt:lpstr>Tema de R.TeachingResearchGuide</vt:lpstr>
      <vt:lpstr>PowerPoint Presentation</vt:lpstr>
      <vt:lpstr>Sección 1 - Introducción, fundamentos e  implementación de GitHub</vt:lpstr>
      <vt:lpstr>¿Qué es el desarrollo colaborativo?</vt:lpstr>
      <vt:lpstr>Creación de contenidos de forma individual o colectiva</vt:lpstr>
      <vt:lpstr>Beneficios de trabajar colaborativamente</vt:lpstr>
      <vt:lpstr>Cooperación vs. Colaboración</vt:lpstr>
      <vt:lpstr>Agregar valor a mi organización</vt:lpstr>
      <vt:lpstr>Agregar valor a mi organización</vt:lpstr>
      <vt:lpstr>Agregar valor a mi organización</vt:lpstr>
      <vt:lpstr>Agregar valor a mi organización</vt:lpstr>
      <vt:lpstr>Herramientas para desarrollo colaborativo</vt:lpstr>
      <vt:lpstr>Características de las plataformas de desarrollo colaborativo</vt:lpstr>
      <vt:lpstr>Plataformas de desarrollo colaborativo</vt:lpstr>
      <vt:lpstr>¿Cuál plataforma usar?</vt:lpstr>
      <vt:lpstr>Fundamentos de Git</vt:lpstr>
      <vt:lpstr>¿Qué es Git?</vt:lpstr>
      <vt:lpstr>PowerPoint Presentation</vt:lpstr>
      <vt:lpstr>PowerPoint Presentation</vt:lpstr>
      <vt:lpstr>PowerPoint Presentation</vt:lpstr>
      <vt:lpstr>PowerPoint Presentation</vt:lpstr>
      <vt:lpstr>PowerPoint Presentation</vt:lpstr>
      <vt:lpstr>Lenguaje Markdown y escritura en GitHub</vt:lpstr>
      <vt:lpstr>Creación y gestión en línea de repositorios y documentos.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https://github.com/rcfdtools/R.TeachingResearchGuide</dc:title>
  <dc:creator/>
  <cp:lastModifiedBy>WILLIAM RICARDO AGUILAR PIÑA</cp:lastModifiedBy>
  <cp:revision>87</cp:revision>
  <dcterms:created xsi:type="dcterms:W3CDTF">2022-08-04T19:07:18Z</dcterms:created>
  <dcterms:modified xsi:type="dcterms:W3CDTF">2022-09-22T20:54:01Z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