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9"/>
  </p:notesMasterIdLst>
  <p:handoutMasterIdLst>
    <p:handoutMasterId r:id="rId30"/>
  </p:handoutMasterIdLst>
  <p:sldIdLst>
    <p:sldId id="315" r:id="rId5"/>
    <p:sldId id="319" r:id="rId6"/>
    <p:sldId id="317" r:id="rId7"/>
    <p:sldId id="318" r:id="rId8"/>
    <p:sldId id="320" r:id="rId9"/>
    <p:sldId id="321" r:id="rId10"/>
    <p:sldId id="322" r:id="rId11"/>
    <p:sldId id="323" r:id="rId12"/>
    <p:sldId id="324" r:id="rId13"/>
    <p:sldId id="326" r:id="rId14"/>
    <p:sldId id="327" r:id="rId15"/>
    <p:sldId id="328" r:id="rId16"/>
    <p:sldId id="329" r:id="rId17"/>
    <p:sldId id="330" r:id="rId18"/>
    <p:sldId id="331" r:id="rId19"/>
    <p:sldId id="332" r:id="rId20"/>
    <p:sldId id="337" r:id="rId21"/>
    <p:sldId id="333" r:id="rId22"/>
    <p:sldId id="334" r:id="rId23"/>
    <p:sldId id="336" r:id="rId24"/>
    <p:sldId id="335" r:id="rId25"/>
    <p:sldId id="338" r:id="rId26"/>
    <p:sldId id="339" r:id="rId27"/>
    <p:sldId id="340" r:id="rId28"/>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5"/>
            <p14:sldId id="319"/>
            <p14:sldId id="317"/>
            <p14:sldId id="318"/>
            <p14:sldId id="320"/>
            <p14:sldId id="321"/>
            <p14:sldId id="322"/>
            <p14:sldId id="323"/>
            <p14:sldId id="324"/>
            <p14:sldId id="326"/>
            <p14:sldId id="327"/>
            <p14:sldId id="328"/>
            <p14:sldId id="329"/>
            <p14:sldId id="330"/>
            <p14:sldId id="331"/>
            <p14:sldId id="332"/>
            <p14:sldId id="337"/>
            <p14:sldId id="333"/>
            <p14:sldId id="334"/>
            <p14:sldId id="336"/>
            <p14:sldId id="335"/>
            <p14:sldId id="338"/>
            <p14:sldId id="339"/>
            <p14:sldId id="3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00C57F"/>
    <a:srgbClr val="990000"/>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62349" autoAdjust="0"/>
  </p:normalViewPr>
  <p:slideViewPr>
    <p:cSldViewPr snapToGrid="0" showGuides="1">
      <p:cViewPr varScale="1">
        <p:scale>
          <a:sx n="65" d="100"/>
          <a:sy n="65" d="100"/>
        </p:scale>
        <p:origin x="2490" y="6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26/09/2022</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26/09/2022</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Hola y </a:t>
            </a:r>
            <a:r>
              <a:rPr lang="en-US" dirty="0" err="1"/>
              <a:t>bienvenido</a:t>
            </a:r>
            <a:r>
              <a:rPr lang="en-US" dirty="0"/>
              <a:t> a la </a:t>
            </a:r>
            <a:r>
              <a:rPr lang="en-US" dirty="0" err="1"/>
              <a:t>guía</a:t>
            </a:r>
            <a:r>
              <a:rPr lang="en-US" dirty="0"/>
              <a:t> para </a:t>
            </a:r>
            <a:r>
              <a:rPr lang="en-US" dirty="0" err="1"/>
              <a:t>enseñanza</a:t>
            </a:r>
            <a:r>
              <a:rPr lang="en-US" dirty="0"/>
              <a:t> e </a:t>
            </a:r>
            <a:r>
              <a:rPr lang="en-US" dirty="0" err="1"/>
              <a:t>investigación</a:t>
            </a:r>
            <a:r>
              <a:rPr lang="en-US" dirty="0"/>
              <a:t> </a:t>
            </a:r>
            <a:r>
              <a:rPr lang="en-US" dirty="0" err="1"/>
              <a:t>colaborativa</a:t>
            </a:r>
            <a:r>
              <a:rPr lang="en-US" dirty="0"/>
              <a:t> con GitHub.</a:t>
            </a:r>
          </a:p>
          <a:p>
            <a:endParaRPr lang="en-US" dirty="0"/>
          </a:p>
          <a:p>
            <a:r>
              <a:rPr lang="es-CO" dirty="0"/>
              <a:t>A través del enlace en pantalla, podrás acceder a los contenidos detallados de esta guía, participar en las discusiones y descargar material complementario.</a:t>
            </a:r>
            <a:endParaRPr lang="en-US"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177924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 con los miembros de tu comunidad.</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Crea centros de discusión en cada repositorio para documentar la interacción entre los miembros y usuarios, publica frecuentemente noticias para mantener actualizada a tu comunidad.</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78824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Hablemos ahora de herramientas para desarrollo colaborativo.</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Existen diferentes herramientas o plataformas informáticas para desarrollo colaborativo, que facilitan la interacción y gestión de la información.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Los equipos de desarrollo ya no deben estar en el mismo lugar para poder comunicarse y crear contenidos, ni siquiera tienen que conocerse para poder dar sus criterios, aportar sus habilidades y participar en un proyecto.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El desarrollo colaborativo, es un modelo que parte de la base, de que el conocimiento debe ser público y abierto, para que sea accedido y revisado por otros investigadores, educadores, estudiantes o creadores de contenido. Debido a que este modelo está ligado al software libre, las reglas son similares: cuando un creador de contenido aporta algo a un repositorio fuente, o participa en su desarrollo colaborativo, sus aportes deben quedar públicos y disponibles para que pueda ser evaluado, mejorado o utilizado.</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1133735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a:t>
            </a:r>
            <a:r>
              <a:rPr lang="en-US" sz="1200" b="0" i="0" dirty="0" err="1">
                <a:solidFill>
                  <a:srgbClr val="24292F"/>
                </a:solidFill>
                <a:effectLst/>
                <a:latin typeface="-apple-system"/>
                <a:cs typeface="Segoe UI Light" panose="020B0502040204020203" pitchFamily="34" charset="0"/>
              </a:rPr>
              <a:t>Cuáles</a:t>
            </a:r>
            <a:r>
              <a:rPr lang="en-US" sz="1200" b="0" i="0" dirty="0">
                <a:solidFill>
                  <a:srgbClr val="24292F"/>
                </a:solidFill>
                <a:effectLst/>
                <a:latin typeface="-apple-system"/>
                <a:cs typeface="Segoe UI Light" panose="020B0502040204020203" pitchFamily="34" charset="0"/>
              </a:rPr>
              <a:t> son las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 de las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son </a:t>
            </a:r>
            <a:r>
              <a:rPr lang="en-US" sz="1200" b="0" i="0" dirty="0" err="1">
                <a:solidFill>
                  <a:srgbClr val="24292F"/>
                </a:solidFill>
                <a:effectLst/>
                <a:latin typeface="-apple-system"/>
                <a:cs typeface="Segoe UI Light" panose="020B0502040204020203" pitchFamily="34" charset="0"/>
              </a:rPr>
              <a:t>algunas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estas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características</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 o contenidos.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 y/o producción.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 de cambios.</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0" indent="0">
              <a:buFont typeface="Wingdings" panose="05000000000000000000" pitchFamily="2" charset="2"/>
              <a:buNone/>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88691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err="1">
                <a:solidFill>
                  <a:srgbClr val="24292F"/>
                </a:solidFill>
                <a:effectLst/>
                <a:latin typeface="-apple-system"/>
                <a:cs typeface="Segoe UI Light" panose="020B0502040204020203" pitchFamily="34" charset="0"/>
              </a:rPr>
              <a:t>Existen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diferentes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plataformas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desarrollo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colaborativo</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ejemplo</a:t>
            </a:r>
            <a:r>
              <a:rPr lang="en-US" sz="1200" b="0" i="0" dirty="0">
                <a:solidFill>
                  <a:srgbClr val="24292F"/>
                </a:solidFill>
                <a:effectLst/>
                <a:latin typeface="-apple-system"/>
                <a:cs typeface="Segoe UI Light" panose="020B0502040204020203" pitchFamily="34" charset="0"/>
              </a:rPr>
              <a:t>:</a:t>
            </a:r>
          </a:p>
          <a:p>
            <a:endParaRPr lang="en-US" sz="1200" b="0" i="0" dirty="0">
              <a:solidFill>
                <a:srgbClr val="24292F"/>
              </a:solidFill>
              <a:effectLst/>
              <a:latin typeface="-apple-system"/>
              <a:cs typeface="Segoe UI Light" panose="020B0502040204020203" pitchFamily="34" charset="0"/>
            </a:endParaRPr>
          </a:p>
          <a:p>
            <a:r>
              <a:rPr lang="en-US" sz="1200" b="0" i="0" dirty="0">
                <a:solidFill>
                  <a:srgbClr val="24292F"/>
                </a:solidFill>
                <a:effectLst/>
                <a:latin typeface="-apple-system"/>
                <a:cs typeface="Segoe UI Light" panose="020B0502040204020203" pitchFamily="34" charset="0"/>
              </a:rPr>
              <a:t>GitHub e</a:t>
            </a:r>
            <a:r>
              <a:rPr lang="es-CO" sz="1200" b="0" i="0" dirty="0">
                <a:solidFill>
                  <a:srgbClr val="24292F"/>
                </a:solidFill>
                <a:effectLst/>
                <a:latin typeface="-apple-system"/>
                <a:cs typeface="Segoe UI Light" panose="020B0502040204020203" pitchFamily="34" charset="0"/>
              </a:rPr>
              <a:t>s una plataforma para alojar y gestionar proyectos utilizando el sistema de control de versiones Git, opera desde el 2010 y en la actualidad es propiedad de Microsoft.</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GitLab maneja el control de versiones Git para los proyectos, como aspecto clave en el desarrollo colaborativo, incluye servicios DevOps para agilizar las etapas de construcción de software.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Google </a:t>
            </a:r>
            <a:r>
              <a:rPr lang="es-CO" sz="1200" b="0" i="0" dirty="0" err="1">
                <a:solidFill>
                  <a:srgbClr val="24292F"/>
                </a:solidFill>
                <a:effectLst/>
                <a:latin typeface="-apple-system"/>
                <a:cs typeface="Segoe UI Light" panose="020B0502040204020203" pitchFamily="34" charset="0"/>
              </a:rPr>
              <a:t>Colab</a:t>
            </a:r>
            <a:r>
              <a:rPr lang="es-CO" sz="1200" b="0" i="0" dirty="0">
                <a:solidFill>
                  <a:srgbClr val="24292F"/>
                </a:solidFill>
                <a:effectLst/>
                <a:latin typeface="-apple-system"/>
                <a:cs typeface="Segoe UI Light" panose="020B0502040204020203" pitchFamily="34" charset="0"/>
              </a:rPr>
              <a:t> &amp; Code permite el hospedaje de código, especialmente libre y de sistemas basados en Google.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SourceForge es una central de desarrollos de software que controla y gestiona varios proyectos de software libre y actúa como un repositorio de código fuente.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GNU Savannah, ejecuta varios servicios para la gestión de proyectos de software libre.</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y</a:t>
            </a:r>
          </a:p>
          <a:p>
            <a:endParaRPr lang="es-CO" sz="1200" b="0" i="0" dirty="0">
              <a:solidFill>
                <a:srgbClr val="24292F"/>
              </a:solidFill>
              <a:effectLst/>
              <a:latin typeface="-apple-system"/>
              <a:cs typeface="Segoe UI Light" panose="020B0502040204020203" pitchFamily="34" charset="0"/>
            </a:endParaRPr>
          </a:p>
          <a:p>
            <a:r>
              <a:rPr lang="es-CO" sz="1200" b="0" i="0" dirty="0" err="1">
                <a:solidFill>
                  <a:srgbClr val="24292F"/>
                </a:solidFill>
                <a:effectLst/>
                <a:latin typeface="-apple-system"/>
                <a:cs typeface="Segoe UI Light" panose="020B0502040204020203" pitchFamily="34" charset="0"/>
              </a:rPr>
              <a:t>Bitbucket</a:t>
            </a:r>
            <a:r>
              <a:rPr lang="es-CO" sz="1200" b="0" i="0" dirty="0">
                <a:solidFill>
                  <a:srgbClr val="24292F"/>
                </a:solidFill>
                <a:effectLst/>
                <a:latin typeface="-apple-system"/>
                <a:cs typeface="Segoe UI Light" panose="020B0502040204020203" pitchFamily="34" charset="0"/>
              </a:rPr>
              <a:t>, qué es un administrador de código fuente que también utiliza el sistema de control de versiones Git.</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389263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24292F"/>
                </a:solidFill>
                <a:effectLst/>
                <a:latin typeface="-apple-system"/>
              </a:rPr>
              <a:t>¿Cuál plataforma usar?</a:t>
            </a:r>
          </a:p>
          <a:p>
            <a:endParaRPr lang="es-CO" b="0" i="0" dirty="0">
              <a:solidFill>
                <a:srgbClr val="24292F"/>
              </a:solidFill>
              <a:effectLst/>
              <a:latin typeface="-apple-system"/>
            </a:endParaRPr>
          </a:p>
          <a:p>
            <a:r>
              <a:rPr lang="es-CO" b="0" i="0" dirty="0">
                <a:solidFill>
                  <a:srgbClr val="24292F"/>
                </a:solidFill>
                <a:effectLst/>
                <a:latin typeface="-apple-system"/>
              </a:rPr>
              <a:t>Para responder esta pregunta, hemos creado una lista de requerimientos específicos, para el enfoque de educación e investigación planteado en este curso guía y para las 3 plataformas más populares.</a:t>
            </a:r>
          </a:p>
          <a:p>
            <a:endParaRPr lang="es-CO" sz="1200" b="0" i="0" dirty="0">
              <a:solidFill>
                <a:srgbClr val="24292F"/>
              </a:solidFill>
              <a:effectLst/>
              <a:latin typeface="-apple-system"/>
              <a:cs typeface="Segoe UI Light" panose="020B0502040204020203" pitchFamily="34" charset="0"/>
            </a:endParaRPr>
          </a:p>
          <a:p>
            <a:r>
              <a:rPr lang="es-CO" sz="1200" b="0" i="0" dirty="0">
                <a:solidFill>
                  <a:srgbClr val="24292F"/>
                </a:solidFill>
                <a:effectLst/>
                <a:latin typeface="-apple-system"/>
                <a:cs typeface="Segoe UI Light" panose="020B0502040204020203" pitchFamily="34" charset="0"/>
              </a:rPr>
              <a:t>Como puedes observar, con GitHub puedes:</a:t>
            </a:r>
          </a:p>
          <a:p>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una cuenta de usuario sin versión de prueba o que expira.</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Consultar repositorios públicos sin registro o ingreso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repositorios ilimitados por usuario y sin utilizar versiones de pago.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organizaciones y administrarlas.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Clonar repositorios públicos entre usuarios y organizaciones.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Buscar y descargar directamente repositorios públicos sin necesidad de un registro de usuario.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cargues masivos de archivos inferiores a 100 MB utilizando cuentas libres.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Gestionar localmente tus repositorio utilizando herramientas desktop.</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Crear entornos de discusión para cada repositorio público.</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Realizar el llamado de recursos entre repositorios.</a:t>
            </a: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u="none" strike="noStrike" dirty="0">
                <a:solidFill>
                  <a:srgbClr val="24292F"/>
                </a:solidFill>
                <a:effectLst/>
                <a:latin typeface="Segoe UI" panose="020B0502040204020203" pitchFamily="34" charset="0"/>
                <a:cs typeface="Segoe UI" panose="020B0502040204020203" pitchFamily="34" charset="0"/>
              </a:rPr>
              <a:t>Instalar la aplicación móvil oficial, para utilizar las opciones básicas de edición, discusión, asuntos y notificaciones.</a:t>
            </a: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i="0" u="none" strike="noStrike" dirty="0">
              <a:solidFill>
                <a:srgbClr val="24292F"/>
              </a:solidFill>
              <a:effectLst/>
              <a:latin typeface="Segoe UI" panose="020B0502040204020203" pitchFamily="34" charset="0"/>
              <a:cs typeface="Segoe UI" panose="020B0502040204020203" pitchFamily="34" charset="0"/>
            </a:endParaRPr>
          </a:p>
          <a:p>
            <a:r>
              <a:rPr lang="es-CO" b="0" i="0" dirty="0">
                <a:solidFill>
                  <a:srgbClr val="57606A"/>
                </a:solidFill>
                <a:effectLst/>
                <a:latin typeface="-apple-system"/>
              </a:rPr>
              <a:t>Los requerimientos presentados en la tabla anterior han sido definidos por </a:t>
            </a:r>
            <a:r>
              <a:rPr lang="es-CO" b="0" i="0" dirty="0" err="1">
                <a:solidFill>
                  <a:srgbClr val="57606A"/>
                </a:solidFill>
                <a:effectLst/>
                <a:latin typeface="-apple-system"/>
              </a:rPr>
              <a:t>rcfdtools</a:t>
            </a:r>
            <a:r>
              <a:rPr lang="es-CO" b="0" i="0" dirty="0">
                <a:solidFill>
                  <a:srgbClr val="57606A"/>
                </a:solidFill>
                <a:effectLst/>
                <a:latin typeface="-apple-system"/>
              </a:rPr>
              <a:t>, y su validación puede cambiar debido a los ajustes en las políticas propias de cada plataforma.</a:t>
            </a:r>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a:p>
            <a:r>
              <a:rPr lang="es-CO" b="0" i="0" dirty="0">
                <a:solidFill>
                  <a:srgbClr val="24292F"/>
                </a:solidFill>
                <a:effectLst/>
                <a:latin typeface="-apple-system"/>
              </a:rPr>
              <a:t>De acuerdo a la cobertura en los requerimientos indicados, la plataforma para la creación de contenidos por desarrollo colaborativo orientado a educación e investigación que utilizaremos para el desarrollo de esta guía, es GitHub.</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2471891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Exploremos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algunos</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fundamentos</a:t>
            </a:r>
            <a:r>
              <a:rPr lang="en-US" sz="1200" b="0" i="0" dirty="0">
                <a:solidFill>
                  <a:srgbClr val="24292F"/>
                </a:solidFill>
                <a:effectLst/>
                <a:latin typeface="-apple-system"/>
                <a:cs typeface="Segoe UI Light" panose="020B0502040204020203" pitchFamily="34" charset="0"/>
              </a:rPr>
              <a:t> del software de control de </a:t>
            </a:r>
            <a:r>
              <a:rPr lang="en-US" sz="1200" b="0" i="0" dirty="0" err="1">
                <a:solidFill>
                  <a:srgbClr val="24292F"/>
                </a:solidFill>
                <a:effectLst/>
                <a:latin typeface="-apple-system"/>
                <a:cs typeface="Segoe UI Light" panose="020B0502040204020203" pitchFamily="34" charset="0"/>
              </a:rPr>
              <a:t>versiones</a:t>
            </a:r>
            <a:r>
              <a:rPr lang="en-US" sz="1200" b="0" i="0" dirty="0">
                <a:solidFill>
                  <a:srgbClr val="24292F"/>
                </a:solidFill>
                <a:effectLst/>
                <a:latin typeface="-apple-system"/>
                <a:cs typeface="Segoe UI Light" panose="020B0502040204020203" pitchFamily="34" charset="0"/>
              </a:rPr>
              <a:t> Git.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104295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¿Qué es Git?</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Git es un software que permite rastrear y validar cambios en archivos de un proyecto o un repositorio. Utiliza una arquitectura distribuida, donde el código de cada desarrollador es también un repositorio que puede albergar el historial completo de todos los cambios. </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Ha sido diseñado para ofrecer a los usuarios: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1. Rendimiento a través de la confirmación de nuevos cambios, ramificación, fusión y comparación de versiones.</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2. Seguridad, cuya prioridad es conservar la integridad de los archivos gestionados. El contenido de los archivos y las verdaderas relaciones entre estos y los directorios, las versiones, las etiquetas y las confirmaciones, todos ellos objetos del repositorio de Git, están protegidos con un algoritmo que salvaguarda los fuentes y el historial de cambios frente a las modificaciones accidentales y maliciosas, garantizando que el historial sea totalmente trazable.</a:t>
            </a:r>
          </a:p>
          <a:p>
            <a:pPr algn="l"/>
            <a:endParaRPr lang="es-CO" b="0" i="0" dirty="0">
              <a:solidFill>
                <a:srgbClr val="24292F"/>
              </a:solidFill>
              <a:effectLst/>
              <a:latin typeface="-apple-system"/>
            </a:endParaRPr>
          </a:p>
          <a:p>
            <a:pPr algn="l"/>
            <a:r>
              <a:rPr lang="es-CO" b="0" i="0" dirty="0">
                <a:solidFill>
                  <a:srgbClr val="24292F"/>
                </a:solidFill>
                <a:effectLst/>
                <a:latin typeface="-apple-system"/>
              </a:rPr>
              <a:t>3. Flexibilidad en varios aspectos, como varios tipos de flujos de trabajo de desarrollo no lineal, eficiencia en proyectos tanto grandes como pequeños y compatibilidad con numerosos sistemas y protocolos.</a:t>
            </a:r>
          </a:p>
          <a:p>
            <a:pPr algn="l"/>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351184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rPr>
              <a:t>En cuanto al ciclo de vida de repositorios en GitHub, tenemos la derivación 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permite que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cualquier usuario puede clonar un repositorio público creado por otro usuario, para luego ser desplegado dentro de los repositorios del usuario que realizó la clonación. Complementariamente, usuarios pueden descargar un comprimido completo de un repositorio específico.</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b="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1991130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Otro elemento son los Branch o ramas de Git, que </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son utilizadas para de forma aislada, realizar modificaciones y depuraciones de prueba a los archivos o la documentación sin afectar la rama principal. En un repositorio pueden existir múltiples ramificaciones y una vez se verifica que los cambios son válidos, estos pueden ser incorporados a la rama principal.</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98799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Pull-request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consiste en una solicitud de incorporación de cambios y es la forma de pedirle a otro creador de contenido, que incluya las modificaciones realizadas por otros usuarios. Esto no solo permite a los responsables del proyecto realizar un seguimiento de los cambios más fácilmente, sino que además permite a los creadores iniciar debates sobre su trabajo antes de integrarlo con el resto de los archivos base.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101780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a:t>
            </a:r>
            <a:r>
              <a:rPr lang="en-US" dirty="0" err="1"/>
              <a:t>guía</a:t>
            </a:r>
            <a:r>
              <a:rPr lang="en-US" dirty="0"/>
              <a:t> </a:t>
            </a:r>
            <a:r>
              <a:rPr lang="en-US" dirty="0" err="1"/>
              <a:t>completa</a:t>
            </a:r>
            <a:r>
              <a:rPr lang="en-US" dirty="0"/>
              <a:t> del </a:t>
            </a:r>
            <a:r>
              <a:rPr lang="en-US" dirty="0" err="1"/>
              <a:t>curso</a:t>
            </a:r>
            <a:r>
              <a:rPr lang="en-US" dirty="0"/>
              <a:t>, ha </a:t>
            </a:r>
            <a:r>
              <a:rPr lang="en-US" dirty="0" err="1"/>
              <a:t>sido</a:t>
            </a:r>
            <a:r>
              <a:rPr lang="en-US" dirty="0"/>
              <a:t> </a:t>
            </a:r>
            <a:r>
              <a:rPr lang="en-US" dirty="0" err="1"/>
              <a:t>dividida</a:t>
            </a:r>
            <a:r>
              <a:rPr lang="en-US" dirty="0"/>
              <a:t> </a:t>
            </a:r>
            <a:r>
              <a:rPr lang="en-US" dirty="0" err="1"/>
              <a:t>en</a:t>
            </a:r>
            <a:r>
              <a:rPr lang="en-US" dirty="0"/>
              <a:t> </a:t>
            </a:r>
            <a:r>
              <a:rPr lang="en-US" dirty="0" err="1"/>
              <a:t>diferentes</a:t>
            </a:r>
            <a:r>
              <a:rPr lang="en-US" dirty="0"/>
              <a:t> </a:t>
            </a:r>
            <a:r>
              <a:rPr lang="en-US" dirty="0" err="1"/>
              <a:t>secciones</a:t>
            </a:r>
            <a:r>
              <a:rPr lang="en-US" dirty="0"/>
              <a:t>:</a:t>
            </a:r>
          </a:p>
          <a:p>
            <a:endParaRPr lang="en-US" dirty="0"/>
          </a:p>
          <a:p>
            <a:r>
              <a:rPr lang="en-US" dirty="0" err="1"/>
              <a:t>En</a:t>
            </a:r>
            <a:r>
              <a:rPr lang="en-US" dirty="0"/>
              <a:t> la </a:t>
            </a:r>
            <a:r>
              <a:rPr lang="en-US" dirty="0" err="1"/>
              <a:t>sección</a:t>
            </a:r>
            <a:r>
              <a:rPr lang="en-US" dirty="0"/>
              <a:t> 1, </a:t>
            </a:r>
            <a:r>
              <a:rPr lang="en-US" dirty="0" err="1"/>
              <a:t>aprenderás</a:t>
            </a:r>
            <a:r>
              <a:rPr lang="en-US" dirty="0"/>
              <a:t> </a:t>
            </a:r>
            <a:r>
              <a:rPr lang="en-US" dirty="0" err="1"/>
              <a:t>fundamentos</a:t>
            </a:r>
            <a:r>
              <a:rPr lang="en-US" dirty="0"/>
              <a:t> </a:t>
            </a:r>
            <a:r>
              <a:rPr lang="en-US" dirty="0" err="1"/>
              <a:t>generales</a:t>
            </a:r>
            <a:r>
              <a:rPr lang="en-US" dirty="0"/>
              <a:t> de </a:t>
            </a:r>
            <a:r>
              <a:rPr lang="en-US" dirty="0" err="1"/>
              <a:t>desarrollo</a:t>
            </a:r>
            <a:r>
              <a:rPr lang="en-US" dirty="0"/>
              <a:t> </a:t>
            </a:r>
            <a:r>
              <a:rPr lang="en-US" dirty="0" err="1"/>
              <a:t>colaborativo</a:t>
            </a:r>
            <a:r>
              <a:rPr lang="en-US" dirty="0"/>
              <a:t> y </a:t>
            </a:r>
            <a:r>
              <a:rPr lang="en-US" dirty="0" err="1"/>
              <a:t>su</a:t>
            </a:r>
            <a:r>
              <a:rPr lang="en-US" dirty="0"/>
              <a:t> </a:t>
            </a:r>
            <a:r>
              <a:rPr lang="en-US" dirty="0" err="1"/>
              <a:t>implementación</a:t>
            </a:r>
            <a:r>
              <a:rPr lang="en-US" dirty="0"/>
              <a:t> </a:t>
            </a:r>
            <a:r>
              <a:rPr lang="en-US" dirty="0" err="1"/>
              <a:t>en</a:t>
            </a:r>
            <a:r>
              <a:rPr lang="en-US" dirty="0"/>
              <a:t> la </a:t>
            </a:r>
            <a:r>
              <a:rPr lang="en-US" dirty="0" err="1"/>
              <a:t>nube</a:t>
            </a:r>
            <a:r>
              <a:rPr lang="en-US" dirty="0"/>
              <a:t> a </a:t>
            </a:r>
            <a:r>
              <a:rPr lang="en-US" dirty="0" err="1"/>
              <a:t>través</a:t>
            </a:r>
            <a:r>
              <a:rPr lang="en-US" dirty="0"/>
              <a:t> de GitHub.</a:t>
            </a:r>
          </a:p>
          <a:p>
            <a:endParaRPr lang="en-US" dirty="0"/>
          </a:p>
          <a:p>
            <a:r>
              <a:rPr lang="en-US" dirty="0" err="1"/>
              <a:t>En</a:t>
            </a:r>
            <a:r>
              <a:rPr lang="en-US" dirty="0"/>
              <a:t> la </a:t>
            </a:r>
            <a:r>
              <a:rPr lang="en-US" dirty="0" err="1"/>
              <a:t>sección</a:t>
            </a:r>
            <a:r>
              <a:rPr lang="en-US" dirty="0"/>
              <a:t> 2,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a:t>
            </a:r>
            <a:r>
              <a:rPr lang="en-US" dirty="0" err="1"/>
              <a:t>entorno</a:t>
            </a:r>
            <a:r>
              <a:rPr lang="en-US" dirty="0"/>
              <a:t> de </a:t>
            </a:r>
            <a:r>
              <a:rPr lang="en-US" dirty="0" err="1"/>
              <a:t>desarrollo</a:t>
            </a:r>
            <a:r>
              <a:rPr lang="en-US" dirty="0"/>
              <a:t> </a:t>
            </a:r>
            <a:r>
              <a:rPr lang="en-US" dirty="0" err="1"/>
              <a:t>integrado</a:t>
            </a:r>
            <a:r>
              <a:rPr lang="en-US" dirty="0"/>
              <a:t> o IDE de PyCharm Community.</a:t>
            </a:r>
          </a:p>
          <a:p>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la </a:t>
            </a:r>
            <a:r>
              <a:rPr lang="en-US" dirty="0" err="1"/>
              <a:t>sección</a:t>
            </a:r>
            <a:r>
              <a:rPr lang="en-US" dirty="0"/>
              <a:t> 3, </a:t>
            </a:r>
            <a:r>
              <a:rPr lang="en-US" dirty="0" err="1"/>
              <a:t>aprenderás</a:t>
            </a:r>
            <a:r>
              <a:rPr lang="en-US" dirty="0"/>
              <a:t> a </a:t>
            </a:r>
            <a:r>
              <a:rPr lang="en-US" dirty="0" err="1"/>
              <a:t>gestionar</a:t>
            </a:r>
            <a:r>
              <a:rPr lang="en-US" dirty="0"/>
              <a:t> </a:t>
            </a:r>
            <a:r>
              <a:rPr lang="en-US" dirty="0" err="1"/>
              <a:t>tus</a:t>
            </a:r>
            <a:r>
              <a:rPr lang="en-US" dirty="0"/>
              <a:t> </a:t>
            </a:r>
            <a:r>
              <a:rPr lang="en-US" dirty="0" err="1"/>
              <a:t>repositorios</a:t>
            </a:r>
            <a:r>
              <a:rPr lang="en-US" dirty="0"/>
              <a:t> </a:t>
            </a:r>
            <a:r>
              <a:rPr lang="en-US" dirty="0" err="1"/>
              <a:t>localmente</a:t>
            </a:r>
            <a:r>
              <a:rPr lang="en-US" dirty="0"/>
              <a:t> </a:t>
            </a:r>
            <a:r>
              <a:rPr lang="en-US" dirty="0" err="1"/>
              <a:t>utilizando</a:t>
            </a:r>
            <a:r>
              <a:rPr lang="en-US" dirty="0"/>
              <a:t> </a:t>
            </a:r>
            <a:r>
              <a:rPr lang="en-US" dirty="0" err="1"/>
              <a:t>el</a:t>
            </a:r>
            <a:r>
              <a:rPr lang="en-US" dirty="0"/>
              <a:t> IDE de Visual Studio Code de Microsoft.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7" rtl="0" eaLnBrk="1" fontAlgn="auto" latinLnBrk="0" hangingPunct="1">
              <a:lnSpc>
                <a:spcPct val="100000"/>
              </a:lnSpc>
              <a:spcBef>
                <a:spcPts val="0"/>
              </a:spcBef>
              <a:spcAft>
                <a:spcPts val="0"/>
              </a:spcAft>
              <a:buClrTx/>
              <a:buSzTx/>
              <a:buFontTx/>
              <a:buNone/>
              <a:tabLst/>
              <a:defRPr/>
            </a:pPr>
            <a:r>
              <a:rPr lang="en-US" dirty="0" err="1"/>
              <a:t>En</a:t>
            </a:r>
            <a:r>
              <a:rPr lang="en-US" dirty="0"/>
              <a:t> </a:t>
            </a:r>
            <a:r>
              <a:rPr lang="en-US" dirty="0" err="1"/>
              <a:t>esta</a:t>
            </a:r>
            <a:r>
              <a:rPr lang="en-US" dirty="0"/>
              <a:t> </a:t>
            </a:r>
            <a:r>
              <a:rPr lang="en-US" dirty="0" err="1"/>
              <a:t>clase</a:t>
            </a:r>
            <a:r>
              <a:rPr lang="en-US" dirty="0"/>
              <a:t>, </a:t>
            </a:r>
            <a:r>
              <a:rPr lang="en-US" dirty="0" err="1"/>
              <a:t>exploraremos</a:t>
            </a:r>
            <a:r>
              <a:rPr lang="en-US" dirty="0"/>
              <a:t> </a:t>
            </a:r>
            <a:r>
              <a:rPr lang="en-US" dirty="0" err="1"/>
              <a:t>únicamente</a:t>
            </a:r>
            <a:r>
              <a:rPr lang="en-US" dirty="0"/>
              <a:t> </a:t>
            </a:r>
            <a:r>
              <a:rPr lang="en-US" dirty="0" err="1"/>
              <a:t>los</a:t>
            </a:r>
            <a:r>
              <a:rPr lang="en-US" dirty="0"/>
              <a:t> </a:t>
            </a:r>
            <a:r>
              <a:rPr lang="en-US" dirty="0" err="1"/>
              <a:t>contenidos</a:t>
            </a:r>
            <a:r>
              <a:rPr lang="en-US" dirty="0"/>
              <a:t> de la </a:t>
            </a:r>
            <a:r>
              <a:rPr lang="en-US" dirty="0" err="1"/>
              <a:t>sección</a:t>
            </a:r>
            <a:r>
              <a:rPr lang="en-US" dirty="0"/>
              <a:t> 1.</a:t>
            </a:r>
          </a:p>
          <a:p>
            <a:endParaRPr lang="es-CO" dirty="0"/>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1087390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es necesario incluir comentarios que ayuden a los demás usuarios a entender los cambios realizados, este proceso se realiza 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4162639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través de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la incorporación de las modificaciones realizadas a un documento </a:t>
            </a:r>
            <a:r>
              <a:rPr lang="es-CO" sz="1200" b="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código o a cualquier elemento nuevo dentro del repositorio, son actualizadas y publicadas en la nube.</a:t>
            </a: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373800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24292F"/>
                </a:solidFill>
                <a:effectLst/>
                <a:latin typeface="-apple-system"/>
              </a:rPr>
              <a:t>Los repositorios de GitHub utilizan para su documentación el lenguaje </a:t>
            </a:r>
            <a:r>
              <a:rPr lang="es-CO" b="0" i="0" dirty="0" err="1">
                <a:solidFill>
                  <a:srgbClr val="24292F"/>
                </a:solidFill>
                <a:effectLst/>
                <a:latin typeface="-apple-system"/>
              </a:rPr>
              <a:t>Markdown</a:t>
            </a:r>
            <a:r>
              <a:rPr lang="es-CO" b="0" i="0" dirty="0">
                <a:solidFill>
                  <a:srgbClr val="24292F"/>
                </a:solidFill>
                <a:effectLst/>
                <a:latin typeface="-apple-system"/>
              </a:rPr>
              <a:t>, este permite crear texto con formato, tablas, enlaces y utilizar elementos embebidos del lenguaje de hipertextos HTML y sin tener que definir estilos o tener conocimientos de programación. </a:t>
            </a:r>
          </a:p>
          <a:p>
            <a:pPr algn="l"/>
            <a:endParaRPr lang="es-CO" sz="1200" b="0" i="0" dirty="0">
              <a:solidFill>
                <a:srgbClr val="24292F"/>
              </a:solidFill>
              <a:effectLst/>
              <a:latin typeface="-apple-system"/>
              <a:cs typeface="Segoe UI Light" panose="020B0502040204020203" pitchFamily="34" charset="0"/>
            </a:endParaRPr>
          </a:p>
          <a:p>
            <a:pPr algn="l"/>
            <a:r>
              <a:rPr lang="es-CO" b="0" i="0" dirty="0" err="1">
                <a:solidFill>
                  <a:srgbClr val="24292F"/>
                </a:solidFill>
                <a:effectLst/>
                <a:latin typeface="-apple-system"/>
              </a:rPr>
              <a:t>Markdown</a:t>
            </a:r>
            <a:r>
              <a:rPr lang="es-CO" b="0" i="0" dirty="0">
                <a:solidFill>
                  <a:srgbClr val="24292F"/>
                </a:solidFill>
                <a:effectLst/>
                <a:latin typeface="-apple-system"/>
              </a:rPr>
              <a:t> es un lenguaje de marcas que facilita la aplicación de formato a un texto empleando una serie de caracteres de una forma especial. En principio, fue pensado para elaborar textos cuyo destino iba a ser la web con más rapidez y sencillez que si estuviésemos usando directamente HTML, y si bien ese suele ser el mejor uso que podemos darle, también podemos emplearlo para cualquier tipo de texto, independientemente de cuál vaya a ser su destino.</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453507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err="1">
                <a:solidFill>
                  <a:srgbClr val="24292F"/>
                </a:solidFill>
                <a:effectLst/>
                <a:latin typeface="-apple-system"/>
                <a:cs typeface="Segoe UI Light" panose="020B0502040204020203" pitchFamily="34" charset="0"/>
              </a:rPr>
              <a:t>Ahora</a:t>
            </a:r>
            <a:r>
              <a:rPr lang="en-US" sz="1200" b="0" i="0" dirty="0">
                <a:solidFill>
                  <a:srgbClr val="24292F"/>
                </a:solidFill>
                <a:effectLst/>
                <a:latin typeface="-apple-system"/>
                <a:cs typeface="Segoe UI Light" panose="020B0502040204020203" pitchFamily="34" charset="0"/>
              </a:rPr>
              <a:t> y </a:t>
            </a:r>
            <a:r>
              <a:rPr lang="en-US" sz="1200" b="0" i="0" dirty="0" err="1">
                <a:solidFill>
                  <a:srgbClr val="24292F"/>
                </a:solidFill>
                <a:effectLst/>
                <a:latin typeface="-apple-system"/>
                <a:cs typeface="Segoe UI Light" panose="020B0502040204020203" pitchFamily="34" charset="0"/>
              </a:rPr>
              <a:t>luego</a:t>
            </a:r>
            <a:r>
              <a:rPr lang="en-US" sz="1200" b="0" i="0" dirty="0">
                <a:solidFill>
                  <a:srgbClr val="24292F"/>
                </a:solidFill>
                <a:effectLst/>
                <a:latin typeface="-apple-system"/>
                <a:cs typeface="Segoe UI Light" panose="020B0502040204020203" pitchFamily="34" charset="0"/>
              </a:rPr>
              <a:t> de </a:t>
            </a:r>
            <a:r>
              <a:rPr lang="en-US" sz="1200" b="0" i="0" dirty="0" err="1">
                <a:solidFill>
                  <a:srgbClr val="24292F"/>
                </a:solidFill>
                <a:effectLst/>
                <a:latin typeface="-apple-system"/>
                <a:cs typeface="Segoe UI Light" panose="020B0502040204020203" pitchFamily="34" charset="0"/>
              </a:rPr>
              <a:t>haber</a:t>
            </a:r>
            <a:r>
              <a:rPr lang="en-US" sz="1200" b="0" i="0" dirty="0">
                <a:solidFill>
                  <a:srgbClr val="24292F"/>
                </a:solidFill>
                <a:effectLst/>
                <a:latin typeface="-apple-system"/>
                <a:cs typeface="Segoe UI Light" panose="020B0502040204020203" pitchFamily="34" charset="0"/>
              </a:rPr>
              <a:t> visto </a:t>
            </a:r>
            <a:r>
              <a:rPr lang="en-US" sz="1200" b="0" i="0" dirty="0" err="1">
                <a:solidFill>
                  <a:srgbClr val="24292F"/>
                </a:solidFill>
                <a:effectLst/>
                <a:latin typeface="-apple-system"/>
                <a:cs typeface="Segoe UI Light" panose="020B0502040204020203" pitchFamily="34" charset="0"/>
              </a:rPr>
              <a:t>los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conceptos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generales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pasémos</a:t>
            </a:r>
            <a:r>
              <a:rPr lang="en-US" sz="1200" b="0" i="0" dirty="0">
                <a:solidFill>
                  <a:srgbClr val="24292F"/>
                </a:solidFill>
                <a:effectLst/>
                <a:latin typeface="-apple-system"/>
                <a:cs typeface="Segoe UI Light" panose="020B0502040204020203" pitchFamily="34" charset="0"/>
              </a:rPr>
              <a:t> a la </a:t>
            </a:r>
            <a:r>
              <a:rPr lang="en-US" sz="1200" b="0" i="0" dirty="0" err="1">
                <a:solidFill>
                  <a:srgbClr val="24292F"/>
                </a:solidFill>
                <a:effectLst/>
                <a:latin typeface="-apple-system"/>
                <a:cs typeface="Segoe UI Light" panose="020B0502040204020203" pitchFamily="34" charset="0"/>
              </a:rPr>
              <a:t>práctica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desarrollando</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siguientes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de la </a:t>
            </a:r>
            <a:r>
              <a:rPr lang="en-US" sz="1200" b="0" i="0" dirty="0" err="1">
                <a:solidFill>
                  <a:srgbClr val="24292F"/>
                </a:solidFill>
                <a:effectLst/>
                <a:latin typeface="-apple-system"/>
                <a:cs typeface="Segoe UI Light" panose="020B0502040204020203" pitchFamily="34" charset="0"/>
              </a:rPr>
              <a:t>sección</a:t>
            </a:r>
            <a:r>
              <a:rPr lang="en-US" sz="1200" b="0" i="0" dirty="0">
                <a:solidFill>
                  <a:srgbClr val="24292F"/>
                </a:solidFill>
                <a:effectLst/>
                <a:latin typeface="-apple-system"/>
                <a:cs typeface="Segoe UI Light" panose="020B0502040204020203" pitchFamily="34" charset="0"/>
              </a:rPr>
              <a:t> 1 de </a:t>
            </a:r>
            <a:r>
              <a:rPr lang="en-US" sz="1200" b="0" i="0" dirty="0" err="1">
                <a:solidFill>
                  <a:srgbClr val="24292F"/>
                </a:solidFill>
                <a:effectLst/>
                <a:latin typeface="-apple-system"/>
                <a:cs typeface="Segoe UI Light" panose="020B0502040204020203" pitchFamily="34" charset="0"/>
              </a:rPr>
              <a:t>esta</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guía</a:t>
            </a:r>
            <a:r>
              <a:rPr lang="en-US" sz="1200" b="0" i="0" dirty="0">
                <a:solidFill>
                  <a:srgbClr val="24292F"/>
                </a:solidFill>
                <a:effectLst/>
                <a:latin typeface="-apple-system"/>
                <a:cs typeface="Segoe UI Light" panose="020B0502040204020203" pitchFamily="34" charset="0"/>
              </a:rPr>
              <a:t>:</a:t>
            </a:r>
          </a:p>
          <a:p>
            <a:pPr algn="l"/>
            <a:endParaRPr lang="en-US" sz="1200" b="0" i="0" dirty="0">
              <a:solidFill>
                <a:srgbClr val="24292F"/>
              </a:solidFill>
              <a:effectLst/>
              <a:latin typeface="-apple-system"/>
              <a:cs typeface="Segoe UI Light" panose="020B0502040204020203" pitchFamily="34" charset="0"/>
            </a:endParaRPr>
          </a:p>
          <a:p>
            <a:pPr algn="l"/>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Iniciaremos con la creación y gestión en línea de repositorios y documentos.</a:t>
            </a:r>
          </a:p>
          <a:p>
            <a:pPr algn="l"/>
            <a:endParaRPr lang="es-CO" sz="1200" b="0" i="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Luego veremos los fundamentos y aplicaciones de organizaciones y equipos.</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Posteriormente crearemos y exploraremos los centro de documentación Wiki.</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Y para finalizar, activaremos e iniciaremos el centro de discusión.</a:t>
            </a:r>
          </a:p>
          <a:p>
            <a:pPr marL="0" marR="0" lvl="0" indent="0" algn="l" defTabSz="914377" rtl="0" eaLnBrk="1" fontAlgn="auto" latinLnBrk="0" hangingPunct="1">
              <a:lnSpc>
                <a:spcPct val="100000"/>
              </a:lnSpc>
              <a:spcBef>
                <a:spcPts val="0"/>
              </a:spcBef>
              <a:spcAft>
                <a:spcPts val="0"/>
              </a:spcAft>
              <a:buClrTx/>
              <a:buSzTx/>
              <a:buFontTx/>
              <a:buNone/>
              <a:tabLst/>
              <a:defRPr/>
            </a:pPr>
            <a:endParaRPr lang="es-CO" sz="12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a:p>
            <a:pPr algn="l"/>
            <a:endParaRPr lang="en-US"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478258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92F"/>
                </a:solidFill>
                <a:effectLst/>
                <a:latin typeface="-apple-system"/>
                <a:cs typeface="Segoe UI Light" panose="020B0502040204020203" pitchFamily="34" charset="0"/>
              </a:rPr>
              <a:t>Gracias </a:t>
            </a:r>
            <a:r>
              <a:rPr lang="en-US" sz="1200" b="0" i="0" dirty="0" err="1">
                <a:solidFill>
                  <a:srgbClr val="24292F"/>
                </a:solidFill>
                <a:effectLst/>
                <a:latin typeface="-apple-system"/>
                <a:cs typeface="Segoe UI Light" panose="020B0502040204020203" pitchFamily="34" charset="0"/>
              </a:rPr>
              <a:t>por</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su</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atención</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nos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vemos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en</a:t>
            </a:r>
            <a:r>
              <a:rPr lang="en-US" sz="1200" b="0" i="0" dirty="0">
                <a:solidFill>
                  <a:srgbClr val="24292F"/>
                </a:solidFill>
                <a:effectLst/>
                <a:latin typeface="-apple-system"/>
                <a:cs typeface="Segoe UI Light" panose="020B0502040204020203" pitchFamily="34" charset="0"/>
              </a:rPr>
              <a:t> las </a:t>
            </a:r>
            <a:r>
              <a:rPr lang="en-US" sz="1200" b="0" i="0" dirty="0" err="1">
                <a:solidFill>
                  <a:srgbClr val="24292F"/>
                </a:solidFill>
                <a:effectLst/>
                <a:latin typeface="-apple-system"/>
                <a:cs typeface="Segoe UI Light" panose="020B0502040204020203" pitchFamily="34" charset="0"/>
              </a:rPr>
              <a:t>actividades</a:t>
            </a:r>
            <a:r>
              <a:rPr lang="en-US" sz="1200" b="0" i="0" dirty="0">
                <a:solidFill>
                  <a:srgbClr val="24292F"/>
                </a:solidFill>
                <a:effectLst/>
                <a:latin typeface="-apple-system"/>
                <a:cs typeface="Segoe UI Light" panose="020B0502040204020203" pitchFamily="34" charset="0"/>
              </a:rPr>
              <a:t> </a:t>
            </a:r>
            <a:r>
              <a:rPr lang="en-US" sz="1200" b="0" i="0" dirty="0" err="1">
                <a:solidFill>
                  <a:srgbClr val="24292F"/>
                </a:solidFill>
                <a:effectLst/>
                <a:latin typeface="-apple-system"/>
                <a:cs typeface="Segoe UI Light" panose="020B0502040204020203" pitchFamily="34" charset="0"/>
              </a:rPr>
              <a:t>practicas</a:t>
            </a:r>
            <a:r>
              <a:rPr lang="en-US" sz="1200" b="0" i="0" dirty="0">
                <a:solidFill>
                  <a:srgbClr val="24292F"/>
                </a:solidFill>
                <a:effectLst/>
                <a:latin typeface="-apple-system"/>
                <a:cs typeface="Segoe UI Light" panose="020B0502040204020203" pitchFamily="34" charset="0"/>
              </a:rPr>
              <a:t>.</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21604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000" b="0" i="0" dirty="0">
                <a:solidFill>
                  <a:srgbClr val="24292F"/>
                </a:solidFill>
                <a:effectLst/>
                <a:latin typeface="Segoe UI Light" panose="020B0502040204020203" pitchFamily="34" charset="0"/>
                <a:cs typeface="Segoe UI Light" panose="020B0502040204020203" pitchFamily="34" charset="0"/>
              </a:rPr>
              <a:t>¿Qué es el desarrollo colaborativo?</a:t>
            </a:r>
          </a:p>
          <a:p>
            <a:endParaRPr lang="es-CO" sz="1000" b="0" i="0" dirty="0">
              <a:solidFill>
                <a:srgbClr val="24292F"/>
              </a:solidFill>
              <a:effectLst/>
              <a:latin typeface="Segoe UI Light" panose="020B0502040204020203" pitchFamily="34" charset="0"/>
              <a:cs typeface="Segoe UI Light" panose="020B0502040204020203" pitchFamily="34" charset="0"/>
            </a:endParaRPr>
          </a:p>
          <a:p>
            <a:r>
              <a:rPr lang="es-CO" sz="1000" b="0" i="0" dirty="0">
                <a:solidFill>
                  <a:srgbClr val="24292F"/>
                </a:solidFill>
                <a:effectLst/>
                <a:latin typeface="Segoe UI Light" panose="020B0502040204020203" pitchFamily="34" charset="0"/>
                <a:cs typeface="Segoe UI Light" panose="020B0502040204020203" pitchFamily="34" charset="0"/>
              </a:rPr>
              <a:t>El desarrollo colaborativo se refiere al proceso de creación de contenidos académicos y científicos a través de la interacción simultánea de más de una persona para alcanzar uno o varios objetivos comunes; es así como programadores, investigadores y educadores (denominados en esta guía como “creadores de contenido”), colaboran entre ellos para obtener un producto de calidad que puede ser un software, una investigación, un curso, un programa académico o un libro electrónico, entre otros. No existe una manera única en que esta interacción se lleve a cabo, debido a que el desarrollo colaborativo es un concepto amplio que se puede abordar desde diferentes perspectivas.</a:t>
            </a: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219162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sz="1200" b="0" i="0" dirty="0">
                <a:solidFill>
                  <a:srgbClr val="24292F"/>
                </a:solidFill>
                <a:effectLst/>
                <a:latin typeface="-apple-system"/>
              </a:rPr>
              <a:t>¿Creación de contenidos de forma individual o colectiva?</a:t>
            </a:r>
          </a:p>
          <a:p>
            <a:pPr algn="l"/>
            <a:endParaRPr lang="es-CO" sz="1200" b="0" i="0" dirty="0">
              <a:solidFill>
                <a:srgbClr val="24292F"/>
              </a:solidFill>
              <a:effectLst/>
              <a:latin typeface="-apple-system"/>
            </a:endParaRPr>
          </a:p>
          <a:p>
            <a:pPr algn="l"/>
            <a:r>
              <a:rPr lang="es-CO" sz="1200" b="0" i="0" dirty="0">
                <a:solidFill>
                  <a:srgbClr val="24292F"/>
                </a:solidFill>
                <a:effectLst/>
                <a:latin typeface="-apple-system"/>
              </a:rPr>
              <a:t>Tradicionalmente, pensamos que la creación de contenidos académicos y científicos se puede realizar de manera individual y aislada de otras personas; incluso, la formación profesional que recibimos en las aulas privilegia en cierto sentido esta modalidad. Es verdad que existen tareas que se pueden desarrollar en solitario, especialmente cuando se trabaja en la producción científica de trabajos de investigación y/o profundización con un alcance particular; sin embargo, cuando el nivel de dificultad de la investigación o los contenidos de los </a:t>
            </a:r>
            <a:r>
              <a:rPr lang="es-CO" sz="1200" b="0" i="0" dirty="0" err="1">
                <a:solidFill>
                  <a:srgbClr val="24292F"/>
                </a:solidFill>
                <a:effectLst/>
                <a:latin typeface="-apple-system"/>
              </a:rPr>
              <a:t>microcurrículos</a:t>
            </a:r>
            <a:r>
              <a:rPr lang="es-CO" sz="1200" b="0" i="0" dirty="0">
                <a:solidFill>
                  <a:srgbClr val="24292F"/>
                </a:solidFill>
                <a:effectLst/>
                <a:latin typeface="-apple-system"/>
              </a:rPr>
              <a:t> aumenta, ya sea por las nuevas innovaciones tecnológicas, porque requieren de conocimiento experto de múltiples disciplinas o por avances en docencia, la creación y actualización necesariamente se tiene que desarrollar en compañía de otras personas. De esta manera, la interacción humana en el proceso de creación de contenidos de calidad, es en muchas ocasiones, obligatoria.</a:t>
            </a:r>
          </a:p>
          <a:p>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121580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Algunos de los beneficios de trabajar colaborativamente son: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dirty="0"/>
              <a:t>Los contenidos producidos combinan la experticia de los integrantes del equipo de trabajo, de la facultad o programa académico, del grupo de investigación o del centro de estudios al cual pertenecen.</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Induce a la creación de redes colaborativas, donde los repositorios de los grupos o centros es abierta y compartida dentro de los miembros de la institución, otras instituciones y comunidades científicas.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Propicia la interacción directa entre grupos, profesores y estudiantes a través de discusiones.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Optimiza la solución de casos de estudio, debido a que los miembros de la red pueden plantear diferentes formas de abordar el problema y se pueden obtener múltiples soluciones.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conocimiento compartido facilita y complementa los procesos de enseñanza y aprendizaje, debido a que una vez se cuenta con la línea base del conocimiento, los miembros del equipo buscan nuevas formas de transmitir este conocimiento pero de una forma más asertiva.</a:t>
            </a:r>
          </a:p>
          <a:p>
            <a:pPr algn="l">
              <a:buFont typeface="Arial" panose="020B0604020202020204" pitchFamily="34" charset="0"/>
              <a:buNone/>
            </a:pPr>
            <a:endParaRPr lang="es-CO" b="0" i="0" dirty="0">
              <a:solidFill>
                <a:srgbClr val="24292F"/>
              </a:solidFill>
              <a:effectLst/>
              <a:latin typeface="-apple-system"/>
            </a:endParaRPr>
          </a:p>
          <a:p>
            <a:r>
              <a:rPr lang="es-CO" dirty="0"/>
              <a:t>Agrega valor a todos los niveles de las organizaciones, a las cuales pertenecen los colaboradores.</a:t>
            </a:r>
            <a:br>
              <a:rPr lang="es-CO" sz="1200" dirty="0"/>
            </a:br>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276710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sz="1200" b="0" i="0" dirty="0">
                <a:solidFill>
                  <a:srgbClr val="24292F"/>
                </a:solidFill>
                <a:effectLst/>
                <a:latin typeface="-apple-system"/>
              </a:rPr>
              <a:t>La cooperación y la colaboración son elementos vitales que se complementan en el desarrollo de procesos creativos y producción de contenidos, debido a que:</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requiere de respeto mutuo, mientras que la colaboración incentiva la confianza mutua.</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requiere de transparencia, mientras que la colaboración permite conocer las vulnerabilidades y fortalezas de los miembros del equipo.</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La cooperación incluye ideas compartidas, mientras que la colaboración estimula los valores compartidos.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200" b="0" i="0" dirty="0">
                <a:solidFill>
                  <a:srgbClr val="24292F"/>
                </a:solidFill>
                <a:effectLst/>
                <a:latin typeface="-apple-system"/>
                <a:cs typeface="Segoe UI Light" panose="020B0502040204020203" pitchFamily="34" charset="0"/>
              </a:rPr>
              <a:t>En la cooperación existe independencia en los miembros del equipo, mientras que en la colaboración se crea y propicia la interdependencia entre ellos.</a:t>
            </a:r>
          </a:p>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permite crear interacciones a corto plazo, mientras que la colaboración crea la necesidad de trabajar en acciones de largo plazo.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La cooperación involucra compartir ideas y la colaboración estimula la generación de nuevas ideas que benefician a los miembros del equipo.</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endParaRPr lang="es-CO" sz="12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94818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s-CO" b="0" i="0" dirty="0">
                <a:solidFill>
                  <a:srgbClr val="24292F"/>
                </a:solidFill>
                <a:effectLst/>
                <a:latin typeface="-apple-system"/>
              </a:rPr>
              <a:t>Hablemos ahora, de como a través del desarrollo colaborativo, podemos agregar valor a las organizaciones.</a:t>
            </a:r>
          </a:p>
          <a:p>
            <a:pPr algn="l">
              <a:buFont typeface="Arial" panose="020B0604020202020204" pitchFamily="34" charset="0"/>
              <a:buNone/>
            </a:pPr>
            <a:endParaRPr lang="es-CO" b="0" i="0" dirty="0">
              <a:solidFill>
                <a:srgbClr val="24292F"/>
              </a:solidFill>
              <a:effectLst/>
              <a:latin typeface="-apple-system"/>
            </a:endParaRPr>
          </a:p>
          <a:p>
            <a:pPr algn="l">
              <a:buFont typeface="Arial" panose="020B0604020202020204" pitchFamily="34" charset="0"/>
              <a:buNone/>
            </a:pPr>
            <a:r>
              <a:rPr lang="es-CO" b="0" i="0" dirty="0">
                <a:solidFill>
                  <a:srgbClr val="24292F"/>
                </a:solidFill>
                <a:effectLst/>
                <a:latin typeface="-apple-system"/>
              </a:rPr>
              <a:t>El desarrollo de contenidos bajo el esquema de desarrollo colaborativo, agrega valor a tu perfil profesional, a tu equipo de trabajo y a la organización a la que perteneces.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Combina tu experticia y la experticia de los miembros de tú equipo de trabajo para crear contenidos compartidos.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ejemplo, e</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n entornos educativos, múltiples profesores pueden enseñar la misma asignatura y a través de desarrollo colaborativo, pueden crear y desarrollar un curso global con un </a:t>
            </a:r>
            <a:r>
              <a:rPr lang="es-CO" sz="12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micro-currículo</a:t>
            </a:r>
            <a:r>
              <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común que combine la experticia y conocimiento de todos ellos.</a:t>
            </a:r>
          </a:p>
          <a:p>
            <a:pPr algn="l">
              <a:buFont typeface="Arial" panose="020B0604020202020204" pitchFamily="34" charset="0"/>
              <a:buNone/>
            </a:pPr>
            <a:endParaRPr lang="es-CO" sz="1200" b="0" i="0" dirty="0">
              <a:solidFill>
                <a:srgbClr val="24292F"/>
              </a:solidFill>
              <a:effectLst/>
              <a:latin typeface="-apple-system"/>
              <a:cs typeface="Segoe UI Light" panose="020B0502040204020203" pitchFamily="34" charset="0"/>
            </a:endParaRPr>
          </a:p>
          <a:p>
            <a:pPr algn="l">
              <a:buFont typeface="Arial" panose="020B0604020202020204" pitchFamily="34" charset="0"/>
              <a:buNone/>
            </a:pPr>
            <a:r>
              <a:rPr lang="es-CO" sz="1200" b="0" i="0" dirty="0">
                <a:solidFill>
                  <a:srgbClr val="24292F"/>
                </a:solidFill>
                <a:effectLst/>
                <a:latin typeface="-apple-system"/>
                <a:cs typeface="Segoe UI Light" panose="020B0502040204020203" pitchFamily="34" charset="0"/>
              </a:rPr>
              <a:t>El valor individual que obtienes como creador de contenidos compartidos, es poder incluir las participaciones en tu portafolio personal, referenciando los diferentes repositorios creados.</a:t>
            </a: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9505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oportunamente contenidos científicos de alta calidad con actualización permanente. "Encuentra las necesidades de tus usuarios y dales lo que necesitan mucho más rápido que tus competidores"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Un equipo de trabajo organizado y multidisciplinar, estará al tanto de nuevos métodos y herramientas que podrá implementar en contenidos existentes dentro de la organización.</a:t>
            </a:r>
          </a:p>
          <a:p>
            <a:endParaRPr lang="es-CO" sz="1200" b="0" i="0" dirty="0">
              <a:solidFill>
                <a:srgbClr val="24292F"/>
              </a:solidFill>
              <a:effectLst/>
              <a:latin typeface="-apple-system"/>
              <a:cs typeface="Segoe UI Light" panose="020B0502040204020203" pitchFamily="34" charset="0"/>
            </a:endParaRPr>
          </a:p>
          <a:p>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5322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 siempre la manera de dar valor agregado a todos los contenidos en los que participes.</a:t>
            </a:r>
          </a:p>
          <a:p>
            <a:endPar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sz="1200" b="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¿Cómo?</a:t>
            </a:r>
          </a:p>
          <a:p>
            <a:endParaRPr lang="es-CO" sz="12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r>
              <a:rPr lang="es-CO" b="0" i="0" dirty="0">
                <a:solidFill>
                  <a:srgbClr val="24292F"/>
                </a:solidFill>
                <a:effectLst/>
                <a:latin typeface="-apple-system"/>
              </a:rPr>
              <a:t>Al desarrollar una investigación, crear un curso, escribir un libro o participar en un proyecto, crea un repositorio documentado e invita a otros miembros de tu equipo y organización a colaborar.</a:t>
            </a:r>
            <a:endParaRPr lang="es-CO" sz="1200" b="0" i="0" dirty="0">
              <a:solidFill>
                <a:srgbClr val="24292F"/>
              </a:solidFill>
              <a:effectLst/>
              <a:latin typeface="-apple-system"/>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221999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26/09/2022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26/09/2022</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26/09/2022</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26/09/2022</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26/09/2022</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26/09/2022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26/09/2022</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26/09/2022</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cfdtools/R.TeachingResearchGui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CollabTools" TargetMode="External"/><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saasradar.net/herramientas-desarrollo-colaborativo" TargetMode="External"/><Relationship Id="rId7" Type="http://schemas.openxmlformats.org/officeDocument/2006/relationships/image" Target="../media/image32.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GitFundamental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atlassian.com/es/git/tutorials/what-is-git" TargetMode="External"/><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s/pull-requests/collaborating-with-pull-requests/proposing-changes-to-your-work-with-pull-requests/about-branche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es/git/tutorials/why-gi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cfdtools/R.TeachingResearchGuide/tree/main/Section01/Markdown"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ww.genbeta.com/guia-de-inicio/que-es-markdown-para-que-sirve-y-como-usarlo" TargetMode="External"/><Relationship Id="rId5" Type="http://schemas.openxmlformats.org/officeDocument/2006/relationships/image" Target="../media/image39.sv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rcfdtools/R.TeachingResearchGuide/blob/main/Section01/GitHubDiscussions" TargetMode="External"/><Relationship Id="rId3" Type="http://schemas.openxmlformats.org/officeDocument/2006/relationships/hyperlink" Target="https://github.com/rcfdtools/R.TeachingResearchGuide/blob/main/Section01/GitHubRepository" TargetMode="External"/><Relationship Id="rId7" Type="http://schemas.openxmlformats.org/officeDocument/2006/relationships/hyperlink" Target="https://github.com/rcfdtools/R.TeachingResearchGuide/blob/main/Section01/GitHubWiki"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github.com/rcfdtools/R.TeachingResearchGuide/blob/main/Section01/GitHubOrganization" TargetMode="External"/><Relationship Id="rId5" Type="http://schemas.openxmlformats.org/officeDocument/2006/relationships/image" Target="../media/image41.sv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hyperlink" Target="https://github.com/rcfdtools/R.TeachingResearchGuide/tree/main/Section01/WhatIsCollab"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cielo.org.mx/" TargetMode="Externa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Gr5mAboH1Kk"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xztW-nosYn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hlinkClick r:id="rId3"/>
            <a:extLst>
              <a:ext uri="{FF2B5EF4-FFF2-40B4-BE49-F238E27FC236}">
                <a16:creationId xmlns:a16="http://schemas.microsoft.com/office/drawing/2014/main" id="{C6963580-4DA2-BD02-4234-7728647900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420" y="223987"/>
            <a:ext cx="7200000" cy="3088125"/>
          </a:xfrm>
          <a:prstGeom prst="rect">
            <a:avLst/>
          </a:prstGeom>
        </p:spPr>
      </p:pic>
      <p:sp>
        <p:nvSpPr>
          <p:cNvPr id="4" name="Rectangle: Single Corner Rounded 3">
            <a:extLst>
              <a:ext uri="{FF2B5EF4-FFF2-40B4-BE49-F238E27FC236}">
                <a16:creationId xmlns:a16="http://schemas.microsoft.com/office/drawing/2014/main" id="{1CEF7EA5-1DB3-1882-1A14-2C63C7B159BC}"/>
              </a:ext>
            </a:extLst>
          </p:cNvPr>
          <p:cNvSpPr/>
          <p:nvPr/>
        </p:nvSpPr>
        <p:spPr>
          <a:xfrm>
            <a:off x="210420" y="5929728"/>
            <a:ext cx="5106390" cy="540000"/>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3E3E3E"/>
                </a:solidFill>
                <a:latin typeface="Segoe UI" panose="020B0502040204020203" pitchFamily="34" charset="0"/>
                <a:cs typeface="Segoe UI" panose="020B0502040204020203" pitchFamily="34" charset="0"/>
              </a:rPr>
              <a:t>Juan David Rodríguez Acevedo</a:t>
            </a:r>
            <a:endParaRPr lang="es-CO" sz="2200" dirty="0">
              <a:solidFill>
                <a:srgbClr val="3E3E3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138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Interactúa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los miembros de tu comunidad.</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F3003718-F3F7-ACC4-B60A-7A121C86ED61}"/>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AFDC9B60-6424-B753-A889-3A8D92CCE2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2493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32547"/>
            <a:ext cx="7613781"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Herramientas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para desarrollo colaborativo</a:t>
            </a: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13780" cy="307777"/>
          </a:xfrm>
          <a:prstGeom prst="rect">
            <a:avLst/>
          </a:prstGeom>
          <a:noFill/>
        </p:spPr>
        <p:txBody>
          <a:bodyPr wrap="square" rtlCol="0">
            <a:spAutoFit/>
          </a:bodyPr>
          <a:lstStyle/>
          <a:p>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https://github.com/rcfdtools/R.TeachingResearchGuide/tree/main/Section01/CollabTools</a:t>
            </a:r>
            <a:r>
              <a:rPr lang="en-US" sz="1400" b="0" strike="noStrike" dirty="0">
                <a:solidFill>
                  <a:srgbClr val="3E3E3E"/>
                </a:solidFill>
                <a:effectLst/>
                <a:latin typeface="+mj-lt"/>
              </a:rPr>
              <a:t> </a:t>
            </a:r>
            <a:endParaRPr lang="es-CO" sz="1400" dirty="0">
              <a:solidFill>
                <a:srgbClr val="3E3E3E"/>
              </a:solidFill>
              <a:latin typeface="+mj-lt"/>
            </a:endParaRPr>
          </a:p>
        </p:txBody>
      </p:sp>
      <p:grpSp>
        <p:nvGrpSpPr>
          <p:cNvPr id="13" name="Group 12">
            <a:extLst>
              <a:ext uri="{FF2B5EF4-FFF2-40B4-BE49-F238E27FC236}">
                <a16:creationId xmlns:a16="http://schemas.microsoft.com/office/drawing/2014/main" id="{9A49B948-F703-2E66-E346-3FA06E460EA2}"/>
              </a:ext>
            </a:extLst>
          </p:cNvPr>
          <p:cNvGrpSpPr/>
          <p:nvPr/>
        </p:nvGrpSpPr>
        <p:grpSpPr>
          <a:xfrm>
            <a:off x="2366889" y="1319079"/>
            <a:ext cx="2880000" cy="1449574"/>
            <a:chOff x="4501483" y="1682973"/>
            <a:chExt cx="2880000" cy="1449574"/>
          </a:xfrm>
        </p:grpSpPr>
        <p:pic>
          <p:nvPicPr>
            <p:cNvPr id="10" name="Graphic 9" descr="Tools outline">
              <a:extLst>
                <a:ext uri="{FF2B5EF4-FFF2-40B4-BE49-F238E27FC236}">
                  <a16:creationId xmlns:a16="http://schemas.microsoft.com/office/drawing/2014/main" id="{2EF2C4E7-3282-1FE2-1563-408D7B98D2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41483" y="1682973"/>
              <a:ext cx="1440000" cy="1440000"/>
            </a:xfrm>
            <a:prstGeom prst="rect">
              <a:avLst/>
            </a:prstGeom>
          </p:spPr>
        </p:pic>
        <p:pic>
          <p:nvPicPr>
            <p:cNvPr id="12" name="Graphic 11" descr="Drawing Figure outline">
              <a:extLst>
                <a:ext uri="{FF2B5EF4-FFF2-40B4-BE49-F238E27FC236}">
                  <a16:creationId xmlns:a16="http://schemas.microsoft.com/office/drawing/2014/main" id="{3287E20F-FDA6-AEC2-69C1-0990D730B7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01483" y="1692547"/>
              <a:ext cx="1440000" cy="1440000"/>
            </a:xfrm>
            <a:prstGeom prst="rect">
              <a:avLst/>
            </a:prstGeom>
          </p:spPr>
        </p:pic>
      </p:grpSp>
    </p:spTree>
    <p:extLst>
      <p:ext uri="{BB962C8B-B14F-4D97-AF65-F5344CB8AC3E}">
        <p14:creationId xmlns:p14="http://schemas.microsoft.com/office/powerpoint/2010/main" val="412089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292448"/>
            <a:ext cx="7679094"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Características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las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sp>
        <p:nvSpPr>
          <p:cNvPr id="3" name="TextBox 2">
            <a:extLst>
              <a:ext uri="{FF2B5EF4-FFF2-40B4-BE49-F238E27FC236}">
                <a16:creationId xmlns:a16="http://schemas.microsoft.com/office/drawing/2014/main" id="{73601239-4033-815A-3BCC-44CE8B4A0300}"/>
              </a:ext>
            </a:extLst>
          </p:cNvPr>
          <p:cNvSpPr txBox="1"/>
          <p:nvPr/>
        </p:nvSpPr>
        <p:spPr>
          <a:xfrm>
            <a:off x="0" y="6334780"/>
            <a:ext cx="7679094"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s-CO" sz="1400" b="0" strike="noStrike" dirty="0">
                <a:solidFill>
                  <a:srgbClr val="3E3E3E"/>
                </a:solidFill>
                <a:effectLst/>
                <a:latin typeface="+mj-lt"/>
              </a:rPr>
              <a:t>Desarrollo colaborativo - Herramientas o plataformas más utilizadas</a:t>
            </a:r>
            <a:r>
              <a:rPr lang="en-US" sz="1400" b="0" strike="noStrike" dirty="0">
                <a:solidFill>
                  <a:srgbClr val="3E3E3E"/>
                </a:solidFill>
                <a:effectLst/>
                <a:latin typeface="+mj-lt"/>
              </a:rPr>
              <a:t>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https://saasradar.net/herramientas-desarrollo-colaborativo</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4" name="Title 1">
            <a:extLst>
              <a:ext uri="{FF2B5EF4-FFF2-40B4-BE49-F238E27FC236}">
                <a16:creationId xmlns:a16="http://schemas.microsoft.com/office/drawing/2014/main" id="{815EEC20-81BB-EEA1-BA05-CCB7511C994A}"/>
              </a:ext>
            </a:extLst>
          </p:cNvPr>
          <p:cNvSpPr txBox="1">
            <a:spLocks/>
          </p:cNvSpPr>
          <p:nvPr/>
        </p:nvSpPr>
        <p:spPr>
          <a:xfrm>
            <a:off x="0" y="3354220"/>
            <a:ext cx="7679094" cy="2850637"/>
          </a:xfrm>
          <a:prstGeom prst="rect">
            <a:avLst/>
          </a:prstGeom>
        </p:spPr>
        <p:txBody>
          <a:bodyPr vert="horz" lIns="91440" tIns="45720" rIns="91440" bIns="45720" rtlCol="0" anchor="ctr" anchorCtr="0">
            <a:normAutofit fontScale="92500"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Disponibilidad de archivos fuente de uno o varios proyectos.</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Soporte y mantenimiento a investigaciones y sistemas informáticos ya concluidos y en explotación.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Control de versiones y trazabilidad.</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Foros de discusión.</a:t>
            </a:r>
          </a:p>
          <a:p>
            <a:pPr marL="571500" indent="-571500">
              <a:buFont typeface="Wingdings" panose="05000000000000000000" pitchFamily="2" charset="2"/>
              <a:buChar char="ü"/>
            </a:pP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Wikis para gestionar documentación oficial.</a:t>
            </a:r>
          </a:p>
        </p:txBody>
      </p:sp>
      <p:pic>
        <p:nvPicPr>
          <p:cNvPr id="7" name="Graphic 6" descr="Astronaut male outline">
            <a:extLst>
              <a:ext uri="{FF2B5EF4-FFF2-40B4-BE49-F238E27FC236}">
                <a16:creationId xmlns:a16="http://schemas.microsoft.com/office/drawing/2014/main" id="{84AE53A6-D869-AFD5-70CC-FEF1AEEC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0633" y="1457472"/>
            <a:ext cx="1440000" cy="1440000"/>
          </a:xfrm>
          <a:prstGeom prst="rect">
            <a:avLst/>
          </a:prstGeom>
        </p:spPr>
      </p:pic>
      <p:pic>
        <p:nvPicPr>
          <p:cNvPr id="9" name="Graphic 8" descr="Storytelling outline">
            <a:extLst>
              <a:ext uri="{FF2B5EF4-FFF2-40B4-BE49-F238E27FC236}">
                <a16:creationId xmlns:a16="http://schemas.microsoft.com/office/drawing/2014/main" id="{AF3BBB40-5F7D-0BB4-6BA0-ED1B1A27A2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5999" y="1457472"/>
            <a:ext cx="1440000" cy="1440000"/>
          </a:xfrm>
          <a:prstGeom prst="rect">
            <a:avLst/>
          </a:prstGeom>
        </p:spPr>
      </p:pic>
      <p:pic>
        <p:nvPicPr>
          <p:cNvPr id="17" name="Graphic 16" descr="Syncing cloud outline">
            <a:extLst>
              <a:ext uri="{FF2B5EF4-FFF2-40B4-BE49-F238E27FC236}">
                <a16:creationId xmlns:a16="http://schemas.microsoft.com/office/drawing/2014/main" id="{9F16B5F0-4892-FDAF-6256-A7E4A1BC0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18962" y="1457472"/>
            <a:ext cx="1440000" cy="1440000"/>
          </a:xfrm>
          <a:prstGeom prst="rect">
            <a:avLst/>
          </a:prstGeom>
        </p:spPr>
      </p:pic>
    </p:spTree>
    <p:extLst>
      <p:ext uri="{BB962C8B-B14F-4D97-AF65-F5344CB8AC3E}">
        <p14:creationId xmlns:p14="http://schemas.microsoft.com/office/powerpoint/2010/main" val="139919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732682"/>
            <a:ext cx="7623109" cy="930208"/>
          </a:xfrm>
        </p:spPr>
        <p:txBody>
          <a:bodyPr anchor="ctr" anchorCtr="0">
            <a:normAutofit fontScale="90000"/>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Plataformas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desarrollo colaborativo</a:t>
            </a:r>
          </a:p>
        </p:txBody>
      </p:sp>
      <p:pic>
        <p:nvPicPr>
          <p:cNvPr id="3" name="Picture 2" descr="A picture containing shape&#10;&#10;Description automatically generated">
            <a:extLst>
              <a:ext uri="{FF2B5EF4-FFF2-40B4-BE49-F238E27FC236}">
                <a16:creationId xmlns:a16="http://schemas.microsoft.com/office/drawing/2014/main" id="{D6E16F75-BC8A-B193-EFF7-C6D7E511DB6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60357" y="1662890"/>
            <a:ext cx="5302396" cy="3720447"/>
          </a:xfrm>
          <a:prstGeom prst="rect">
            <a:avLst/>
          </a:prstGeom>
        </p:spPr>
      </p:pic>
    </p:spTree>
    <p:extLst>
      <p:ext uri="{BB962C8B-B14F-4D97-AF65-F5344CB8AC3E}">
        <p14:creationId xmlns:p14="http://schemas.microsoft.com/office/powerpoint/2010/main" val="139673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0"/>
            <a:ext cx="7660433"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¿Cuál plataforma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usar</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FD76503E-5586-D28C-355A-419C1250A02C}"/>
              </a:ext>
            </a:extLst>
          </p:cNvPr>
          <p:cNvGraphicFramePr>
            <a:graphicFrameLocks noGrp="1"/>
          </p:cNvGraphicFramePr>
          <p:nvPr>
            <p:extLst>
              <p:ext uri="{D42A27DB-BD31-4B8C-83A1-F6EECF244321}">
                <p14:modId xmlns:p14="http://schemas.microsoft.com/office/powerpoint/2010/main" val="1527611845"/>
              </p:ext>
            </p:extLst>
          </p:nvPr>
        </p:nvGraphicFramePr>
        <p:xfrm>
          <a:off x="311942" y="992669"/>
          <a:ext cx="7171209" cy="5588234"/>
        </p:xfrm>
        <a:graphic>
          <a:graphicData uri="http://schemas.openxmlformats.org/drawingml/2006/table">
            <a:tbl>
              <a:tblPr>
                <a:tableStyleId>{6E25E649-3F16-4E02-A733-19D2CDBF48F0}</a:tableStyleId>
              </a:tblPr>
              <a:tblGrid>
                <a:gridCol w="4913200">
                  <a:extLst>
                    <a:ext uri="{9D8B030D-6E8A-4147-A177-3AD203B41FA5}">
                      <a16:colId xmlns:a16="http://schemas.microsoft.com/office/drawing/2014/main" val="1751238247"/>
                    </a:ext>
                  </a:extLst>
                </a:gridCol>
                <a:gridCol w="867747">
                  <a:extLst>
                    <a:ext uri="{9D8B030D-6E8A-4147-A177-3AD203B41FA5}">
                      <a16:colId xmlns:a16="http://schemas.microsoft.com/office/drawing/2014/main" val="769795539"/>
                    </a:ext>
                  </a:extLst>
                </a:gridCol>
                <a:gridCol w="714359">
                  <a:extLst>
                    <a:ext uri="{9D8B030D-6E8A-4147-A177-3AD203B41FA5}">
                      <a16:colId xmlns:a16="http://schemas.microsoft.com/office/drawing/2014/main" val="2745942860"/>
                    </a:ext>
                  </a:extLst>
                </a:gridCol>
                <a:gridCol w="675903">
                  <a:extLst>
                    <a:ext uri="{9D8B030D-6E8A-4147-A177-3AD203B41FA5}">
                      <a16:colId xmlns:a16="http://schemas.microsoft.com/office/drawing/2014/main" val="3009411820"/>
                    </a:ext>
                  </a:extLst>
                </a:gridCol>
              </a:tblGrid>
              <a:tr h="359130">
                <a:tc>
                  <a:txBody>
                    <a:bodyPr/>
                    <a:lstStyle/>
                    <a:p>
                      <a:pPr algn="l" fontAlgn="ctr"/>
                      <a:r>
                        <a:rPr lang="es-CO" sz="1600" b="1" u="none" strike="noStrike" dirty="0">
                          <a:solidFill>
                            <a:srgbClr val="24292F"/>
                          </a:solidFill>
                          <a:effectLst/>
                          <a:latin typeface="Segoe UI" panose="020B0502040204020203" pitchFamily="34" charset="0"/>
                          <a:cs typeface="Segoe UI" panose="020B0502040204020203" pitchFamily="34" charset="0"/>
                        </a:rPr>
                        <a:t>Requerimiento</a:t>
                      </a:r>
                      <a:endParaRPr lang="es-CO" sz="1600" b="1"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GitHub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GitLab</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tc>
                  <a:txBody>
                    <a:bodyPr/>
                    <a:lstStyle/>
                    <a:p>
                      <a:pPr algn="ctr" fontAlgn="ctr"/>
                      <a:r>
                        <a:rPr lang="es-CO" sz="1600" b="0" u="none" strike="noStrike" dirty="0">
                          <a:solidFill>
                            <a:srgbClr val="24292F"/>
                          </a:solidFill>
                          <a:effectLst/>
                          <a:latin typeface="Segoe UI" panose="020B0502040204020203" pitchFamily="34" charset="0"/>
                          <a:cs typeface="Segoe UI" panose="020B0502040204020203" pitchFamily="34" charset="0"/>
                        </a:rPr>
                        <a:t>Google Code</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873" marR="4873" marT="4873" marB="0" anchor="ctr"/>
                </a:tc>
                <a:extLst>
                  <a:ext uri="{0D108BD9-81ED-4DB2-BD59-A6C34878D82A}">
                    <a16:rowId xmlns:a16="http://schemas.microsoft.com/office/drawing/2014/main" val="196265309"/>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cuenta sin versión de prueba o que expira</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47922435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públicos sin </a:t>
                      </a:r>
                      <a:r>
                        <a:rPr lang="es-CO" sz="1600" b="0" u="none" strike="noStrike" dirty="0" err="1">
                          <a:solidFill>
                            <a:srgbClr val="24292F"/>
                          </a:solidFill>
                          <a:effectLst/>
                          <a:latin typeface="Segoe UI" panose="020B0502040204020203" pitchFamily="34" charset="0"/>
                          <a:cs typeface="Segoe UI" panose="020B0502040204020203" pitchFamily="34" charset="0"/>
                        </a:rPr>
                        <a:t>login</a:t>
                      </a:r>
                      <a:r>
                        <a:rPr lang="es-CO" sz="1600" b="0" u="none" strike="noStrike" dirty="0">
                          <a:solidFill>
                            <a:srgbClr val="24292F"/>
                          </a:solidFill>
                          <a:effectLst/>
                          <a:latin typeface="Segoe UI" panose="020B0502040204020203" pitchFamily="34" charset="0"/>
                          <a:cs typeface="Segoe UI" panose="020B0502040204020203" pitchFamily="34" charset="0"/>
                        </a:rPr>
                        <a:t>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7566314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Repositorios ilimitados por usuario sin versión de pago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34339157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Creación de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55668276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Clonación de repositorios entre usuarios y organizaciones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50760718"/>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Descarga directa de repositorio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382344345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Buscador de proyectos sin registro de usuario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71387829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Cargue masivo de archivos inferiores a 100 MB en cuentas libres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154648127"/>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Gestión local de repositorio utilizando herramientas de desarrollo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1636858730"/>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Entornos de discusión por repositorio público</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426833031"/>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Llamado de recursos entre repositorios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rowSpan="2">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extLst>
                  <a:ext uri="{0D108BD9-81ED-4DB2-BD59-A6C34878D82A}">
                    <a16:rowId xmlns:a16="http://schemas.microsoft.com/office/drawing/2014/main" val="2080408605"/>
                  </a:ext>
                </a:extLst>
              </a:tr>
              <a:tr h="179565">
                <a:tc>
                  <a:txBody>
                    <a:bodyPr/>
                    <a:lstStyle/>
                    <a:p>
                      <a:pPr algn="l" fontAlgn="ctr"/>
                      <a:r>
                        <a:rPr lang="es-CO" sz="1600" b="0" u="none" strike="noStrike">
                          <a:solidFill>
                            <a:srgbClr val="24292F"/>
                          </a:solidFill>
                          <a:effectLst/>
                          <a:latin typeface="Segoe UI" panose="020B0502040204020203" pitchFamily="34" charset="0"/>
                          <a:cs typeface="Segoe UI" panose="020B0502040204020203" pitchFamily="34" charset="0"/>
                        </a:rPr>
                        <a:t>(archivos, paquetes de datos, librerías...)</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3855" marR="4873" marT="4873" marB="0" anchor="ctr"/>
                </a:tc>
                <a:tc vMerge="1">
                  <a:txBody>
                    <a:bodyPr/>
                    <a:lstStyle/>
                    <a:p>
                      <a:endParaRPr lang="es-CO"/>
                    </a:p>
                  </a:txBody>
                  <a:tcPr/>
                </a:tc>
                <a:tc vMerge="1">
                  <a:txBody>
                    <a:bodyPr/>
                    <a:lstStyle/>
                    <a:p>
                      <a:endParaRPr lang="es-CO"/>
                    </a:p>
                  </a:txBody>
                  <a:tcPr/>
                </a:tc>
                <a:tc vMerge="1">
                  <a:txBody>
                    <a:bodyPr/>
                    <a:lstStyle/>
                    <a:p>
                      <a:endParaRPr lang="es-CO"/>
                    </a:p>
                  </a:txBody>
                  <a:tcPr/>
                </a:tc>
                <a:extLst>
                  <a:ext uri="{0D108BD9-81ED-4DB2-BD59-A6C34878D82A}">
                    <a16:rowId xmlns:a16="http://schemas.microsoft.com/office/drawing/2014/main" val="635844202"/>
                  </a:ext>
                </a:extLst>
              </a:tr>
              <a:tr h="243584">
                <a:tc>
                  <a:txBody>
                    <a:bodyPr/>
                    <a:lstStyle/>
                    <a:p>
                      <a:pPr algn="l" fontAlgn="ctr"/>
                      <a:r>
                        <a:rPr lang="es-CO" sz="1600" b="0" u="none" strike="noStrike" dirty="0">
                          <a:solidFill>
                            <a:srgbClr val="24292F"/>
                          </a:solidFill>
                          <a:effectLst/>
                          <a:latin typeface="Segoe UI" panose="020B0502040204020203" pitchFamily="34" charset="0"/>
                          <a:cs typeface="Segoe UI" panose="020B0502040204020203" pitchFamily="34" charset="0"/>
                        </a:rPr>
                        <a:t>Aplicación móvil oficial con opciones de edición, discusiones, asuntos, notificaciones.</a:t>
                      </a:r>
                      <a:endParaRPr lang="es-CO" sz="1600" b="0" i="0" u="none" strike="noStrike" dirty="0">
                        <a:solidFill>
                          <a:srgbClr val="24292F"/>
                        </a:solidFill>
                        <a:effectLst/>
                        <a:latin typeface="Segoe UI" panose="020B0502040204020203" pitchFamily="34" charset="0"/>
                        <a:cs typeface="Segoe UI" panose="020B0502040204020203" pitchFamily="34" charset="0"/>
                      </a:endParaRPr>
                    </a:p>
                  </a:txBody>
                  <a:tcPr marL="43855"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ctr" fontAlgn="ctr"/>
                      <a:r>
                        <a:rPr lang="es-CO" sz="1600" b="0" u="none" strike="noStrike">
                          <a:solidFill>
                            <a:srgbClr val="24292F"/>
                          </a:solidFill>
                          <a:effectLst/>
                          <a:latin typeface="Segoe UI" panose="020B0502040204020203" pitchFamily="34" charset="0"/>
                          <a:cs typeface="Segoe UI" panose="020B0502040204020203" pitchFamily="34" charset="0"/>
                        </a:rPr>
                        <a:t> </a:t>
                      </a:r>
                      <a:endParaRPr lang="es-CO" sz="1600" b="0" i="0" u="none" strike="noStrike">
                        <a:solidFill>
                          <a:srgbClr val="24292F"/>
                        </a:solidFill>
                        <a:effectLst/>
                        <a:latin typeface="Segoe UI" panose="020B0502040204020203" pitchFamily="34" charset="0"/>
                        <a:cs typeface="Segoe UI" panose="020B0502040204020203" pitchFamily="34" charset="0"/>
                      </a:endParaRPr>
                    </a:p>
                  </a:txBody>
                  <a:tcPr marL="4873" marR="4873" marT="29237" marB="29237" anchor="ctr"/>
                </a:tc>
                <a:tc>
                  <a:txBody>
                    <a:bodyPr/>
                    <a:lstStyle/>
                    <a:p>
                      <a:pPr algn="l" fontAlgn="b"/>
                      <a:r>
                        <a:rPr lang="es-CO" sz="1600" b="0" u="none" strike="noStrike" dirty="0">
                          <a:solidFill>
                            <a:srgbClr val="000000"/>
                          </a:solidFill>
                          <a:effectLst/>
                          <a:latin typeface="Segoe UI" panose="020B0502040204020203" pitchFamily="34" charset="0"/>
                          <a:cs typeface="Segoe UI" panose="020B0502040204020203" pitchFamily="34" charset="0"/>
                        </a:rPr>
                        <a:t> </a:t>
                      </a:r>
                      <a:endParaRPr lang="es-CO" sz="1600" b="0" i="0" u="none" strike="noStrike" dirty="0">
                        <a:solidFill>
                          <a:srgbClr val="000000"/>
                        </a:solidFill>
                        <a:effectLst/>
                        <a:latin typeface="Segoe UI" panose="020B0502040204020203" pitchFamily="34" charset="0"/>
                        <a:cs typeface="Segoe UI" panose="020B0502040204020203" pitchFamily="34" charset="0"/>
                      </a:endParaRPr>
                    </a:p>
                  </a:txBody>
                  <a:tcPr marL="4873" marR="4873" marT="4873" marB="0" anchor="b"/>
                </a:tc>
                <a:extLst>
                  <a:ext uri="{0D108BD9-81ED-4DB2-BD59-A6C34878D82A}">
                    <a16:rowId xmlns:a16="http://schemas.microsoft.com/office/drawing/2014/main" val="2258964480"/>
                  </a:ext>
                </a:extLst>
              </a:tr>
            </a:tbl>
          </a:graphicData>
        </a:graphic>
      </p:graphicFrame>
    </p:spTree>
    <p:extLst>
      <p:ext uri="{BB962C8B-B14F-4D97-AF65-F5344CB8AC3E}">
        <p14:creationId xmlns:p14="http://schemas.microsoft.com/office/powerpoint/2010/main" val="39079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679093" cy="930208"/>
          </a:xfrm>
        </p:spPr>
        <p:txBody>
          <a:bodyPr anchor="ctr" anchorCtr="0">
            <a:normAutofit/>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B323161-4A44-48EB-011B-1D0368B6ABAF}"/>
              </a:ext>
            </a:extLst>
          </p:cNvPr>
          <p:cNvSpPr txBox="1"/>
          <p:nvPr/>
        </p:nvSpPr>
        <p:spPr>
          <a:xfrm>
            <a:off x="0" y="6550223"/>
            <a:ext cx="7679093" cy="307777"/>
          </a:xfrm>
          <a:prstGeom prst="rect">
            <a:avLst/>
          </a:prstGeom>
          <a:noFill/>
        </p:spPr>
        <p:txBody>
          <a:bodyPr wrap="square" rtlCol="0">
            <a:spAutoFit/>
          </a:bodyPr>
          <a:lstStyle/>
          <a:p>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https://github.com/rcfdtools/R.TeachingResearchGuide/tree/main/Section01/GitFundamentals</a:t>
            </a:r>
            <a:r>
              <a:rPr lang="en-US" sz="1400" dirty="0">
                <a:solidFill>
                  <a:srgbClr val="3E3E3E"/>
                </a:solidFill>
                <a:latin typeface="+mj-lt"/>
              </a:rPr>
              <a:t> </a:t>
            </a:r>
            <a:endParaRPr lang="en-US" sz="1400" b="0" strike="noStrike" dirty="0">
              <a:solidFill>
                <a:srgbClr val="3E3E3E"/>
              </a:solidFill>
              <a:effectLst/>
              <a:latin typeface="+mj-lt"/>
            </a:endParaRPr>
          </a:p>
        </p:txBody>
      </p:sp>
      <p:pic>
        <p:nvPicPr>
          <p:cNvPr id="4" name="Graphic 3">
            <a:extLst>
              <a:ext uri="{FF2B5EF4-FFF2-40B4-BE49-F238E27FC236}">
                <a16:creationId xmlns:a16="http://schemas.microsoft.com/office/drawing/2014/main" id="{BCCD86F0-9AE6-7CFF-BF24-D2FEA03C1E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5733" y="1181375"/>
            <a:ext cx="2247625" cy="2247625"/>
          </a:xfrm>
          <a:prstGeom prst="rect">
            <a:avLst/>
          </a:prstGeom>
        </p:spPr>
      </p:pic>
    </p:spTree>
    <p:extLst>
      <p:ext uri="{BB962C8B-B14F-4D97-AF65-F5344CB8AC3E}">
        <p14:creationId xmlns:p14="http://schemas.microsoft.com/office/powerpoint/2010/main" val="4786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17490"/>
            <a:ext cx="7647339" cy="912073"/>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2" name="Graphic 1">
            <a:extLst>
              <a:ext uri="{FF2B5EF4-FFF2-40B4-BE49-F238E27FC236}">
                <a16:creationId xmlns:a16="http://schemas.microsoft.com/office/drawing/2014/main" id="{BF3A3315-99C8-AD1F-098F-805379DD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7281" y="317490"/>
            <a:ext cx="1080000" cy="1080000"/>
          </a:xfrm>
          <a:prstGeom prst="rect">
            <a:avLst/>
          </a:prstGeom>
        </p:spPr>
      </p:pic>
      <p:sp>
        <p:nvSpPr>
          <p:cNvPr id="3" name="Title 1">
            <a:extLst>
              <a:ext uri="{FF2B5EF4-FFF2-40B4-BE49-F238E27FC236}">
                <a16:creationId xmlns:a16="http://schemas.microsoft.com/office/drawing/2014/main" id="{5293DDAA-B5E7-2D95-74A3-91A199E94E6C}"/>
              </a:ext>
            </a:extLst>
          </p:cNvPr>
          <p:cNvSpPr txBox="1">
            <a:spLocks/>
          </p:cNvSpPr>
          <p:nvPr/>
        </p:nvSpPr>
        <p:spPr>
          <a:xfrm>
            <a:off x="0" y="1606385"/>
            <a:ext cx="7647339" cy="4567016"/>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Git es un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software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permite</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rastrear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validar</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cambios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archivos de un proyecto o un repositorio.</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Arquitectura distribuida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donde el código de cada desarrollador es también un repositorio que puede albergar el historial completo de todos los cambios.</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Diseñado para ofrecer a usuarios:</a:t>
            </a: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rendimiento, seguridad y la flexibilidad</a:t>
            </a:r>
          </a:p>
        </p:txBody>
      </p:sp>
      <p:sp>
        <p:nvSpPr>
          <p:cNvPr id="4" name="TextBox 3">
            <a:extLst>
              <a:ext uri="{FF2B5EF4-FFF2-40B4-BE49-F238E27FC236}">
                <a16:creationId xmlns:a16="http://schemas.microsoft.com/office/drawing/2014/main" id="{24726A4E-3219-2582-DC75-D500915B2F75}"/>
              </a:ext>
            </a:extLst>
          </p:cNvPr>
          <p:cNvSpPr txBox="1"/>
          <p:nvPr/>
        </p:nvSpPr>
        <p:spPr>
          <a:xfrm>
            <a:off x="0" y="6550223"/>
            <a:ext cx="7647339"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5">
                  <a:extLst>
                    <a:ext uri="{A12FA001-AC4F-418D-AE19-62706E023703}">
                      <ahyp:hlinkClr xmlns:ahyp="http://schemas.microsoft.com/office/drawing/2018/hyperlinkcolor" val="tx"/>
                    </a:ext>
                  </a:extLst>
                </a:hlinkClick>
              </a:rPr>
              <a:t>https://www.atlassian.com/es/git/tutorials/what-is-git</a:t>
            </a:r>
            <a:r>
              <a:rPr lang="en-US" sz="1400" b="0" strike="noStrike" dirty="0">
                <a:solidFill>
                  <a:srgbClr val="3E3E3E"/>
                </a:solidFill>
                <a:effectLst/>
                <a:latin typeface="+mj-lt"/>
              </a:rPr>
              <a:t> </a:t>
            </a:r>
            <a:endParaRPr lang="es-CO" sz="1400" dirty="0">
              <a:solidFill>
                <a:srgbClr val="3E3E3E"/>
              </a:solidFill>
              <a:latin typeface="+mj-lt"/>
            </a:endParaRPr>
          </a:p>
        </p:txBody>
      </p:sp>
    </p:spTree>
    <p:extLst>
      <p:ext uri="{BB962C8B-B14F-4D97-AF65-F5344CB8AC3E}">
        <p14:creationId xmlns:p14="http://schemas.microsoft.com/office/powerpoint/2010/main" val="35858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573827"/>
            <a:ext cx="6840000" cy="3710343"/>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Fork</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 cualquier usuario puede clonar un repositorio público creado por otro usuario y este aparecerá dentro de los repositorios del usuario que realizó la clonación.</a:t>
            </a:r>
          </a:p>
        </p:txBody>
      </p:sp>
      <p:sp>
        <p:nvSpPr>
          <p:cNvPr id="10" name="Title 1">
            <a:extLst>
              <a:ext uri="{FF2B5EF4-FFF2-40B4-BE49-F238E27FC236}">
                <a16:creationId xmlns:a16="http://schemas.microsoft.com/office/drawing/2014/main" id="{D1E501D3-D7FB-F12B-6451-5E4D23F65CA8}"/>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18888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0" y="1502400"/>
            <a:ext cx="6840000" cy="385319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Branch</a:t>
            </a: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Las ramas en Git son utilizadas para de forma aislada, realizar modificaciones y depuraciones de prueba en el código o la documentación sin afectar la rama principal.</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334780"/>
            <a:ext cx="684000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https://docs.github.com/es/pull-requests/collaborating-with-pull-requests/proposing-changes-to-your-work-with-pull-requests/about-branches</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8" name="Title 1">
            <a:extLst>
              <a:ext uri="{FF2B5EF4-FFF2-40B4-BE49-F238E27FC236}">
                <a16:creationId xmlns:a16="http://schemas.microsoft.com/office/drawing/2014/main" id="{FD2A8E2B-3998-6DC5-F5F4-8677B09028E2}"/>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40406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928395"/>
            <a:ext cx="6840000" cy="5001208"/>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rgbClr val="3E3E3E"/>
                </a:solidFill>
                <a:latin typeface="Segoe UI" panose="020B0502040204020203" pitchFamily="34" charset="0"/>
                <a:ea typeface="Segoe UI Black" panose="020B0A02040204020203" pitchFamily="34" charset="0"/>
                <a:cs typeface="Segoe UI" panose="020B0502040204020203" pitchFamily="34" charset="0"/>
              </a:rPr>
              <a:t>Pull-request</a:t>
            </a:r>
            <a:endParaRPr lang="es-CO" sz="3600" b="1"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rgbClr val="3E3E3E"/>
                </a:solidFill>
                <a:latin typeface="Segoe UI" panose="020B0502040204020203" pitchFamily="34" charset="0"/>
                <a:ea typeface="Segoe UI Black" panose="020B0A02040204020203" pitchFamily="34" charset="0"/>
                <a:cs typeface="Segoe UI" panose="020B0502040204020203" pitchFamily="34" charset="0"/>
              </a:rPr>
              <a:t>Una solicitud de incorporación de cambios es una forma de pedirle a otro desarrollador o creador de contenido que fusione una de tus ramas en su repositorio.</a:t>
            </a:r>
          </a:p>
        </p:txBody>
      </p:sp>
      <p:sp>
        <p:nvSpPr>
          <p:cNvPr id="5" name="TextBox 4">
            <a:extLst>
              <a:ext uri="{FF2B5EF4-FFF2-40B4-BE49-F238E27FC236}">
                <a16:creationId xmlns:a16="http://schemas.microsoft.com/office/drawing/2014/main" id="{543D69CF-78DD-F467-E379-536B4FE81DEC}"/>
              </a:ext>
            </a:extLst>
          </p:cNvPr>
          <p:cNvSpPr txBox="1"/>
          <p:nvPr/>
        </p:nvSpPr>
        <p:spPr>
          <a:xfrm>
            <a:off x="720000" y="6550223"/>
            <a:ext cx="6840001" cy="307777"/>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https://www.atlassian.com/es/git/tutorials/why-git</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11" name="Title 1">
            <a:extLst>
              <a:ext uri="{FF2B5EF4-FFF2-40B4-BE49-F238E27FC236}">
                <a16:creationId xmlns:a16="http://schemas.microsoft.com/office/drawing/2014/main" id="{0369D344-9BC3-0CFF-4FC6-CFDD016CE691}"/>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321118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1F77-4EC6-8A06-C80C-CDC4C4F6F78A}"/>
              </a:ext>
            </a:extLst>
          </p:cNvPr>
          <p:cNvSpPr>
            <a:spLocks noGrp="1"/>
          </p:cNvSpPr>
          <p:nvPr>
            <p:ph type="title"/>
          </p:nvPr>
        </p:nvSpPr>
        <p:spPr>
          <a:xfrm>
            <a:off x="427512" y="759712"/>
            <a:ext cx="6840000" cy="1609719"/>
          </a:xfrm>
        </p:spPr>
        <p:txBody>
          <a:bodyPr anchor="ctr" anchorCtr="0">
            <a:normAutofit/>
          </a:bodyPr>
          <a:lstStyle/>
          <a:p>
            <a:pPr algn="ct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Sección 1 - </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Introducción</a:t>
            </a:r>
            <a:r>
              <a:rPr lang="es-CO" sz="3600"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a:t>
            </a:r>
            <a:r>
              <a:rPr lang="es-CO" sz="3600" b="1" dirty="0">
                <a:solidFill>
                  <a:schemeClr val="bg1">
                    <a:lumMod val="25000"/>
                  </a:schemeClr>
                </a:solidFill>
                <a:effectLst/>
                <a:latin typeface="Segoe UI" panose="020B0502040204020203" pitchFamily="34" charset="0"/>
                <a:ea typeface="Segoe UI Black" panose="020B0A02040204020203" pitchFamily="34" charset="0"/>
                <a:cs typeface="Segoe UI" panose="020B0502040204020203" pitchFamily="34" charset="0"/>
              </a:rPr>
              <a:t> fundamentos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implementación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GitHub</a:t>
            </a:r>
            <a:endParaRPr lang="es-CO" sz="3600" dirty="0">
              <a:solidFill>
                <a:schemeClr val="bg1">
                  <a:lumMod val="25000"/>
                </a:schemeClr>
              </a:solidFill>
            </a:endParaRPr>
          </a:p>
        </p:txBody>
      </p:sp>
    </p:spTree>
    <p:extLst>
      <p:ext uri="{BB962C8B-B14F-4D97-AF65-F5344CB8AC3E}">
        <p14:creationId xmlns:p14="http://schemas.microsoft.com/office/powerpoint/2010/main" val="526481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975137"/>
            <a:ext cx="6840000" cy="290772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Commit</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Al realizar modificaciones sobre el código, los archivos o la documentación, es necesario incluir comentarios que ayuden a los demás usuarios a entender los cambios realizados.</a:t>
            </a:r>
          </a:p>
        </p:txBody>
      </p:sp>
      <p:sp>
        <p:nvSpPr>
          <p:cNvPr id="13" name="Title 1">
            <a:extLst>
              <a:ext uri="{FF2B5EF4-FFF2-40B4-BE49-F238E27FC236}">
                <a16:creationId xmlns:a16="http://schemas.microsoft.com/office/drawing/2014/main" id="{C5926AB3-60A5-5F71-6BDF-248779AEDB90}"/>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2449469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720001" y="1822202"/>
            <a:ext cx="6915833" cy="3213594"/>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incorporación de las modificaciones realizadas a un documento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 un archivo o a cualquier elemento nuevo dentro del repositorio, son realizadas a través de una carga o </a:t>
            </a:r>
            <a:r>
              <a:rPr lang="es-CO" sz="28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Push</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10" name="Title 1">
            <a:extLst>
              <a:ext uri="{FF2B5EF4-FFF2-40B4-BE49-F238E27FC236}">
                <a16:creationId xmlns:a16="http://schemas.microsoft.com/office/drawing/2014/main" id="{DA2C1DF5-236A-3388-E376-129110D22F55}"/>
              </a:ext>
            </a:extLst>
          </p:cNvPr>
          <p:cNvSpPr txBox="1">
            <a:spLocks/>
          </p:cNvSpPr>
          <p:nvPr/>
        </p:nvSpPr>
        <p:spPr>
          <a:xfrm rot="16200000">
            <a:off x="-3069000" y="3068999"/>
            <a:ext cx="6858001" cy="720000"/>
          </a:xfrm>
          <a:prstGeom prst="rect">
            <a:avLst/>
          </a:prstGeom>
          <a:solidFill>
            <a:schemeClr val="bg1">
              <a:lumMod val="25000"/>
            </a:schemeClr>
          </a:solidFill>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Ciclo de vida </a:t>
            </a:r>
            <a:r>
              <a:rPr lang="es-CO" sz="2800" dirty="0">
                <a:solidFill>
                  <a:schemeClr val="bg1"/>
                </a:solidFill>
                <a:latin typeface="Segoe UI" panose="020B0502040204020203" pitchFamily="34" charset="0"/>
                <a:ea typeface="Segoe UI Black" panose="020B0A02040204020203" pitchFamily="34" charset="0"/>
                <a:cs typeface="Segoe UI" panose="020B0502040204020203" pitchFamily="34" charset="0"/>
              </a:rPr>
              <a:t>de repositorios en </a:t>
            </a:r>
            <a:r>
              <a:rPr lang="es-CO" sz="28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GitHub</a:t>
            </a:r>
          </a:p>
        </p:txBody>
      </p:sp>
    </p:spTree>
    <p:extLst>
      <p:ext uri="{BB962C8B-B14F-4D97-AF65-F5344CB8AC3E}">
        <p14:creationId xmlns:p14="http://schemas.microsoft.com/office/powerpoint/2010/main" val="162374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 y="3738188"/>
            <a:ext cx="7707085" cy="930208"/>
          </a:xfrm>
        </p:spPr>
        <p:txBody>
          <a:bodyPr anchor="ctr" anchorCtr="0">
            <a:normAutofit fontScale="90000"/>
          </a:bodyPr>
          <a:lstStyle/>
          <a:p>
            <a:pPr algn="ct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Lenguaje </a:t>
            </a:r>
            <a:r>
              <a:rPr lang="es-CO" sz="3600" b="1"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a:t>
            </a:r>
            <a:b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escritura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p>
        </p:txBody>
      </p:sp>
      <p:pic>
        <p:nvPicPr>
          <p:cNvPr id="5" name="Graphic 4">
            <a:hlinkClick r:id="rId3"/>
            <a:extLst>
              <a:ext uri="{FF2B5EF4-FFF2-40B4-BE49-F238E27FC236}">
                <a16:creationId xmlns:a16="http://schemas.microsoft.com/office/drawing/2014/main" id="{2D3075CE-1B35-C843-5BB8-8416537A5D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84163" y="1989000"/>
            <a:ext cx="2338759" cy="1440000"/>
          </a:xfrm>
          <a:prstGeom prst="rect">
            <a:avLst/>
          </a:prstGeom>
        </p:spPr>
      </p:pic>
      <p:sp>
        <p:nvSpPr>
          <p:cNvPr id="3" name="TextBox 2">
            <a:extLst>
              <a:ext uri="{FF2B5EF4-FFF2-40B4-BE49-F238E27FC236}">
                <a16:creationId xmlns:a16="http://schemas.microsoft.com/office/drawing/2014/main" id="{646CF333-9983-C1D4-5181-D77FF7B4866B}"/>
              </a:ext>
            </a:extLst>
          </p:cNvPr>
          <p:cNvSpPr txBox="1"/>
          <p:nvPr/>
        </p:nvSpPr>
        <p:spPr>
          <a:xfrm>
            <a:off x="0" y="6334780"/>
            <a:ext cx="7707086" cy="523220"/>
          </a:xfrm>
          <a:prstGeom prst="rect">
            <a:avLst/>
          </a:prstGeom>
          <a:noFill/>
        </p:spPr>
        <p:txBody>
          <a:bodyPr wrap="square" rtlCol="0">
            <a:spAutoFit/>
          </a:bodyPr>
          <a:lstStyle/>
          <a:p>
            <a:r>
              <a:rPr lang="pt-BR" sz="1400" b="0" strike="noStrike" dirty="0">
                <a:solidFill>
                  <a:srgbClr val="3E3E3E"/>
                </a:solidFill>
                <a:effectLst/>
                <a:latin typeface="+mj-lt"/>
              </a:rPr>
              <a:t>Tomado y/o adaptado de:</a:t>
            </a:r>
          </a:p>
          <a:p>
            <a:r>
              <a:rPr lang="pt-BR" sz="1400" b="0" strike="noStrike" dirty="0">
                <a:solidFill>
                  <a:srgbClr val="3E3E3E"/>
                </a:solidFill>
                <a:effectLst/>
                <a:latin typeface="+mj-lt"/>
                <a:hlinkClick r:id="rId6">
                  <a:extLst>
                    <a:ext uri="{A12FA001-AC4F-418D-AE19-62706E023703}">
                      <ahyp:hlinkClr xmlns:ahyp="http://schemas.microsoft.com/office/drawing/2018/hyperlinkcolor" val="tx"/>
                    </a:ext>
                  </a:extLst>
                </a:hlinkClick>
              </a:rPr>
              <a:t>https://www.genbeta.com/guia-de-inicio/que-es-markdown-para-que-sirve-y-como-usarlo</a:t>
            </a:r>
            <a:endParaRPr lang="pt-BR" sz="1400" b="0" strike="noStrike" dirty="0">
              <a:solidFill>
                <a:srgbClr val="3E3E3E"/>
              </a:solidFill>
              <a:effectLst/>
              <a:latin typeface="+mj-lt"/>
            </a:endParaRPr>
          </a:p>
        </p:txBody>
      </p:sp>
    </p:spTree>
    <p:extLst>
      <p:ext uri="{BB962C8B-B14F-4D97-AF65-F5344CB8AC3E}">
        <p14:creationId xmlns:p14="http://schemas.microsoft.com/office/powerpoint/2010/main" val="177047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1149381" y="1676400"/>
            <a:ext cx="6486454" cy="812800"/>
          </a:xfrm>
        </p:spPr>
        <p:txBody>
          <a:bodyPr anchor="ctr" anchorCtr="0">
            <a:normAutofit fontScale="90000"/>
          </a:body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y gestión en línea de repositorios y documentos.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DFC3B8F7-2DC2-B432-4FB4-70ABEBB93A52}"/>
              </a:ext>
            </a:extLst>
          </p:cNvPr>
          <p:cNvSpPr txBox="1">
            <a:spLocks/>
          </p:cNvSpPr>
          <p:nvPr/>
        </p:nvSpPr>
        <p:spPr>
          <a:xfrm>
            <a:off x="1" y="359988"/>
            <a:ext cx="7635834"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Actividades prácticas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 GitHub</a:t>
            </a:r>
            <a:endPar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Badge New outline">
            <a:hlinkClick r:id="rId3"/>
            <a:extLst>
              <a:ext uri="{FF2B5EF4-FFF2-40B4-BE49-F238E27FC236}">
                <a16:creationId xmlns:a16="http://schemas.microsoft.com/office/drawing/2014/main" id="{F6B64D60-C2F1-61A7-465D-F93914C41F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1542800"/>
            <a:ext cx="1080000" cy="1080000"/>
          </a:xfrm>
          <a:prstGeom prst="rect">
            <a:avLst/>
          </a:prstGeom>
        </p:spPr>
      </p:pic>
      <p:sp>
        <p:nvSpPr>
          <p:cNvPr id="9" name="Title 1">
            <a:extLst>
              <a:ext uri="{FF2B5EF4-FFF2-40B4-BE49-F238E27FC236}">
                <a16:creationId xmlns:a16="http://schemas.microsoft.com/office/drawing/2014/main" id="{EBFD7121-9F48-4F86-879E-D1CC29FFA981}"/>
              </a:ext>
            </a:extLst>
          </p:cNvPr>
          <p:cNvSpPr txBox="1">
            <a:spLocks/>
          </p:cNvSpPr>
          <p:nvPr/>
        </p:nvSpPr>
        <p:spPr>
          <a:xfrm>
            <a:off x="1149383" y="2888908"/>
            <a:ext cx="6486454" cy="812800"/>
          </a:xfrm>
          <a:prstGeom prst="rect">
            <a:avLst/>
          </a:prstGeom>
        </p:spPr>
        <p:txBody>
          <a:bodyPr vert="horz" lIns="91440" tIns="45720" rIns="91440" bIns="45720" rtlCol="0" anchor="ctr" anchorCtr="0">
            <a:normAutofit lnSpcReduction="10000"/>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Fundamentos de organizaciones y equipos.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0BBCF007-101C-6956-2CFF-EEDFF4373580}"/>
              </a:ext>
            </a:extLst>
          </p:cNvPr>
          <p:cNvSpPr txBox="1">
            <a:spLocks/>
          </p:cNvSpPr>
          <p:nvPr/>
        </p:nvSpPr>
        <p:spPr>
          <a:xfrm>
            <a:off x="1149383" y="4101416"/>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documentación Wiki.</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3" name="Graphic 12" descr="Badge New outline">
            <a:hlinkClick r:id="rId6"/>
            <a:extLst>
              <a:ext uri="{FF2B5EF4-FFF2-40B4-BE49-F238E27FC236}">
                <a16:creationId xmlns:a16="http://schemas.microsoft.com/office/drawing/2014/main" id="{50F5B7CC-2A92-5877-BDC2-B4B59358B9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2755308"/>
            <a:ext cx="1080000" cy="1080000"/>
          </a:xfrm>
          <a:prstGeom prst="rect">
            <a:avLst/>
          </a:prstGeom>
        </p:spPr>
      </p:pic>
      <p:pic>
        <p:nvPicPr>
          <p:cNvPr id="14" name="Graphic 13" descr="Badge New outline">
            <a:hlinkClick r:id="rId7"/>
            <a:extLst>
              <a:ext uri="{FF2B5EF4-FFF2-40B4-BE49-F238E27FC236}">
                <a16:creationId xmlns:a16="http://schemas.microsoft.com/office/drawing/2014/main" id="{0D997A4C-9CA8-EE30-11E0-68B619E71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7" y="3967816"/>
            <a:ext cx="1080000" cy="1080000"/>
          </a:xfrm>
          <a:prstGeom prst="rect">
            <a:avLst/>
          </a:prstGeom>
        </p:spPr>
      </p:pic>
      <p:sp>
        <p:nvSpPr>
          <p:cNvPr id="16" name="Title 1">
            <a:extLst>
              <a:ext uri="{FF2B5EF4-FFF2-40B4-BE49-F238E27FC236}">
                <a16:creationId xmlns:a16="http://schemas.microsoft.com/office/drawing/2014/main" id="{CF75B3B2-3713-0170-E6DC-C72F717CD78C}"/>
              </a:ext>
            </a:extLst>
          </p:cNvPr>
          <p:cNvSpPr txBox="1">
            <a:spLocks/>
          </p:cNvSpPr>
          <p:nvPr/>
        </p:nvSpPr>
        <p:spPr>
          <a:xfrm>
            <a:off x="1149381" y="5313924"/>
            <a:ext cx="6486454" cy="812800"/>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Centro de discusiones.</a:t>
            </a:r>
            <a:endPar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17" name="Graphic 16" descr="Badge New outline">
            <a:hlinkClick r:id="rId8"/>
            <a:extLst>
              <a:ext uri="{FF2B5EF4-FFF2-40B4-BE49-F238E27FC236}">
                <a16:creationId xmlns:a16="http://schemas.microsoft.com/office/drawing/2014/main" id="{3EC9CBF1-B826-94BC-3E81-E4C78DF28E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45" y="5180324"/>
            <a:ext cx="1080000" cy="1080000"/>
          </a:xfrm>
          <a:prstGeom prst="rect">
            <a:avLst/>
          </a:prstGeom>
        </p:spPr>
      </p:pic>
    </p:spTree>
    <p:extLst>
      <p:ext uri="{BB962C8B-B14F-4D97-AF65-F5344CB8AC3E}">
        <p14:creationId xmlns:p14="http://schemas.microsoft.com/office/powerpoint/2010/main" val="334928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3DDAA-B5E7-2D95-74A3-91A199E94E6C}"/>
              </a:ext>
            </a:extLst>
          </p:cNvPr>
          <p:cNvSpPr txBox="1">
            <a:spLocks/>
          </p:cNvSpPr>
          <p:nvPr/>
        </p:nvSpPr>
        <p:spPr>
          <a:xfrm>
            <a:off x="0" y="2876550"/>
            <a:ext cx="7635834" cy="1866900"/>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Gracias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por su atención</a:t>
            </a:r>
          </a:p>
        </p:txBody>
      </p:sp>
      <p:pic>
        <p:nvPicPr>
          <p:cNvPr id="4" name="Graphic 3" descr="3d Glasses outline">
            <a:extLst>
              <a:ext uri="{FF2B5EF4-FFF2-40B4-BE49-F238E27FC236}">
                <a16:creationId xmlns:a16="http://schemas.microsoft.com/office/drawing/2014/main" id="{602E22E6-15C6-A382-F310-C10C68E14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7917" y="1989000"/>
            <a:ext cx="1440000" cy="1440000"/>
          </a:xfrm>
          <a:prstGeom prst="rect">
            <a:avLst/>
          </a:prstGeom>
        </p:spPr>
      </p:pic>
      <p:sp>
        <p:nvSpPr>
          <p:cNvPr id="2" name="TextBox 1">
            <a:extLst>
              <a:ext uri="{FF2B5EF4-FFF2-40B4-BE49-F238E27FC236}">
                <a16:creationId xmlns:a16="http://schemas.microsoft.com/office/drawing/2014/main" id="{611A30F8-9858-13DC-82BB-8FD3028B9809}"/>
              </a:ext>
            </a:extLst>
          </p:cNvPr>
          <p:cNvSpPr txBox="1"/>
          <p:nvPr/>
        </p:nvSpPr>
        <p:spPr>
          <a:xfrm>
            <a:off x="0" y="6550223"/>
            <a:ext cx="6096000" cy="307777"/>
          </a:xfrm>
          <a:prstGeom prst="rect">
            <a:avLst/>
          </a:prstGeom>
          <a:noFill/>
        </p:spPr>
        <p:txBody>
          <a:bodyPr wrap="square" rtlCol="0">
            <a:spAutoFit/>
          </a:bodyPr>
          <a:lstStyle/>
          <a:p>
            <a:r>
              <a:rPr lang="en-US" sz="1400" dirty="0">
                <a:solidFill>
                  <a:schemeClr val="bg1">
                    <a:lumMod val="25000"/>
                  </a:schemeClr>
                </a:solidFill>
                <a:latin typeface="+mj-lt"/>
              </a:rPr>
              <a:t>v</a:t>
            </a:r>
            <a:r>
              <a:rPr lang="es-CO" sz="1400" dirty="0">
                <a:solidFill>
                  <a:schemeClr val="bg1">
                    <a:lumMod val="25000"/>
                  </a:schemeClr>
                </a:solidFill>
                <a:latin typeface="+mj-lt"/>
              </a:rPr>
              <a:t>.20220926</a:t>
            </a:r>
          </a:p>
        </p:txBody>
      </p:sp>
    </p:spTree>
    <p:extLst>
      <p:ext uri="{BB962C8B-B14F-4D97-AF65-F5344CB8AC3E}">
        <p14:creationId xmlns:p14="http://schemas.microsoft.com/office/powerpoint/2010/main" val="301066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585FCA-69EF-EC6A-FB92-A1A39C106593}"/>
              </a:ext>
            </a:extLst>
          </p:cNvPr>
          <p:cNvGrpSpPr/>
          <p:nvPr/>
        </p:nvGrpSpPr>
        <p:grpSpPr>
          <a:xfrm>
            <a:off x="299380" y="1668480"/>
            <a:ext cx="7328858" cy="2566006"/>
            <a:chOff x="859553" y="1823122"/>
            <a:chExt cx="11091431" cy="3746727"/>
          </a:xfrm>
        </p:grpSpPr>
        <p:pic>
          <p:nvPicPr>
            <p:cNvPr id="4" name="Graphic 3" descr="Female Profile outline">
              <a:extLst>
                <a:ext uri="{FF2B5EF4-FFF2-40B4-BE49-F238E27FC236}">
                  <a16:creationId xmlns:a16="http://schemas.microsoft.com/office/drawing/2014/main" id="{9E580087-1848-2C74-059E-4FB712D206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38716" y="1930704"/>
              <a:ext cx="1440000" cy="1440000"/>
            </a:xfrm>
            <a:prstGeom prst="rect">
              <a:avLst/>
            </a:prstGeom>
          </p:spPr>
        </p:pic>
        <p:pic>
          <p:nvPicPr>
            <p:cNvPr id="6" name="Graphic 5" descr="Office worker male with solid fill">
              <a:extLst>
                <a:ext uri="{FF2B5EF4-FFF2-40B4-BE49-F238E27FC236}">
                  <a16:creationId xmlns:a16="http://schemas.microsoft.com/office/drawing/2014/main" id="{4D75C8EA-7B01-EDEE-9F66-28EF2EB9A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38716" y="4029560"/>
              <a:ext cx="1440000" cy="1440000"/>
            </a:xfrm>
            <a:prstGeom prst="rect">
              <a:avLst/>
            </a:prstGeom>
          </p:spPr>
        </p:pic>
        <p:pic>
          <p:nvPicPr>
            <p:cNvPr id="9" name="Graphic 8" descr="School boy outline">
              <a:extLst>
                <a:ext uri="{FF2B5EF4-FFF2-40B4-BE49-F238E27FC236}">
                  <a16:creationId xmlns:a16="http://schemas.microsoft.com/office/drawing/2014/main" id="{B952148E-0920-0FD5-1639-60A7B9A58D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3036" y="3999002"/>
              <a:ext cx="1440000" cy="1440000"/>
            </a:xfrm>
            <a:prstGeom prst="rect">
              <a:avLst/>
            </a:prstGeom>
          </p:spPr>
        </p:pic>
        <p:pic>
          <p:nvPicPr>
            <p:cNvPr id="11" name="Graphic 10" descr="School boy outline">
              <a:extLst>
                <a:ext uri="{FF2B5EF4-FFF2-40B4-BE49-F238E27FC236}">
                  <a16:creationId xmlns:a16="http://schemas.microsoft.com/office/drawing/2014/main" id="{9254C4EE-8B31-AECE-9432-1A9EA90E67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1662" y="4096361"/>
              <a:ext cx="1440000" cy="1440000"/>
            </a:xfrm>
            <a:prstGeom prst="rect">
              <a:avLst/>
            </a:prstGeom>
          </p:spPr>
        </p:pic>
        <p:pic>
          <p:nvPicPr>
            <p:cNvPr id="12" name="Graphic 11" descr="Female Profile outline">
              <a:extLst>
                <a:ext uri="{FF2B5EF4-FFF2-40B4-BE49-F238E27FC236}">
                  <a16:creationId xmlns:a16="http://schemas.microsoft.com/office/drawing/2014/main" id="{ADDF707C-B255-3580-FFAF-EBB2B3099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1868" y="4126411"/>
              <a:ext cx="1440000" cy="1440000"/>
            </a:xfrm>
            <a:prstGeom prst="rect">
              <a:avLst/>
            </a:prstGeom>
          </p:spPr>
        </p:pic>
        <p:pic>
          <p:nvPicPr>
            <p:cNvPr id="13" name="Graphic 12" descr="Office worker male with solid fill">
              <a:extLst>
                <a:ext uri="{FF2B5EF4-FFF2-40B4-BE49-F238E27FC236}">
                  <a16:creationId xmlns:a16="http://schemas.microsoft.com/office/drawing/2014/main" id="{5B9940A1-F079-0EA8-181C-33594F12EA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3790" y="1823122"/>
              <a:ext cx="1440000" cy="1440000"/>
            </a:xfrm>
            <a:prstGeom prst="rect">
              <a:avLst/>
            </a:prstGeom>
          </p:spPr>
        </p:pic>
        <p:pic>
          <p:nvPicPr>
            <p:cNvPr id="17" name="Graphic 16" descr="Construction worker male outline">
              <a:extLst>
                <a:ext uri="{FF2B5EF4-FFF2-40B4-BE49-F238E27FC236}">
                  <a16:creationId xmlns:a16="http://schemas.microsoft.com/office/drawing/2014/main" id="{51B4BBF5-BF99-135F-F1D6-E5073CB026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61034" y="1831086"/>
              <a:ext cx="1440000" cy="1440000"/>
            </a:xfrm>
            <a:prstGeom prst="rect">
              <a:avLst/>
            </a:prstGeom>
          </p:spPr>
        </p:pic>
        <p:sp>
          <p:nvSpPr>
            <p:cNvPr id="18" name="Rectangle: Rounded Corners 17">
              <a:extLst>
                <a:ext uri="{FF2B5EF4-FFF2-40B4-BE49-F238E27FC236}">
                  <a16:creationId xmlns:a16="http://schemas.microsoft.com/office/drawing/2014/main" id="{5CD7DB88-D856-7660-23BB-F8FF0673F2A7}"/>
                </a:ext>
              </a:extLst>
            </p:cNvPr>
            <p:cNvSpPr/>
            <p:nvPr/>
          </p:nvSpPr>
          <p:spPr>
            <a:xfrm>
              <a:off x="1129553" y="3556361"/>
              <a:ext cx="10101431" cy="180000"/>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03D759BD-C839-F1D3-3008-AAC11B1C2029}"/>
                </a:ext>
              </a:extLst>
            </p:cNvPr>
            <p:cNvSpPr/>
            <p:nvPr/>
          </p:nvSpPr>
          <p:spPr>
            <a:xfrm>
              <a:off x="859553" y="3376361"/>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A9031C2A-D850-DF6F-1099-58789215474A}"/>
                </a:ext>
              </a:extLst>
            </p:cNvPr>
            <p:cNvSpPr/>
            <p:nvPr/>
          </p:nvSpPr>
          <p:spPr>
            <a:xfrm>
              <a:off x="1713642" y="3381358"/>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2" name="Oval 21">
              <a:extLst>
                <a:ext uri="{FF2B5EF4-FFF2-40B4-BE49-F238E27FC236}">
                  <a16:creationId xmlns:a16="http://schemas.microsoft.com/office/drawing/2014/main" id="{C892A092-E165-8BFA-58FE-C29B8C376DF9}"/>
                </a:ext>
              </a:extLst>
            </p:cNvPr>
            <p:cNvSpPr/>
            <p:nvPr/>
          </p:nvSpPr>
          <p:spPr>
            <a:xfrm>
              <a:off x="3388716"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3" name="Oval 22">
              <a:extLst>
                <a:ext uri="{FF2B5EF4-FFF2-40B4-BE49-F238E27FC236}">
                  <a16:creationId xmlns:a16="http://schemas.microsoft.com/office/drawing/2014/main" id="{3263FD8A-3385-A855-700E-BC83D684E9E2}"/>
                </a:ext>
              </a:extLst>
            </p:cNvPr>
            <p:cNvSpPr/>
            <p:nvPr/>
          </p:nvSpPr>
          <p:spPr>
            <a:xfrm>
              <a:off x="5513790" y="344336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4" name="Oval 23">
              <a:extLst>
                <a:ext uri="{FF2B5EF4-FFF2-40B4-BE49-F238E27FC236}">
                  <a16:creationId xmlns:a16="http://schemas.microsoft.com/office/drawing/2014/main" id="{12D97561-B200-DE23-0273-F2B688FA96FC}"/>
                </a:ext>
              </a:extLst>
            </p:cNvPr>
            <p:cNvSpPr/>
            <p:nvPr/>
          </p:nvSpPr>
          <p:spPr>
            <a:xfrm>
              <a:off x="6731662" y="3430132"/>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5" name="Oval 24">
              <a:extLst>
                <a:ext uri="{FF2B5EF4-FFF2-40B4-BE49-F238E27FC236}">
                  <a16:creationId xmlns:a16="http://schemas.microsoft.com/office/drawing/2014/main" id="{8B2BCDF1-BA0A-547E-357D-D066A9E6AB7F}"/>
                </a:ext>
              </a:extLst>
            </p:cNvPr>
            <p:cNvSpPr/>
            <p:nvPr/>
          </p:nvSpPr>
          <p:spPr>
            <a:xfrm>
              <a:off x="8391868" y="341770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6" name="Oval 25">
              <a:extLst>
                <a:ext uri="{FF2B5EF4-FFF2-40B4-BE49-F238E27FC236}">
                  <a16:creationId xmlns:a16="http://schemas.microsoft.com/office/drawing/2014/main" id="{17CE0F48-09EC-FB62-D355-2A400769C46D}"/>
                </a:ext>
              </a:extLst>
            </p:cNvPr>
            <p:cNvSpPr/>
            <p:nvPr/>
          </p:nvSpPr>
          <p:spPr>
            <a:xfrm>
              <a:off x="9311034" y="3414825"/>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7" name="Oval 26">
              <a:extLst>
                <a:ext uri="{FF2B5EF4-FFF2-40B4-BE49-F238E27FC236}">
                  <a16:creationId xmlns:a16="http://schemas.microsoft.com/office/drawing/2014/main" id="{EC57D0E6-41A3-A883-08C7-0CF10CA759B8}"/>
                </a:ext>
              </a:extLst>
            </p:cNvPr>
            <p:cNvSpPr/>
            <p:nvPr/>
          </p:nvSpPr>
          <p:spPr>
            <a:xfrm>
              <a:off x="10960984" y="3390953"/>
              <a:ext cx="540000" cy="540000"/>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pic>
          <p:nvPicPr>
            <p:cNvPr id="37" name="Graphic 36" descr="School boy outline">
              <a:extLst>
                <a:ext uri="{FF2B5EF4-FFF2-40B4-BE49-F238E27FC236}">
                  <a16:creationId xmlns:a16="http://schemas.microsoft.com/office/drawing/2014/main" id="{903E4AF8-9ACC-67E9-80AC-BF284011B3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0984" y="4129849"/>
              <a:ext cx="1440000" cy="1440000"/>
            </a:xfrm>
            <a:prstGeom prst="rect">
              <a:avLst/>
            </a:prstGeom>
          </p:spPr>
        </p:pic>
      </p:grpSp>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30629" y="388114"/>
            <a:ext cx="7497608"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¿Qué es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el desarrollo colaborativo</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18385092-CEA9-9D91-6EB8-37D91613ECD5}"/>
              </a:ext>
            </a:extLst>
          </p:cNvPr>
          <p:cNvSpPr txBox="1"/>
          <p:nvPr/>
        </p:nvSpPr>
        <p:spPr>
          <a:xfrm>
            <a:off x="0" y="6550223"/>
            <a:ext cx="7628237" cy="307777"/>
          </a:xfrm>
          <a:prstGeom prst="rect">
            <a:avLst/>
          </a:prstGeom>
          <a:noFill/>
        </p:spPr>
        <p:txBody>
          <a:bodyPr wrap="square" rtlCol="0">
            <a:spAutoFit/>
          </a:bodyPr>
          <a:lstStyle/>
          <a:p>
            <a:r>
              <a:rPr lang="en-US" sz="1400" b="0" strike="noStrike" dirty="0">
                <a:effectLst/>
                <a:latin typeface="+mj-lt"/>
                <a:hlinkClick r:id="rId11">
                  <a:extLst>
                    <a:ext uri="{A12FA001-AC4F-418D-AE19-62706E023703}">
                      <ahyp:hlinkClr xmlns:ahyp="http://schemas.microsoft.com/office/drawing/2018/hyperlinkcolor" val="tx"/>
                    </a:ext>
                  </a:extLst>
                </a:hlinkClick>
              </a:rPr>
              <a:t>https://github.com/rcfdtools/R.TeachingResearchGuide/tree/main/Section01/WhatIsCollab</a:t>
            </a:r>
            <a:r>
              <a:rPr lang="en-US" sz="1400" b="0" strike="noStrike" dirty="0">
                <a:effectLst/>
                <a:latin typeface="+mj-lt"/>
              </a:rPr>
              <a:t> </a:t>
            </a:r>
            <a:endParaRPr lang="es-CO" sz="1400" dirty="0">
              <a:latin typeface="+mj-lt"/>
            </a:endParaRPr>
          </a:p>
        </p:txBody>
      </p:sp>
    </p:spTree>
    <p:extLst>
      <p:ext uri="{BB962C8B-B14F-4D97-AF65-F5344CB8AC3E}">
        <p14:creationId xmlns:p14="http://schemas.microsoft.com/office/powerpoint/2010/main" val="14870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2" y="414018"/>
            <a:ext cx="7619999" cy="930208"/>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contenidos de forma </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individual o colectiva</a:t>
            </a:r>
          </a:p>
        </p:txBody>
      </p:sp>
      <p:pic>
        <p:nvPicPr>
          <p:cNvPr id="8" name="Graphic 7">
            <a:extLst>
              <a:ext uri="{FF2B5EF4-FFF2-40B4-BE49-F238E27FC236}">
                <a16:creationId xmlns:a16="http://schemas.microsoft.com/office/drawing/2014/main" id="{015AC5EB-8392-CCEF-54F0-6BE33E91AE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138" y="1955999"/>
            <a:ext cx="7231721" cy="3557775"/>
          </a:xfrm>
          <a:prstGeom prst="rect">
            <a:avLst/>
          </a:prstGeom>
        </p:spPr>
      </p:pic>
      <p:sp>
        <p:nvSpPr>
          <p:cNvPr id="16" name="TextBox 15">
            <a:extLst>
              <a:ext uri="{FF2B5EF4-FFF2-40B4-BE49-F238E27FC236}">
                <a16:creationId xmlns:a16="http://schemas.microsoft.com/office/drawing/2014/main" id="{D44A580F-908E-08E8-914C-D687BBBB7923}"/>
              </a:ext>
            </a:extLst>
          </p:cNvPr>
          <p:cNvSpPr txBox="1"/>
          <p:nvPr/>
        </p:nvSpPr>
        <p:spPr>
          <a:xfrm>
            <a:off x="0" y="6334780"/>
            <a:ext cx="7619999" cy="523220"/>
          </a:xfrm>
          <a:prstGeom prst="rect">
            <a:avLst/>
          </a:prstGeom>
          <a:noFill/>
        </p:spPr>
        <p:txBody>
          <a:bodyPr wrap="square" rtlCol="0">
            <a:spAutoFit/>
          </a:bodyPr>
          <a:lstStyle/>
          <a:p>
            <a:r>
              <a:rPr lang="es-CO" sz="1400" dirty="0">
                <a:solidFill>
                  <a:srgbClr val="3E3E3E"/>
                </a:solidFill>
                <a:latin typeface="+mj-lt"/>
              </a:rPr>
              <a:t>Tomado o adaptado de: Programación colaborativa - De la necesidad de su uso a la psicología de sus interacciones, </a:t>
            </a:r>
            <a:r>
              <a:rPr lang="es-CO" sz="1400" dirty="0">
                <a:solidFill>
                  <a:srgbClr val="3E3E3E"/>
                </a:solidFill>
                <a:latin typeface="+mj-lt"/>
                <a:hlinkClick r:id="rId5">
                  <a:extLst>
                    <a:ext uri="{A12FA001-AC4F-418D-AE19-62706E023703}">
                      <ahyp:hlinkClr xmlns:ahyp="http://schemas.microsoft.com/office/drawing/2018/hyperlinkcolor" val="tx"/>
                    </a:ext>
                  </a:extLst>
                </a:hlinkClick>
              </a:rPr>
              <a:t>https://www.scielo.org.mx</a:t>
            </a:r>
            <a:r>
              <a:rPr lang="es-CO" sz="1400" dirty="0">
                <a:solidFill>
                  <a:srgbClr val="3E3E3E"/>
                </a:solidFill>
                <a:latin typeface="+mj-lt"/>
              </a:rPr>
              <a:t>  </a:t>
            </a:r>
          </a:p>
        </p:txBody>
      </p:sp>
    </p:spTree>
    <p:extLst>
      <p:ext uri="{BB962C8B-B14F-4D97-AF65-F5344CB8AC3E}">
        <p14:creationId xmlns:p14="http://schemas.microsoft.com/office/powerpoint/2010/main" val="6501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8D12F9-E8A4-D663-64BC-C01DFFBEA9E8}"/>
              </a:ext>
            </a:extLst>
          </p:cNvPr>
          <p:cNvSpPr>
            <a:spLocks noGrp="1"/>
          </p:cNvSpPr>
          <p:nvPr>
            <p:ph type="title"/>
          </p:nvPr>
        </p:nvSpPr>
        <p:spPr>
          <a:xfrm>
            <a:off x="1" y="291222"/>
            <a:ext cx="7619999" cy="1043307"/>
          </a:xfrm>
        </p:spPr>
        <p:txBody>
          <a:bodyPr anchor="ctr" anchorCtr="0">
            <a:no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Beneficios</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de trabajar colaborativamente</a:t>
            </a:r>
          </a:p>
        </p:txBody>
      </p:sp>
      <p:sp>
        <p:nvSpPr>
          <p:cNvPr id="2" name="Title 1">
            <a:extLst>
              <a:ext uri="{FF2B5EF4-FFF2-40B4-BE49-F238E27FC236}">
                <a16:creationId xmlns:a16="http://schemas.microsoft.com/office/drawing/2014/main" id="{E489CDCC-A75B-6D18-1E85-FE6BD3835AEE}"/>
              </a:ext>
            </a:extLst>
          </p:cNvPr>
          <p:cNvSpPr txBox="1">
            <a:spLocks/>
          </p:cNvSpPr>
          <p:nvPr/>
        </p:nvSpPr>
        <p:spPr>
          <a:xfrm>
            <a:off x="301263" y="3568283"/>
            <a:ext cx="7318737" cy="2873705"/>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Combinación de experticia.</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Creación de redes colaborativas.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Interacción directa entre grupos, profesores y estudiantes.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Solución de casos de estudio desde diferentes perspectivas.</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Conocimiento compartido.</a:t>
            </a:r>
          </a:p>
          <a:p>
            <a:pPr marL="571500" indent="-571500">
              <a:buFont typeface="Wingdings" panose="05000000000000000000" pitchFamily="2" charset="2"/>
              <a:buChar char="ü"/>
            </a:pP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 valor a las organizaciones.</a:t>
            </a:r>
          </a:p>
        </p:txBody>
      </p:sp>
      <p:pic>
        <p:nvPicPr>
          <p:cNvPr id="5" name="Graphic 4" descr="Brain in head outline">
            <a:extLst>
              <a:ext uri="{FF2B5EF4-FFF2-40B4-BE49-F238E27FC236}">
                <a16:creationId xmlns:a16="http://schemas.microsoft.com/office/drawing/2014/main" id="{9CC085F6-4AEF-D1A0-04D4-63AF45533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569" y="1674857"/>
            <a:ext cx="1440000" cy="1440000"/>
          </a:xfrm>
          <a:prstGeom prst="rect">
            <a:avLst/>
          </a:prstGeom>
        </p:spPr>
      </p:pic>
      <p:pic>
        <p:nvPicPr>
          <p:cNvPr id="7" name="Graphic 6" descr="Brainstorm outline">
            <a:extLst>
              <a:ext uri="{FF2B5EF4-FFF2-40B4-BE49-F238E27FC236}">
                <a16:creationId xmlns:a16="http://schemas.microsoft.com/office/drawing/2014/main" id="{EBBBB7FD-7A43-94FD-F0DA-F68F39DF2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4306" y="1674857"/>
            <a:ext cx="1440000" cy="1440000"/>
          </a:xfrm>
          <a:prstGeom prst="rect">
            <a:avLst/>
          </a:prstGeom>
        </p:spPr>
      </p:pic>
      <p:pic>
        <p:nvPicPr>
          <p:cNvPr id="10" name="Graphic 9" descr="Classroom outline">
            <a:extLst>
              <a:ext uri="{FF2B5EF4-FFF2-40B4-BE49-F238E27FC236}">
                <a16:creationId xmlns:a16="http://schemas.microsoft.com/office/drawing/2014/main" id="{B5CCC2BF-486B-16E1-0544-D00ED8EB1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70230" y="1674857"/>
            <a:ext cx="1440000" cy="1440000"/>
          </a:xfrm>
          <a:prstGeom prst="rect">
            <a:avLst/>
          </a:prstGeom>
        </p:spPr>
      </p:pic>
      <p:pic>
        <p:nvPicPr>
          <p:cNvPr id="12" name="Graphic 11" descr="Connections outline">
            <a:extLst>
              <a:ext uri="{FF2B5EF4-FFF2-40B4-BE49-F238E27FC236}">
                <a16:creationId xmlns:a16="http://schemas.microsoft.com/office/drawing/2014/main" id="{02DCD504-2554-9B1C-E99A-B2108DAF74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70000" y="1674857"/>
            <a:ext cx="1440000" cy="1440000"/>
          </a:xfrm>
          <a:prstGeom prst="rect">
            <a:avLst/>
          </a:prstGeom>
        </p:spPr>
      </p:pic>
    </p:spTree>
    <p:extLst>
      <p:ext uri="{BB962C8B-B14F-4D97-AF65-F5344CB8AC3E}">
        <p14:creationId xmlns:p14="http://schemas.microsoft.com/office/powerpoint/2010/main" val="53088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EC9D47C-7FF5-A2A7-692E-D86B2FE6424F}"/>
              </a:ext>
            </a:extLst>
          </p:cNvPr>
          <p:cNvGraphicFramePr>
            <a:graphicFrameLocks noGrp="1"/>
          </p:cNvGraphicFramePr>
          <p:nvPr>
            <p:extLst>
              <p:ext uri="{D42A27DB-BD31-4B8C-83A1-F6EECF244321}">
                <p14:modId xmlns:p14="http://schemas.microsoft.com/office/powerpoint/2010/main" val="4177610167"/>
              </p:ext>
            </p:extLst>
          </p:nvPr>
        </p:nvGraphicFramePr>
        <p:xfrm>
          <a:off x="348390" y="2177319"/>
          <a:ext cx="7302711" cy="3277979"/>
        </p:xfrm>
        <a:graphic>
          <a:graphicData uri="http://schemas.openxmlformats.org/drawingml/2006/table">
            <a:tbl>
              <a:tblPr>
                <a:tableStyleId>{6E25E649-3F16-4E02-A733-19D2CDBF48F0}</a:tableStyleId>
              </a:tblPr>
              <a:tblGrid>
                <a:gridCol w="1876407">
                  <a:extLst>
                    <a:ext uri="{9D8B030D-6E8A-4147-A177-3AD203B41FA5}">
                      <a16:colId xmlns:a16="http://schemas.microsoft.com/office/drawing/2014/main" val="2450113201"/>
                    </a:ext>
                  </a:extLst>
                </a:gridCol>
                <a:gridCol w="2411782">
                  <a:extLst>
                    <a:ext uri="{9D8B030D-6E8A-4147-A177-3AD203B41FA5}">
                      <a16:colId xmlns:a16="http://schemas.microsoft.com/office/drawing/2014/main" val="2523571973"/>
                    </a:ext>
                  </a:extLst>
                </a:gridCol>
                <a:gridCol w="3014522">
                  <a:extLst>
                    <a:ext uri="{9D8B030D-6E8A-4147-A177-3AD203B41FA5}">
                      <a16:colId xmlns:a16="http://schemas.microsoft.com/office/drawing/2014/main" val="2215633197"/>
                    </a:ext>
                  </a:extLst>
                </a:gridCol>
              </a:tblGrid>
              <a:tr h="302310">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Alcance</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Cooperación</a:t>
                      </a:r>
                      <a:endParaRPr lang="es-CO" sz="2000" b="0" i="0" u="none" strike="noStrike">
                        <a:effectLst/>
                        <a:latin typeface="Segoe UI" panose="020B0502040204020203" pitchFamily="34" charset="0"/>
                        <a:cs typeface="Segoe UI" panose="020B0502040204020203" pitchFamily="34" charset="0"/>
                      </a:endParaRPr>
                    </a:p>
                  </a:txBody>
                  <a:tcPr marL="113178" marR="12575" marT="12575" marB="0" anchor="ctr"/>
                </a:tc>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Colaboración</a:t>
                      </a:r>
                      <a:endParaRPr lang="es-CO" sz="2000" b="0" i="0" u="none" strike="noStrike" dirty="0">
                        <a:effectLst/>
                        <a:latin typeface="Segoe UI" panose="020B0502040204020203" pitchFamily="34" charset="0"/>
                        <a:cs typeface="Segoe UI" panose="020B0502040204020203" pitchFamily="34" charset="0"/>
                      </a:endParaRPr>
                    </a:p>
                  </a:txBody>
                  <a:tcPr marL="113178" marR="12575" marT="12575" marB="0" anchor="ctr"/>
                </a:tc>
                <a:extLst>
                  <a:ext uri="{0D108BD9-81ED-4DB2-BD59-A6C34878D82A}">
                    <a16:rowId xmlns:a16="http://schemas.microsoft.com/office/drawing/2014/main" val="108041231"/>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Respeto mutuo</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Confianza mutua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727643987"/>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Requiere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Transparencia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Vulnerabilidad</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3307690023"/>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Incluye</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Ideas compartidas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Valor compartido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1264919260"/>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Interdependencia</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4181832109"/>
                  </a:ext>
                </a:extLst>
              </a:tr>
              <a:tr h="440638">
                <a:tc>
                  <a:txBody>
                    <a:bodyPr/>
                    <a:lstStyle/>
                    <a:p>
                      <a:pPr algn="l" fontAlgn="ctr">
                        <a:spcBef>
                          <a:spcPts val="0"/>
                        </a:spcBef>
                        <a:spcAft>
                          <a:spcPts val="0"/>
                        </a:spcAft>
                      </a:pPr>
                      <a:r>
                        <a:rPr lang="es-CO" sz="2000" b="1" u="none" strike="noStrike">
                          <a:solidFill>
                            <a:srgbClr val="24292F"/>
                          </a:solidFill>
                          <a:effectLst/>
                          <a:latin typeface="Segoe UI" panose="020B0502040204020203" pitchFamily="34" charset="0"/>
                          <a:cs typeface="Segoe UI" panose="020B0502040204020203" pitchFamily="34" charset="0"/>
                        </a:rPr>
                        <a:t>Interacción</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Corto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Largo plazo</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229240234"/>
                  </a:ext>
                </a:extLst>
              </a:tr>
              <a:tr h="682084">
                <a:tc>
                  <a:txBody>
                    <a:bodyPr/>
                    <a:lstStyle/>
                    <a:p>
                      <a:pPr algn="l" fontAlgn="ctr">
                        <a:spcBef>
                          <a:spcPts val="0"/>
                        </a:spcBef>
                        <a:spcAft>
                          <a:spcPts val="0"/>
                        </a:spcAft>
                      </a:pPr>
                      <a:r>
                        <a:rPr lang="es-CO" sz="2000" b="1" u="none" strike="noStrike" dirty="0">
                          <a:solidFill>
                            <a:srgbClr val="24292F"/>
                          </a:solidFill>
                          <a:effectLst/>
                          <a:latin typeface="Segoe UI" panose="020B0502040204020203" pitchFamily="34" charset="0"/>
                          <a:cs typeface="Segoe UI" panose="020B0502040204020203" pitchFamily="34" charset="0"/>
                        </a:rPr>
                        <a:t>Involucra</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a:solidFill>
                            <a:srgbClr val="24292F"/>
                          </a:solidFill>
                          <a:effectLst/>
                          <a:latin typeface="Segoe UI" panose="020B0502040204020203" pitchFamily="34" charset="0"/>
                          <a:cs typeface="Segoe UI" panose="020B0502040204020203" pitchFamily="34" charset="0"/>
                        </a:rPr>
                        <a:t>Compartir ideas</a:t>
                      </a:r>
                      <a:endParaRPr lang="es-CO" sz="2000" b="0" i="0" u="none" strike="noStrike">
                        <a:effectLst/>
                        <a:latin typeface="Segoe UI" panose="020B0502040204020203" pitchFamily="34" charset="0"/>
                        <a:cs typeface="Segoe UI" panose="020B0502040204020203" pitchFamily="34" charset="0"/>
                      </a:endParaRPr>
                    </a:p>
                  </a:txBody>
                  <a:tcPr marL="113178" marR="12575" marT="75452" marB="75452" anchor="ctr"/>
                </a:tc>
                <a:tc>
                  <a:txBody>
                    <a:bodyPr/>
                    <a:lstStyle/>
                    <a:p>
                      <a:pPr algn="l" fontAlgn="ctr">
                        <a:spcBef>
                          <a:spcPts val="0"/>
                        </a:spcBef>
                        <a:spcAft>
                          <a:spcPts val="0"/>
                        </a:spcAft>
                      </a:pPr>
                      <a:r>
                        <a:rPr lang="es-CO" sz="2000" b="0" u="none" strike="noStrike" dirty="0">
                          <a:solidFill>
                            <a:srgbClr val="24292F"/>
                          </a:solidFill>
                          <a:effectLst/>
                          <a:latin typeface="Segoe UI" panose="020B0502040204020203" pitchFamily="34" charset="0"/>
                          <a:cs typeface="Segoe UI" panose="020B0502040204020203" pitchFamily="34" charset="0"/>
                        </a:rPr>
                        <a:t>Generar nuevas ideas</a:t>
                      </a:r>
                      <a:endParaRPr lang="es-CO" sz="2000" b="0" i="0" u="none" strike="noStrike" dirty="0">
                        <a:effectLst/>
                        <a:latin typeface="Segoe UI" panose="020B0502040204020203" pitchFamily="34" charset="0"/>
                        <a:cs typeface="Segoe UI" panose="020B0502040204020203" pitchFamily="34" charset="0"/>
                      </a:endParaRPr>
                    </a:p>
                  </a:txBody>
                  <a:tcPr marL="113178" marR="12575" marT="75452" marB="75452" anchor="ctr"/>
                </a:tc>
                <a:extLst>
                  <a:ext uri="{0D108BD9-81ED-4DB2-BD59-A6C34878D82A}">
                    <a16:rowId xmlns:a16="http://schemas.microsoft.com/office/drawing/2014/main" val="749134231"/>
                  </a:ext>
                </a:extLst>
              </a:tr>
            </a:tbl>
          </a:graphicData>
        </a:graphic>
      </p:graphicFrame>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579055"/>
            <a:ext cx="7651101" cy="930208"/>
          </a:xfrm>
        </p:spPr>
        <p:txBody>
          <a:bodyPr anchor="ctr" anchorCtr="0">
            <a:normAutofit/>
          </a:bodyPr>
          <a:lstStyle/>
          <a:p>
            <a:pPr algn="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Cooperación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vs.</a:t>
            </a: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Colaboración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1" y="6334372"/>
            <a:ext cx="7651101" cy="523220"/>
          </a:xfrm>
          <a:prstGeom prst="rect">
            <a:avLst/>
          </a:prstGeom>
          <a:noFill/>
        </p:spPr>
        <p:txBody>
          <a:bodyPr wrap="square" rtlCol="0">
            <a:spAutoFit/>
          </a:bodyPr>
          <a:lstStyle/>
          <a:p>
            <a:r>
              <a:rPr lang="en-US" sz="1400" dirty="0" err="1">
                <a:solidFill>
                  <a:srgbClr val="3E3E3E"/>
                </a:solidFill>
                <a:latin typeface="+mj-lt"/>
              </a:rPr>
              <a:t>Tomado</a:t>
            </a:r>
            <a:r>
              <a:rPr lang="en-US" sz="1400" dirty="0">
                <a:solidFill>
                  <a:srgbClr val="3E3E3E"/>
                </a:solidFill>
                <a:latin typeface="+mj-lt"/>
              </a:rPr>
              <a:t> o </a:t>
            </a:r>
            <a:r>
              <a:rPr lang="en-US" sz="1400" dirty="0" err="1">
                <a:solidFill>
                  <a:srgbClr val="3E3E3E"/>
                </a:solidFill>
                <a:latin typeface="+mj-lt"/>
              </a:rPr>
              <a:t>adaptado</a:t>
            </a:r>
            <a:r>
              <a:rPr lang="en-US" sz="1400" dirty="0">
                <a:solidFill>
                  <a:srgbClr val="3E3E3E"/>
                </a:solidFill>
                <a:latin typeface="+mj-lt"/>
              </a:rPr>
              <a:t> de: Cooperation vs Collaboration: When To Use Each Approach, </a:t>
            </a:r>
            <a:r>
              <a:rPr lang="en-US" sz="1400" dirty="0">
                <a:solidFill>
                  <a:srgbClr val="3E3E3E"/>
                </a:solidFill>
                <a:latin typeface="+mj-lt"/>
                <a:hlinkClick r:id="rId3">
                  <a:extLst>
                    <a:ext uri="{A12FA001-AC4F-418D-AE19-62706E023703}">
                      <ahyp:hlinkClr xmlns:ahyp="http://schemas.microsoft.com/office/drawing/2018/hyperlinkcolor" val="tx"/>
                    </a:ext>
                  </a:extLst>
                </a:hlinkClick>
              </a:rPr>
              <a:t>https://www.youtube.com/watch?v=Gr5mAboH1Kk</a:t>
            </a:r>
            <a:r>
              <a:rPr lang="en-US" sz="1400" dirty="0">
                <a:solidFill>
                  <a:srgbClr val="3E3E3E"/>
                </a:solidFill>
                <a:latin typeface="+mj-lt"/>
              </a:rPr>
              <a:t> </a:t>
            </a:r>
          </a:p>
        </p:txBody>
      </p:sp>
      <p:pic>
        <p:nvPicPr>
          <p:cNvPr id="23" name="Graphic 22" descr="Hero Male outline">
            <a:extLst>
              <a:ext uri="{FF2B5EF4-FFF2-40B4-BE49-F238E27FC236}">
                <a16:creationId xmlns:a16="http://schemas.microsoft.com/office/drawing/2014/main" id="{4B5134C5-63A3-8AE8-42F0-65CDF987B9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519" y="475949"/>
            <a:ext cx="1145231" cy="1145231"/>
          </a:xfrm>
          <a:prstGeom prst="rect">
            <a:avLst/>
          </a:prstGeom>
        </p:spPr>
      </p:pic>
    </p:spTree>
    <p:extLst>
      <p:ext uri="{BB962C8B-B14F-4D97-AF65-F5344CB8AC3E}">
        <p14:creationId xmlns:p14="http://schemas.microsoft.com/office/powerpoint/2010/main" val="350895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113FAF-0AA7-0EDA-4B5D-4E57EA2995CE}"/>
              </a:ext>
            </a:extLst>
          </p:cNvPr>
          <p:cNvSpPr>
            <a:spLocks noGrp="1"/>
          </p:cNvSpPr>
          <p:nvPr>
            <p:ph type="title"/>
          </p:nvPr>
        </p:nvSpPr>
        <p:spPr>
          <a:xfrm>
            <a:off x="0" y="1905383"/>
            <a:ext cx="7731261" cy="930208"/>
          </a:xfrm>
        </p:spPr>
        <p:txBody>
          <a:bodyPr anchor="ctr" anchorCtr="0">
            <a:normAutofit/>
          </a:body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sp>
        <p:nvSpPr>
          <p:cNvPr id="17" name="TextBox 16">
            <a:extLst>
              <a:ext uri="{FF2B5EF4-FFF2-40B4-BE49-F238E27FC236}">
                <a16:creationId xmlns:a16="http://schemas.microsoft.com/office/drawing/2014/main" id="{A5862F48-6E77-D027-37B7-BA821D14EBC9}"/>
              </a:ext>
            </a:extLst>
          </p:cNvPr>
          <p:cNvSpPr txBox="1"/>
          <p:nvPr/>
        </p:nvSpPr>
        <p:spPr>
          <a:xfrm>
            <a:off x="0" y="6334780"/>
            <a:ext cx="761378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pic>
        <p:nvPicPr>
          <p:cNvPr id="5" name="Graphic 4" descr="Medal outline">
            <a:extLst>
              <a:ext uri="{FF2B5EF4-FFF2-40B4-BE49-F238E27FC236}">
                <a16:creationId xmlns:a16="http://schemas.microsoft.com/office/drawing/2014/main" id="{28E32130-11E7-EAC1-F4FB-043EBB871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
        <p:nvSpPr>
          <p:cNvPr id="6" name="Title 1">
            <a:extLst>
              <a:ext uri="{FF2B5EF4-FFF2-40B4-BE49-F238E27FC236}">
                <a16:creationId xmlns:a16="http://schemas.microsoft.com/office/drawing/2014/main" id="{19E2098E-14EE-4901-726C-4BBE71E36B79}"/>
              </a:ext>
            </a:extLst>
          </p:cNvPr>
          <p:cNvSpPr txBox="1">
            <a:spLocks/>
          </p:cNvSpPr>
          <p:nvPr/>
        </p:nvSpPr>
        <p:spPr>
          <a:xfrm>
            <a:off x="1" y="3160460"/>
            <a:ext cx="7613780" cy="150746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Combina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tu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experticia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y la experticia de los miembros de tú equipo de trabajo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crear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compartidos.</a:t>
            </a:r>
          </a:p>
        </p:txBody>
      </p:sp>
    </p:spTree>
    <p:extLst>
      <p:ext uri="{BB962C8B-B14F-4D97-AF65-F5344CB8AC3E}">
        <p14:creationId xmlns:p14="http://schemas.microsoft.com/office/powerpoint/2010/main" val="256263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0" y="3031410"/>
            <a:ext cx="7623110" cy="2528622"/>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oportunamente</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contenidos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científicos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 alta calidad</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actualización permanente.</a:t>
            </a:r>
          </a:p>
          <a:p>
            <a:pPr algn="ctr"/>
            <a:endPar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a:p>
            <a:pPr algn="ctr"/>
            <a:r>
              <a:rPr lang="es-CO" sz="28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"Encuentra las necesidades de tus usuarios y dales lo que necesitan mucho más rápido que tus competidores"</a:t>
            </a:r>
          </a:p>
        </p:txBody>
      </p:sp>
      <p:sp>
        <p:nvSpPr>
          <p:cNvPr id="2" name="TextBox 1">
            <a:extLst>
              <a:ext uri="{FF2B5EF4-FFF2-40B4-BE49-F238E27FC236}">
                <a16:creationId xmlns:a16="http://schemas.microsoft.com/office/drawing/2014/main" id="{060E4CF1-B5B3-0D80-6B35-EFD97AD193A8}"/>
              </a:ext>
            </a:extLst>
          </p:cNvPr>
          <p:cNvSpPr txBox="1"/>
          <p:nvPr/>
        </p:nvSpPr>
        <p:spPr>
          <a:xfrm>
            <a:off x="0" y="6334780"/>
            <a:ext cx="762311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2392B418-A274-CC6D-AA90-F6A35A0622B2}"/>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p>
        </p:txBody>
      </p:sp>
      <p:pic>
        <p:nvPicPr>
          <p:cNvPr id="8" name="Graphic 7" descr="Medal outline">
            <a:extLst>
              <a:ext uri="{FF2B5EF4-FFF2-40B4-BE49-F238E27FC236}">
                <a16:creationId xmlns:a16="http://schemas.microsoft.com/office/drawing/2014/main" id="{CB0D61E4-9FBA-1DD6-8824-5776858D2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401017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E2098E-14EE-4901-726C-4BBE71E36B79}"/>
              </a:ext>
            </a:extLst>
          </p:cNvPr>
          <p:cNvSpPr txBox="1">
            <a:spLocks/>
          </p:cNvSpPr>
          <p:nvPr/>
        </p:nvSpPr>
        <p:spPr>
          <a:xfrm>
            <a:off x="1" y="2984757"/>
            <a:ext cx="7731260" cy="1643514"/>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Busca</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siempre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la manera de dar valor </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agregado </a:t>
            </a:r>
            <a:r>
              <a:rPr lang="es-CO" sz="28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todos los contenidos</a:t>
            </a:r>
            <a:r>
              <a:rPr lang="es-CO" sz="28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los que participes.</a:t>
            </a:r>
          </a:p>
        </p:txBody>
      </p:sp>
      <p:sp>
        <p:nvSpPr>
          <p:cNvPr id="2" name="TextBox 1">
            <a:extLst>
              <a:ext uri="{FF2B5EF4-FFF2-40B4-BE49-F238E27FC236}">
                <a16:creationId xmlns:a16="http://schemas.microsoft.com/office/drawing/2014/main" id="{119D31AE-0C87-DA1B-45F3-C029134BEBB9}"/>
              </a:ext>
            </a:extLst>
          </p:cNvPr>
          <p:cNvSpPr txBox="1"/>
          <p:nvPr/>
        </p:nvSpPr>
        <p:spPr>
          <a:xfrm>
            <a:off x="1" y="6334780"/>
            <a:ext cx="7731260" cy="523220"/>
          </a:xfrm>
          <a:prstGeom prst="rect">
            <a:avLst/>
          </a:prstGeom>
          <a:noFill/>
        </p:spPr>
        <p:txBody>
          <a:bodyPr wrap="square" rtlCol="0">
            <a:spAutoFit/>
          </a:bodyPr>
          <a:lstStyle/>
          <a:p>
            <a:r>
              <a:rPr lang="en-US" sz="1400" b="0" strike="noStrike" dirty="0" err="1">
                <a:solidFill>
                  <a:srgbClr val="3E3E3E"/>
                </a:solidFill>
                <a:effectLst/>
                <a:latin typeface="+mj-lt"/>
              </a:rPr>
              <a:t>Tomado</a:t>
            </a:r>
            <a:r>
              <a:rPr lang="en-US" sz="1400" b="0" strike="noStrike" dirty="0">
                <a:solidFill>
                  <a:srgbClr val="3E3E3E"/>
                </a:solidFill>
                <a:effectLst/>
                <a:latin typeface="+mj-lt"/>
              </a:rPr>
              <a:t> y/o </a:t>
            </a:r>
            <a:r>
              <a:rPr lang="en-US" sz="1400" b="0" strike="noStrike" dirty="0" err="1">
                <a:solidFill>
                  <a:srgbClr val="3E3E3E"/>
                </a:solidFill>
                <a:effectLst/>
                <a:latin typeface="+mj-lt"/>
              </a:rPr>
              <a:t>adaptado</a:t>
            </a:r>
            <a:r>
              <a:rPr lang="en-US" sz="1400" b="0" strike="noStrike" dirty="0">
                <a:solidFill>
                  <a:srgbClr val="3E3E3E"/>
                </a:solidFill>
                <a:effectLst/>
                <a:latin typeface="+mj-lt"/>
              </a:rPr>
              <a:t> de: 7 Ways To Add Value To Your Business | Brian Tracy, </a:t>
            </a:r>
            <a:r>
              <a:rPr lang="en-US" sz="1400" b="0" strike="noStrike" dirty="0">
                <a:solidFill>
                  <a:srgbClr val="3E3E3E"/>
                </a:solidFill>
                <a:effectLst/>
                <a:latin typeface="+mj-lt"/>
                <a:hlinkClick r:id="rId3">
                  <a:extLst>
                    <a:ext uri="{A12FA001-AC4F-418D-AE19-62706E023703}">
                      <ahyp:hlinkClr xmlns:ahyp="http://schemas.microsoft.com/office/drawing/2018/hyperlinkcolor" val="tx"/>
                    </a:ext>
                  </a:extLst>
                </a:hlinkClick>
              </a:rPr>
              <a:t>https://www.youtube.com/watch?v=xztW-nosYn0</a:t>
            </a:r>
            <a:r>
              <a:rPr lang="en-US" sz="1400" b="0" strike="noStrike" dirty="0">
                <a:solidFill>
                  <a:srgbClr val="3E3E3E"/>
                </a:solidFill>
                <a:effectLst/>
                <a:latin typeface="+mj-lt"/>
              </a:rPr>
              <a:t> </a:t>
            </a:r>
            <a:endParaRPr lang="es-CO" sz="1400" dirty="0">
              <a:solidFill>
                <a:srgbClr val="3E3E3E"/>
              </a:solidFill>
              <a:latin typeface="+mj-lt"/>
            </a:endParaRPr>
          </a:p>
        </p:txBody>
      </p:sp>
      <p:sp>
        <p:nvSpPr>
          <p:cNvPr id="7" name="Title 1">
            <a:extLst>
              <a:ext uri="{FF2B5EF4-FFF2-40B4-BE49-F238E27FC236}">
                <a16:creationId xmlns:a16="http://schemas.microsoft.com/office/drawing/2014/main" id="{6D8D3629-D2E7-AA1D-B3DF-DB3CE5502939}"/>
              </a:ext>
            </a:extLst>
          </p:cNvPr>
          <p:cNvSpPr txBox="1">
            <a:spLocks/>
          </p:cNvSpPr>
          <p:nvPr/>
        </p:nvSpPr>
        <p:spPr>
          <a:xfrm>
            <a:off x="0" y="1905383"/>
            <a:ext cx="7731261" cy="930208"/>
          </a:xfrm>
          <a:prstGeom prst="rect">
            <a:avLst/>
          </a:prstGeom>
        </p:spPr>
        <p:txBody>
          <a:bodyPr vert="horz" lIns="91440" tIns="45720" rIns="91440" bIns="45720" rtlCol="0" anchor="ctr" anchorCtr="0">
            <a:norm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CO" sz="3600" b="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Agregar valor </a:t>
            </a:r>
            <a:r>
              <a:rPr lang="es-CO" sz="360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mi organización</a:t>
            </a:r>
            <a:endParaRPr lang="es-CO" sz="36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8" name="Graphic 7" descr="Medal outline">
            <a:extLst>
              <a:ext uri="{FF2B5EF4-FFF2-40B4-BE49-F238E27FC236}">
                <a16:creationId xmlns:a16="http://schemas.microsoft.com/office/drawing/2014/main" id="{EEBB5F9D-68D2-A012-42AA-9D3B913166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0843" y="644437"/>
            <a:ext cx="1440000" cy="1440000"/>
          </a:xfrm>
          <a:prstGeom prst="rect">
            <a:avLst/>
          </a:prstGeom>
        </p:spPr>
      </p:pic>
    </p:spTree>
    <p:extLst>
      <p:ext uri="{BB962C8B-B14F-4D97-AF65-F5344CB8AC3E}">
        <p14:creationId xmlns:p14="http://schemas.microsoft.com/office/powerpoint/2010/main" val="1069731735"/>
      </p:ext>
    </p:extLst>
  </p:cSld>
  <p:clrMapOvr>
    <a:masterClrMapping/>
  </p:clrMapOvr>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01B8-816B-49B7-8C81-03AB51D87C54}">
  <ds:schemaRefs>
    <ds:schemaRef ds:uri="http://schemas.openxmlformats.org/package/2006/metadata/core-properties"/>
    <ds:schemaRef ds:uri="http://schemas.microsoft.com/office/2006/documentManagement/types"/>
    <ds:schemaRef ds:uri="http://purl.org/dc/dcmitype/"/>
    <ds:schemaRef ds:uri="http://purl.org/dc/elements/1.1/"/>
    <ds:schemaRef ds:uri="14224164-2045-4b51-92bb-313d0f626d83"/>
    <ds:schemaRef ds:uri="http://purl.org/dc/terms/"/>
    <ds:schemaRef ds:uri="http://schemas.microsoft.com/office/2006/metadata/properties"/>
    <ds:schemaRef ds:uri="http://schemas.microsoft.com/office/infopath/2007/PartnerControls"/>
    <ds:schemaRef ds:uri="bf3e1746-bde1-4d6e-9c3f-7182572f7502"/>
    <ds:schemaRef ds:uri="http://www.w3.org/XML/1998/namespace"/>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1714</TotalTime>
  <Words>3411</Words>
  <Application>Microsoft Office PowerPoint</Application>
  <PresentationFormat>Widescreen</PresentationFormat>
  <Paragraphs>333</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Segoe UI</vt:lpstr>
      <vt:lpstr>Segoe UI Light</vt:lpstr>
      <vt:lpstr>Wingdings</vt:lpstr>
      <vt:lpstr>Tema de R.TeachingResearchGuide</vt:lpstr>
      <vt:lpstr>PowerPoint Presentation</vt:lpstr>
      <vt:lpstr>Sección 1 - Introducción, fundamentos e  implementación de GitHub</vt:lpstr>
      <vt:lpstr>¿Qué es el desarrollo colaborativo?</vt:lpstr>
      <vt:lpstr>Creación de contenidos de forma individual o colectiva</vt:lpstr>
      <vt:lpstr>Beneficios de trabajar colaborativamente</vt:lpstr>
      <vt:lpstr>Cooperación vs. Colaboración</vt:lpstr>
      <vt:lpstr>Agregar valor a mi organización</vt:lpstr>
      <vt:lpstr>PowerPoint Presentation</vt:lpstr>
      <vt:lpstr>PowerPoint Presentation</vt:lpstr>
      <vt:lpstr>PowerPoint Presentation</vt:lpstr>
      <vt:lpstr>Herramientas para desarrollo colaborativo</vt:lpstr>
      <vt:lpstr>Características de las plataformas de desarrollo colaborativo</vt:lpstr>
      <vt:lpstr>Plataformas de desarrollo colaborativo</vt:lpstr>
      <vt:lpstr>¿Cuál plataforma usar?</vt:lpstr>
      <vt:lpstr>Fundamentos de Git</vt:lpstr>
      <vt:lpstr>¿Qué es Git?</vt:lpstr>
      <vt:lpstr>PowerPoint Presentation</vt:lpstr>
      <vt:lpstr>PowerPoint Presentation</vt:lpstr>
      <vt:lpstr>PowerPoint Presentation</vt:lpstr>
      <vt:lpstr>PowerPoint Presentation</vt:lpstr>
      <vt:lpstr>PowerPoint Presentation</vt:lpstr>
      <vt:lpstr>Lenguaje Markdown y escritura en GitHub</vt:lpstr>
      <vt:lpstr>Creación y gestión en línea de repositorios y documentos.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https://github.com/rcfdtools/R.TeachingResearchGuide</dc:title>
  <dc:creator/>
  <cp:lastModifiedBy>WILLIAM RICARDO AGUILAR PIÑA</cp:lastModifiedBy>
  <cp:revision>202</cp:revision>
  <dcterms:created xsi:type="dcterms:W3CDTF">2022-08-04T19:07:18Z</dcterms:created>
  <dcterms:modified xsi:type="dcterms:W3CDTF">2022-09-26T11:55:30Z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