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21"/>
  </p:notesMasterIdLst>
  <p:handoutMasterIdLst>
    <p:handoutMasterId r:id="rId22"/>
  </p:handoutMasterIdLst>
  <p:sldIdLst>
    <p:sldId id="315" r:id="rId5"/>
    <p:sldId id="319" r:id="rId6"/>
    <p:sldId id="349" r:id="rId7"/>
    <p:sldId id="344" r:id="rId8"/>
    <p:sldId id="345" r:id="rId9"/>
    <p:sldId id="343" r:id="rId10"/>
    <p:sldId id="350" r:id="rId11"/>
    <p:sldId id="342" r:id="rId12"/>
    <p:sldId id="351" r:id="rId13"/>
    <p:sldId id="347" r:id="rId14"/>
    <p:sldId id="352" r:id="rId15"/>
    <p:sldId id="348" r:id="rId16"/>
    <p:sldId id="353" r:id="rId17"/>
    <p:sldId id="354" r:id="rId18"/>
    <p:sldId id="355" r:id="rId19"/>
    <p:sldId id="340" r:id="rId20"/>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5"/>
            <p14:sldId id="319"/>
            <p14:sldId id="349"/>
            <p14:sldId id="344"/>
            <p14:sldId id="345"/>
            <p14:sldId id="343"/>
            <p14:sldId id="350"/>
            <p14:sldId id="342"/>
            <p14:sldId id="351"/>
            <p14:sldId id="347"/>
            <p14:sldId id="352"/>
            <p14:sldId id="348"/>
            <p14:sldId id="353"/>
            <p14:sldId id="354"/>
            <p14:sldId id="355"/>
            <p14:sldId id="34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00C57F"/>
    <a:srgbClr val="990000"/>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89741" autoAdjust="0"/>
  </p:normalViewPr>
  <p:slideViewPr>
    <p:cSldViewPr snapToGrid="0" showGuides="1">
      <p:cViewPr varScale="1">
        <p:scale>
          <a:sx n="107" d="100"/>
          <a:sy n="107" d="100"/>
        </p:scale>
        <p:origin x="132" y="12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26/06/2023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26/06/2023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177924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747024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a:t>
            </a:r>
            <a:r>
              <a:rPr lang="en-US" dirty="0"/>
              <a:t>: Libre </a:t>
            </a:r>
            <a:r>
              <a:rPr lang="en-US" dirty="0" err="1"/>
              <a:t>acceso</a:t>
            </a:r>
            <a:r>
              <a:rPr lang="en-US" dirty="0"/>
              <a:t>, c</a:t>
            </a:r>
            <a:r>
              <a:rPr lang="es-CO" dirty="0" err="1"/>
              <a:t>ontrol</a:t>
            </a:r>
            <a:r>
              <a:rPr lang="es-CO" dirty="0"/>
              <a:t> de versiones, publicación de cursos - investigaciones - artículos - desarrollo de aplicaciones…</a:t>
            </a:r>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352623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4201915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1632584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539993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2745919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4216047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108739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3050896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3570737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3752330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4000969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727110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a:t>
            </a:r>
            <a:endParaRPr lang="en-US" dirty="0"/>
          </a:p>
          <a:p>
            <a:r>
              <a:rPr lang="en-US" dirty="0"/>
              <a:t>Libre </a:t>
            </a:r>
            <a:r>
              <a:rPr lang="en-US" dirty="0" err="1"/>
              <a:t>acceso</a:t>
            </a:r>
            <a:r>
              <a:rPr lang="en-US" dirty="0"/>
              <a:t>.</a:t>
            </a:r>
            <a:endParaRPr lang="es-CO" dirty="0"/>
          </a:p>
          <a:p>
            <a:r>
              <a:rPr lang="es-CO" dirty="0"/>
              <a:t>Control de versiones.</a:t>
            </a:r>
          </a:p>
          <a:p>
            <a:r>
              <a:rPr lang="es-CO" dirty="0"/>
              <a:t>Publicación de cursos, artículos, desarrollo de aplicaciones…</a:t>
            </a:r>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171198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a:t>
            </a:r>
            <a:endParaRPr lang="en-US" dirty="0"/>
          </a:p>
          <a:p>
            <a:r>
              <a:rPr lang="en-US" dirty="0"/>
              <a:t>Libre </a:t>
            </a:r>
            <a:r>
              <a:rPr lang="en-US" dirty="0" err="1"/>
              <a:t>acceso</a:t>
            </a:r>
            <a:r>
              <a:rPr lang="en-US" dirty="0"/>
              <a:t>.</a:t>
            </a:r>
            <a:endParaRPr lang="es-CO" dirty="0"/>
          </a:p>
          <a:p>
            <a:r>
              <a:rPr lang="es-CO" dirty="0"/>
              <a:t>Control de versiones.</a:t>
            </a:r>
          </a:p>
          <a:p>
            <a:r>
              <a:rPr lang="es-CO" dirty="0"/>
              <a:t>Publicación de cursos, artículos, desarrollo de aplicaciones…</a:t>
            </a:r>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1524381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26/06/2023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26/06/2023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26/06/2023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26/06/2023</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26/06/2023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26/06/2023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26/06/2023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26/06/2023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26/06/2023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26/06/2023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26/06/2023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26/06/2023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26/06/2023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26/06/2023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26/06/2023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26/06/2023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26/06/2023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26/06/2023</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sv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sv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hyperlink" Target="https://github.com/uescuela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hyperlink" Target="https://www.youtube.com/@CursosVirtualesEscuela/playlist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313AD17-E354-E5B5-7674-06B6B9CC9D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912" y="38912"/>
            <a:ext cx="1311312" cy="630000"/>
          </a:xfrm>
          <a:prstGeom prst="rect">
            <a:avLst/>
          </a:prstGeom>
        </p:spPr>
      </p:pic>
      <p:pic>
        <p:nvPicPr>
          <p:cNvPr id="11" name="Graphic 10">
            <a:extLst>
              <a:ext uri="{FF2B5EF4-FFF2-40B4-BE49-F238E27FC236}">
                <a16:creationId xmlns:a16="http://schemas.microsoft.com/office/drawing/2014/main" id="{81BBD047-998B-C406-A6C2-DC80E28D2F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67314" y="38912"/>
            <a:ext cx="1385774" cy="720000"/>
          </a:xfrm>
          <a:prstGeom prst="rect">
            <a:avLst/>
          </a:prstGeom>
        </p:spPr>
      </p:pic>
      <p:sp>
        <p:nvSpPr>
          <p:cNvPr id="12" name="Title 1">
            <a:extLst>
              <a:ext uri="{FF2B5EF4-FFF2-40B4-BE49-F238E27FC236}">
                <a16:creationId xmlns:a16="http://schemas.microsoft.com/office/drawing/2014/main" id="{3C8E493E-954E-5B46-4D4F-775134FB1F95}"/>
              </a:ext>
            </a:extLst>
          </p:cNvPr>
          <p:cNvSpPr>
            <a:spLocks noGrp="1"/>
          </p:cNvSpPr>
          <p:nvPr>
            <p:ph type="title"/>
          </p:nvPr>
        </p:nvSpPr>
        <p:spPr>
          <a:xfrm>
            <a:off x="2185927" y="2624140"/>
            <a:ext cx="7820145" cy="1609719"/>
          </a:xfrm>
        </p:spPr>
        <p:txBody>
          <a:bodyPr anchor="ctr" anchorCtr="0">
            <a:normAutofit/>
          </a:bodyPr>
          <a:lstStyle/>
          <a:p>
            <a:pPr algn="ctr"/>
            <a:r>
              <a:rPr lang="es-CO" sz="48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Cursos virtuales y en línea</a:t>
            </a:r>
            <a:b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r>
              <a:rPr lang="es-CO" sz="28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Centro de Estudios Hidráulicos</a:t>
            </a:r>
            <a:endParaRPr lang="es-CO" sz="2800" dirty="0">
              <a:solidFill>
                <a:schemeClr val="bg1">
                  <a:lumMod val="25000"/>
                </a:schemeClr>
              </a:solidFill>
            </a:endParaRPr>
          </a:p>
        </p:txBody>
      </p:sp>
      <p:sp>
        <p:nvSpPr>
          <p:cNvPr id="14" name="Title 1">
            <a:extLst>
              <a:ext uri="{FF2B5EF4-FFF2-40B4-BE49-F238E27FC236}">
                <a16:creationId xmlns:a16="http://schemas.microsoft.com/office/drawing/2014/main" id="{7A3AF16B-A0CC-F514-BC21-BA28BFF9CCA4}"/>
              </a:ext>
            </a:extLst>
          </p:cNvPr>
          <p:cNvSpPr txBox="1">
            <a:spLocks/>
          </p:cNvSpPr>
          <p:nvPr/>
        </p:nvSpPr>
        <p:spPr>
          <a:xfrm>
            <a:off x="0" y="6507804"/>
            <a:ext cx="12192000" cy="350196"/>
          </a:xfrm>
          <a:prstGeom prst="rect">
            <a:avLst/>
          </a:prstGeom>
        </p:spPr>
        <p:txBody>
          <a:bodyPr vert="horz" lIns="91440" tIns="45720" rIns="91440" bIns="45720" rtlCol="0" anchor="t"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Más información en </a:t>
            </a:r>
            <a:r>
              <a:rPr lang="es-CO" sz="1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https://github.com/uescuelaing</a:t>
            </a:r>
            <a:endParaRPr lang="es-CO" sz="1600" b="1" dirty="0">
              <a:solidFill>
                <a:schemeClr val="bg1">
                  <a:lumMod val="25000"/>
                </a:schemeClr>
              </a:solidFill>
            </a:endParaRPr>
          </a:p>
        </p:txBody>
      </p:sp>
    </p:spTree>
    <p:extLst>
      <p:ext uri="{BB962C8B-B14F-4D97-AF65-F5344CB8AC3E}">
        <p14:creationId xmlns:p14="http://schemas.microsoft.com/office/powerpoint/2010/main" val="45138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6454588" y="4873856"/>
            <a:ext cx="5275062" cy="951360"/>
          </a:xfrm>
        </p:spPr>
        <p:txBody>
          <a:bodyPr anchor="t" anchorCtr="0">
            <a:noAutofit/>
          </a:bodyPr>
          <a:lstStyle/>
          <a:p>
            <a:pPr algn="ctr"/>
            <a:r>
              <a:rPr lang="es-CO" sz="28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Microsoft </a:t>
            </a:r>
            <a:r>
              <a:rPr lang="es-CO" sz="2800" dirty="0" err="1">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Teams</a:t>
            </a:r>
            <a:r>
              <a:rPr lang="es-CO" sz="28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Microsoft </a:t>
            </a:r>
            <a:r>
              <a:rPr lang="es-CO" sz="2800" dirty="0" err="1">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Forms</a:t>
            </a:r>
            <a:r>
              <a:rPr lang="es-CO" sz="28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Moodle, YouTube…</a:t>
            </a:r>
            <a:endParaRPr lang="es-CO" sz="2800" dirty="0">
              <a:solidFill>
                <a:schemeClr val="bg1">
                  <a:lumMod val="25000"/>
                </a:schemeClr>
              </a:solidFill>
            </a:endParaRPr>
          </a:p>
        </p:txBody>
      </p:sp>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sp>
        <p:nvSpPr>
          <p:cNvPr id="9" name="Title 1">
            <a:extLst>
              <a:ext uri="{FF2B5EF4-FFF2-40B4-BE49-F238E27FC236}">
                <a16:creationId xmlns:a16="http://schemas.microsoft.com/office/drawing/2014/main" id="{AB69F083-96AB-6444-DE36-C1D6A3E69665}"/>
              </a:ext>
            </a:extLst>
          </p:cNvPr>
          <p:cNvSpPr txBox="1">
            <a:spLocks/>
          </p:cNvSpPr>
          <p:nvPr/>
        </p:nvSpPr>
        <p:spPr>
          <a:xfrm>
            <a:off x="2347196" y="943087"/>
            <a:ext cx="7497608" cy="643017"/>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Recursos complementarios</a:t>
            </a:r>
          </a:p>
        </p:txBody>
      </p:sp>
      <p:sp>
        <p:nvSpPr>
          <p:cNvPr id="10" name="Title 1">
            <a:extLst>
              <a:ext uri="{FF2B5EF4-FFF2-40B4-BE49-F238E27FC236}">
                <a16:creationId xmlns:a16="http://schemas.microsoft.com/office/drawing/2014/main" id="{6A57B357-DCE6-999B-D379-EF2F93B44443}"/>
              </a:ext>
            </a:extLst>
          </p:cNvPr>
          <p:cNvSpPr txBox="1">
            <a:spLocks/>
          </p:cNvSpPr>
          <p:nvPr/>
        </p:nvSpPr>
        <p:spPr>
          <a:xfrm>
            <a:off x="462350" y="4288071"/>
            <a:ext cx="5275062" cy="1578128"/>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Curso de desarrollo profesoral para la creación de contenidos académicos virtuales</a:t>
            </a:r>
            <a:endParaRPr lang="es-CO" sz="2800" dirty="0">
              <a:solidFill>
                <a:schemeClr val="bg1">
                  <a:lumMod val="25000"/>
                </a:schemeClr>
              </a:solidFill>
            </a:endParaRPr>
          </a:p>
        </p:txBody>
      </p:sp>
      <p:pic>
        <p:nvPicPr>
          <p:cNvPr id="7" name="Graphic 6">
            <a:extLst>
              <a:ext uri="{FF2B5EF4-FFF2-40B4-BE49-F238E27FC236}">
                <a16:creationId xmlns:a16="http://schemas.microsoft.com/office/drawing/2014/main" id="{C9EF168A-3C45-F9E5-3A4C-BC828EDC29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39761" y="2379582"/>
            <a:ext cx="1727735" cy="1727735"/>
          </a:xfrm>
          <a:prstGeom prst="rect">
            <a:avLst/>
          </a:prstGeom>
        </p:spPr>
      </p:pic>
      <p:pic>
        <p:nvPicPr>
          <p:cNvPr id="13" name="Picture 12" descr="A picture containing symbol, graphics, screenshot, font&#10;&#10;Description automatically generated">
            <a:extLst>
              <a:ext uri="{FF2B5EF4-FFF2-40B4-BE49-F238E27FC236}">
                <a16:creationId xmlns:a16="http://schemas.microsoft.com/office/drawing/2014/main" id="{D7137741-0ECF-264B-BFE9-FE00AE74CCD8}"/>
              </a:ext>
            </a:extLst>
          </p:cNvPr>
          <p:cNvPicPr>
            <a:picLocks noChangeAspect="1"/>
          </p:cNvPicPr>
          <p:nvPr/>
        </p:nvPicPr>
        <p:blipFill>
          <a:blip r:embed="rId9"/>
          <a:stretch>
            <a:fillRect/>
          </a:stretch>
        </p:blipFill>
        <p:spPr>
          <a:xfrm>
            <a:off x="7578291" y="2133571"/>
            <a:ext cx="1161449" cy="1161449"/>
          </a:xfrm>
          <a:prstGeom prst="rect">
            <a:avLst/>
          </a:prstGeom>
        </p:spPr>
      </p:pic>
      <p:pic>
        <p:nvPicPr>
          <p:cNvPr id="15" name="Graphic 14">
            <a:extLst>
              <a:ext uri="{FF2B5EF4-FFF2-40B4-BE49-F238E27FC236}">
                <a16:creationId xmlns:a16="http://schemas.microsoft.com/office/drawing/2014/main" id="{6AA71B15-C95B-7BE5-2115-0B7B9A7D4A9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578290" y="3442197"/>
            <a:ext cx="1161450" cy="1080419"/>
          </a:xfrm>
          <a:prstGeom prst="rect">
            <a:avLst/>
          </a:prstGeom>
        </p:spPr>
      </p:pic>
      <p:pic>
        <p:nvPicPr>
          <p:cNvPr id="17" name="Picture 16" descr="A red and white play button&#10;&#10;Description automatically generated with low confidence">
            <a:extLst>
              <a:ext uri="{FF2B5EF4-FFF2-40B4-BE49-F238E27FC236}">
                <a16:creationId xmlns:a16="http://schemas.microsoft.com/office/drawing/2014/main" id="{B0EF4845-6670-9C3A-74D1-A142C198FBF9}"/>
              </a:ext>
            </a:extLst>
          </p:cNvPr>
          <p:cNvPicPr>
            <a:picLocks noChangeAspect="1"/>
          </p:cNvPicPr>
          <p:nvPr/>
        </p:nvPicPr>
        <p:blipFill>
          <a:blip r:embed="rId12"/>
          <a:stretch>
            <a:fillRect/>
          </a:stretch>
        </p:blipFill>
        <p:spPr>
          <a:xfrm>
            <a:off x="9217827" y="2033317"/>
            <a:ext cx="1253954" cy="1253954"/>
          </a:xfrm>
          <a:prstGeom prst="rect">
            <a:avLst/>
          </a:prstGeom>
        </p:spPr>
      </p:pic>
      <p:pic>
        <p:nvPicPr>
          <p:cNvPr id="19" name="Picture 18" descr="A black graduation cap on an orange background&#10;&#10;Description automatically generated with low confidence">
            <a:extLst>
              <a:ext uri="{FF2B5EF4-FFF2-40B4-BE49-F238E27FC236}">
                <a16:creationId xmlns:a16="http://schemas.microsoft.com/office/drawing/2014/main" id="{582D04F9-7450-1EDC-FE1F-BD0E2AC75215}"/>
              </a:ext>
            </a:extLst>
          </p:cNvPr>
          <p:cNvPicPr>
            <a:picLocks noChangeAspect="1"/>
          </p:cNvPicPr>
          <p:nvPr/>
        </p:nvPicPr>
        <p:blipFill>
          <a:blip r:embed="rId13"/>
          <a:stretch>
            <a:fillRect/>
          </a:stretch>
        </p:blipFill>
        <p:spPr>
          <a:xfrm>
            <a:off x="9217827" y="3323453"/>
            <a:ext cx="1212120" cy="1212120"/>
          </a:xfrm>
          <a:prstGeom prst="rect">
            <a:avLst/>
          </a:prstGeom>
        </p:spPr>
      </p:pic>
    </p:spTree>
    <p:extLst>
      <p:ext uri="{BB962C8B-B14F-4D97-AF65-F5344CB8AC3E}">
        <p14:creationId xmlns:p14="http://schemas.microsoft.com/office/powerpoint/2010/main" val="276107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sp>
        <p:nvSpPr>
          <p:cNvPr id="9" name="Title 1">
            <a:extLst>
              <a:ext uri="{FF2B5EF4-FFF2-40B4-BE49-F238E27FC236}">
                <a16:creationId xmlns:a16="http://schemas.microsoft.com/office/drawing/2014/main" id="{AB69F083-96AB-6444-DE36-C1D6A3E69665}"/>
              </a:ext>
            </a:extLst>
          </p:cNvPr>
          <p:cNvSpPr txBox="1">
            <a:spLocks/>
          </p:cNvSpPr>
          <p:nvPr/>
        </p:nvSpPr>
        <p:spPr>
          <a:xfrm>
            <a:off x="3313615" y="2799483"/>
            <a:ext cx="5564770" cy="11180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Certificación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y esquema de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monetización</a:t>
            </a:r>
          </a:p>
        </p:txBody>
      </p:sp>
    </p:spTree>
    <p:extLst>
      <p:ext uri="{BB962C8B-B14F-4D97-AF65-F5344CB8AC3E}">
        <p14:creationId xmlns:p14="http://schemas.microsoft.com/office/powerpoint/2010/main" val="3098549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4687730" y="2277789"/>
            <a:ext cx="7085742" cy="2302420"/>
          </a:xfrm>
        </p:spPr>
        <p:txBody>
          <a:bodyPr anchor="t" anchorCtr="0">
            <a:noAutofit/>
          </a:bodyPr>
          <a:lstStyle/>
          <a:p>
            <a:pPr algn="ctr"/>
            <a:r>
              <a:rPr lang="es-CO" sz="32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Certificación de curso bajo demanda con costo y con apoyo de instructor.</a:t>
            </a:r>
            <a:br>
              <a:rPr lang="es-CO" sz="32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br>
              <a:rPr lang="es-CO" sz="32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r>
              <a:rPr lang="es-CO" sz="32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Curso virtual de libre acceso, sin costo y sin apoyo de instructor.</a:t>
            </a:r>
            <a:endParaRPr lang="es-CO" sz="3200" dirty="0">
              <a:solidFill>
                <a:schemeClr val="bg1">
                  <a:lumMod val="25000"/>
                </a:schemeClr>
              </a:solidFill>
            </a:endParaRPr>
          </a:p>
        </p:txBody>
      </p:sp>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pic>
        <p:nvPicPr>
          <p:cNvPr id="6" name="Picture 5" descr="A red and white stamp with stars and a black background&#10;&#10;Description automatically generated with low confidence">
            <a:extLst>
              <a:ext uri="{FF2B5EF4-FFF2-40B4-BE49-F238E27FC236}">
                <a16:creationId xmlns:a16="http://schemas.microsoft.com/office/drawing/2014/main" id="{B10BBF55-CB12-323B-2F0B-304B2519DA56}"/>
              </a:ext>
            </a:extLst>
          </p:cNvPr>
          <p:cNvPicPr>
            <a:picLocks noChangeAspect="1"/>
          </p:cNvPicPr>
          <p:nvPr/>
        </p:nvPicPr>
        <p:blipFill>
          <a:blip r:embed="rId7"/>
          <a:stretch>
            <a:fillRect/>
          </a:stretch>
        </p:blipFill>
        <p:spPr>
          <a:xfrm>
            <a:off x="386558" y="1906655"/>
            <a:ext cx="4065071" cy="3044689"/>
          </a:xfrm>
          <a:prstGeom prst="rect">
            <a:avLst/>
          </a:prstGeom>
        </p:spPr>
      </p:pic>
    </p:spTree>
    <p:extLst>
      <p:ext uri="{BB962C8B-B14F-4D97-AF65-F5344CB8AC3E}">
        <p14:creationId xmlns:p14="http://schemas.microsoft.com/office/powerpoint/2010/main" val="183835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sp>
        <p:nvSpPr>
          <p:cNvPr id="9" name="Title 1">
            <a:extLst>
              <a:ext uri="{FF2B5EF4-FFF2-40B4-BE49-F238E27FC236}">
                <a16:creationId xmlns:a16="http://schemas.microsoft.com/office/drawing/2014/main" id="{AB69F083-96AB-6444-DE36-C1D6A3E69665}"/>
              </a:ext>
            </a:extLst>
          </p:cNvPr>
          <p:cNvSpPr txBox="1">
            <a:spLocks/>
          </p:cNvSpPr>
          <p:nvPr/>
        </p:nvSpPr>
        <p:spPr>
          <a:xfrm>
            <a:off x="3313615" y="2799483"/>
            <a:ext cx="5564770" cy="11180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Cursos disponibles</a:t>
            </a:r>
          </a:p>
        </p:txBody>
      </p:sp>
    </p:spTree>
    <p:extLst>
      <p:ext uri="{BB962C8B-B14F-4D97-AF65-F5344CB8AC3E}">
        <p14:creationId xmlns:p14="http://schemas.microsoft.com/office/powerpoint/2010/main" val="1367214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pic>
        <p:nvPicPr>
          <p:cNvPr id="5" name="Picture 4">
            <a:hlinkClick r:id="rId7"/>
            <a:extLst>
              <a:ext uri="{FF2B5EF4-FFF2-40B4-BE49-F238E27FC236}">
                <a16:creationId xmlns:a16="http://schemas.microsoft.com/office/drawing/2014/main" id="{E2E93685-D327-B95D-4B43-2BAD6E5D2C15}"/>
              </a:ext>
            </a:extLst>
          </p:cNvPr>
          <p:cNvPicPr>
            <a:picLocks noChangeAspect="1"/>
          </p:cNvPicPr>
          <p:nvPr/>
        </p:nvPicPr>
        <p:blipFill>
          <a:blip r:embed="rId8"/>
          <a:stretch>
            <a:fillRect/>
          </a:stretch>
        </p:blipFill>
        <p:spPr>
          <a:xfrm>
            <a:off x="1616303" y="758912"/>
            <a:ext cx="8959393" cy="5812184"/>
          </a:xfrm>
          <a:prstGeom prst="rect">
            <a:avLst/>
          </a:prstGeom>
        </p:spPr>
      </p:pic>
      <p:sp>
        <p:nvSpPr>
          <p:cNvPr id="6" name="Title 1">
            <a:hlinkClick r:id="rId7"/>
            <a:extLst>
              <a:ext uri="{FF2B5EF4-FFF2-40B4-BE49-F238E27FC236}">
                <a16:creationId xmlns:a16="http://schemas.microsoft.com/office/drawing/2014/main" id="{85161CAD-90BF-C2DC-8FBD-427E6BCB62DB}"/>
              </a:ext>
            </a:extLst>
          </p:cNvPr>
          <p:cNvSpPr txBox="1">
            <a:spLocks/>
          </p:cNvSpPr>
          <p:nvPr/>
        </p:nvSpPr>
        <p:spPr>
          <a:xfrm>
            <a:off x="2699816" y="192505"/>
            <a:ext cx="6795436" cy="476407"/>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https://github.com/uescuelaing</a:t>
            </a:r>
            <a:endParaRPr lang="es-CO" sz="2400" dirty="0">
              <a:solidFill>
                <a:schemeClr val="bg1">
                  <a:lumMod val="25000"/>
                </a:schemeClr>
              </a:solidFill>
            </a:endParaRPr>
          </a:p>
        </p:txBody>
      </p:sp>
    </p:spTree>
    <p:extLst>
      <p:ext uri="{BB962C8B-B14F-4D97-AF65-F5344CB8AC3E}">
        <p14:creationId xmlns:p14="http://schemas.microsoft.com/office/powerpoint/2010/main" val="330951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sp>
        <p:nvSpPr>
          <p:cNvPr id="6" name="Title 1">
            <a:hlinkClick r:id="rId7"/>
            <a:extLst>
              <a:ext uri="{FF2B5EF4-FFF2-40B4-BE49-F238E27FC236}">
                <a16:creationId xmlns:a16="http://schemas.microsoft.com/office/drawing/2014/main" id="{85161CAD-90BF-C2DC-8FBD-427E6BCB62DB}"/>
              </a:ext>
            </a:extLst>
          </p:cNvPr>
          <p:cNvSpPr txBox="1">
            <a:spLocks/>
          </p:cNvSpPr>
          <p:nvPr/>
        </p:nvSpPr>
        <p:spPr>
          <a:xfrm>
            <a:off x="1799924" y="192505"/>
            <a:ext cx="8656041" cy="476407"/>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https://www.youtube.com/@CursosVirtualesEscuela/playlists</a:t>
            </a:r>
            <a:endParaRPr lang="es-CO" sz="2400" dirty="0">
              <a:solidFill>
                <a:schemeClr val="bg1">
                  <a:lumMod val="25000"/>
                </a:schemeClr>
              </a:solidFill>
            </a:endParaRPr>
          </a:p>
        </p:txBody>
      </p:sp>
      <p:pic>
        <p:nvPicPr>
          <p:cNvPr id="7" name="Picture 6">
            <a:hlinkClick r:id="rId7"/>
            <a:extLst>
              <a:ext uri="{FF2B5EF4-FFF2-40B4-BE49-F238E27FC236}">
                <a16:creationId xmlns:a16="http://schemas.microsoft.com/office/drawing/2014/main" id="{F96A508F-6381-D34F-8137-93E61A8A440B}"/>
              </a:ext>
            </a:extLst>
          </p:cNvPr>
          <p:cNvPicPr>
            <a:picLocks noChangeAspect="1"/>
          </p:cNvPicPr>
          <p:nvPr/>
        </p:nvPicPr>
        <p:blipFill>
          <a:blip r:embed="rId8"/>
          <a:stretch>
            <a:fillRect/>
          </a:stretch>
        </p:blipFill>
        <p:spPr>
          <a:xfrm>
            <a:off x="1803359" y="758912"/>
            <a:ext cx="8585282" cy="5901192"/>
          </a:xfrm>
          <a:prstGeom prst="rect">
            <a:avLst/>
          </a:prstGeom>
        </p:spPr>
      </p:pic>
    </p:spTree>
    <p:extLst>
      <p:ext uri="{BB962C8B-B14F-4D97-AF65-F5344CB8AC3E}">
        <p14:creationId xmlns:p14="http://schemas.microsoft.com/office/powerpoint/2010/main" val="148893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0" y="2876550"/>
            <a:ext cx="12192000" cy="18669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Gracias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su atención</a:t>
            </a:r>
          </a:p>
        </p:txBody>
      </p:sp>
      <p:pic>
        <p:nvPicPr>
          <p:cNvPr id="4" name="Graphic 3" descr="3d Glasses outline">
            <a:extLst>
              <a:ext uri="{FF2B5EF4-FFF2-40B4-BE49-F238E27FC236}">
                <a16:creationId xmlns:a16="http://schemas.microsoft.com/office/drawing/2014/main" id="{602E22E6-15C6-A382-F310-C10C68E14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6000" y="1989000"/>
            <a:ext cx="1440000" cy="1440000"/>
          </a:xfrm>
          <a:prstGeom prst="rect">
            <a:avLst/>
          </a:prstGeom>
        </p:spPr>
      </p:pic>
      <p:sp>
        <p:nvSpPr>
          <p:cNvPr id="2" name="TextBox 1">
            <a:extLst>
              <a:ext uri="{FF2B5EF4-FFF2-40B4-BE49-F238E27FC236}">
                <a16:creationId xmlns:a16="http://schemas.microsoft.com/office/drawing/2014/main" id="{611A30F8-9858-13DC-82BB-8FD3028B9809}"/>
              </a:ext>
            </a:extLst>
          </p:cNvPr>
          <p:cNvSpPr txBox="1"/>
          <p:nvPr/>
        </p:nvSpPr>
        <p:spPr>
          <a:xfrm>
            <a:off x="0" y="6550223"/>
            <a:ext cx="6096000" cy="307777"/>
          </a:xfrm>
          <a:prstGeom prst="rect">
            <a:avLst/>
          </a:prstGeom>
          <a:noFill/>
        </p:spPr>
        <p:txBody>
          <a:bodyPr wrap="square" rtlCol="0">
            <a:spAutoFit/>
          </a:bodyPr>
          <a:lstStyle/>
          <a:p>
            <a:r>
              <a:rPr lang="en-US" sz="1400" dirty="0">
                <a:solidFill>
                  <a:schemeClr val="bg1">
                    <a:lumMod val="25000"/>
                  </a:schemeClr>
                </a:solidFill>
                <a:latin typeface="+mj-lt"/>
              </a:rPr>
              <a:t>v</a:t>
            </a:r>
            <a:r>
              <a:rPr lang="es-CO" sz="1400" dirty="0">
                <a:solidFill>
                  <a:schemeClr val="bg1">
                    <a:lumMod val="25000"/>
                  </a:schemeClr>
                </a:solidFill>
                <a:latin typeface="+mj-lt"/>
              </a:rPr>
              <a:t>.20230626</a:t>
            </a:r>
          </a:p>
        </p:txBody>
      </p:sp>
      <p:pic>
        <p:nvPicPr>
          <p:cNvPr id="5" name="Graphic 4">
            <a:extLst>
              <a:ext uri="{FF2B5EF4-FFF2-40B4-BE49-F238E27FC236}">
                <a16:creationId xmlns:a16="http://schemas.microsoft.com/office/drawing/2014/main" id="{D499E934-7614-FE30-5FF2-0DF71FE16C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67314" y="38912"/>
            <a:ext cx="1385774" cy="720000"/>
          </a:xfrm>
          <a:prstGeom prst="rect">
            <a:avLst/>
          </a:prstGeom>
        </p:spPr>
      </p:pic>
      <p:pic>
        <p:nvPicPr>
          <p:cNvPr id="6" name="Graphic 5">
            <a:extLst>
              <a:ext uri="{FF2B5EF4-FFF2-40B4-BE49-F238E27FC236}">
                <a16:creationId xmlns:a16="http://schemas.microsoft.com/office/drawing/2014/main" id="{B5F4D598-93E5-7962-A3A2-3D7C8E8DDE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912" y="38912"/>
            <a:ext cx="1311312" cy="630000"/>
          </a:xfrm>
          <a:prstGeom prst="rect">
            <a:avLst/>
          </a:prstGeom>
        </p:spPr>
      </p:pic>
    </p:spTree>
    <p:extLst>
      <p:ext uri="{BB962C8B-B14F-4D97-AF65-F5344CB8AC3E}">
        <p14:creationId xmlns:p14="http://schemas.microsoft.com/office/powerpoint/2010/main" val="301066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1470828" y="2140324"/>
            <a:ext cx="9250344" cy="2577352"/>
          </a:xfrm>
        </p:spPr>
        <p:txBody>
          <a:bodyPr anchor="t" anchorCtr="0">
            <a:normAutofit/>
          </a:bodyPr>
          <a:lstStyle/>
          <a:p>
            <a:pPr algn="ct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Visión</a:t>
            </a:r>
            <a:b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b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r>
              <a:rPr lang="es-CO" sz="32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Generar contenidos educativos virtuales de alta calidad que complementen los contenidos recibidos por los estudiantes en las aulas de clase.</a:t>
            </a:r>
            <a:endParaRPr lang="es-CO" sz="3600" dirty="0">
              <a:solidFill>
                <a:schemeClr val="bg1">
                  <a:lumMod val="25000"/>
                </a:schemeClr>
              </a:solidFill>
            </a:endParaRPr>
          </a:p>
        </p:txBody>
      </p:sp>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spTree>
    <p:extLst>
      <p:ext uri="{BB962C8B-B14F-4D97-AF65-F5344CB8AC3E}">
        <p14:creationId xmlns:p14="http://schemas.microsoft.com/office/powerpoint/2010/main" val="52648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1551759" y="3084704"/>
            <a:ext cx="9088482" cy="688592"/>
          </a:xfrm>
        </p:spPr>
        <p:txBody>
          <a:bodyPr anchor="t" anchorCtr="0">
            <a:normAutofit/>
          </a:bodyPr>
          <a:lstStyle/>
          <a:p>
            <a:pPr algn="ct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Educación en línea </a:t>
            </a: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vs. </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Educación virtual</a:t>
            </a:r>
            <a:endParaRPr lang="es-CO" sz="3200" dirty="0">
              <a:solidFill>
                <a:schemeClr val="bg1">
                  <a:lumMod val="25000"/>
                </a:schemeClr>
              </a:solidFill>
            </a:endParaRPr>
          </a:p>
        </p:txBody>
      </p:sp>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spTree>
    <p:extLst>
      <p:ext uri="{BB962C8B-B14F-4D97-AF65-F5344CB8AC3E}">
        <p14:creationId xmlns:p14="http://schemas.microsoft.com/office/powerpoint/2010/main" val="411069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1551759" y="1934291"/>
            <a:ext cx="9088482" cy="2989417"/>
          </a:xfrm>
        </p:spPr>
        <p:txBody>
          <a:bodyPr anchor="t" anchorCtr="0">
            <a:normAutofit/>
          </a:bodyPr>
          <a:lstStyle/>
          <a:p>
            <a:pPr algn="ct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Educación en línea</a:t>
            </a:r>
            <a:br>
              <a:rPr lang="es-CO" sz="40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b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r>
              <a:rPr lang="es-CO" sz="32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Es aquella en donde los docentes y estudiantes participan e interactúan </a:t>
            </a:r>
            <a:r>
              <a:rPr lang="es-CO" sz="32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sincrónicamente</a:t>
            </a:r>
            <a:r>
              <a:rPr lang="es-CO" sz="32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en Internet, es decir, que estos deben de coincidir en sus horarios para la sesión.</a:t>
            </a:r>
            <a:endParaRPr lang="es-CO" sz="3200" dirty="0">
              <a:solidFill>
                <a:schemeClr val="bg1">
                  <a:lumMod val="25000"/>
                </a:schemeClr>
              </a:solidFill>
            </a:endParaRPr>
          </a:p>
        </p:txBody>
      </p:sp>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sp>
        <p:nvSpPr>
          <p:cNvPr id="5" name="Title 1">
            <a:extLst>
              <a:ext uri="{FF2B5EF4-FFF2-40B4-BE49-F238E27FC236}">
                <a16:creationId xmlns:a16="http://schemas.microsoft.com/office/drawing/2014/main" id="{89788270-BED3-7E87-30AF-1445FC0E6BB6}"/>
              </a:ext>
            </a:extLst>
          </p:cNvPr>
          <p:cNvSpPr txBox="1">
            <a:spLocks/>
          </p:cNvSpPr>
          <p:nvPr/>
        </p:nvSpPr>
        <p:spPr>
          <a:xfrm>
            <a:off x="0" y="6507804"/>
            <a:ext cx="12192000" cy="350196"/>
          </a:xfrm>
          <a:prstGeom prst="rect">
            <a:avLst/>
          </a:prstGeom>
        </p:spPr>
        <p:txBody>
          <a:bodyPr vert="horz" lIns="91440" tIns="45720" rIns="91440" bIns="45720" rtlCol="0" anchor="t"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https://observatorio.tec.mx/edu-news/diferencias-educacion-online-virtual-a-distancia-remota/</a:t>
            </a:r>
            <a:endParaRPr lang="es-CO" sz="1400" b="1" dirty="0">
              <a:solidFill>
                <a:schemeClr val="bg1">
                  <a:lumMod val="25000"/>
                </a:schemeClr>
              </a:solidFill>
            </a:endParaRPr>
          </a:p>
        </p:txBody>
      </p:sp>
    </p:spTree>
    <p:extLst>
      <p:ext uri="{BB962C8B-B14F-4D97-AF65-F5344CB8AC3E}">
        <p14:creationId xmlns:p14="http://schemas.microsoft.com/office/powerpoint/2010/main" val="349069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755909" y="1764412"/>
            <a:ext cx="10680182" cy="3329175"/>
          </a:xfrm>
        </p:spPr>
        <p:txBody>
          <a:bodyPr anchor="t" anchorCtr="0">
            <a:normAutofit fontScale="90000"/>
          </a:bodyPr>
          <a:lstStyle/>
          <a:p>
            <a:pPr algn="ctr"/>
            <a:r>
              <a:rPr lang="es-CO" sz="40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Educación virtual</a:t>
            </a:r>
            <a:b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b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a:t>
            </a: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unciona de manera </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asincrónica</a:t>
            </a: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es decir, que los docentes no tienen que coincidir en horarios con los alumnos para las sesiones. Los materiales del curso son distribuidos por Internet a través de una plataforma tecnológica para que los alumnos puedan consumirlos.</a:t>
            </a:r>
            <a:endParaRPr lang="es-CO" sz="3600" dirty="0">
              <a:solidFill>
                <a:schemeClr val="bg1">
                  <a:lumMod val="25000"/>
                </a:schemeClr>
              </a:solidFill>
            </a:endParaRPr>
          </a:p>
        </p:txBody>
      </p:sp>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sp>
        <p:nvSpPr>
          <p:cNvPr id="5" name="Title 1">
            <a:extLst>
              <a:ext uri="{FF2B5EF4-FFF2-40B4-BE49-F238E27FC236}">
                <a16:creationId xmlns:a16="http://schemas.microsoft.com/office/drawing/2014/main" id="{89788270-BED3-7E87-30AF-1445FC0E6BB6}"/>
              </a:ext>
            </a:extLst>
          </p:cNvPr>
          <p:cNvSpPr txBox="1">
            <a:spLocks/>
          </p:cNvSpPr>
          <p:nvPr/>
        </p:nvSpPr>
        <p:spPr>
          <a:xfrm>
            <a:off x="0" y="6507804"/>
            <a:ext cx="12192000" cy="350196"/>
          </a:xfrm>
          <a:prstGeom prst="rect">
            <a:avLst/>
          </a:prstGeom>
        </p:spPr>
        <p:txBody>
          <a:bodyPr vert="horz" lIns="91440" tIns="45720" rIns="91440" bIns="45720" rtlCol="0" anchor="t"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https://observatorio.tec.mx/edu-news/diferencias-educacion-online-virtual-a-distancia-remota/</a:t>
            </a:r>
            <a:endParaRPr lang="es-CO" sz="1400" b="1" dirty="0">
              <a:solidFill>
                <a:schemeClr val="bg1">
                  <a:lumMod val="25000"/>
                </a:schemeClr>
              </a:solidFill>
            </a:endParaRPr>
          </a:p>
        </p:txBody>
      </p:sp>
    </p:spTree>
    <p:extLst>
      <p:ext uri="{BB962C8B-B14F-4D97-AF65-F5344CB8AC3E}">
        <p14:creationId xmlns:p14="http://schemas.microsoft.com/office/powerpoint/2010/main" val="405923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1111247" y="3068999"/>
            <a:ext cx="9969505" cy="720001"/>
          </a:xfrm>
        </p:spPr>
        <p:txBody>
          <a:bodyPr anchor="t" anchorCtr="0">
            <a:normAutofit/>
          </a:bodyPr>
          <a:lstStyle/>
          <a:p>
            <a:pPr algn="ct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Proceso creativo</a:t>
            </a:r>
            <a:endParaRPr lang="es-CO" sz="3600" dirty="0">
              <a:solidFill>
                <a:schemeClr val="bg1">
                  <a:lumMod val="25000"/>
                </a:schemeClr>
              </a:solidFill>
            </a:endParaRPr>
          </a:p>
        </p:txBody>
      </p:sp>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spTree>
    <p:extLst>
      <p:ext uri="{BB962C8B-B14F-4D97-AF65-F5344CB8AC3E}">
        <p14:creationId xmlns:p14="http://schemas.microsoft.com/office/powerpoint/2010/main" val="383596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1111247" y="1434701"/>
            <a:ext cx="9969505" cy="4221684"/>
          </a:xfrm>
        </p:spPr>
        <p:txBody>
          <a:bodyPr anchor="t" anchorCtr="0">
            <a:normAutofit fontScale="90000"/>
          </a:bodyPr>
          <a:lstStyle/>
          <a:p>
            <a:r>
              <a:rPr lang="es-CO" sz="40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Proceso creativo</a:t>
            </a:r>
            <a:b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b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1. Propuesta de curso virtual y aprobación del director</a:t>
            </a:r>
            <a:b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b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2. Creación de guías de clase</a:t>
            </a:r>
            <a:b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b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b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3.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Guion y creación de videos de apoyo</a:t>
            </a:r>
            <a:b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4. Publicación y promoción del curso</a:t>
            </a:r>
            <a:b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endParaRPr lang="es-CO" sz="3600" dirty="0">
              <a:solidFill>
                <a:schemeClr val="bg1">
                  <a:lumMod val="25000"/>
                </a:schemeClr>
              </a:solidFill>
            </a:endParaRPr>
          </a:p>
        </p:txBody>
      </p:sp>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spTree>
    <p:extLst>
      <p:ext uri="{BB962C8B-B14F-4D97-AF65-F5344CB8AC3E}">
        <p14:creationId xmlns:p14="http://schemas.microsoft.com/office/powerpoint/2010/main" val="77247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sp>
        <p:nvSpPr>
          <p:cNvPr id="9" name="Title 1">
            <a:extLst>
              <a:ext uri="{FF2B5EF4-FFF2-40B4-BE49-F238E27FC236}">
                <a16:creationId xmlns:a16="http://schemas.microsoft.com/office/drawing/2014/main" id="{AB69F083-96AB-6444-DE36-C1D6A3E69665}"/>
              </a:ext>
            </a:extLst>
          </p:cNvPr>
          <p:cNvSpPr txBox="1">
            <a:spLocks/>
          </p:cNvSpPr>
          <p:nvPr/>
        </p:nvSpPr>
        <p:spPr>
          <a:xfrm>
            <a:off x="2347196" y="3107491"/>
            <a:ext cx="7497608" cy="643017"/>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y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recursos </a:t>
            </a:r>
          </a:p>
        </p:txBody>
      </p:sp>
    </p:spTree>
    <p:extLst>
      <p:ext uri="{BB962C8B-B14F-4D97-AF65-F5344CB8AC3E}">
        <p14:creationId xmlns:p14="http://schemas.microsoft.com/office/powerpoint/2010/main" val="976267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6402421" y="3740851"/>
            <a:ext cx="5275062" cy="1578128"/>
          </a:xfrm>
        </p:spPr>
        <p:txBody>
          <a:bodyPr anchor="t" anchorCtr="0">
            <a:noAutofit/>
          </a:bodyPr>
          <a:lstStyle/>
          <a:p>
            <a:pPr algn="ctr"/>
            <a:r>
              <a:rPr lang="es-CO" sz="28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Producción audiovisual de cursos virtuales realizada con el apoyo del </a:t>
            </a:r>
            <a:r>
              <a:rPr lang="es-CO" sz="28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Laboratorio Universitario Audiovisual</a:t>
            </a:r>
            <a:endParaRPr lang="es-CO" sz="2800" dirty="0">
              <a:solidFill>
                <a:schemeClr val="bg1">
                  <a:lumMod val="25000"/>
                </a:schemeClr>
              </a:solidFill>
            </a:endParaRPr>
          </a:p>
        </p:txBody>
      </p:sp>
      <p:pic>
        <p:nvPicPr>
          <p:cNvPr id="3" name="Graphic 2">
            <a:extLst>
              <a:ext uri="{FF2B5EF4-FFF2-40B4-BE49-F238E27FC236}">
                <a16:creationId xmlns:a16="http://schemas.microsoft.com/office/drawing/2014/main" id="{80C42BAF-3D56-FEB4-C3B2-A53386035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314" y="38912"/>
            <a:ext cx="1385774" cy="720000"/>
          </a:xfrm>
          <a:prstGeom prst="rect">
            <a:avLst/>
          </a:prstGeom>
        </p:spPr>
      </p:pic>
      <p:pic>
        <p:nvPicPr>
          <p:cNvPr id="4" name="Graphic 3">
            <a:extLst>
              <a:ext uri="{FF2B5EF4-FFF2-40B4-BE49-F238E27FC236}">
                <a16:creationId xmlns:a16="http://schemas.microsoft.com/office/drawing/2014/main" id="{CB33220B-E1E6-FCB2-010E-3EF50415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2" y="38912"/>
            <a:ext cx="1311312" cy="630000"/>
          </a:xfrm>
          <a:prstGeom prst="rect">
            <a:avLst/>
          </a:prstGeom>
        </p:spPr>
      </p:pic>
      <p:pic>
        <p:nvPicPr>
          <p:cNvPr id="8" name="Graphic 7">
            <a:extLst>
              <a:ext uri="{FF2B5EF4-FFF2-40B4-BE49-F238E27FC236}">
                <a16:creationId xmlns:a16="http://schemas.microsoft.com/office/drawing/2014/main" id="{7D44CC61-8A3C-0B27-B35E-659248875A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56881" y="1518832"/>
            <a:ext cx="2286000" cy="2286000"/>
          </a:xfrm>
          <a:prstGeom prst="rect">
            <a:avLst/>
          </a:prstGeom>
        </p:spPr>
      </p:pic>
      <p:sp>
        <p:nvSpPr>
          <p:cNvPr id="10" name="Title 1">
            <a:extLst>
              <a:ext uri="{FF2B5EF4-FFF2-40B4-BE49-F238E27FC236}">
                <a16:creationId xmlns:a16="http://schemas.microsoft.com/office/drawing/2014/main" id="{6A57B357-DCE6-999B-D379-EF2F93B44443}"/>
              </a:ext>
            </a:extLst>
          </p:cNvPr>
          <p:cNvSpPr txBox="1">
            <a:spLocks/>
          </p:cNvSpPr>
          <p:nvPr/>
        </p:nvSpPr>
        <p:spPr>
          <a:xfrm>
            <a:off x="462350" y="3740851"/>
            <a:ext cx="5327230" cy="922677"/>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Publicación de contenidos en plataforma </a:t>
            </a:r>
            <a:r>
              <a:rPr lang="es-CO" sz="28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GitHUB</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Microsoft</a:t>
            </a:r>
            <a:endParaRPr lang="es-CO" sz="2800" dirty="0">
              <a:solidFill>
                <a:schemeClr val="bg1">
                  <a:lumMod val="25000"/>
                </a:schemeClr>
              </a:solidFill>
            </a:endParaRPr>
          </a:p>
        </p:txBody>
      </p:sp>
      <p:sp>
        <p:nvSpPr>
          <p:cNvPr id="11" name="Rectangle: Rounded Corners 10">
            <a:extLst>
              <a:ext uri="{FF2B5EF4-FFF2-40B4-BE49-F238E27FC236}">
                <a16:creationId xmlns:a16="http://schemas.microsoft.com/office/drawing/2014/main" id="{162DE5F1-5BC9-CF7C-D18D-8E39D4513668}"/>
              </a:ext>
            </a:extLst>
          </p:cNvPr>
          <p:cNvSpPr/>
          <p:nvPr/>
        </p:nvSpPr>
        <p:spPr>
          <a:xfrm>
            <a:off x="6403483" y="1738432"/>
            <a:ext cx="5274000" cy="1846800"/>
          </a:xfrm>
          <a:prstGeom prst="roundRect">
            <a:avLst/>
          </a:prstGeom>
          <a:blipFill>
            <a:blip r:embed="rId9"/>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069327802"/>
      </p:ext>
    </p:extLst>
  </p:cSld>
  <p:clrMapOvr>
    <a:masterClrMapping/>
  </p:clrMapOvr>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D01B8-816B-49B7-8C81-03AB51D87C54}">
  <ds:schemaRefs>
    <ds:schemaRef ds:uri="http://schemas.openxmlformats.org/package/2006/metadata/core-properties"/>
    <ds:schemaRef ds:uri="http://schemas.microsoft.com/office/2006/documentManagement/types"/>
    <ds:schemaRef ds:uri="http://purl.org/dc/dcmitype/"/>
    <ds:schemaRef ds:uri="http://purl.org/dc/elements/1.1/"/>
    <ds:schemaRef ds:uri="14224164-2045-4b51-92bb-313d0f626d83"/>
    <ds:schemaRef ds:uri="http://purl.org/dc/terms/"/>
    <ds:schemaRef ds:uri="http://schemas.microsoft.com/office/2006/metadata/properties"/>
    <ds:schemaRef ds:uri="http://schemas.microsoft.com/office/infopath/2007/PartnerControls"/>
    <ds:schemaRef ds:uri="bf3e1746-bde1-4d6e-9c3f-7182572f7502"/>
    <ds:schemaRef ds:uri="http://www.w3.org/XML/1998/namespace"/>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1860</TotalTime>
  <Words>387</Words>
  <Application>Microsoft Office PowerPoint</Application>
  <PresentationFormat>Widescreen</PresentationFormat>
  <Paragraphs>48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Segoe UI</vt:lpstr>
      <vt:lpstr>Segoe UI Light</vt:lpstr>
      <vt:lpstr>Tema de R.TeachingResearchGuide</vt:lpstr>
      <vt:lpstr>Cursos virtuales y en línea Centro de Estudios Hidráulicos</vt:lpstr>
      <vt:lpstr>Visión  Generar contenidos educativos virtuales de alta calidad que complementen los contenidos recibidos por los estudiantes en las aulas de clase.</vt:lpstr>
      <vt:lpstr>Educación en línea vs. Educación virtual</vt:lpstr>
      <vt:lpstr>Educación en línea  Es aquella en donde los docentes y estudiantes participan e interactúan sincrónicamente en Internet, es decir, que estos deben de coincidir en sus horarios para la sesión.</vt:lpstr>
      <vt:lpstr>Educación virtual  Funciona de manera asincrónica, es decir, que los docentes no tienen que coincidir en horarios con los alumnos para las sesiones. Los materiales del curso son distribuidos por Internet a través de una plataforma tecnológica para que los alumnos puedan consumirlos.</vt:lpstr>
      <vt:lpstr>Proceso creativo</vt:lpstr>
      <vt:lpstr>Proceso creativo  1. Propuesta de curso virtual y aprobación del director  2. Creación de guías de clase  3. Guion y creación de videos de apoyo  4. Publicación y promoción del curso </vt:lpstr>
      <vt:lpstr>PowerPoint Presentation</vt:lpstr>
      <vt:lpstr>Producción audiovisual de cursos virtuales realizada con el apoyo del Laboratorio Universitario Audiovisual</vt:lpstr>
      <vt:lpstr>Microsoft Teams, Microsoft Forms, Moodle, YouTube…</vt:lpstr>
      <vt:lpstr>PowerPoint Presentation</vt:lpstr>
      <vt:lpstr>Certificación de curso bajo demanda con costo y con apoyo de instructor.  Curso virtual de libre acceso, sin costo y sin apoyo de instructor.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https://github.com/rcfdtools/R.TeachingResearchGuide</dc:title>
  <dc:creator/>
  <cp:lastModifiedBy>WILLIAM RICARDO AGUILAR PIÑA</cp:lastModifiedBy>
  <cp:revision>266</cp:revision>
  <dcterms:created xsi:type="dcterms:W3CDTF">2022-08-04T19:07:18Z</dcterms:created>
  <dcterms:modified xsi:type="dcterms:W3CDTF">2023-06-26T13:13:52Z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