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9"/>
  </p:notesMasterIdLst>
  <p:handoutMasterIdLst>
    <p:handoutMasterId r:id="rId3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6" r:id="rId24"/>
    <p:sldId id="335" r:id="rId25"/>
    <p:sldId id="338" r:id="rId26"/>
    <p:sldId id="339" r:id="rId27"/>
    <p:sldId id="340" r:id="rId2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6"/>
            <p14:sldId id="335"/>
            <p14:sldId id="338"/>
            <p14:sldId id="339"/>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62349" autoAdjust="0"/>
  </p:normalViewPr>
  <p:slideViewPr>
    <p:cSldViewPr snapToGrid="0" showGuides="1">
      <p:cViewPr varScale="1">
        <p:scale>
          <a:sx n="73" d="100"/>
          <a:sy n="73" d="100"/>
        </p:scale>
        <p:origin x="2172"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26/09/2022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26/09/2022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Hola y </a:t>
            </a:r>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n-US"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 con los miembros de tu comunidad.</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Hablemos ahora de herramientas para desarrollo colaborativo.</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Los equipos de desarrollo ya no deben estar en el mismo lugar para poder comunicarse y crear contenidos, ni siquiera tienen que conocerse para poder dar sus criterios, aportar sus habilidades y participar en un proyecto.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El desarrollo colaborativo, es un modelo que parte de la base, de que el conocimiento debe ser público y abierto, para que sea accedido y revisado por otros investigadores, educadores, estudiantes o creadores de contenido. Debido a que este modelo está ligado al software libre, las reglas son similares: cuando un creador de contenido aporta algo a un repositorio fuente, o participa en su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a:t>
            </a:r>
            <a:r>
              <a:rPr lang="en-US" sz="1200" b="0" i="0" dirty="0" err="1">
                <a:solidFill>
                  <a:srgbClr val="24292F"/>
                </a:solidFill>
                <a:effectLst/>
                <a:latin typeface="-apple-system"/>
                <a:cs typeface="Segoe UI Light" panose="020B0502040204020203" pitchFamily="34" charset="0"/>
              </a:rPr>
              <a:t>Cuáles</a:t>
            </a:r>
            <a:r>
              <a:rPr lang="en-US" sz="1200" b="0" i="0" dirty="0">
                <a:solidFill>
                  <a:srgbClr val="24292F"/>
                </a:solidFill>
                <a:effectLst/>
                <a:latin typeface="-apple-system"/>
                <a:cs typeface="Segoe UI Light" panose="020B0502040204020203" pitchFamily="34" charset="0"/>
              </a:rPr>
              <a:t> son las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 de las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son </a:t>
            </a:r>
            <a:r>
              <a:rPr lang="en-US" sz="1200" b="0" i="0" dirty="0" err="1">
                <a:solidFill>
                  <a:srgbClr val="24292F"/>
                </a:solidFill>
                <a:effectLst/>
                <a:latin typeface="-apple-system"/>
                <a:cs typeface="Segoe UI Light" panose="020B0502040204020203" pitchFamily="34" charset="0"/>
              </a:rPr>
              <a:t>algunas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 o contenidos.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 y/o producción.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 de cambios.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err="1">
                <a:solidFill>
                  <a:srgbClr val="24292F"/>
                </a:solidFill>
                <a:effectLst/>
                <a:latin typeface="-apple-system"/>
                <a:cs typeface="Segoe UI Light" panose="020B0502040204020203" pitchFamily="34" charset="0"/>
              </a:rPr>
              <a:t>Existen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diferentes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ejemplo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a:solidFill>
                  <a:srgbClr val="24292F"/>
                </a:solidFill>
                <a:effectLst/>
                <a:latin typeface="-apple-system"/>
                <a:cs typeface="Segoe UI Light" panose="020B0502040204020203" pitchFamily="34" charset="0"/>
              </a:rPr>
              <a:t>GitHub e</a:t>
            </a:r>
            <a:r>
              <a:rPr lang="es-CO" sz="1200" b="0" i="0" dirty="0">
                <a:solidFill>
                  <a:srgbClr val="24292F"/>
                </a:solidFill>
                <a:effectLst/>
                <a:latin typeface="-apple-system"/>
                <a:cs typeface="Segoe UI Light" panose="020B0502040204020203" pitchFamily="34" charset="0"/>
              </a:rPr>
              <a:t>s una plataforma para alojar y gestionar proyectos utilizando el sistema de control de versiones Git, opera desde el 2010 y en la actualidad es propiedad de Microsoft.</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GitLab maneja el control de versiones Git para los proyectos, como aspecto clave en el desarrollo colaborativo, incluye servicios DevOps para agilizar las etapas de construcción de software.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Google </a:t>
            </a:r>
            <a:r>
              <a:rPr lang="es-CO" sz="1200" b="0" i="0" dirty="0" err="1">
                <a:solidFill>
                  <a:srgbClr val="24292F"/>
                </a:solidFill>
                <a:effectLst/>
                <a:latin typeface="-apple-system"/>
                <a:cs typeface="Segoe UI Light" panose="020B0502040204020203" pitchFamily="34" charset="0"/>
              </a:rPr>
              <a:t>Colab</a:t>
            </a:r>
            <a:r>
              <a:rPr lang="es-CO" sz="1200" b="0" i="0" dirty="0">
                <a:solidFill>
                  <a:srgbClr val="24292F"/>
                </a:solidFill>
                <a:effectLst/>
                <a:latin typeface="-apple-system"/>
                <a:cs typeface="Segoe UI Light" panose="020B0502040204020203" pitchFamily="34" charset="0"/>
              </a:rPr>
              <a:t> &amp; Code permite el hospedaje de código, especialmente libre y de sistemas basados en Google.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SourceForge es una central de desarrollos de software que controla y gestiona varios proyectos de software libre y actúa como un repositorio de código fuente.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GNU Savannah, ejecuta varios servicios para la gestión de proyectos de software libre.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y</a:t>
            </a:r>
          </a:p>
          <a:p>
            <a:endParaRPr lang="es-CO" sz="1200" b="0" i="0" dirty="0">
              <a:solidFill>
                <a:srgbClr val="24292F"/>
              </a:solidFill>
              <a:effectLst/>
              <a:latin typeface="-apple-system"/>
              <a:cs typeface="Segoe UI Light" panose="020B0502040204020203" pitchFamily="34" charset="0"/>
            </a:endParaRPr>
          </a:p>
          <a:p>
            <a:r>
              <a:rPr lang="es-CO" sz="1200" b="0" i="0" dirty="0" err="1">
                <a:solidFill>
                  <a:srgbClr val="24292F"/>
                </a:solidFill>
                <a:effectLst/>
                <a:latin typeface="-apple-system"/>
                <a:cs typeface="Segoe UI Light" panose="020B0502040204020203" pitchFamily="34" charset="0"/>
              </a:rPr>
              <a:t>Bitbucket</a:t>
            </a:r>
            <a:r>
              <a:rPr lang="es-CO" sz="1200" b="0" i="0" dirty="0">
                <a:solidFill>
                  <a:srgbClr val="24292F"/>
                </a:solidFill>
                <a:effectLst/>
                <a:latin typeface="-apple-system"/>
                <a:cs typeface="Segoe UI Light" panose="020B0502040204020203" pitchFamily="34" charset="0"/>
              </a:rPr>
              <a:t>, qué es un administrador de código fuente que también utiliza el sistema de control de versiones Git.</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¿Cuál plataforma usar?</a:t>
            </a:r>
          </a:p>
          <a:p>
            <a:endParaRPr lang="es-CO" b="0" i="0" dirty="0">
              <a:solidFill>
                <a:srgbClr val="24292F"/>
              </a:solidFill>
              <a:effectLst/>
              <a:latin typeface="-apple-system"/>
            </a:endParaRPr>
          </a:p>
          <a:p>
            <a:r>
              <a:rPr lang="es-CO" b="0" i="0" dirty="0">
                <a:solidFill>
                  <a:srgbClr val="24292F"/>
                </a:solidFill>
                <a:effectLst/>
                <a:latin typeface="-apple-system"/>
              </a:rPr>
              <a:t>Para responder esta pregunta, hemos creado una lista de requerimientos específicos, para el enfoque de educación e investigación planteado en este curso guía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Como puedes observar, con GitHub puedes:</a:t>
            </a:r>
          </a:p>
          <a:p>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una cuenta de usuario sin versión de prueba o que expira.</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Consultar repositorios públicos sin registro o ingreso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repositorios ilimitados por usuario y sin utilizar versiones de pago.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organizaciones y administrarlas.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Clonar repositorios públicos entre usuarios y organizaciones.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Buscar y descargar directamente repositorios públicos sin necesidad de un registro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cargues masivos de archivos inferiores a 100 MB utilizando cuentas libres.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Gestionar localmente tus repositorio utilizando herramientas desktop.</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entornos de discusión para cada repositorio público.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el llamado de recursos entre repositorios.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Instalar la aplicación móvil oficial, para utilizar las opciones básicas de edición, discusión, asuntos y notificaciones.</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dirty="0" err="1">
                <a:solidFill>
                  <a:srgbClr val="57606A"/>
                </a:solidFill>
                <a:effectLst/>
                <a:latin typeface="-apple-system"/>
              </a:rPr>
              <a:t>rcfdtools</a:t>
            </a:r>
            <a:r>
              <a:rPr lang="es-CO" b="0" i="0" dirty="0">
                <a:solidFill>
                  <a:srgbClr val="57606A"/>
                </a:solidFill>
                <a:effectLst/>
                <a:latin typeface="-apple-system"/>
              </a:rPr>
              <a:t>, y su validación puede cambiar debido a los ajustes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la creación de contenidos por desarrollo colaborativo orientado a educación e investigación que utilizaremos para el desarrollo de esta guía,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Exploremos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algunos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fundamentos</a:t>
            </a:r>
            <a:r>
              <a:rPr lang="en-US" sz="1200" b="0" i="0" dirty="0">
                <a:solidFill>
                  <a:srgbClr val="24292F"/>
                </a:solidFill>
                <a:effectLst/>
                <a:latin typeface="-apple-system"/>
                <a:cs typeface="Segoe UI Light" panose="020B0502040204020203" pitchFamily="34" charset="0"/>
              </a:rPr>
              <a:t> del software de control de </a:t>
            </a:r>
            <a:r>
              <a:rPr lang="en-US" sz="1200" b="0" i="0" dirty="0" err="1">
                <a:solidFill>
                  <a:srgbClr val="24292F"/>
                </a:solidFill>
                <a:effectLst/>
                <a:latin typeface="-apple-system"/>
                <a:cs typeface="Segoe UI Light" panose="020B0502040204020203" pitchFamily="34" charset="0"/>
              </a:rPr>
              <a:t>versiones</a:t>
            </a:r>
            <a:r>
              <a:rPr lang="en-US" sz="1200" b="0" i="0" dirty="0">
                <a:solidFill>
                  <a:srgbClr val="24292F"/>
                </a:solidFill>
                <a:effectLst/>
                <a:latin typeface="-apple-system"/>
                <a:cs typeface="Segoe UI Light" panose="020B0502040204020203" pitchFamily="34" charset="0"/>
              </a:rPr>
              <a:t> Git.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¿Qué es Git?</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Git es un software que permite rastrear y validar cambios en archivos de un proyecto o un repositorio. Utiliza una arquitectura distribuida, donde el código de cada desarrollador es también un repositorio que puede albergar el historial completo de todos los cambios.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Ha sido diseñado para ofrecer a los usuarios: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1. Rendimiento a través de la confirmación de nuevos cambios, ramificación, fusión y comparación de versiones.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2. Seguridad, cuya prioridad es conservar la integridad de los archivos gestionados. El contenido de los archivos y las verdaderas relaciones entre estos y los directorios, las versiones, las etiquetas y las confirmaciones, todos ellos objetos del repositorio de Git, están protegidos con un algoritmo que salvaguarda los fuentes y el historial de cambios frente a las modificaciones accidentales y maliciosas, garantizando que el historial sea totalmente trazable.</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3. Flexibilidad en varios aspectos, como varios tipos de flujos de trabajo de desarrollo no lineal, eficiencia en proyectos tanto grandes como pequeños y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rPr>
              <a:t>En cuanto al ciclo de vida de repositorios en GitHub, tenemos la derivación 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permite que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cualquier usuario puede clonar un repositorio público creado por otro usuario, para luego ser desplegado dentro de los repositorios del usuario que realizó la clonación. Complementariamente, usuarios pueden descargar un comprimido completo de un repositorio específico.</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Otro elemento son los Branch o ramas de Git, que </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son utilizadas para de forma aislada, realizar modificaciones y depuraciones de prueba a los archivos o la documentación sin afectar la rama principal. En un repositorio pueden existir múltiples ramificaciones y una vez se verifica que los cambios son válidos, estos pueden ser incorporados a la rama principal.</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consiste en una solicitud de incorporación de cambios y es la forma de pedirle a otro creador de contenido, que incluya las modificaciones realizadas por otros usuarios. Esto no solo permite a los responsables del proyecto realizar un seguimiento de los cambios más fácilmente, sino que además permite a los creadores iniciar debates sobre su trabajo antes de integrarlo con el resto de los archivos base.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guía</a:t>
            </a:r>
            <a:r>
              <a:rPr lang="en-US" dirty="0"/>
              <a:t> </a:t>
            </a:r>
            <a:r>
              <a:rPr lang="en-US" dirty="0" err="1"/>
              <a:t>completa</a:t>
            </a:r>
            <a:r>
              <a:rPr lang="en-US" dirty="0"/>
              <a:t> del </a:t>
            </a:r>
            <a:r>
              <a:rPr lang="en-US" dirty="0" err="1"/>
              <a:t>curso</a:t>
            </a:r>
            <a:r>
              <a:rPr lang="en-US" dirty="0"/>
              <a:t>, ha </a:t>
            </a:r>
            <a:r>
              <a:rPr lang="en-US" dirty="0" err="1"/>
              <a:t>sido</a:t>
            </a:r>
            <a:r>
              <a:rPr lang="en-US" dirty="0"/>
              <a:t> </a:t>
            </a:r>
            <a:r>
              <a:rPr lang="en-US" dirty="0" err="1"/>
              <a:t>dividida</a:t>
            </a:r>
            <a:r>
              <a:rPr lang="en-US" dirty="0"/>
              <a:t> </a:t>
            </a:r>
            <a:r>
              <a:rPr lang="en-US" dirty="0" err="1"/>
              <a:t>en</a:t>
            </a:r>
            <a:r>
              <a:rPr lang="en-US" dirty="0"/>
              <a:t> </a:t>
            </a:r>
            <a:r>
              <a:rPr lang="en-US" dirty="0" err="1"/>
              <a:t>diferentes</a:t>
            </a:r>
            <a:r>
              <a:rPr lang="en-US" dirty="0"/>
              <a:t>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IDE de Visual Studio Code de Microsoft.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a:t>
            </a:r>
            <a:r>
              <a:rPr lang="en-US" dirty="0" err="1"/>
              <a:t>esta</a:t>
            </a:r>
            <a:r>
              <a:rPr lang="en-US" dirty="0"/>
              <a:t> </a:t>
            </a:r>
            <a:r>
              <a:rPr lang="en-US" dirty="0" err="1"/>
              <a:t>clase</a:t>
            </a:r>
            <a:r>
              <a:rPr lang="en-US" dirty="0"/>
              <a:t>, </a:t>
            </a:r>
            <a:r>
              <a:rPr lang="en-US" dirty="0" err="1"/>
              <a:t>exploraremos</a:t>
            </a:r>
            <a:r>
              <a:rPr lang="en-US" dirty="0"/>
              <a:t> </a:t>
            </a:r>
            <a:r>
              <a:rPr lang="en-US" dirty="0" err="1"/>
              <a:t>únicamente</a:t>
            </a:r>
            <a:r>
              <a:rPr lang="en-US" dirty="0"/>
              <a:t> </a:t>
            </a:r>
            <a:r>
              <a:rPr lang="en-US" dirty="0" err="1"/>
              <a:t>los</a:t>
            </a:r>
            <a:r>
              <a:rPr lang="en-US" dirty="0"/>
              <a:t> </a:t>
            </a:r>
            <a:r>
              <a:rPr lang="en-US" dirty="0" err="1"/>
              <a:t>contenidos</a:t>
            </a:r>
            <a:r>
              <a:rPr lang="en-US" dirty="0"/>
              <a:t> de la </a:t>
            </a:r>
            <a:r>
              <a:rPr lang="en-US" dirty="0" err="1"/>
              <a:t>sección</a:t>
            </a:r>
            <a:r>
              <a:rPr lang="en-US" dirty="0"/>
              <a:t> 1.</a:t>
            </a:r>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es necesario incluir comentarios que ayuden a los demás usuarios a entender los cambios realizados, este proceso se realiza 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actualizadas y publicadas en la nube.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este permite crear texto con formato, tablas, enlaces y utilizar elementos embebidos del lenguaje de hipertextos HTML y sin tener que definir estilos o tener conocimientos de programación. </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y </a:t>
            </a:r>
            <a:r>
              <a:rPr lang="en-US" sz="1200" b="0" i="0" dirty="0" err="1">
                <a:solidFill>
                  <a:srgbClr val="24292F"/>
                </a:solidFill>
                <a:effectLst/>
                <a:latin typeface="-apple-system"/>
                <a:cs typeface="Segoe UI Light" panose="020B0502040204020203" pitchFamily="34" charset="0"/>
              </a:rPr>
              <a:t>luego</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haber</a:t>
            </a:r>
            <a:r>
              <a:rPr lang="en-US" sz="1200" b="0" i="0" dirty="0">
                <a:solidFill>
                  <a:srgbClr val="24292F"/>
                </a:solidFill>
                <a:effectLst/>
                <a:latin typeface="-apple-system"/>
                <a:cs typeface="Segoe UI Light" panose="020B0502040204020203" pitchFamily="34" charset="0"/>
              </a:rPr>
              <a:t> visto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conceptos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generales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pasémos</a:t>
            </a:r>
            <a:r>
              <a:rPr lang="en-US" sz="1200" b="0" i="0" dirty="0">
                <a:solidFill>
                  <a:srgbClr val="24292F"/>
                </a:solidFill>
                <a:effectLst/>
                <a:latin typeface="-apple-system"/>
                <a:cs typeface="Segoe UI Light" panose="020B0502040204020203" pitchFamily="34" charset="0"/>
              </a:rPr>
              <a:t> a la </a:t>
            </a:r>
            <a:r>
              <a:rPr lang="en-US" sz="1200" b="0" i="0" dirty="0" err="1">
                <a:solidFill>
                  <a:srgbClr val="24292F"/>
                </a:solidFill>
                <a:effectLst/>
                <a:latin typeface="-apple-system"/>
                <a:cs typeface="Segoe UI Light" panose="020B0502040204020203" pitchFamily="34" charset="0"/>
              </a:rPr>
              <a:t>práctica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desarrollando</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siguientes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de la </a:t>
            </a:r>
            <a:r>
              <a:rPr lang="en-US" sz="1200" b="0" i="0" dirty="0" err="1">
                <a:solidFill>
                  <a:srgbClr val="24292F"/>
                </a:solidFill>
                <a:effectLst/>
                <a:latin typeface="-apple-system"/>
                <a:cs typeface="Segoe UI Light" panose="020B0502040204020203" pitchFamily="34" charset="0"/>
              </a:rPr>
              <a:t>sección</a:t>
            </a:r>
            <a:r>
              <a:rPr lang="en-US" sz="1200" b="0" i="0" dirty="0">
                <a:solidFill>
                  <a:srgbClr val="24292F"/>
                </a:solidFill>
                <a:effectLst/>
                <a:latin typeface="-apple-system"/>
                <a:cs typeface="Segoe UI Light" panose="020B0502040204020203" pitchFamily="34" charset="0"/>
              </a:rPr>
              <a:t> 1 de </a:t>
            </a:r>
            <a:r>
              <a:rPr lang="en-US" sz="1200" b="0" i="0" dirty="0" err="1">
                <a:solidFill>
                  <a:srgbClr val="24292F"/>
                </a:solidFill>
                <a:effectLst/>
                <a:latin typeface="-apple-system"/>
                <a:cs typeface="Segoe UI Light" panose="020B0502040204020203" pitchFamily="34" charset="0"/>
              </a:rPr>
              <a:t>esta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guía</a:t>
            </a:r>
            <a:r>
              <a:rPr lang="en-US" sz="1200" b="0" i="0" dirty="0">
                <a:solidFill>
                  <a:srgbClr val="24292F"/>
                </a:solidFill>
                <a:effectLst/>
                <a:latin typeface="-apple-system"/>
                <a:cs typeface="Segoe UI Light" panose="020B0502040204020203" pitchFamily="34" charset="0"/>
              </a:rPr>
              <a:t>:</a:t>
            </a:r>
          </a:p>
          <a:p>
            <a:pPr algn="l"/>
            <a:endParaRPr lang="en-US" sz="1200" b="0" i="0" dirty="0">
              <a:solidFill>
                <a:srgbClr val="24292F"/>
              </a:solidFill>
              <a:effectLst/>
              <a:latin typeface="-apple-system"/>
              <a:cs typeface="Segoe UI Light" panose="020B0502040204020203" pitchFamily="34" charset="0"/>
            </a:endParaRPr>
          </a:p>
          <a:p>
            <a:pPr algn="l"/>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Iniciaremos con la creación y gestión en línea de repositorios y documentos.</a:t>
            </a:r>
          </a:p>
          <a:p>
            <a:pPr algn="l"/>
            <a:endParaRPr lang="es-CO" sz="1200" b="0" i="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Luego veremos los fundamentos y aplicaciones de organizaciones y equipos.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Posteriormente crearemos y exploraremos los centro de documentación Wiki.</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para finalizar, activaremos e iniciaremos el centro de discusión.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¿Qué es el desarrollo colaborativo?</a:t>
            </a:r>
          </a:p>
          <a:p>
            <a:endParaRPr lang="es-CO" sz="1000" b="0" i="0" dirty="0">
              <a:solidFill>
                <a:srgbClr val="24292F"/>
              </a:solidFill>
              <a:effectLst/>
              <a:latin typeface="Segoe UI Light" panose="020B0502040204020203" pitchFamily="34" charset="0"/>
              <a:cs typeface="Segoe UI Light" panose="020B0502040204020203" pitchFamily="34" charset="0"/>
            </a:endParaRPr>
          </a:p>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(denominados en esta guía como “creadores de contenido”),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¿Creación de contenidos de forma individual o colectiva?</a:t>
            </a:r>
          </a:p>
          <a:p>
            <a:pPr algn="l"/>
            <a:endParaRPr lang="es-CO" sz="1200" b="0" i="0" dirty="0">
              <a:solidFill>
                <a:srgbClr val="24292F"/>
              </a:solidFill>
              <a:effectLst/>
              <a:latin typeface="-apple-system"/>
            </a:endParaRPr>
          </a:p>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Algunos de los beneficios de trabajar colaborativamente son: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dirty="0"/>
              <a:t>Los contenidos producidos combinan la experticia de los integrantes del equipo de trabajo, de la facultad o programa académico, del grupo de investigación o del centro de estudios al cual pertenecen.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Induce a la creación de redes colaborativas, donde los repositorios de los grupos o centros es abierta y compartida dentro de los miembros de la institución, otras instituciones y comunidades científicas.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Propicia la interacción directa entre grupos, profesores y estudiantes a través de discusiones.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Optimiza la solución de casos de estudio, debido a que los miembros de la red pueden plantear diferentes formas de abordar el problema y se pueden obtener múltiples soluciones.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conocimiento compartido facilita y complementa los procesos de enseñanza y aprendizaje, debido a que una vez se cuenta con la línea base del conocimiento, los miembros del equipo buscan nuevas formas de transmitir este conocimiento pero de una forma más asertiva.</a:t>
            </a:r>
          </a:p>
          <a:p>
            <a:pPr algn="l">
              <a:buFont typeface="Arial" panose="020B0604020202020204" pitchFamily="34" charset="0"/>
              <a:buNone/>
            </a:pPr>
            <a:endParaRPr lang="es-CO" b="0" i="0" dirty="0">
              <a:solidFill>
                <a:srgbClr val="24292F"/>
              </a:solidFill>
              <a:effectLst/>
              <a:latin typeface="-apple-system"/>
            </a:endParaRP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la colaboración son elementos vitales que se complementan en el desarrollo de procesos creativos y producción de contenidos, debido a que:</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requiere de respeto mutuo, mientras que la colaboración incentiva la confianza mutua.</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requiere de transparencia, mientras que la colaboración permite conocer las vulnerabilidades y fortalezas de los miembros del equipo.</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incluye ideas compartidas, mientras que la colaboración estimula los valores compartidos.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En la cooperación existe independencia en los miembros del equipo, mientras que en la colaboración se crea y propicia la interdependencia entre ellos.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permite crear interacciones a corto plazo, mientras que la colaboración crea la necesidad de trabajar en acciones de largo plazo.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involucra compartir ideas y la colaboración estimula la generación de nuevas ideas que benefician a los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Hablemos ahora, de como a través del desarrollo colaborativo, podemos agregar valor a las organizaciones.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Combina tu experticia y la experticia de los miembros de tú equipo de trabajo para crear contenidos compartidos.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ejemplo, 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 entornos educativos, múltiples profesores pueden enseñar la misma asignatura y a través de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y conocimiento de todos ellos.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individual que obtienes como creador de contenidos compartidos, es poder incluir las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oportunamente contenidos científicos de alta calidad con actualización permanente. "Encuentra las necesidades de tus usuarios y dales lo que necesitan mucho más rápido que tus competidores"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 siempre la manera de dar valor agregado a todos los contenidos en los que participes.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26/09/2022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26/09/2022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26/09/2022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26/09/2022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26/09/2022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26/09/2022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30.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saasradar.net/herramientas-desarrollo-colaborativo" TargetMode="External"/><Relationship Id="rId7" Type="http://schemas.openxmlformats.org/officeDocument/2006/relationships/image" Target="../media/image34.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genbeta.com/guia-de-inicio/que-es-markdown-para-que-sirve-y-como-usarlo"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3.sv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hyperlink" Target="https://github.com/uescuelaing" TargetMode="External"/><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420" y="223987"/>
            <a:ext cx="7200000" cy="3088125"/>
          </a:xfrm>
          <a:prstGeom prst="rect">
            <a:avLst/>
          </a:prstGeom>
        </p:spPr>
      </p:pic>
      <p:sp>
        <p:nvSpPr>
          <p:cNvPr id="4" name="Rectangle: Single Corner Rounded 3">
            <a:extLst>
              <a:ext uri="{FF2B5EF4-FFF2-40B4-BE49-F238E27FC236}">
                <a16:creationId xmlns:a16="http://schemas.microsoft.com/office/drawing/2014/main" id="{1CEF7EA5-1DB3-1882-1A14-2C63C7B159BC}"/>
              </a:ext>
            </a:extLst>
          </p:cNvPr>
          <p:cNvSpPr/>
          <p:nvPr/>
        </p:nvSpPr>
        <p:spPr>
          <a:xfrm>
            <a:off x="210420" y="5929728"/>
            <a:ext cx="5106390" cy="540000"/>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3E3E3E"/>
                </a:solidFill>
                <a:latin typeface="Segoe UI" panose="020B0502040204020203" pitchFamily="34" charset="0"/>
                <a:cs typeface="Segoe UI" panose="020B0502040204020203" pitchFamily="34" charset="0"/>
              </a:rPr>
              <a:t>Juan David Rodríguez Acevedo</a:t>
            </a:r>
            <a:endParaRPr lang="es-CO" sz="2000" dirty="0">
              <a:solidFill>
                <a:srgbClr val="3E3E3E"/>
              </a:solidFill>
              <a:latin typeface="Segoe UI" panose="020B05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F0F3E41B-3988-52CA-98B8-E351E11534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0" y="3824087"/>
            <a:ext cx="7620000" cy="914400"/>
          </a:xfrm>
          <a:prstGeom prst="rect">
            <a:avLst/>
          </a:prstGeom>
        </p:spPr>
      </p:pic>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F3003718-F3F7-ACC4-B60A-7A121C86ED61}"/>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AFDC9B60-6424-B753-A889-3A8D92CCE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7613781"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13780" cy="307777"/>
          </a:xfrm>
          <a:prstGeom prst="rect">
            <a:avLst/>
          </a:prstGeom>
          <a:noFill/>
        </p:spPr>
        <p:txBody>
          <a:bodyPr wrap="square" rtlCol="0">
            <a:spAutoFit/>
          </a:bodyPr>
          <a:lstStyle/>
          <a:p>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https://github.com/rcfdtools/R.TeachingResearchGuide/tree/main/Section01/CollabTools</a:t>
            </a:r>
            <a:r>
              <a:rPr lang="en-US" sz="1400" b="0" strike="noStrike" dirty="0">
                <a:solidFill>
                  <a:srgbClr val="3E3E3E"/>
                </a:solidFill>
                <a:effectLst/>
                <a:latin typeface="+mj-lt"/>
              </a:rPr>
              <a:t> </a:t>
            </a:r>
            <a:endParaRPr lang="es-CO" sz="1400" dirty="0">
              <a:solidFill>
                <a:srgbClr val="3E3E3E"/>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2366889" y="1319079"/>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2448"/>
            <a:ext cx="7679094"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334780"/>
            <a:ext cx="7679094"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s-CO" sz="1400" b="0" strike="noStrike" dirty="0">
                <a:solidFill>
                  <a:srgbClr val="3E3E3E"/>
                </a:solidFill>
                <a:effectLst/>
                <a:latin typeface="+mj-lt"/>
              </a:rPr>
              <a:t>Desarrollo colaborativo - Herramientas o plataformas más utilizadas</a:t>
            </a:r>
            <a:r>
              <a:rPr lang="en-US" sz="1400" b="0" strike="noStrike" dirty="0">
                <a:solidFill>
                  <a:srgbClr val="3E3E3E"/>
                </a:solidFill>
                <a:effectLst/>
                <a:latin typeface="+mj-lt"/>
              </a:rPr>
              <a:t>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https://saasradar.net/herramientas-desarrollo-colaborativo</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0" y="3354220"/>
            <a:ext cx="7679094" cy="2850637"/>
          </a:xfrm>
          <a:prstGeom prst="rect">
            <a:avLst/>
          </a:prstGeom>
        </p:spPr>
        <p:txBody>
          <a:bodyPr vert="horz" lIns="91440" tIns="45720" rIns="91440" bIns="45720" rtlCol="0" anchor="ctr" anchorCtr="0">
            <a:normAutofit fontScale="92500"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0633" y="1457472"/>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5999" y="1457472"/>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18962" y="1457472"/>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732682"/>
            <a:ext cx="762310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3" name="Picture 2" descr="A picture containing shape&#10;&#10;Description automatically generated">
            <a:extLst>
              <a:ext uri="{FF2B5EF4-FFF2-40B4-BE49-F238E27FC236}">
                <a16:creationId xmlns:a16="http://schemas.microsoft.com/office/drawing/2014/main" id="{D6E16F75-BC8A-B193-EFF7-C6D7E511DB6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60357" y="1662890"/>
            <a:ext cx="5302396" cy="372044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7660433"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1527611845"/>
              </p:ext>
            </p:extLst>
          </p:nvPr>
        </p:nvGraphicFramePr>
        <p:xfrm>
          <a:off x="311942" y="992669"/>
          <a:ext cx="7171209" cy="5588234"/>
        </p:xfrm>
        <a:graphic>
          <a:graphicData uri="http://schemas.openxmlformats.org/drawingml/2006/table">
            <a:tbl>
              <a:tblPr>
                <a:tableStyleId>{6E25E649-3F16-4E02-A733-19D2CDBF48F0}</a:tableStyleId>
              </a:tblPr>
              <a:tblGrid>
                <a:gridCol w="4913200">
                  <a:extLst>
                    <a:ext uri="{9D8B030D-6E8A-4147-A177-3AD203B41FA5}">
                      <a16:colId xmlns:a16="http://schemas.microsoft.com/office/drawing/2014/main" val="1751238247"/>
                    </a:ext>
                  </a:extLst>
                </a:gridCol>
                <a:gridCol w="867747">
                  <a:extLst>
                    <a:ext uri="{9D8B030D-6E8A-4147-A177-3AD203B41FA5}">
                      <a16:colId xmlns:a16="http://schemas.microsoft.com/office/drawing/2014/main" val="769795539"/>
                    </a:ext>
                  </a:extLst>
                </a:gridCol>
                <a:gridCol w="714359">
                  <a:extLst>
                    <a:ext uri="{9D8B030D-6E8A-4147-A177-3AD203B41FA5}">
                      <a16:colId xmlns:a16="http://schemas.microsoft.com/office/drawing/2014/main" val="2745942860"/>
                    </a:ext>
                  </a:extLst>
                </a:gridCol>
                <a:gridCol w="675903">
                  <a:extLst>
                    <a:ext uri="{9D8B030D-6E8A-4147-A177-3AD203B41FA5}">
                      <a16:colId xmlns:a16="http://schemas.microsoft.com/office/drawing/2014/main" val="3009411820"/>
                    </a:ext>
                  </a:extLst>
                </a:gridCol>
              </a:tblGrid>
              <a:tr h="359130">
                <a:tc>
                  <a:txBody>
                    <a:bodyPr/>
                    <a:lstStyle/>
                    <a:p>
                      <a:pPr algn="l" fontAlgn="ctr"/>
                      <a:r>
                        <a:rPr lang="es-CO" sz="16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16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GitHub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GitLab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Google Code</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1600" b="0" u="none" strike="noStrike" dirty="0" err="1">
                          <a:solidFill>
                            <a:srgbClr val="24292F"/>
                          </a:solidFill>
                          <a:effectLst/>
                          <a:latin typeface="Segoe UI" panose="020B0502040204020203" pitchFamily="34" charset="0"/>
                          <a:cs typeface="Segoe UI" panose="020B0502040204020203" pitchFamily="34" charset="0"/>
                        </a:rPr>
                        <a:t>login</a:t>
                      </a:r>
                      <a:r>
                        <a:rPr lang="es-CO" sz="1600" b="0" u="none" strike="noStrike" dirty="0">
                          <a:solidFill>
                            <a:srgbClr val="24292F"/>
                          </a:solidFill>
                          <a:effectLst/>
                          <a:latin typeface="Segoe UI" panose="020B0502040204020203" pitchFamily="34" charset="0"/>
                          <a:cs typeface="Segoe UI" panose="020B0502040204020203" pitchFamily="34" charset="0"/>
                        </a:rPr>
                        <a:t>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Buscador de proyectos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Llamado de recursos entre repositorios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16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1600" b="0" u="none" strike="noStrike" dirty="0">
                          <a:solidFill>
                            <a:srgbClr val="000000"/>
                          </a:solidFill>
                          <a:effectLst/>
                          <a:latin typeface="Segoe UI" panose="020B0502040204020203" pitchFamily="34" charset="0"/>
                          <a:cs typeface="Segoe UI" panose="020B0502040204020203" pitchFamily="34" charset="0"/>
                        </a:rPr>
                        <a:t> </a:t>
                      </a:r>
                      <a:endParaRPr lang="es-CO" sz="16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679093"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79093" cy="307777"/>
          </a:xfrm>
          <a:prstGeom prst="rect">
            <a:avLst/>
          </a:prstGeom>
          <a:noFill/>
        </p:spPr>
        <p:txBody>
          <a:bodyPr wrap="square" rtlCol="0">
            <a:spAutoFit/>
          </a:bodyPr>
          <a:lstStyle/>
          <a:p>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https://github.com/rcfdtools/R.TeachingResearchGuide/tree/main/Section01/GitFundamentals</a:t>
            </a:r>
            <a:r>
              <a:rPr lang="en-US" sz="1400" dirty="0">
                <a:solidFill>
                  <a:srgbClr val="3E3E3E"/>
                </a:solidFill>
                <a:latin typeface="+mj-lt"/>
              </a:rPr>
              <a:t> </a:t>
            </a:r>
            <a:endParaRPr lang="en-US" sz="1400" b="0" strike="noStrike" dirty="0">
              <a:solidFill>
                <a:srgbClr val="3E3E3E"/>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5733" y="1181375"/>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7490"/>
            <a:ext cx="764733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7281" y="317490"/>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0" y="1606385"/>
            <a:ext cx="7647339" cy="4567016"/>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7647339"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5">
                  <a:extLst>
                    <a:ext uri="{A12FA001-AC4F-418D-AE19-62706E023703}">
                      <ahyp:hlinkClr xmlns:ahyp="http://schemas.microsoft.com/office/drawing/2018/hyperlinkcolor" val="tx"/>
                    </a:ext>
                  </a:extLst>
                </a:hlinkClick>
              </a:rPr>
              <a:t>https://www.atlassian.com/es/git/tutorials/what-is-git</a:t>
            </a:r>
            <a:r>
              <a:rPr lang="en-US" sz="1400" b="0" strike="noStrike" dirty="0">
                <a:solidFill>
                  <a:srgbClr val="3E3E3E"/>
                </a:solidFill>
                <a:effectLst/>
                <a:latin typeface="+mj-lt"/>
              </a:rPr>
              <a:t> </a:t>
            </a:r>
            <a:endParaRPr lang="es-CO" sz="1400" dirty="0">
              <a:solidFill>
                <a:srgbClr val="3E3E3E"/>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573827"/>
            <a:ext cx="6840000" cy="3710343"/>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 cualquier usuario puede clonar un repositorio público creado por otro usuario y este aparecerá dentro de los repositorios del usuario que realizó la clonación.</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0" y="1502400"/>
            <a:ext cx="6840000" cy="385319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Las ramas en Git son utilizadas para de forma aislada, realizar modificaciones y depuraciones de prueba en el código o la documentación sin afectar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334780"/>
            <a:ext cx="684000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https://docs.github.com/es/pull-requests/collaborating-with-pull-requests/proposing-changes-to-your-work-with-pull-requests/about-branches</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928395"/>
            <a:ext cx="6840000" cy="500120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rgbClr val="3E3E3E"/>
                </a:solidFill>
                <a:latin typeface="Segoe UI" panose="020B0502040204020203" pitchFamily="34" charset="0"/>
                <a:ea typeface="Segoe UI Black" panose="020B0A02040204020203" pitchFamily="34" charset="0"/>
                <a:cs typeface="Segoe UI" panose="020B0502040204020203" pitchFamily="34" charset="0"/>
              </a:rPr>
              <a:t>Pull-request</a:t>
            </a:r>
            <a:endParaRPr lang="es-CO" sz="3600" b="1"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rPr>
              <a:t>Una solicitud de incorporación de cambios es una forma de pedirle a otro desarrollador o creador de contenido que fusione una de tus ramas en su repositorio.</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6840001"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https://www.atlassian.com/es/git/tutorials/why-git</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427512" y="759712"/>
            <a:ext cx="6840000"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975137"/>
            <a:ext cx="6840000" cy="290772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822202"/>
            <a:ext cx="6915833" cy="321359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archivo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707085" cy="930208"/>
          </a:xfrm>
        </p:spPr>
        <p:txBody>
          <a:bodyPr anchor="ctr" anchorCtr="0">
            <a:normAutofit fontScale="90000"/>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pic>
        <p:nvPicPr>
          <p:cNvPr id="5" name="Graphic 4">
            <a:hlinkClick r:id="rId3"/>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84163" y="1989000"/>
            <a:ext cx="2338759" cy="1440000"/>
          </a:xfrm>
          <a:prstGeom prst="rect">
            <a:avLst/>
          </a:prstGeom>
        </p:spPr>
      </p:pic>
      <p:sp>
        <p:nvSpPr>
          <p:cNvPr id="3" name="TextBox 2">
            <a:extLst>
              <a:ext uri="{FF2B5EF4-FFF2-40B4-BE49-F238E27FC236}">
                <a16:creationId xmlns:a16="http://schemas.microsoft.com/office/drawing/2014/main" id="{646CF333-9983-C1D4-5181-D77FF7B4866B}"/>
              </a:ext>
            </a:extLst>
          </p:cNvPr>
          <p:cNvSpPr txBox="1"/>
          <p:nvPr/>
        </p:nvSpPr>
        <p:spPr>
          <a:xfrm>
            <a:off x="0" y="6334780"/>
            <a:ext cx="7707086" cy="523220"/>
          </a:xfrm>
          <a:prstGeom prst="rect">
            <a:avLst/>
          </a:prstGeom>
          <a:noFill/>
        </p:spPr>
        <p:txBody>
          <a:bodyPr wrap="square" rtlCol="0">
            <a:spAutoFit/>
          </a:bodyPr>
          <a:lstStyle/>
          <a:p>
            <a:r>
              <a:rPr lang="pt-BR" sz="1400" b="0" strike="noStrike" dirty="0">
                <a:solidFill>
                  <a:srgbClr val="3E3E3E"/>
                </a:solidFill>
                <a:effectLst/>
                <a:latin typeface="+mj-lt"/>
              </a:rPr>
              <a:t>Tomado y/o adaptado de:</a:t>
            </a:r>
          </a:p>
          <a:p>
            <a:r>
              <a:rPr lang="pt-BR" sz="1400" b="0" strike="noStrike" dirty="0">
                <a:solidFill>
                  <a:srgbClr val="3E3E3E"/>
                </a:solidFill>
                <a:effectLst/>
                <a:latin typeface="+mj-lt"/>
                <a:hlinkClick r:id="rId6">
                  <a:extLst>
                    <a:ext uri="{A12FA001-AC4F-418D-AE19-62706E023703}">
                      <ahyp:hlinkClr xmlns:ahyp="http://schemas.microsoft.com/office/drawing/2018/hyperlinkcolor" val="tx"/>
                    </a:ext>
                  </a:extLst>
                </a:hlinkClick>
              </a:rPr>
              <a:t>https://www.genbeta.com/guia-de-inicio/que-es-markdown-para-que-sirve-y-como-usarlo</a:t>
            </a:r>
            <a:endParaRPr lang="pt-BR" sz="1400" b="0" strike="noStrike" dirty="0">
              <a:solidFill>
                <a:srgbClr val="3E3E3E"/>
              </a:solidFill>
              <a:effectLst/>
              <a:latin typeface="+mj-lt"/>
            </a:endParaRPr>
          </a:p>
        </p:txBody>
      </p:sp>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149381" y="1676400"/>
            <a:ext cx="6486454" cy="812800"/>
          </a:xfrm>
        </p:spPr>
        <p:txBody>
          <a:bodyPr anchor="ctr" anchorCtr="0">
            <a:normAutofit fontScale="90000"/>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1" y="359988"/>
            <a:ext cx="7635834"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149383" y="2888908"/>
            <a:ext cx="6486454" cy="812800"/>
          </a:xfrm>
          <a:prstGeom prst="rect">
            <a:avLst/>
          </a:prstGeom>
        </p:spPr>
        <p:txBody>
          <a:bodyPr vert="horz" lIns="91440" tIns="45720" rIns="91440" bIns="45720" rtlCol="0" anchor="ctr" anchorCtr="0">
            <a:normAutofit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149383" y="4101416"/>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7"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149381" y="5313924"/>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0" y="2876550"/>
            <a:ext cx="7635834"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7917" y="1989000"/>
            <a:ext cx="1440000" cy="1440000"/>
          </a:xfrm>
          <a:prstGeom prst="rect">
            <a:avLst/>
          </a:prstGeom>
        </p:spPr>
      </p:pic>
      <p:sp>
        <p:nvSpPr>
          <p:cNvPr id="2" name="TextBox 1">
            <a:extLst>
              <a:ext uri="{FF2B5EF4-FFF2-40B4-BE49-F238E27FC236}">
                <a16:creationId xmlns:a16="http://schemas.microsoft.com/office/drawing/2014/main" id="{611A30F8-9858-13DC-82BB-8FD3028B9809}"/>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rPr>
              <a:t>v</a:t>
            </a:r>
            <a:r>
              <a:rPr lang="es-CO" sz="1400" dirty="0">
                <a:solidFill>
                  <a:schemeClr val="bg1">
                    <a:lumMod val="25000"/>
                  </a:schemeClr>
                </a:solidFill>
                <a:latin typeface="+mj-lt"/>
              </a:rPr>
              <a:t>.20220926</a:t>
            </a:r>
          </a:p>
        </p:txBody>
      </p:sp>
      <p:sp>
        <p:nvSpPr>
          <p:cNvPr id="5" name="Rectangle: Single Corner Rounded 4">
            <a:extLst>
              <a:ext uri="{FF2B5EF4-FFF2-40B4-BE49-F238E27FC236}">
                <a16:creationId xmlns:a16="http://schemas.microsoft.com/office/drawing/2014/main" id="{4779F939-670F-A429-27E1-FFECDDF53EAD}"/>
              </a:ext>
            </a:extLst>
          </p:cNvPr>
          <p:cNvSpPr/>
          <p:nvPr/>
        </p:nvSpPr>
        <p:spPr>
          <a:xfrm>
            <a:off x="-1" y="4198983"/>
            <a:ext cx="7635833" cy="1130661"/>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0" i="0" dirty="0">
                <a:solidFill>
                  <a:srgbClr val="24292F"/>
                </a:solidFill>
                <a:effectLst/>
                <a:latin typeface="Segoe UI" panose="020B0502040204020203" pitchFamily="34" charset="0"/>
                <a:cs typeface="Segoe UI" panose="020B0502040204020203" pitchFamily="34" charset="0"/>
              </a:rPr>
              <a:t>Este curso guía ha sido desarrollado con el apoyo de la Escuela Colombiana de Ingeniería - Julio Garavito. Encuentra más contenidos en </a:t>
            </a:r>
            <a:r>
              <a:rPr lang="es-CO" sz="2000" b="0" i="0" u="none" strike="noStrike" dirty="0">
                <a:effectLst/>
                <a:latin typeface="Segoe UI" panose="020B0502040204020203" pitchFamily="34" charset="0"/>
                <a:cs typeface="Segoe UI" panose="020B0502040204020203" pitchFamily="34" charset="0"/>
                <a:hlinkClick r:id="rId5"/>
              </a:rPr>
              <a:t>https://github.com/uescuelaing</a:t>
            </a:r>
            <a:endParaRPr lang="es-CO" sz="2000" dirty="0">
              <a:solidFill>
                <a:srgbClr val="3E3E3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066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585FCA-69EF-EC6A-FB92-A1A39C106593}"/>
              </a:ext>
            </a:extLst>
          </p:cNvPr>
          <p:cNvGrpSpPr/>
          <p:nvPr/>
        </p:nvGrpSpPr>
        <p:grpSpPr>
          <a:xfrm>
            <a:off x="299380" y="1668480"/>
            <a:ext cx="7328858" cy="2566006"/>
            <a:chOff x="859553" y="1823122"/>
            <a:chExt cx="11091431" cy="3746727"/>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grpSp>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0629" y="388114"/>
            <a:ext cx="7497608"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7628237" cy="307777"/>
          </a:xfrm>
          <a:prstGeom prst="rect">
            <a:avLst/>
          </a:prstGeom>
          <a:noFill/>
        </p:spPr>
        <p:txBody>
          <a:bodyPr wrap="square" rtlCol="0">
            <a:spAutoFit/>
          </a:bodyPr>
          <a:lstStyle/>
          <a:p>
            <a:r>
              <a:rPr lang="en-US" sz="1400" b="0" strike="noStrike" dirty="0">
                <a:effectLst/>
                <a:latin typeface="+mj-lt"/>
                <a:hlinkClick r:id="rId11">
                  <a:extLst>
                    <a:ext uri="{A12FA001-AC4F-418D-AE19-62706E023703}">
                      <ahyp:hlinkClr xmlns:ahyp="http://schemas.microsoft.com/office/drawing/2018/hyperlinkcolor" val="tx"/>
                    </a:ext>
                  </a:extLst>
                </a:hlinkClick>
              </a:rPr>
              <a:t>https://github.com/rcfdtools/R.TeachingResearchGuide/tree/main/Section01/WhatIsCollab</a:t>
            </a:r>
            <a:r>
              <a:rPr lang="en-US" sz="1400" b="0" strike="noStrike" dirty="0">
                <a:effectLst/>
                <a:latin typeface="+mj-lt"/>
              </a:rPr>
              <a:t> </a:t>
            </a:r>
            <a:endParaRPr lang="es-CO" sz="1400" dirty="0">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2" y="414018"/>
            <a:ext cx="7619999" cy="930208"/>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138" y="1955999"/>
            <a:ext cx="7231721" cy="3557775"/>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334780"/>
            <a:ext cx="7619999" cy="523220"/>
          </a:xfrm>
          <a:prstGeom prst="rect">
            <a:avLst/>
          </a:prstGeom>
          <a:noFill/>
        </p:spPr>
        <p:txBody>
          <a:bodyPr wrap="square" rtlCol="0">
            <a:spAutoFit/>
          </a:bodyPr>
          <a:lstStyle/>
          <a:p>
            <a:r>
              <a:rPr lang="es-CO" sz="1400" dirty="0">
                <a:solidFill>
                  <a:srgbClr val="3E3E3E"/>
                </a:solidFill>
                <a:latin typeface="+mj-lt"/>
              </a:rPr>
              <a:t>Tomado o adaptado de: Programación colaborativa - De la necesidad de su uso a la psicología de sus interacciones, </a:t>
            </a:r>
            <a:r>
              <a:rPr lang="es-CO" sz="1400" dirty="0">
                <a:solidFill>
                  <a:srgbClr val="3E3E3E"/>
                </a:solidFill>
                <a:latin typeface="+mj-lt"/>
                <a:hlinkClick r:id="rId5">
                  <a:extLst>
                    <a:ext uri="{A12FA001-AC4F-418D-AE19-62706E023703}">
                      <ahyp:hlinkClr xmlns:ahyp="http://schemas.microsoft.com/office/drawing/2018/hyperlinkcolor" val="tx"/>
                    </a:ext>
                  </a:extLst>
                </a:hlinkClick>
              </a:rPr>
              <a:t>https://www.scielo.org.mx</a:t>
            </a:r>
            <a:r>
              <a:rPr lang="es-CO" sz="1400" dirty="0">
                <a:solidFill>
                  <a:srgbClr val="3E3E3E"/>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2"/>
            <a:ext cx="7619999" cy="1043307"/>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301263" y="3568283"/>
            <a:ext cx="7318737" cy="287370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4306"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0230"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0000"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4177610167"/>
              </p:ext>
            </p:extLst>
          </p:nvPr>
        </p:nvGraphicFramePr>
        <p:xfrm>
          <a:off x="348390" y="2177319"/>
          <a:ext cx="7302711" cy="3277979"/>
        </p:xfrm>
        <a:graphic>
          <a:graphicData uri="http://schemas.openxmlformats.org/drawingml/2006/table">
            <a:tbl>
              <a:tblPr>
                <a:tableStyleId>{6E25E649-3F16-4E02-A733-19D2CDBF48F0}</a:tableStyleId>
              </a:tblPr>
              <a:tblGrid>
                <a:gridCol w="1876407">
                  <a:extLst>
                    <a:ext uri="{9D8B030D-6E8A-4147-A177-3AD203B41FA5}">
                      <a16:colId xmlns:a16="http://schemas.microsoft.com/office/drawing/2014/main" val="2450113201"/>
                    </a:ext>
                  </a:extLst>
                </a:gridCol>
                <a:gridCol w="2411782">
                  <a:extLst>
                    <a:ext uri="{9D8B030D-6E8A-4147-A177-3AD203B41FA5}">
                      <a16:colId xmlns:a16="http://schemas.microsoft.com/office/drawing/2014/main" val="2523571973"/>
                    </a:ext>
                  </a:extLst>
                </a:gridCol>
                <a:gridCol w="3014522">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Alcance</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Cooperación</a:t>
                      </a:r>
                      <a:endParaRPr lang="es-CO" sz="20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Confianza mutua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Transparencia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Vulnerabilidad</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Incluye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Ideas compartidas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Valor compartido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Interdependencia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Interacción</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Corto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Largo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Involucra</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Compartir ideas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579055"/>
            <a:ext cx="7651101" cy="930208"/>
          </a:xfrm>
        </p:spPr>
        <p:txBody>
          <a:bodyPr anchor="ctr" anchorCtr="0">
            <a:normAutofit/>
          </a:bodyPr>
          <a:lstStyle/>
          <a:p>
            <a:pPr algn="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1" y="6334372"/>
            <a:ext cx="7651101" cy="523220"/>
          </a:xfrm>
          <a:prstGeom prst="rect">
            <a:avLst/>
          </a:prstGeom>
          <a:noFill/>
        </p:spPr>
        <p:txBody>
          <a:bodyPr wrap="square" rtlCol="0">
            <a:spAutoFit/>
          </a:bodyPr>
          <a:lstStyle/>
          <a:p>
            <a:r>
              <a:rPr lang="en-US" sz="1400" dirty="0" err="1">
                <a:solidFill>
                  <a:srgbClr val="3E3E3E"/>
                </a:solidFill>
                <a:latin typeface="+mj-lt"/>
              </a:rPr>
              <a:t>Tomado</a:t>
            </a:r>
            <a:r>
              <a:rPr lang="en-US" sz="1400" dirty="0">
                <a:solidFill>
                  <a:srgbClr val="3E3E3E"/>
                </a:solidFill>
                <a:latin typeface="+mj-lt"/>
              </a:rPr>
              <a:t> o </a:t>
            </a:r>
            <a:r>
              <a:rPr lang="en-US" sz="1400" dirty="0" err="1">
                <a:solidFill>
                  <a:srgbClr val="3E3E3E"/>
                </a:solidFill>
                <a:latin typeface="+mj-lt"/>
              </a:rPr>
              <a:t>adaptado</a:t>
            </a:r>
            <a:r>
              <a:rPr lang="en-US" sz="1400" dirty="0">
                <a:solidFill>
                  <a:srgbClr val="3E3E3E"/>
                </a:solidFill>
                <a:latin typeface="+mj-lt"/>
              </a:rPr>
              <a:t> de: Cooperation vs Collaboration: When To Use Each Approach, </a:t>
            </a:r>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https://www.youtube.com/watch?v=Gr5mAboH1Kk</a:t>
            </a:r>
            <a:r>
              <a:rPr lang="en-US" sz="1400" dirty="0">
                <a:solidFill>
                  <a:srgbClr val="3E3E3E"/>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519" y="475949"/>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1905383"/>
            <a:ext cx="7731261"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334780"/>
            <a:ext cx="761378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 y="3160460"/>
            <a:ext cx="7613780"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0" y="3031410"/>
            <a:ext cx="7623110"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334780"/>
            <a:ext cx="762311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2392B418-A274-CC6D-AA90-F6A35A0622B2}"/>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8" name="Graphic 7" descr="Medal outline">
            <a:extLst>
              <a:ext uri="{FF2B5EF4-FFF2-40B4-BE49-F238E27FC236}">
                <a16:creationId xmlns:a16="http://schemas.microsoft.com/office/drawing/2014/main" id="{CB0D61E4-9FBA-1DD6-8824-5776858D2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1"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6D8D3629-D2E7-AA1D-B3DF-DB3CE5502939}"/>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EEBB5F9D-68D2-A012-42AA-9D3B913166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customXml/itemProps3.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1717</TotalTime>
  <Words>3441</Words>
  <Application>Microsoft Office PowerPoint</Application>
  <PresentationFormat>Widescreen</PresentationFormat>
  <Paragraphs>334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PowerPoint Presentation</vt:lpstr>
      <vt:lpstr>PowerPoint Presentation</vt:lpstr>
      <vt:lpstr>PowerPoint Presentation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204</cp:revision>
  <dcterms:created xsi:type="dcterms:W3CDTF">2022-08-04T19:07:18Z</dcterms:created>
  <dcterms:modified xsi:type="dcterms:W3CDTF">2022-09-26T22:18:56Z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