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19"/>
  </p:notesMasterIdLst>
  <p:handoutMasterIdLst>
    <p:handoutMasterId r:id="rId20"/>
  </p:handoutMasterIdLst>
  <p:sldIdLst>
    <p:sldId id="315" r:id="rId5"/>
    <p:sldId id="319" r:id="rId6"/>
    <p:sldId id="317" r:id="rId7"/>
    <p:sldId id="318" r:id="rId8"/>
    <p:sldId id="320" r:id="rId9"/>
    <p:sldId id="321" r:id="rId10"/>
    <p:sldId id="322" r:id="rId11"/>
    <p:sldId id="323" r:id="rId12"/>
    <p:sldId id="324" r:id="rId13"/>
    <p:sldId id="326" r:id="rId14"/>
    <p:sldId id="327" r:id="rId15"/>
    <p:sldId id="328" r:id="rId16"/>
    <p:sldId id="329" r:id="rId17"/>
    <p:sldId id="330" r:id="rId18"/>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5"/>
            <p14:sldId id="319"/>
            <p14:sldId id="317"/>
            <p14:sldId id="318"/>
            <p14:sldId id="320"/>
            <p14:sldId id="321"/>
            <p14:sldId id="322"/>
            <p14:sldId id="323"/>
            <p14:sldId id="324"/>
            <p14:sldId id="326"/>
            <p14:sldId id="327"/>
            <p14:sldId id="328"/>
            <p14:sldId id="329"/>
            <p14:sldId id="3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57F"/>
    <a:srgbClr val="990000"/>
    <a:srgbClr val="F0F0F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76392" autoAdjust="0"/>
  </p:normalViewPr>
  <p:slideViewPr>
    <p:cSldViewPr snapToGrid="0" showGuides="1">
      <p:cViewPr varScale="1">
        <p:scale>
          <a:sx n="81" d="100"/>
          <a:sy n="81" d="100"/>
        </p:scale>
        <p:origin x="1128" y="7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22/09/2022</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22/09/2022</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rcfdtool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000" b="0" i="0" dirty="0">
                <a:solidFill>
                  <a:srgbClr val="24292F"/>
                </a:solidFill>
                <a:effectLst/>
                <a:latin typeface="Segoe UI Light" panose="020B0502040204020203" pitchFamily="34" charset="0"/>
                <a:cs typeface="Segoe UI Light" panose="020B0502040204020203" pitchFamily="34" charset="0"/>
              </a:rPr>
              <a:t>El desarrollo colaborativo se refiere al proceso de creación de contenidos académicos y científicos a través de la interacción simultánea de más de una persona para alcanzar uno o varios objetivos comunes; es así como programadores, investigadores y educadores colaboran entre ellos para obtener un producto de calidad que puede ser un software, una investigación, un curso, un programa académico o un libro electrónico, entre otros. No existe una manera única en que esta interacción se lleve a cabo debido a que el desarrollo colaborativo es un concepto amplio que se puede abordar desde diferentes perspectivas.</a:t>
            </a: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2191621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2886917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13</a:t>
            </a:fld>
            <a:endParaRPr lang="es-ES" noProof="0" dirty="0"/>
          </a:p>
        </p:txBody>
      </p:sp>
    </p:spTree>
    <p:extLst>
      <p:ext uri="{BB962C8B-B14F-4D97-AF65-F5344CB8AC3E}">
        <p14:creationId xmlns:p14="http://schemas.microsoft.com/office/powerpoint/2010/main" val="3892636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b="0" i="0" dirty="0">
                <a:solidFill>
                  <a:srgbClr val="24292F"/>
                </a:solidFill>
                <a:effectLst/>
                <a:latin typeface="-apple-system"/>
              </a:rPr>
              <a:t>Para responder esta pregunta, creemos una lista de requerimientos específicos para el enfoque de educación e investigación planteado en este curso y para las 3 plataformas más populares.</a:t>
            </a:r>
          </a:p>
          <a:p>
            <a:endParaRPr lang="es-CO" sz="1200" b="0" i="0" dirty="0">
              <a:solidFill>
                <a:srgbClr val="24292F"/>
              </a:solidFill>
              <a:effectLst/>
              <a:latin typeface="-apple-system"/>
              <a:cs typeface="Segoe UI Light" panose="020B0502040204020203" pitchFamily="34" charset="0"/>
            </a:endParaRPr>
          </a:p>
          <a:p>
            <a:r>
              <a:rPr lang="es-CO" b="0" i="0" dirty="0">
                <a:solidFill>
                  <a:srgbClr val="57606A"/>
                </a:solidFill>
                <a:effectLst/>
                <a:latin typeface="-apple-system"/>
              </a:rPr>
              <a:t>Los requerimientos presentados en la tabla anterior han sido definidos por </a:t>
            </a:r>
            <a:r>
              <a:rPr lang="es-CO" b="0" i="0" u="none" strike="noStrike" dirty="0" err="1">
                <a:effectLst/>
                <a:latin typeface="-apple-system"/>
                <a:hlinkClick r:id="rId3"/>
              </a:rPr>
              <a:t>rcfdtools</a:t>
            </a:r>
            <a:r>
              <a:rPr lang="es-CO" b="0" i="0" dirty="0">
                <a:solidFill>
                  <a:srgbClr val="57606A"/>
                </a:solidFill>
                <a:effectLst/>
                <a:latin typeface="-apple-system"/>
              </a:rPr>
              <a:t> y su validación puede cambiar por cambios en las políticas propias de cada plataforma.</a:t>
            </a:r>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a:p>
            <a:r>
              <a:rPr lang="es-CO" b="0" i="0" dirty="0">
                <a:solidFill>
                  <a:srgbClr val="24292F"/>
                </a:solidFill>
                <a:effectLst/>
                <a:latin typeface="-apple-system"/>
              </a:rPr>
              <a:t>De acuerdo a la cobertura en los requerimientos indicados, la plataforma para el desarrollo de contenidos por desarrollo colaborativo orientado a educación e investigación es GitHub.</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14</a:t>
            </a:fld>
            <a:endParaRPr lang="es-ES" noProof="0" dirty="0"/>
          </a:p>
        </p:txBody>
      </p:sp>
    </p:spTree>
    <p:extLst>
      <p:ext uri="{BB962C8B-B14F-4D97-AF65-F5344CB8AC3E}">
        <p14:creationId xmlns:p14="http://schemas.microsoft.com/office/powerpoint/2010/main" val="247189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sz="1200" b="0" i="0" dirty="0">
                <a:solidFill>
                  <a:srgbClr val="24292F"/>
                </a:solidFill>
                <a:effectLst/>
                <a:latin typeface="-apple-system"/>
              </a:rPr>
              <a:t>Tradicionalmente, pensamos que la creación de contenidos académicos y científicos se puede realizar de manera individual y aislada de otras personas; incluso, la formación profesional que recibimos en las aulas privilegia en cierto sentido esta modalidad. Es verdad que existen tareas que se pueden desarrollar en solitario, especialmente cuando se trabaja en la producción científica de trabajos de investigación y/o profundización con un alcance particular; sin embargo, cuando el nivel de dificultad de la investigación o los contenidos de los </a:t>
            </a:r>
            <a:r>
              <a:rPr lang="es-CO" sz="1200" b="0" i="0" dirty="0" err="1">
                <a:solidFill>
                  <a:srgbClr val="24292F"/>
                </a:solidFill>
                <a:effectLst/>
                <a:latin typeface="-apple-system"/>
              </a:rPr>
              <a:t>microcurrículos</a:t>
            </a:r>
            <a:r>
              <a:rPr lang="es-CO" sz="1200" b="0" i="0" dirty="0">
                <a:solidFill>
                  <a:srgbClr val="24292F"/>
                </a:solidFill>
                <a:effectLst/>
                <a:latin typeface="-apple-system"/>
              </a:rPr>
              <a:t> aumenta, ya sea por las nuevas innovaciones tecnológicas, porque requieren de conocimiento experto de múltiples disciplinas o por avances en docencia, la creación y actualización necesariamente se tiene que desarrollar en compañía de otras personas. De esta manera, la interacción humana en el proceso de creación de contenidos de calidad es en muchas ocasiones, obligatoria.</a:t>
            </a:r>
          </a:p>
          <a:p>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121580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Los contenidos producidos combinan la experticia de los integrantes del equipo de trabajo, de la facultad o el programa académico, del grupo de investigación o del centro de estudios al cual pertenecen.</a:t>
            </a:r>
          </a:p>
          <a:p>
            <a:pPr algn="l">
              <a:buFont typeface="Arial" panose="020B0604020202020204" pitchFamily="34" charset="0"/>
              <a:buNone/>
            </a:pPr>
            <a:r>
              <a:rPr lang="es-CO" b="0" i="0" dirty="0">
                <a:solidFill>
                  <a:srgbClr val="24292F"/>
                </a:solidFill>
                <a:effectLst/>
                <a:latin typeface="-apple-system"/>
              </a:rPr>
              <a:t>Creación de redes colaborativas donde los repositorios de los grupos o centros es abierta y compartida dentro de los miembros de la institución y otras instituciones y comunidades científicas.</a:t>
            </a:r>
          </a:p>
          <a:p>
            <a:pPr algn="l">
              <a:buFont typeface="Arial" panose="020B0604020202020204" pitchFamily="34" charset="0"/>
              <a:buNone/>
            </a:pPr>
            <a:r>
              <a:rPr lang="es-CO" b="0" i="0" dirty="0">
                <a:solidFill>
                  <a:srgbClr val="24292F"/>
                </a:solidFill>
                <a:effectLst/>
                <a:latin typeface="-apple-system"/>
              </a:rPr>
              <a:t>Interacción directa entre grupos, profesores y estudiantes a través de discusiones.</a:t>
            </a:r>
          </a:p>
          <a:p>
            <a:pPr algn="l">
              <a:buFont typeface="Arial" panose="020B0604020202020204" pitchFamily="34" charset="0"/>
              <a:buNone/>
            </a:pPr>
            <a:r>
              <a:rPr lang="es-CO" b="0" i="0" dirty="0">
                <a:solidFill>
                  <a:srgbClr val="24292F"/>
                </a:solidFill>
                <a:effectLst/>
                <a:latin typeface="-apple-system"/>
              </a:rPr>
              <a:t>Facilidad de desarrollo en la solución de casos de estudio debido a que los miembros de la red pueden plantear diferentes formas de abordar el problema y se pueden obtener múltiples soluciones.</a:t>
            </a:r>
          </a:p>
          <a:p>
            <a:pPr algn="l">
              <a:buFont typeface="Arial" panose="020B0604020202020204" pitchFamily="34" charset="0"/>
              <a:buNone/>
            </a:pPr>
            <a:r>
              <a:rPr lang="es-CO" b="0" i="0" dirty="0">
                <a:solidFill>
                  <a:srgbClr val="24292F"/>
                </a:solidFill>
                <a:effectLst/>
                <a:latin typeface="-apple-system"/>
              </a:rPr>
              <a:t>El conocimiento compartido facilita los procesos de enseñanza y aprendizaje debido a que una vez se cuenta con la línea base de conocimiento, los miembros del equipo buscan nuevas formas de transmitir este conocimiento de una forma más asertiva.</a:t>
            </a:r>
          </a:p>
          <a:p>
            <a:r>
              <a:rPr lang="es-CO" dirty="0"/>
              <a:t>Agrega valor a todos los niveles de las organizaciones a las cuales pertenecen los colaboradores.</a:t>
            </a:r>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2767105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sz="1200" b="0" i="0" dirty="0">
                <a:solidFill>
                  <a:srgbClr val="24292F"/>
                </a:solidFill>
                <a:effectLst/>
                <a:latin typeface="-apple-system"/>
              </a:rPr>
              <a:t>La cooperación y colaboración son elementos vitales en el desarrollo de procesos creativos y producción de conocimiento.</a:t>
            </a:r>
            <a:endParaRPr lang="es-CO" sz="12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94818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El desarrollo de contenidos bajo el esquema de desarrollo colaborativo, agrega valor a tu perfil profesional, a tu equipo de trabajo y a la organización a la que perteneces.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r>
              <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entornos educativos, múltiples profesores pueden enseñar la misma asignatura y a través del desarrollo colaborativo, pueden crear y desarrollar un curso global con un </a:t>
            </a:r>
            <a:r>
              <a:rPr lang="es-CO" sz="12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micro-currículo</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común que combine la experticia de los diferentes miembros del equipo.</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El valor que obtienes como creador de contenidos compartidos es poder incluir tus participaciones en tu portafolio personal referenciando los diferentes repositorios creados.</a:t>
            </a: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295051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Un equipo de trabajo organizado y multidisciplinar, estará al tanto de nuevos métodos y herramientas que podrá implementar en contenidos existentes dentro de la organización.</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3153220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Al desarrollar una investigación, crear un curso, escribir un libro o participar en un proyecto, crea un repositorio documentado e invita a otros miembros de tu equipo y organización a colaborar.</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221999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Crea centros de discusión en cada repositorio para documentar la interacción entre los miembros y usuarios, publica frecuentemente noticias para mantener actualizada a tu comunidad.</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2788241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Existen diferentes herramientas o plataformas informáticas para desarrollo colaborativo que facilitan la interacción y gestión de la información. Los equipos de desarrollo ya no deben estar en el mismo lugar para poder comunicarse y crear, ni siquiera tienen que conocerse para poder dar sus criterios y participar en un proyecto. El desarrollo colaborativo es un modelo que parte de la base de que el conocimiento disponible públicamente, para ser accedido y revisado por otros investigadores, educadores o estudiantes. Debido a que este modelo está ligado al software libre, las reglas son similares: cuando un creador de contenido aporta algo a un repositorio fuente, o participa en el desarrollo colaborativo, sus aportes deben quedar públicos y disponibles para que pueda ser evaluado, mejorado o utilizado.</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1133735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22/09/2022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22/09/2022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22/09/2022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22/09/2022</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22/09/2022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22/09/2022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22/09/2022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22/09/2022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22/09/2022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22/09/2022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22/09/2022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22/09/2022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22/09/2022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22/09/2022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22/09/2022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22/09/2022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22/09/2022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22/09/2022</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s://www.youtube.com/watch?v=xztW-nosYn0" TargetMode="External"/><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CollabTools" TargetMode="External"/><Relationship Id="rId7" Type="http://schemas.openxmlformats.org/officeDocument/2006/relationships/image" Target="../media/image27.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saasradar.net/herramientas-desarrollo-colaborativo" TargetMode="External"/><Relationship Id="rId7" Type="http://schemas.openxmlformats.org/officeDocument/2006/relationships/image" Target="../media/image31.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 Id="rId9" Type="http://schemas.openxmlformats.org/officeDocument/2006/relationships/image" Target="../media/image33.sv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hyperlink" Target="https://github.com/rcfdtools/R.TeachingResearchGuide/tree/main/Section01/WhatIsCollab" TargetMode="External"/><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scielo.org.mx/" TargetMode="Externa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Gr5mAboH1Kk"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hyperlink" Target="https://www.youtube.com/watch?v=xztW-nosYn0" TargetMode="External"/><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hyperlink" Target="https://www.youtube.com/watch?v=xztW-nosYn0" TargetMode="Externa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Graphical user interface, text, application&#10;&#10;Description automatically generated">
            <a:extLst>
              <a:ext uri="{FF2B5EF4-FFF2-40B4-BE49-F238E27FC236}">
                <a16:creationId xmlns:a16="http://schemas.microsoft.com/office/drawing/2014/main" id="{9B0509BB-AD38-FC25-B607-4A9EFCB083E1}"/>
              </a:ext>
            </a:extLst>
          </p:cNvPr>
          <p:cNvPicPr>
            <a:picLocks noChangeAspect="1"/>
          </p:cNvPicPr>
          <p:nvPr/>
        </p:nvPicPr>
        <p:blipFill>
          <a:blip r:embed="rId2"/>
          <a:stretch>
            <a:fillRect/>
          </a:stretch>
        </p:blipFill>
        <p:spPr>
          <a:xfrm>
            <a:off x="1419650" y="1089000"/>
            <a:ext cx="9352699" cy="4680000"/>
          </a:xfrm>
          <a:prstGeom prst="rect">
            <a:avLst/>
          </a:prstGeom>
        </p:spPr>
      </p:pic>
    </p:spTree>
    <p:extLst>
      <p:ext uri="{BB962C8B-B14F-4D97-AF65-F5344CB8AC3E}">
        <p14:creationId xmlns:p14="http://schemas.microsoft.com/office/powerpoint/2010/main" val="45138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Interactúa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los miembros de tu comunidad.</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5"/>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124935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13254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Herramientas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para desarrollo colaborativo</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a:solidFill>
                  <a:schemeClr val="bg1">
                    <a:lumMod val="25000"/>
                  </a:schemeClr>
                </a:solidFill>
                <a:effectLst/>
                <a:latin typeface="+mj-lt"/>
                <a:hlinkClick r:id="rId3"/>
              </a:rPr>
              <a:t>https://github.com/rcfdtools/R.TeachingResearchGuide/tree/main/Section01/CollabTools</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grpSp>
        <p:nvGrpSpPr>
          <p:cNvPr id="13" name="Group 12">
            <a:extLst>
              <a:ext uri="{FF2B5EF4-FFF2-40B4-BE49-F238E27FC236}">
                <a16:creationId xmlns:a16="http://schemas.microsoft.com/office/drawing/2014/main" id="{9A49B948-F703-2E66-E346-3FA06E460EA2}"/>
              </a:ext>
            </a:extLst>
          </p:cNvPr>
          <p:cNvGrpSpPr/>
          <p:nvPr/>
        </p:nvGrpSpPr>
        <p:grpSpPr>
          <a:xfrm>
            <a:off x="4655998" y="1682973"/>
            <a:ext cx="2880000" cy="1449574"/>
            <a:chOff x="4501483" y="1682973"/>
            <a:chExt cx="2880000" cy="1449574"/>
          </a:xfrm>
        </p:grpSpPr>
        <p:pic>
          <p:nvPicPr>
            <p:cNvPr id="10" name="Graphic 9" descr="Tools outline">
              <a:extLst>
                <a:ext uri="{FF2B5EF4-FFF2-40B4-BE49-F238E27FC236}">
                  <a16:creationId xmlns:a16="http://schemas.microsoft.com/office/drawing/2014/main" id="{2EF2C4E7-3282-1FE2-1563-408D7B98D2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1483" y="1682973"/>
              <a:ext cx="1440000" cy="1440000"/>
            </a:xfrm>
            <a:prstGeom prst="rect">
              <a:avLst/>
            </a:prstGeom>
          </p:spPr>
        </p:pic>
        <p:pic>
          <p:nvPicPr>
            <p:cNvPr id="12" name="Graphic 11" descr="Drawing Figure outline">
              <a:extLst>
                <a:ext uri="{FF2B5EF4-FFF2-40B4-BE49-F238E27FC236}">
                  <a16:creationId xmlns:a16="http://schemas.microsoft.com/office/drawing/2014/main" id="{3287E20F-FDA6-AEC2-69C1-0990D730B7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01483" y="1692547"/>
              <a:ext cx="1440000" cy="1440000"/>
            </a:xfrm>
            <a:prstGeom prst="rect">
              <a:avLst/>
            </a:prstGeom>
          </p:spPr>
        </p:pic>
      </p:grpSp>
    </p:spTree>
    <p:extLst>
      <p:ext uri="{BB962C8B-B14F-4D97-AF65-F5344CB8AC3E}">
        <p14:creationId xmlns:p14="http://schemas.microsoft.com/office/powerpoint/2010/main" val="412089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292448"/>
            <a:ext cx="12191999"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Características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las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sp>
        <p:nvSpPr>
          <p:cNvPr id="3" name="TextBox 2">
            <a:extLst>
              <a:ext uri="{FF2B5EF4-FFF2-40B4-BE49-F238E27FC236}">
                <a16:creationId xmlns:a16="http://schemas.microsoft.com/office/drawing/2014/main" id="{73601239-4033-815A-3BCC-44CE8B4A0300}"/>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a:t>
            </a:r>
            <a:r>
              <a:rPr lang="es-CO" sz="1400" b="0" strike="noStrike" dirty="0">
                <a:solidFill>
                  <a:schemeClr val="bg1">
                    <a:lumMod val="25000"/>
                  </a:schemeClr>
                </a:solidFill>
                <a:effectLst/>
                <a:latin typeface="+mj-lt"/>
              </a:rPr>
              <a:t>Desarrollo colaborativo - Herramientas o plataformas más utilizadas</a:t>
            </a:r>
            <a:r>
              <a:rPr lang="en-US" sz="1400" b="0" strike="noStrike" dirty="0">
                <a:solidFill>
                  <a:schemeClr val="bg1">
                    <a:lumMod val="25000"/>
                  </a:schemeClr>
                </a:solidFill>
                <a:effectLst/>
                <a:latin typeface="+mj-lt"/>
              </a:rPr>
              <a:t>  </a:t>
            </a:r>
            <a:r>
              <a:rPr lang="en-US" sz="1400" b="0" strike="noStrike" dirty="0">
                <a:solidFill>
                  <a:schemeClr val="bg1">
                    <a:lumMod val="25000"/>
                  </a:schemeClr>
                </a:solidFill>
                <a:effectLst/>
                <a:latin typeface="+mj-lt"/>
                <a:hlinkClick r:id="rId3"/>
              </a:rPr>
              <a:t>https://saasradar.net/herramientas-desarrollo-colaborativo</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
        <p:nvSpPr>
          <p:cNvPr id="4" name="Title 1">
            <a:extLst>
              <a:ext uri="{FF2B5EF4-FFF2-40B4-BE49-F238E27FC236}">
                <a16:creationId xmlns:a16="http://schemas.microsoft.com/office/drawing/2014/main" id="{815EEC20-81BB-EEA1-BA05-CCB7511C994A}"/>
              </a:ext>
            </a:extLst>
          </p:cNvPr>
          <p:cNvSpPr txBox="1">
            <a:spLocks/>
          </p:cNvSpPr>
          <p:nvPr/>
        </p:nvSpPr>
        <p:spPr>
          <a:xfrm>
            <a:off x="557736" y="3335559"/>
            <a:ext cx="11076526" cy="2550545"/>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Disponibilidad del los archivos fuente de uno o varios proyectos.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Soporte y mantenimiento a investigaciones y sistemas informáticos ya concluidos y en explotación.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Control de versiones y trazabilidad.</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Foros de discusión.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Wikis para gestionar la documentación.</a:t>
            </a:r>
          </a:p>
        </p:txBody>
      </p:sp>
      <p:pic>
        <p:nvPicPr>
          <p:cNvPr id="7" name="Graphic 6" descr="Astronaut male outline">
            <a:extLst>
              <a:ext uri="{FF2B5EF4-FFF2-40B4-BE49-F238E27FC236}">
                <a16:creationId xmlns:a16="http://schemas.microsoft.com/office/drawing/2014/main" id="{84AE53A6-D869-AFD5-70CC-FEF1AEEC2E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90633" y="1504125"/>
            <a:ext cx="1440000" cy="1440000"/>
          </a:xfrm>
          <a:prstGeom prst="rect">
            <a:avLst/>
          </a:prstGeom>
        </p:spPr>
      </p:pic>
      <p:pic>
        <p:nvPicPr>
          <p:cNvPr id="9" name="Graphic 8" descr="Storytelling outline">
            <a:extLst>
              <a:ext uri="{FF2B5EF4-FFF2-40B4-BE49-F238E27FC236}">
                <a16:creationId xmlns:a16="http://schemas.microsoft.com/office/drawing/2014/main" id="{AF3BBB40-5F7D-0BB4-6BA0-ED1B1A27A2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61367" y="1504125"/>
            <a:ext cx="1440000" cy="1440000"/>
          </a:xfrm>
          <a:prstGeom prst="rect">
            <a:avLst/>
          </a:prstGeom>
        </p:spPr>
      </p:pic>
      <p:pic>
        <p:nvPicPr>
          <p:cNvPr id="17" name="Graphic 16" descr="Syncing cloud outline">
            <a:extLst>
              <a:ext uri="{FF2B5EF4-FFF2-40B4-BE49-F238E27FC236}">
                <a16:creationId xmlns:a16="http://schemas.microsoft.com/office/drawing/2014/main" id="{9F16B5F0-4892-FDAF-6256-A7E4A1BC084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75999" y="1504125"/>
            <a:ext cx="1440000" cy="1440000"/>
          </a:xfrm>
          <a:prstGeom prst="rect">
            <a:avLst/>
          </a:prstGeom>
        </p:spPr>
      </p:pic>
    </p:spTree>
    <p:extLst>
      <p:ext uri="{BB962C8B-B14F-4D97-AF65-F5344CB8AC3E}">
        <p14:creationId xmlns:p14="http://schemas.microsoft.com/office/powerpoint/2010/main" val="139919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218723"/>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pic>
        <p:nvPicPr>
          <p:cNvPr id="5" name="Picture 4" descr="A picture containing text&#10;&#10;Description automatically generated">
            <a:extLst>
              <a:ext uri="{FF2B5EF4-FFF2-40B4-BE49-F238E27FC236}">
                <a16:creationId xmlns:a16="http://schemas.microsoft.com/office/drawing/2014/main" id="{F59E366C-5DED-B599-5E1A-D1CBCE846CC2}"/>
              </a:ext>
            </a:extLst>
          </p:cNvPr>
          <p:cNvPicPr>
            <a:picLocks noChangeAspect="1"/>
          </p:cNvPicPr>
          <p:nvPr/>
        </p:nvPicPr>
        <p:blipFill>
          <a:blip r:embed="rId3"/>
          <a:stretch>
            <a:fillRect/>
          </a:stretch>
        </p:blipFill>
        <p:spPr>
          <a:xfrm>
            <a:off x="380010" y="2480816"/>
            <a:ext cx="11115304" cy="1896367"/>
          </a:xfrm>
          <a:prstGeom prst="rect">
            <a:avLst/>
          </a:prstGeom>
        </p:spPr>
      </p:pic>
    </p:spTree>
    <p:extLst>
      <p:ext uri="{BB962C8B-B14F-4D97-AF65-F5344CB8AC3E}">
        <p14:creationId xmlns:p14="http://schemas.microsoft.com/office/powerpoint/2010/main" val="1396733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0"/>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¿Cuál plataforma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debo usar</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FD76503E-5586-D28C-355A-419C1250A02C}"/>
              </a:ext>
            </a:extLst>
          </p:cNvPr>
          <p:cNvGraphicFramePr>
            <a:graphicFrameLocks noGrp="1"/>
          </p:cNvGraphicFramePr>
          <p:nvPr>
            <p:extLst>
              <p:ext uri="{D42A27DB-BD31-4B8C-83A1-F6EECF244321}">
                <p14:modId xmlns:p14="http://schemas.microsoft.com/office/powerpoint/2010/main" val="986465994"/>
              </p:ext>
            </p:extLst>
          </p:nvPr>
        </p:nvGraphicFramePr>
        <p:xfrm>
          <a:off x="489224" y="902115"/>
          <a:ext cx="11213550" cy="5588234"/>
        </p:xfrm>
        <a:graphic>
          <a:graphicData uri="http://schemas.openxmlformats.org/drawingml/2006/table">
            <a:tbl>
              <a:tblPr>
                <a:tableStyleId>{6E25E649-3F16-4E02-A733-19D2CDBF48F0}</a:tableStyleId>
              </a:tblPr>
              <a:tblGrid>
                <a:gridCol w="8137841">
                  <a:extLst>
                    <a:ext uri="{9D8B030D-6E8A-4147-A177-3AD203B41FA5}">
                      <a16:colId xmlns:a16="http://schemas.microsoft.com/office/drawing/2014/main" val="1751238247"/>
                    </a:ext>
                  </a:extLst>
                </a:gridCol>
                <a:gridCol w="1128156">
                  <a:extLst>
                    <a:ext uri="{9D8B030D-6E8A-4147-A177-3AD203B41FA5}">
                      <a16:colId xmlns:a16="http://schemas.microsoft.com/office/drawing/2014/main" val="769795539"/>
                    </a:ext>
                  </a:extLst>
                </a:gridCol>
                <a:gridCol w="890650">
                  <a:extLst>
                    <a:ext uri="{9D8B030D-6E8A-4147-A177-3AD203B41FA5}">
                      <a16:colId xmlns:a16="http://schemas.microsoft.com/office/drawing/2014/main" val="2745942860"/>
                    </a:ext>
                  </a:extLst>
                </a:gridCol>
                <a:gridCol w="1056903">
                  <a:extLst>
                    <a:ext uri="{9D8B030D-6E8A-4147-A177-3AD203B41FA5}">
                      <a16:colId xmlns:a16="http://schemas.microsoft.com/office/drawing/2014/main" val="3009411820"/>
                    </a:ext>
                  </a:extLst>
                </a:gridCol>
              </a:tblGrid>
              <a:tr h="359130">
                <a:tc>
                  <a:txBody>
                    <a:bodyPr/>
                    <a:lstStyle/>
                    <a:p>
                      <a:pPr algn="l" fontAlgn="ctr"/>
                      <a:r>
                        <a:rPr lang="es-CO" sz="2000" b="1" u="none" strike="noStrike" dirty="0">
                          <a:solidFill>
                            <a:srgbClr val="24292F"/>
                          </a:solidFill>
                          <a:effectLst/>
                          <a:latin typeface="Segoe UI" panose="020B0502040204020203" pitchFamily="34" charset="0"/>
                          <a:cs typeface="Segoe UI" panose="020B0502040204020203" pitchFamily="34" charset="0"/>
                        </a:rPr>
                        <a:t>Requerimiento</a:t>
                      </a:r>
                      <a:endParaRPr lang="es-CO" sz="2000" b="1"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2000" b="1" u="none" strike="noStrike">
                          <a:solidFill>
                            <a:srgbClr val="24292F"/>
                          </a:solidFill>
                          <a:effectLst/>
                          <a:latin typeface="Segoe UI" panose="020B0502040204020203" pitchFamily="34" charset="0"/>
                          <a:cs typeface="Segoe UI" panose="020B0502040204020203" pitchFamily="34" charset="0"/>
                        </a:rPr>
                        <a:t>GitHub</a:t>
                      </a:r>
                      <a:endParaRPr lang="es-CO" sz="2000" b="1" i="0" u="none" strike="noStrike">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2000" b="1" u="none" strike="noStrike">
                          <a:solidFill>
                            <a:srgbClr val="24292F"/>
                          </a:solidFill>
                          <a:effectLst/>
                          <a:latin typeface="Segoe UI" panose="020B0502040204020203" pitchFamily="34" charset="0"/>
                          <a:cs typeface="Segoe UI" panose="020B0502040204020203" pitchFamily="34" charset="0"/>
                        </a:rPr>
                        <a:t>GitLab</a:t>
                      </a:r>
                      <a:endParaRPr lang="es-CO" sz="2000" b="1" i="0" u="none" strike="noStrike">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2000" b="1" u="none" strike="noStrike">
                          <a:solidFill>
                            <a:srgbClr val="24292F"/>
                          </a:solidFill>
                          <a:effectLst/>
                          <a:latin typeface="Segoe UI" panose="020B0502040204020203" pitchFamily="34" charset="0"/>
                          <a:cs typeface="Segoe UI" panose="020B0502040204020203" pitchFamily="34" charset="0"/>
                        </a:rPr>
                        <a:t>Google Code</a:t>
                      </a:r>
                      <a:endParaRPr lang="es-CO" sz="2000" b="1" i="0" u="none" strike="noStrike">
                        <a:solidFill>
                          <a:srgbClr val="24292F"/>
                        </a:solidFill>
                        <a:effectLst/>
                        <a:latin typeface="Segoe UI" panose="020B0502040204020203" pitchFamily="34" charset="0"/>
                        <a:cs typeface="Segoe UI" panose="020B0502040204020203" pitchFamily="34" charset="0"/>
                      </a:endParaRPr>
                    </a:p>
                  </a:txBody>
                  <a:tcPr marL="4873" marR="4873" marT="4873" marB="0" anchor="ctr"/>
                </a:tc>
                <a:extLst>
                  <a:ext uri="{0D108BD9-81ED-4DB2-BD59-A6C34878D82A}">
                    <a16:rowId xmlns:a16="http://schemas.microsoft.com/office/drawing/2014/main" val="196265309"/>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Creación de cuenta sin versión de prueba o que expira</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479224350"/>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Repositorios públicos sin </a:t>
                      </a:r>
                      <a:r>
                        <a:rPr lang="es-CO" sz="2000" b="0" u="none" strike="noStrike" dirty="0" err="1">
                          <a:solidFill>
                            <a:srgbClr val="24292F"/>
                          </a:solidFill>
                          <a:effectLst/>
                          <a:latin typeface="Segoe UI" panose="020B0502040204020203" pitchFamily="34" charset="0"/>
                          <a:cs typeface="Segoe UI" panose="020B0502040204020203" pitchFamily="34" charset="0"/>
                        </a:rPr>
                        <a:t>Login</a:t>
                      </a:r>
                      <a:r>
                        <a:rPr lang="es-CO" sz="2000" b="0" u="none" strike="noStrike" dirty="0">
                          <a:solidFill>
                            <a:srgbClr val="24292F"/>
                          </a:solidFill>
                          <a:effectLst/>
                          <a:latin typeface="Segoe UI" panose="020B0502040204020203" pitchFamily="34" charset="0"/>
                          <a:cs typeface="Segoe UI" panose="020B0502040204020203" pitchFamily="34" charset="0"/>
                        </a:rPr>
                        <a:t> de usuario</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75663142"/>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Repositorios ilimitados por usuario sin versión de pago</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343391577"/>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Creación de organizaciones</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556682761"/>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Clonación de repositorios entre usuarios y organizaciones</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50760718"/>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Descarga directa de repositorio sin registro de usuario</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23443451"/>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Buscador de proyectos sin registro de usuario</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713878292"/>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Cargue masivo de archivos inferiores a 100 MB en cuentas libres</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154648127"/>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Gestión local de repositorio utilizando herramientas de desarrollo</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1636858730"/>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Entornos de discusión por repositorio público</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26833031"/>
                  </a:ext>
                </a:extLst>
              </a:tr>
              <a:tr h="243584">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Llamado de recursos entre repositorios</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rowSpan="2">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080408605"/>
                  </a:ext>
                </a:extLst>
              </a:tr>
              <a:tr h="179565">
                <a:tc>
                  <a:txBody>
                    <a:bodyPr/>
                    <a:lstStyle/>
                    <a:p>
                      <a:pPr algn="l" fontAlgn="ctr"/>
                      <a:r>
                        <a:rPr lang="es-CO" sz="2000" b="0" u="none" strike="noStrike">
                          <a:solidFill>
                            <a:srgbClr val="24292F"/>
                          </a:solidFill>
                          <a:effectLst/>
                          <a:latin typeface="Segoe UI" panose="020B0502040204020203" pitchFamily="34" charset="0"/>
                          <a:cs typeface="Segoe UI" panose="020B0502040204020203" pitchFamily="34" charset="0"/>
                        </a:rPr>
                        <a:t>(archivos, paquetes de datos, librerías...)</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3855" marR="4873" marT="4873" marB="0" anchor="ctr"/>
                </a:tc>
                <a:tc vMerge="1">
                  <a:txBody>
                    <a:bodyPr/>
                    <a:lstStyle/>
                    <a:p>
                      <a:endParaRPr lang="es-CO"/>
                    </a:p>
                  </a:txBody>
                  <a:tcPr/>
                </a:tc>
                <a:tc vMerge="1">
                  <a:txBody>
                    <a:bodyPr/>
                    <a:lstStyle/>
                    <a:p>
                      <a:endParaRPr lang="es-CO"/>
                    </a:p>
                  </a:txBody>
                  <a:tcPr/>
                </a:tc>
                <a:tc vMerge="1">
                  <a:txBody>
                    <a:bodyPr/>
                    <a:lstStyle/>
                    <a:p>
                      <a:endParaRPr lang="es-CO"/>
                    </a:p>
                  </a:txBody>
                  <a:tcPr/>
                </a:tc>
                <a:extLst>
                  <a:ext uri="{0D108BD9-81ED-4DB2-BD59-A6C34878D82A}">
                    <a16:rowId xmlns:a16="http://schemas.microsoft.com/office/drawing/2014/main" val="635844202"/>
                  </a:ext>
                </a:extLst>
              </a:tr>
              <a:tr h="243584">
                <a:tc>
                  <a:txBody>
                    <a:bodyPr/>
                    <a:lstStyle/>
                    <a:p>
                      <a:pPr algn="l" fontAlgn="ctr"/>
                      <a:r>
                        <a:rPr lang="es-CO" sz="2000" b="0" u="none" strike="noStrike" dirty="0">
                          <a:solidFill>
                            <a:srgbClr val="24292F"/>
                          </a:solidFill>
                          <a:effectLst/>
                          <a:latin typeface="Segoe UI" panose="020B0502040204020203" pitchFamily="34" charset="0"/>
                          <a:cs typeface="Segoe UI" panose="020B0502040204020203" pitchFamily="34" charset="0"/>
                        </a:rPr>
                        <a:t>Aplicación móvil oficial con opciones de edición, discusiones, asuntos, notificaciones.</a:t>
                      </a:r>
                      <a:endParaRPr lang="es-CO" sz="20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2000" b="0" u="none" strike="noStrike">
                          <a:solidFill>
                            <a:srgbClr val="24292F"/>
                          </a:solidFill>
                          <a:effectLst/>
                          <a:latin typeface="Segoe UI" panose="020B0502040204020203" pitchFamily="34" charset="0"/>
                          <a:cs typeface="Segoe UI" panose="020B0502040204020203" pitchFamily="34" charset="0"/>
                        </a:rPr>
                        <a:t> </a:t>
                      </a:r>
                      <a:endParaRPr lang="es-CO" sz="20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l" fontAlgn="b"/>
                      <a:r>
                        <a:rPr lang="es-CO" sz="2000" b="0" u="none" strike="noStrike" dirty="0">
                          <a:solidFill>
                            <a:srgbClr val="000000"/>
                          </a:solidFill>
                          <a:effectLst/>
                          <a:latin typeface="Segoe UI" panose="020B0502040204020203" pitchFamily="34" charset="0"/>
                          <a:cs typeface="Segoe UI" panose="020B0502040204020203" pitchFamily="34" charset="0"/>
                        </a:rPr>
                        <a:t> </a:t>
                      </a:r>
                      <a:endParaRPr lang="es-CO" sz="2000" b="0" i="0" u="none" strike="noStrike" dirty="0">
                        <a:solidFill>
                          <a:srgbClr val="000000"/>
                        </a:solidFill>
                        <a:effectLst/>
                        <a:latin typeface="Segoe UI" panose="020B0502040204020203" pitchFamily="34" charset="0"/>
                        <a:cs typeface="Segoe UI" panose="020B0502040204020203" pitchFamily="34" charset="0"/>
                      </a:endParaRPr>
                    </a:p>
                  </a:txBody>
                  <a:tcPr marL="4873" marR="4873" marT="4873" marB="0" anchor="b"/>
                </a:tc>
                <a:extLst>
                  <a:ext uri="{0D108BD9-81ED-4DB2-BD59-A6C34878D82A}">
                    <a16:rowId xmlns:a16="http://schemas.microsoft.com/office/drawing/2014/main" val="2258964480"/>
                  </a:ext>
                </a:extLst>
              </a:tr>
            </a:tbl>
          </a:graphicData>
        </a:graphic>
      </p:graphicFrame>
    </p:spTree>
    <p:extLst>
      <p:ext uri="{BB962C8B-B14F-4D97-AF65-F5344CB8AC3E}">
        <p14:creationId xmlns:p14="http://schemas.microsoft.com/office/powerpoint/2010/main" val="39079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0" y="2624140"/>
            <a:ext cx="12191999" cy="1609719"/>
          </a:xfrm>
        </p:spPr>
        <p:txBody>
          <a:bodyPr anchor="ctr" anchorCtr="0">
            <a:normAutofit/>
          </a:bodyPr>
          <a:lstStyle/>
          <a:p>
            <a:pPr algn="ct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Sección 1 - </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Introducción</a:t>
            </a: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 fundamentos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implementación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GitHub</a:t>
            </a:r>
            <a:endParaRPr lang="es-CO" sz="3600" dirty="0">
              <a:solidFill>
                <a:schemeClr val="bg1">
                  <a:lumMod val="25000"/>
                </a:schemeClr>
              </a:solidFill>
            </a:endParaRPr>
          </a:p>
        </p:txBody>
      </p:sp>
    </p:spTree>
    <p:extLst>
      <p:ext uri="{BB962C8B-B14F-4D97-AF65-F5344CB8AC3E}">
        <p14:creationId xmlns:p14="http://schemas.microsoft.com/office/powerpoint/2010/main" val="52648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pic>
        <p:nvPicPr>
          <p:cNvPr id="4" name="Graphic 3" descr="Female Profile outline">
            <a:extLst>
              <a:ext uri="{FF2B5EF4-FFF2-40B4-BE49-F238E27FC236}">
                <a16:creationId xmlns:a16="http://schemas.microsoft.com/office/drawing/2014/main" id="{9E580087-1848-2C74-059E-4FB712D206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38716" y="1930704"/>
            <a:ext cx="1440000" cy="1440000"/>
          </a:xfrm>
          <a:prstGeom prst="rect">
            <a:avLst/>
          </a:prstGeom>
        </p:spPr>
      </p:pic>
      <p:pic>
        <p:nvPicPr>
          <p:cNvPr id="6" name="Graphic 5" descr="Office worker male with solid fill">
            <a:extLst>
              <a:ext uri="{FF2B5EF4-FFF2-40B4-BE49-F238E27FC236}">
                <a16:creationId xmlns:a16="http://schemas.microsoft.com/office/drawing/2014/main" id="{4D75C8EA-7B01-EDEE-9F66-28EF2EB9A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38716" y="4029560"/>
            <a:ext cx="1440000" cy="1440000"/>
          </a:xfrm>
          <a:prstGeom prst="rect">
            <a:avLst/>
          </a:prstGeom>
        </p:spPr>
      </p:pic>
      <p:pic>
        <p:nvPicPr>
          <p:cNvPr id="9" name="Graphic 8" descr="School boy outline">
            <a:extLst>
              <a:ext uri="{FF2B5EF4-FFF2-40B4-BE49-F238E27FC236}">
                <a16:creationId xmlns:a16="http://schemas.microsoft.com/office/drawing/2014/main" id="{B952148E-0920-0FD5-1639-60A7B9A58D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83036" y="3999002"/>
            <a:ext cx="1440000" cy="1440000"/>
          </a:xfrm>
          <a:prstGeom prst="rect">
            <a:avLst/>
          </a:prstGeom>
        </p:spPr>
      </p:pic>
      <p:pic>
        <p:nvPicPr>
          <p:cNvPr id="11" name="Graphic 10" descr="School boy outline">
            <a:extLst>
              <a:ext uri="{FF2B5EF4-FFF2-40B4-BE49-F238E27FC236}">
                <a16:creationId xmlns:a16="http://schemas.microsoft.com/office/drawing/2014/main" id="{9254C4EE-8B31-AECE-9432-1A9EA90E67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81662" y="4096361"/>
            <a:ext cx="1440000" cy="1440000"/>
          </a:xfrm>
          <a:prstGeom prst="rect">
            <a:avLst/>
          </a:prstGeom>
        </p:spPr>
      </p:pic>
      <p:pic>
        <p:nvPicPr>
          <p:cNvPr id="12" name="Graphic 11" descr="Female Profile outline">
            <a:extLst>
              <a:ext uri="{FF2B5EF4-FFF2-40B4-BE49-F238E27FC236}">
                <a16:creationId xmlns:a16="http://schemas.microsoft.com/office/drawing/2014/main" id="{ADDF707C-B255-3580-FFAF-EBB2B30995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1868" y="4126411"/>
            <a:ext cx="1440000" cy="1440000"/>
          </a:xfrm>
          <a:prstGeom prst="rect">
            <a:avLst/>
          </a:prstGeom>
        </p:spPr>
      </p:pic>
      <p:pic>
        <p:nvPicPr>
          <p:cNvPr id="13" name="Graphic 12" descr="Office worker male with solid fill">
            <a:extLst>
              <a:ext uri="{FF2B5EF4-FFF2-40B4-BE49-F238E27FC236}">
                <a16:creationId xmlns:a16="http://schemas.microsoft.com/office/drawing/2014/main" id="{5B9940A1-F079-0EA8-181C-33594F12EA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3790" y="1823122"/>
            <a:ext cx="1440000" cy="1440000"/>
          </a:xfrm>
          <a:prstGeom prst="rect">
            <a:avLst/>
          </a:prstGeom>
        </p:spPr>
      </p:pic>
      <p:pic>
        <p:nvPicPr>
          <p:cNvPr id="17" name="Graphic 16" descr="Construction worker male outline">
            <a:extLst>
              <a:ext uri="{FF2B5EF4-FFF2-40B4-BE49-F238E27FC236}">
                <a16:creationId xmlns:a16="http://schemas.microsoft.com/office/drawing/2014/main" id="{51B4BBF5-BF99-135F-F1D6-E5073CB026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61034" y="1831086"/>
            <a:ext cx="1440000" cy="1440000"/>
          </a:xfrm>
          <a:prstGeom prst="rect">
            <a:avLst/>
          </a:prstGeom>
        </p:spPr>
      </p:pic>
      <p:sp>
        <p:nvSpPr>
          <p:cNvPr id="18" name="Rectangle: Rounded Corners 17">
            <a:extLst>
              <a:ext uri="{FF2B5EF4-FFF2-40B4-BE49-F238E27FC236}">
                <a16:creationId xmlns:a16="http://schemas.microsoft.com/office/drawing/2014/main" id="{5CD7DB88-D856-7660-23BB-F8FF0673F2A7}"/>
              </a:ext>
            </a:extLst>
          </p:cNvPr>
          <p:cNvSpPr/>
          <p:nvPr/>
        </p:nvSpPr>
        <p:spPr>
          <a:xfrm>
            <a:off x="1129553" y="3556361"/>
            <a:ext cx="10101431" cy="18000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9" name="Oval 18">
            <a:extLst>
              <a:ext uri="{FF2B5EF4-FFF2-40B4-BE49-F238E27FC236}">
                <a16:creationId xmlns:a16="http://schemas.microsoft.com/office/drawing/2014/main" id="{03D759BD-C839-F1D3-3008-AAC11B1C2029}"/>
              </a:ext>
            </a:extLst>
          </p:cNvPr>
          <p:cNvSpPr/>
          <p:nvPr/>
        </p:nvSpPr>
        <p:spPr>
          <a:xfrm>
            <a:off x="859553" y="3376361"/>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0" name="Oval 19">
            <a:extLst>
              <a:ext uri="{FF2B5EF4-FFF2-40B4-BE49-F238E27FC236}">
                <a16:creationId xmlns:a16="http://schemas.microsoft.com/office/drawing/2014/main" id="{A9031C2A-D850-DF6F-1099-58789215474A}"/>
              </a:ext>
            </a:extLst>
          </p:cNvPr>
          <p:cNvSpPr/>
          <p:nvPr/>
        </p:nvSpPr>
        <p:spPr>
          <a:xfrm>
            <a:off x="1713642" y="3381358"/>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2" name="Oval 21">
            <a:extLst>
              <a:ext uri="{FF2B5EF4-FFF2-40B4-BE49-F238E27FC236}">
                <a16:creationId xmlns:a16="http://schemas.microsoft.com/office/drawing/2014/main" id="{C892A092-E165-8BFA-58FE-C29B8C376DF9}"/>
              </a:ext>
            </a:extLst>
          </p:cNvPr>
          <p:cNvSpPr/>
          <p:nvPr/>
        </p:nvSpPr>
        <p:spPr>
          <a:xfrm>
            <a:off x="3388716"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3" name="Oval 22">
            <a:extLst>
              <a:ext uri="{FF2B5EF4-FFF2-40B4-BE49-F238E27FC236}">
                <a16:creationId xmlns:a16="http://schemas.microsoft.com/office/drawing/2014/main" id="{3263FD8A-3385-A855-700E-BC83D684E9E2}"/>
              </a:ext>
            </a:extLst>
          </p:cNvPr>
          <p:cNvSpPr/>
          <p:nvPr/>
        </p:nvSpPr>
        <p:spPr>
          <a:xfrm>
            <a:off x="5513790" y="344336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4" name="Oval 23">
            <a:extLst>
              <a:ext uri="{FF2B5EF4-FFF2-40B4-BE49-F238E27FC236}">
                <a16:creationId xmlns:a16="http://schemas.microsoft.com/office/drawing/2014/main" id="{12D97561-B200-DE23-0273-F2B688FA96FC}"/>
              </a:ext>
            </a:extLst>
          </p:cNvPr>
          <p:cNvSpPr/>
          <p:nvPr/>
        </p:nvSpPr>
        <p:spPr>
          <a:xfrm>
            <a:off x="6731662"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5" name="Oval 24">
            <a:extLst>
              <a:ext uri="{FF2B5EF4-FFF2-40B4-BE49-F238E27FC236}">
                <a16:creationId xmlns:a16="http://schemas.microsoft.com/office/drawing/2014/main" id="{8B2BCDF1-BA0A-547E-357D-D066A9E6AB7F}"/>
              </a:ext>
            </a:extLst>
          </p:cNvPr>
          <p:cNvSpPr/>
          <p:nvPr/>
        </p:nvSpPr>
        <p:spPr>
          <a:xfrm>
            <a:off x="8391868" y="341770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6" name="Oval 25">
            <a:extLst>
              <a:ext uri="{FF2B5EF4-FFF2-40B4-BE49-F238E27FC236}">
                <a16:creationId xmlns:a16="http://schemas.microsoft.com/office/drawing/2014/main" id="{17CE0F48-09EC-FB62-D355-2A400769C46D}"/>
              </a:ext>
            </a:extLst>
          </p:cNvPr>
          <p:cNvSpPr/>
          <p:nvPr/>
        </p:nvSpPr>
        <p:spPr>
          <a:xfrm>
            <a:off x="9311034" y="341482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7" name="Oval 26">
            <a:extLst>
              <a:ext uri="{FF2B5EF4-FFF2-40B4-BE49-F238E27FC236}">
                <a16:creationId xmlns:a16="http://schemas.microsoft.com/office/drawing/2014/main" id="{EC57D0E6-41A3-A883-08C7-0CF10CA759B8}"/>
              </a:ext>
            </a:extLst>
          </p:cNvPr>
          <p:cNvSpPr/>
          <p:nvPr/>
        </p:nvSpPr>
        <p:spPr>
          <a:xfrm>
            <a:off x="10960984" y="3390953"/>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pic>
        <p:nvPicPr>
          <p:cNvPr id="37" name="Graphic 36" descr="School boy outline">
            <a:extLst>
              <a:ext uri="{FF2B5EF4-FFF2-40B4-BE49-F238E27FC236}">
                <a16:creationId xmlns:a16="http://schemas.microsoft.com/office/drawing/2014/main" id="{903E4AF8-9ACC-67E9-80AC-BF284011B3A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10984" y="4129849"/>
            <a:ext cx="1440000" cy="1440000"/>
          </a:xfrm>
          <a:prstGeom prst="rect">
            <a:avLst/>
          </a:prstGeom>
        </p:spPr>
      </p:pic>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 y="391431"/>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el desarrollo colaborativo</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41" name="TextBox 40">
            <a:extLst>
              <a:ext uri="{FF2B5EF4-FFF2-40B4-BE49-F238E27FC236}">
                <a16:creationId xmlns:a16="http://schemas.microsoft.com/office/drawing/2014/main" id="{18385092-CEA9-9D91-6EB8-37D91613ECD5}"/>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a:solidFill>
                  <a:schemeClr val="bg1">
                    <a:lumMod val="25000"/>
                  </a:schemeClr>
                </a:solidFill>
                <a:effectLst/>
                <a:latin typeface="+mj-lt"/>
                <a:hlinkClick r:id="rId11"/>
              </a:rPr>
              <a:t>https://github.com/rcfdtools/R.TeachingResearchGuide/tree/main/Section01/WhatIsCollab</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148708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1" y="134809"/>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contenidos de forma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individual o colectiva</a:t>
            </a:r>
          </a:p>
        </p:txBody>
      </p:sp>
      <p:pic>
        <p:nvPicPr>
          <p:cNvPr id="8" name="Graphic 7">
            <a:extLst>
              <a:ext uri="{FF2B5EF4-FFF2-40B4-BE49-F238E27FC236}">
                <a16:creationId xmlns:a16="http://schemas.microsoft.com/office/drawing/2014/main" id="{015AC5EB-8392-CCEF-54F0-6BE33E91AE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755" y="956560"/>
            <a:ext cx="11340489" cy="5579157"/>
          </a:xfrm>
          <a:prstGeom prst="rect">
            <a:avLst/>
          </a:prstGeom>
        </p:spPr>
      </p:pic>
      <p:sp>
        <p:nvSpPr>
          <p:cNvPr id="16" name="TextBox 15">
            <a:extLst>
              <a:ext uri="{FF2B5EF4-FFF2-40B4-BE49-F238E27FC236}">
                <a16:creationId xmlns:a16="http://schemas.microsoft.com/office/drawing/2014/main" id="{D44A580F-908E-08E8-914C-D687BBBB7923}"/>
              </a:ext>
            </a:extLst>
          </p:cNvPr>
          <p:cNvSpPr txBox="1"/>
          <p:nvPr/>
        </p:nvSpPr>
        <p:spPr>
          <a:xfrm>
            <a:off x="0" y="6550223"/>
            <a:ext cx="12192000" cy="307777"/>
          </a:xfrm>
          <a:prstGeom prst="rect">
            <a:avLst/>
          </a:prstGeom>
          <a:noFill/>
        </p:spPr>
        <p:txBody>
          <a:bodyPr wrap="square" rtlCol="0">
            <a:spAutoFit/>
          </a:bodyPr>
          <a:lstStyle/>
          <a:p>
            <a:pPr algn="ctr"/>
            <a:r>
              <a:rPr lang="es-CO" sz="1400" dirty="0">
                <a:solidFill>
                  <a:schemeClr val="bg1">
                    <a:lumMod val="25000"/>
                  </a:schemeClr>
                </a:solidFill>
                <a:latin typeface="+mj-lt"/>
              </a:rPr>
              <a:t>Tomado o adaptado de: Programación colaborativa - De la necesidad de su uso a la psicología de sus interacciones, </a:t>
            </a:r>
            <a:r>
              <a:rPr lang="es-CO" sz="1400" dirty="0">
                <a:solidFill>
                  <a:schemeClr val="bg1">
                    <a:lumMod val="25000"/>
                  </a:schemeClr>
                </a:solidFill>
                <a:latin typeface="+mj-lt"/>
                <a:hlinkClick r:id="rId5"/>
              </a:rPr>
              <a:t>https://www.scielo.org.mx</a:t>
            </a:r>
            <a:r>
              <a:rPr lang="es-CO" sz="1400" dirty="0">
                <a:solidFill>
                  <a:schemeClr val="bg1">
                    <a:lumMod val="25000"/>
                  </a:schemeClr>
                </a:solidFill>
                <a:latin typeface="+mj-lt"/>
              </a:rPr>
              <a:t>  </a:t>
            </a:r>
          </a:p>
        </p:txBody>
      </p:sp>
    </p:spTree>
    <p:extLst>
      <p:ext uri="{BB962C8B-B14F-4D97-AF65-F5344CB8AC3E}">
        <p14:creationId xmlns:p14="http://schemas.microsoft.com/office/powerpoint/2010/main" val="65017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1" y="291223"/>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Beneficios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trabajar colaborativamente</a:t>
            </a:r>
          </a:p>
        </p:txBody>
      </p:sp>
      <p:sp>
        <p:nvSpPr>
          <p:cNvPr id="2" name="Title 1">
            <a:extLst>
              <a:ext uri="{FF2B5EF4-FFF2-40B4-BE49-F238E27FC236}">
                <a16:creationId xmlns:a16="http://schemas.microsoft.com/office/drawing/2014/main" id="{E489CDCC-A75B-6D18-1E85-FE6BD3835AEE}"/>
              </a:ext>
            </a:extLst>
          </p:cNvPr>
          <p:cNvSpPr txBox="1">
            <a:spLocks/>
          </p:cNvSpPr>
          <p:nvPr/>
        </p:nvSpPr>
        <p:spPr>
          <a:xfrm>
            <a:off x="960291" y="3646682"/>
            <a:ext cx="10271418" cy="2550545"/>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Combinación de experticia.</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de redes colaborativas.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Interacción directa entre grupos, profesores y estudiantes.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Solución de casos de estudio desde diferentes perspectivas.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Conocimiento compartido.</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 valor a las organizaciones.</a:t>
            </a:r>
          </a:p>
        </p:txBody>
      </p:sp>
      <p:pic>
        <p:nvPicPr>
          <p:cNvPr id="5" name="Graphic 4" descr="Brain in head outline">
            <a:extLst>
              <a:ext uri="{FF2B5EF4-FFF2-40B4-BE49-F238E27FC236}">
                <a16:creationId xmlns:a16="http://schemas.microsoft.com/office/drawing/2014/main" id="{9CC085F6-4AEF-D1A0-04D4-63AF45533A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3569" y="1674857"/>
            <a:ext cx="1440000" cy="1440000"/>
          </a:xfrm>
          <a:prstGeom prst="rect">
            <a:avLst/>
          </a:prstGeom>
        </p:spPr>
      </p:pic>
      <p:pic>
        <p:nvPicPr>
          <p:cNvPr id="7" name="Graphic 6" descr="Brainstorm outline">
            <a:extLst>
              <a:ext uri="{FF2B5EF4-FFF2-40B4-BE49-F238E27FC236}">
                <a16:creationId xmlns:a16="http://schemas.microsoft.com/office/drawing/2014/main" id="{EBBBB7FD-7A43-94FD-F0DA-F68F39DF26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43139" y="1674857"/>
            <a:ext cx="1440000" cy="1440000"/>
          </a:xfrm>
          <a:prstGeom prst="rect">
            <a:avLst/>
          </a:prstGeom>
        </p:spPr>
      </p:pic>
      <p:pic>
        <p:nvPicPr>
          <p:cNvPr id="10" name="Graphic 9" descr="Classroom outline">
            <a:extLst>
              <a:ext uri="{FF2B5EF4-FFF2-40B4-BE49-F238E27FC236}">
                <a16:creationId xmlns:a16="http://schemas.microsoft.com/office/drawing/2014/main" id="{B5CCC2BF-486B-16E1-0544-D00ED8EB1B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31052" y="1674857"/>
            <a:ext cx="1440000" cy="1440000"/>
          </a:xfrm>
          <a:prstGeom prst="rect">
            <a:avLst/>
          </a:prstGeom>
        </p:spPr>
      </p:pic>
      <p:pic>
        <p:nvPicPr>
          <p:cNvPr id="12" name="Graphic 11" descr="Connections outline">
            <a:extLst>
              <a:ext uri="{FF2B5EF4-FFF2-40B4-BE49-F238E27FC236}">
                <a16:creationId xmlns:a16="http://schemas.microsoft.com/office/drawing/2014/main" id="{02DCD504-2554-9B1C-E99A-B2108DAF74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15765" y="1674857"/>
            <a:ext cx="1440000" cy="1440000"/>
          </a:xfrm>
          <a:prstGeom prst="rect">
            <a:avLst/>
          </a:prstGeom>
        </p:spPr>
      </p:pic>
    </p:spTree>
    <p:extLst>
      <p:ext uri="{BB962C8B-B14F-4D97-AF65-F5344CB8AC3E}">
        <p14:creationId xmlns:p14="http://schemas.microsoft.com/office/powerpoint/2010/main" val="53088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EEC9D47C-7FF5-A2A7-692E-D86B2FE6424F}"/>
              </a:ext>
            </a:extLst>
          </p:cNvPr>
          <p:cNvGraphicFramePr>
            <a:graphicFrameLocks noGrp="1"/>
          </p:cNvGraphicFramePr>
          <p:nvPr>
            <p:extLst>
              <p:ext uri="{D42A27DB-BD31-4B8C-83A1-F6EECF244321}">
                <p14:modId xmlns:p14="http://schemas.microsoft.com/office/powerpoint/2010/main" val="3847936238"/>
              </p:ext>
            </p:extLst>
          </p:nvPr>
        </p:nvGraphicFramePr>
        <p:xfrm>
          <a:off x="1402750" y="1802040"/>
          <a:ext cx="9386499" cy="3826619"/>
        </p:xfrm>
        <a:graphic>
          <a:graphicData uri="http://schemas.openxmlformats.org/drawingml/2006/table">
            <a:tbl>
              <a:tblPr>
                <a:tableStyleId>{6E25E649-3F16-4E02-A733-19D2CDBF48F0}</a:tableStyleId>
              </a:tblPr>
              <a:tblGrid>
                <a:gridCol w="2411829">
                  <a:extLst>
                    <a:ext uri="{9D8B030D-6E8A-4147-A177-3AD203B41FA5}">
                      <a16:colId xmlns:a16="http://schemas.microsoft.com/office/drawing/2014/main" val="2450113201"/>
                    </a:ext>
                  </a:extLst>
                </a:gridCol>
                <a:gridCol w="3099971">
                  <a:extLst>
                    <a:ext uri="{9D8B030D-6E8A-4147-A177-3AD203B41FA5}">
                      <a16:colId xmlns:a16="http://schemas.microsoft.com/office/drawing/2014/main" val="2523571973"/>
                    </a:ext>
                  </a:extLst>
                </a:gridCol>
                <a:gridCol w="3874699">
                  <a:extLst>
                    <a:ext uri="{9D8B030D-6E8A-4147-A177-3AD203B41FA5}">
                      <a16:colId xmlns:a16="http://schemas.microsoft.com/office/drawing/2014/main" val="2215633197"/>
                    </a:ext>
                  </a:extLst>
                </a:gridCol>
              </a:tblGrid>
              <a:tr h="302310">
                <a:tc>
                  <a:txBody>
                    <a:bodyPr/>
                    <a:lstStyle/>
                    <a:p>
                      <a:pPr algn="l" fontAlgn="ctr">
                        <a:spcBef>
                          <a:spcPts val="0"/>
                        </a:spcBef>
                        <a:spcAft>
                          <a:spcPts val="0"/>
                        </a:spcAft>
                      </a:pPr>
                      <a:r>
                        <a:rPr lang="es-CO" sz="2600" b="1" u="none" strike="noStrike" dirty="0">
                          <a:solidFill>
                            <a:srgbClr val="24292F"/>
                          </a:solidFill>
                          <a:effectLst/>
                          <a:latin typeface="Segoe UI" panose="020B0502040204020203" pitchFamily="34" charset="0"/>
                          <a:cs typeface="Segoe UI" panose="020B0502040204020203" pitchFamily="34" charset="0"/>
                        </a:rPr>
                        <a:t>Alcance</a:t>
                      </a:r>
                      <a:endParaRPr lang="es-CO" sz="2600" b="0" i="0" u="none" strike="noStrike" dirty="0">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Cooperación</a:t>
                      </a:r>
                      <a:endParaRPr lang="es-CO" sz="2600" b="0" i="0" u="none" strike="noStrike">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600" b="1" u="none" strike="noStrike" dirty="0">
                          <a:solidFill>
                            <a:srgbClr val="24292F"/>
                          </a:solidFill>
                          <a:effectLst/>
                          <a:latin typeface="Segoe UI" panose="020B0502040204020203" pitchFamily="34" charset="0"/>
                          <a:cs typeface="Segoe UI" panose="020B0502040204020203" pitchFamily="34" charset="0"/>
                        </a:rPr>
                        <a:t>Colaboración</a:t>
                      </a:r>
                      <a:endParaRPr lang="es-CO" sz="2600" b="0" i="0" u="none" strike="noStrike" dirty="0">
                        <a:effectLst/>
                        <a:latin typeface="Segoe UI" panose="020B0502040204020203" pitchFamily="34" charset="0"/>
                        <a:cs typeface="Segoe UI" panose="020B0502040204020203" pitchFamily="34" charset="0"/>
                      </a:endParaRPr>
                    </a:p>
                  </a:txBody>
                  <a:tcPr marL="113178" marR="12575" marT="12575" marB="0" anchor="ctr"/>
                </a:tc>
                <a:extLst>
                  <a:ext uri="{0D108BD9-81ED-4DB2-BD59-A6C34878D82A}">
                    <a16:rowId xmlns:a16="http://schemas.microsoft.com/office/drawing/2014/main" val="108041231"/>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Requiere</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dirty="0">
                          <a:solidFill>
                            <a:srgbClr val="24292F"/>
                          </a:solidFill>
                          <a:effectLst/>
                          <a:latin typeface="Segoe UI" panose="020B0502040204020203" pitchFamily="34" charset="0"/>
                          <a:cs typeface="Segoe UI" panose="020B0502040204020203" pitchFamily="34" charset="0"/>
                        </a:rPr>
                        <a:t>Respeto mutuo</a:t>
                      </a:r>
                      <a:endParaRPr lang="es-CO" sz="26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Confianza mutua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727643987"/>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Requiere</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Transparencia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Vulnerabilidad</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307690023"/>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Incluye</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Ideas compartidas</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Valor compartido</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1264919260"/>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Dependencia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Independencia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Interdependencia</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4181832109"/>
                  </a:ext>
                </a:extLst>
              </a:tr>
              <a:tr h="440638">
                <a:tc>
                  <a:txBody>
                    <a:bodyPr/>
                    <a:lstStyle/>
                    <a:p>
                      <a:pPr algn="l" fontAlgn="ctr">
                        <a:spcBef>
                          <a:spcPts val="0"/>
                        </a:spcBef>
                        <a:spcAft>
                          <a:spcPts val="0"/>
                        </a:spcAft>
                      </a:pPr>
                      <a:r>
                        <a:rPr lang="es-CO" sz="2600" b="1" u="none" strike="noStrike">
                          <a:solidFill>
                            <a:srgbClr val="24292F"/>
                          </a:solidFill>
                          <a:effectLst/>
                          <a:latin typeface="Segoe UI" panose="020B0502040204020203" pitchFamily="34" charset="0"/>
                          <a:cs typeface="Segoe UI" panose="020B0502040204020203" pitchFamily="34" charset="0"/>
                        </a:rPr>
                        <a:t>Interacción</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Corto plazo</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Largo plazo</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229240234"/>
                  </a:ext>
                </a:extLst>
              </a:tr>
              <a:tr h="682084">
                <a:tc>
                  <a:txBody>
                    <a:bodyPr/>
                    <a:lstStyle/>
                    <a:p>
                      <a:pPr algn="l" fontAlgn="ctr">
                        <a:spcBef>
                          <a:spcPts val="0"/>
                        </a:spcBef>
                        <a:spcAft>
                          <a:spcPts val="0"/>
                        </a:spcAft>
                      </a:pPr>
                      <a:r>
                        <a:rPr lang="es-CO" sz="2600" b="1" u="none" strike="noStrike" dirty="0">
                          <a:solidFill>
                            <a:srgbClr val="24292F"/>
                          </a:solidFill>
                          <a:effectLst/>
                          <a:latin typeface="Segoe UI" panose="020B0502040204020203" pitchFamily="34" charset="0"/>
                          <a:cs typeface="Segoe UI" panose="020B0502040204020203" pitchFamily="34" charset="0"/>
                        </a:rPr>
                        <a:t>Involucra</a:t>
                      </a:r>
                      <a:endParaRPr lang="es-CO" sz="26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a:solidFill>
                            <a:srgbClr val="24292F"/>
                          </a:solidFill>
                          <a:effectLst/>
                          <a:latin typeface="Segoe UI" panose="020B0502040204020203" pitchFamily="34" charset="0"/>
                          <a:cs typeface="Segoe UI" panose="020B0502040204020203" pitchFamily="34" charset="0"/>
                        </a:rPr>
                        <a:t>Compartir ideas</a:t>
                      </a:r>
                      <a:endParaRPr lang="es-CO" sz="26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600" b="0" u="none" strike="noStrike" dirty="0">
                          <a:solidFill>
                            <a:srgbClr val="24292F"/>
                          </a:solidFill>
                          <a:effectLst/>
                          <a:latin typeface="Segoe UI" panose="020B0502040204020203" pitchFamily="34" charset="0"/>
                          <a:cs typeface="Segoe UI" panose="020B0502040204020203" pitchFamily="34" charset="0"/>
                        </a:rPr>
                        <a:t>Generar nuevas ideas</a:t>
                      </a:r>
                      <a:endParaRPr lang="es-CO" sz="2600" b="0" i="0" u="none" strike="noStrike" dirty="0">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749134231"/>
                  </a:ext>
                </a:extLst>
              </a:tr>
            </a:tbl>
          </a:graphicData>
        </a:graphic>
      </p:graphicFrame>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291223"/>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Cooperación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vs.</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Colaboración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0" y="6550223"/>
            <a:ext cx="12192000" cy="307777"/>
          </a:xfrm>
          <a:prstGeom prst="rect">
            <a:avLst/>
          </a:prstGeom>
          <a:noFill/>
        </p:spPr>
        <p:txBody>
          <a:bodyPr wrap="square" rtlCol="0">
            <a:spAutoFit/>
          </a:bodyPr>
          <a:lstStyle/>
          <a:p>
            <a:pPr algn="ctr"/>
            <a:r>
              <a:rPr lang="en-US" sz="1400" dirty="0" err="1">
                <a:solidFill>
                  <a:schemeClr val="bg1">
                    <a:lumMod val="25000"/>
                  </a:schemeClr>
                </a:solidFill>
                <a:latin typeface="+mj-lt"/>
              </a:rPr>
              <a:t>Tomado</a:t>
            </a:r>
            <a:r>
              <a:rPr lang="en-US" sz="1400" dirty="0">
                <a:solidFill>
                  <a:schemeClr val="bg1">
                    <a:lumMod val="25000"/>
                  </a:schemeClr>
                </a:solidFill>
                <a:latin typeface="+mj-lt"/>
              </a:rPr>
              <a:t> o </a:t>
            </a:r>
            <a:r>
              <a:rPr lang="en-US" sz="1400" dirty="0" err="1">
                <a:solidFill>
                  <a:schemeClr val="bg1">
                    <a:lumMod val="25000"/>
                  </a:schemeClr>
                </a:solidFill>
                <a:latin typeface="+mj-lt"/>
              </a:rPr>
              <a:t>adaptado</a:t>
            </a:r>
            <a:r>
              <a:rPr lang="en-US" sz="1400" dirty="0">
                <a:solidFill>
                  <a:schemeClr val="bg1">
                    <a:lumMod val="25000"/>
                  </a:schemeClr>
                </a:solidFill>
                <a:latin typeface="+mj-lt"/>
              </a:rPr>
              <a:t> de: Cooperation vs Collaboration: When To Use Each Approach, </a:t>
            </a:r>
            <a:r>
              <a:rPr lang="en-US" sz="1400" dirty="0">
                <a:solidFill>
                  <a:schemeClr val="bg1">
                    <a:lumMod val="25000"/>
                  </a:schemeClr>
                </a:solidFill>
                <a:latin typeface="+mj-lt"/>
                <a:hlinkClick r:id="rId3"/>
              </a:rPr>
              <a:t>https://www.youtube.com/watch?v=Gr5mAboH1Kk</a:t>
            </a:r>
            <a:r>
              <a:rPr lang="en-US" sz="1400" dirty="0">
                <a:solidFill>
                  <a:schemeClr val="bg1">
                    <a:lumMod val="25000"/>
                  </a:schemeClr>
                </a:solidFill>
                <a:latin typeface="+mj-lt"/>
              </a:rPr>
              <a:t> </a:t>
            </a:r>
          </a:p>
        </p:txBody>
      </p:sp>
      <p:pic>
        <p:nvPicPr>
          <p:cNvPr id="23" name="Graphic 22" descr="Hero Male outline">
            <a:extLst>
              <a:ext uri="{FF2B5EF4-FFF2-40B4-BE49-F238E27FC236}">
                <a16:creationId xmlns:a16="http://schemas.microsoft.com/office/drawing/2014/main" id="{4B5134C5-63A3-8AE8-42F0-65CDF987B9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4169" y="183711"/>
            <a:ext cx="1145231" cy="1145231"/>
          </a:xfrm>
          <a:prstGeom prst="rect">
            <a:avLst/>
          </a:prstGeom>
        </p:spPr>
      </p:pic>
    </p:spTree>
    <p:extLst>
      <p:ext uri="{BB962C8B-B14F-4D97-AF65-F5344CB8AC3E}">
        <p14:creationId xmlns:p14="http://schemas.microsoft.com/office/powerpoint/2010/main" val="350895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3"/>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150746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tu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experticia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la experticia de los miembros de tú equipo de trabajo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crear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compartidos.</a:t>
            </a:r>
          </a:p>
        </p:txBody>
      </p:sp>
    </p:spTree>
    <p:extLst>
      <p:ext uri="{BB962C8B-B14F-4D97-AF65-F5344CB8AC3E}">
        <p14:creationId xmlns:p14="http://schemas.microsoft.com/office/powerpoint/2010/main" val="256263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2528622"/>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oportunamente</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contenidos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científicos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alta calidad</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actualización permanente.</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"Encuentra las necesidades de tus usuarios y dales lo que necesitan mucho más rápido que tus competidores"</a:t>
            </a:r>
          </a:p>
        </p:txBody>
      </p:sp>
      <p:sp>
        <p:nvSpPr>
          <p:cNvPr id="2" name="TextBox 1">
            <a:extLst>
              <a:ext uri="{FF2B5EF4-FFF2-40B4-BE49-F238E27FC236}">
                <a16:creationId xmlns:a16="http://schemas.microsoft.com/office/drawing/2014/main" id="{060E4CF1-B5B3-0D80-6B35-EFD97AD193A8}"/>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5"/>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401017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1599517"/>
            <a:ext cx="12191999"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719" y="1344621"/>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668479" y="2984757"/>
            <a:ext cx="8855041"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Busca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siempre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 manera de dar valor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agregado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todos los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los que participes.</a:t>
            </a:r>
          </a:p>
        </p:txBody>
      </p:sp>
      <p:sp>
        <p:nvSpPr>
          <p:cNvPr id="2" name="TextBox 1">
            <a:extLst>
              <a:ext uri="{FF2B5EF4-FFF2-40B4-BE49-F238E27FC236}">
                <a16:creationId xmlns:a16="http://schemas.microsoft.com/office/drawing/2014/main" id="{119D31AE-0C87-DA1B-45F3-C029134BEBB9}"/>
              </a:ext>
            </a:extLst>
          </p:cNvPr>
          <p:cNvSpPr txBox="1"/>
          <p:nvPr/>
        </p:nvSpPr>
        <p:spPr>
          <a:xfrm>
            <a:off x="0" y="6550223"/>
            <a:ext cx="12192000" cy="307777"/>
          </a:xfrm>
          <a:prstGeom prst="rect">
            <a:avLst/>
          </a:prstGeom>
          <a:noFill/>
        </p:spPr>
        <p:txBody>
          <a:bodyPr wrap="square" rtlCol="0">
            <a:spAutoFit/>
          </a:bodyPr>
          <a:lstStyle/>
          <a:p>
            <a:pPr algn="ctr"/>
            <a:r>
              <a:rPr lang="en-US" sz="1400" b="0" strike="noStrike" dirty="0" err="1">
                <a:solidFill>
                  <a:schemeClr val="bg1">
                    <a:lumMod val="25000"/>
                  </a:schemeClr>
                </a:solidFill>
                <a:effectLst/>
                <a:latin typeface="+mj-lt"/>
              </a:rPr>
              <a:t>Tomado</a:t>
            </a:r>
            <a:r>
              <a:rPr lang="en-US" sz="1400" b="0" strike="noStrike" dirty="0">
                <a:solidFill>
                  <a:schemeClr val="bg1">
                    <a:lumMod val="25000"/>
                  </a:schemeClr>
                </a:solidFill>
                <a:effectLst/>
                <a:latin typeface="+mj-lt"/>
              </a:rPr>
              <a:t> y/o </a:t>
            </a:r>
            <a:r>
              <a:rPr lang="en-US" sz="1400" b="0" strike="noStrike" dirty="0" err="1">
                <a:solidFill>
                  <a:schemeClr val="bg1">
                    <a:lumMod val="25000"/>
                  </a:schemeClr>
                </a:solidFill>
                <a:effectLst/>
                <a:latin typeface="+mj-lt"/>
              </a:rPr>
              <a:t>adaptado</a:t>
            </a:r>
            <a:r>
              <a:rPr lang="en-US" sz="1400" b="0" strike="noStrike" dirty="0">
                <a:solidFill>
                  <a:schemeClr val="bg1">
                    <a:lumMod val="25000"/>
                  </a:schemeClr>
                </a:solidFill>
                <a:effectLst/>
                <a:latin typeface="+mj-lt"/>
              </a:rPr>
              <a:t> de: 7 Ways To Add Value To Your Business | Brian Tracy, </a:t>
            </a:r>
            <a:r>
              <a:rPr lang="en-US" sz="1400" b="0" strike="noStrike" dirty="0">
                <a:solidFill>
                  <a:schemeClr val="bg1">
                    <a:lumMod val="25000"/>
                  </a:schemeClr>
                </a:solidFill>
                <a:effectLst/>
                <a:latin typeface="+mj-lt"/>
                <a:hlinkClick r:id="rId5"/>
              </a:rPr>
              <a:t>https://www.youtube.com/watch?v=xztW-nosYn0</a:t>
            </a:r>
            <a:r>
              <a:rPr lang="en-US" sz="1400" b="0" strike="noStrike" dirty="0">
                <a:solidFill>
                  <a:schemeClr val="bg1">
                    <a:lumMod val="25000"/>
                  </a:schemeClr>
                </a:solidFill>
                <a:effectLst/>
                <a:latin typeface="+mj-lt"/>
              </a:rPr>
              <a:t> </a:t>
            </a:r>
            <a:endParaRPr lang="es-CO" sz="1400" dirty="0">
              <a:solidFill>
                <a:schemeClr val="bg1">
                  <a:lumMod val="25000"/>
                </a:schemeClr>
              </a:solidFill>
              <a:latin typeface="+mj-lt"/>
            </a:endParaRPr>
          </a:p>
        </p:txBody>
      </p:sp>
    </p:spTree>
    <p:extLst>
      <p:ext uri="{BB962C8B-B14F-4D97-AF65-F5344CB8AC3E}">
        <p14:creationId xmlns:p14="http://schemas.microsoft.com/office/powerpoint/2010/main" val="1069731735"/>
      </p:ext>
    </p:extLst>
  </p:cSld>
  <p:clrMapOvr>
    <a:masterClrMapping/>
  </p:clrMapOvr>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DD01B8-816B-49B7-8C81-03AB51D87C54}">
  <ds:schemaRefs>
    <ds:schemaRef ds:uri="http://schemas.microsoft.com/office/infopath/2007/PartnerControls"/>
    <ds:schemaRef ds:uri="http://schemas.microsoft.com/office/2006/metadata/properties"/>
    <ds:schemaRef ds:uri="http://purl.org/dc/terms/"/>
    <ds:schemaRef ds:uri="http://www.w3.org/XML/1998/namespace"/>
    <ds:schemaRef ds:uri="http://schemas.openxmlformats.org/package/2006/metadata/core-properties"/>
    <ds:schemaRef ds:uri="http://schemas.microsoft.com/office/2006/documentManagement/types"/>
    <ds:schemaRef ds:uri="14224164-2045-4b51-92bb-313d0f626d83"/>
    <ds:schemaRef ds:uri="bf3e1746-bde1-4d6e-9c3f-7182572f7502"/>
    <ds:schemaRef ds:uri="http://purl.org/dc/dcmitype/"/>
    <ds:schemaRef ds:uri="http://purl.org/dc/elements/1.1/"/>
  </ds:schemaRefs>
</ds:datastoreItem>
</file>

<file path=customXml/itemProps2.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716</TotalTime>
  <Words>1518</Words>
  <Application>Microsoft Office PowerPoint</Application>
  <PresentationFormat>Widescreen</PresentationFormat>
  <Paragraphs>157</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Segoe UI</vt:lpstr>
      <vt:lpstr>Segoe UI Light</vt:lpstr>
      <vt:lpstr>Wingdings</vt:lpstr>
      <vt:lpstr>Tema de R.TeachingResearchGuide</vt:lpstr>
      <vt:lpstr>PowerPoint Presentation</vt:lpstr>
      <vt:lpstr>Sección 1 - Introducción, fundamentos e  implementación de GitHub</vt:lpstr>
      <vt:lpstr>¿Qué es el desarrollo colaborativo?</vt:lpstr>
      <vt:lpstr>Creación de contenidos de forma individual o colectiva</vt:lpstr>
      <vt:lpstr>Beneficios de trabajar colaborativamente</vt:lpstr>
      <vt:lpstr>Cooperación vs. Colaboración</vt:lpstr>
      <vt:lpstr>Agregar valor a mi organización</vt:lpstr>
      <vt:lpstr>Agregar valor a mi organización</vt:lpstr>
      <vt:lpstr>Agregar valor a mi organización</vt:lpstr>
      <vt:lpstr>Agregar valor a mi organización</vt:lpstr>
      <vt:lpstr>Herramientas para desarrollo colaborativo</vt:lpstr>
      <vt:lpstr>Características de las plataformas de desarrollo colaborativo</vt:lpstr>
      <vt:lpstr>Plataformas de desarrollo colaborativo</vt:lpstr>
      <vt:lpstr>¿Cuál plataforma debo usar?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DAVID RODRIGUEZ ACEVEDO</dc:creator>
  <cp:lastModifiedBy>WILLIAM RICARDO AGUILAR PIÑA</cp:lastModifiedBy>
  <cp:revision>61</cp:revision>
  <dcterms:created xsi:type="dcterms:W3CDTF">2022-08-04T19:07:18Z</dcterms:created>
  <dcterms:modified xsi:type="dcterms:W3CDTF">2022-09-22T19:43:10Z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