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8" r:id="rId4"/>
  </p:sldMasterIdLst>
  <p:notesMasterIdLst>
    <p:notesMasterId r:id="rId29"/>
  </p:notesMasterIdLst>
  <p:handoutMasterIdLst>
    <p:handoutMasterId r:id="rId30"/>
  </p:handoutMasterIdLst>
  <p:sldIdLst>
    <p:sldId id="315" r:id="rId5"/>
    <p:sldId id="319" r:id="rId6"/>
    <p:sldId id="317" r:id="rId7"/>
    <p:sldId id="318" r:id="rId8"/>
    <p:sldId id="320" r:id="rId9"/>
    <p:sldId id="321" r:id="rId10"/>
    <p:sldId id="322" r:id="rId11"/>
    <p:sldId id="323" r:id="rId12"/>
    <p:sldId id="324" r:id="rId13"/>
    <p:sldId id="326" r:id="rId14"/>
    <p:sldId id="327" r:id="rId15"/>
    <p:sldId id="328" r:id="rId16"/>
    <p:sldId id="329" r:id="rId17"/>
    <p:sldId id="330" r:id="rId18"/>
    <p:sldId id="331" r:id="rId19"/>
    <p:sldId id="332" r:id="rId20"/>
    <p:sldId id="337" r:id="rId21"/>
    <p:sldId id="333" r:id="rId22"/>
    <p:sldId id="334" r:id="rId23"/>
    <p:sldId id="335" r:id="rId24"/>
    <p:sldId id="336" r:id="rId25"/>
    <p:sldId id="338" r:id="rId26"/>
    <p:sldId id="339" r:id="rId27"/>
    <p:sldId id="340" r:id="rId28"/>
  </p:sldIdLst>
  <p:sldSz cx="12192000" cy="6858000"/>
  <p:notesSz cx="6858000" cy="9144000"/>
  <p:defaultTex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194743-3C7C-499C-B327-CF08643433A4}">
          <p14:sldIdLst>
            <p14:sldId id="315"/>
            <p14:sldId id="319"/>
            <p14:sldId id="317"/>
            <p14:sldId id="318"/>
            <p14:sldId id="320"/>
            <p14:sldId id="321"/>
            <p14:sldId id="322"/>
            <p14:sldId id="323"/>
            <p14:sldId id="324"/>
            <p14:sldId id="326"/>
            <p14:sldId id="327"/>
            <p14:sldId id="328"/>
            <p14:sldId id="329"/>
            <p14:sldId id="330"/>
            <p14:sldId id="331"/>
            <p14:sldId id="332"/>
            <p14:sldId id="337"/>
            <p14:sldId id="333"/>
            <p14:sldId id="334"/>
            <p14:sldId id="335"/>
            <p14:sldId id="336"/>
            <p14:sldId id="338"/>
            <p14:sldId id="339"/>
            <p14:sldId id="34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57F"/>
    <a:srgbClr val="990000"/>
    <a:srgbClr val="F0F0F0"/>
    <a:srgbClr val="F8F8F8"/>
    <a:srgbClr val="FAFAFA"/>
    <a:srgbClr val="EEEEEE"/>
    <a:srgbClr val="E8E8E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81" autoAdjust="0"/>
    <p:restoredTop sz="69546" autoAdjust="0"/>
  </p:normalViewPr>
  <p:slideViewPr>
    <p:cSldViewPr snapToGrid="0" showGuides="1">
      <p:cViewPr varScale="1">
        <p:scale>
          <a:sx n="73" d="100"/>
          <a:sy n="73" d="100"/>
        </p:scale>
        <p:origin x="2172" y="66"/>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0" d="100"/>
          <a:sy n="90" d="100"/>
        </p:scale>
        <p:origin x="3774" y="78"/>
      </p:cViewPr>
      <p:guideLst/>
    </p:cSldViewPr>
  </p:notesViewPr>
  <p:gridSpacing cx="1522800" cy="1522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AB3E6E3-061B-41A2-BBDC-C5312A04A40A}" type="datetime1">
              <a:rPr lang="es-ES" smtClean="0"/>
              <a:t>24/09/2022</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78FE58C-C1A6-4C4C-90C2-B7F5B0504B2D}" type="slidenum">
              <a:rPr lang="es-ES" smtClean="0"/>
              <a:t>‹#›</a:t>
            </a:fld>
            <a:endParaRPr lang="es-ES" dirty="0"/>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145992C-CBBF-4F24-8325-F5CB0EAAC0E9}" type="datetime1">
              <a:rPr lang="es-ES" noProof="0" smtClean="0"/>
              <a:t>24/09/2022</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_tradnl"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10E1E9A-E921-4174-A0FC-51868D7AC568}" type="slidenum">
              <a:rPr lang="es-ES" noProof="0" smtClean="0"/>
              <a:t>‹#›</a:t>
            </a:fld>
            <a:endParaRPr lang="es-ES" noProof="0" dirty="0"/>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hf hdr="0" ftr="0" dt="0"/>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rcfdtool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daringfireball.net/projects/markdown/"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www.genbeta.com/guia-de-inicio/que-es-markdown-para-que-sirve-y-como-usarlo"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Bienvenido</a:t>
            </a:r>
            <a:r>
              <a:rPr lang="en-US" dirty="0"/>
              <a:t> a la </a:t>
            </a:r>
            <a:r>
              <a:rPr lang="en-US" dirty="0" err="1"/>
              <a:t>guía</a:t>
            </a:r>
            <a:r>
              <a:rPr lang="en-US" dirty="0"/>
              <a:t> para </a:t>
            </a:r>
            <a:r>
              <a:rPr lang="en-US" dirty="0" err="1"/>
              <a:t>enseñanza</a:t>
            </a:r>
            <a:r>
              <a:rPr lang="en-US" dirty="0"/>
              <a:t> e </a:t>
            </a:r>
            <a:r>
              <a:rPr lang="en-US" dirty="0" err="1"/>
              <a:t>investigación</a:t>
            </a:r>
            <a:r>
              <a:rPr lang="en-US" dirty="0"/>
              <a:t> </a:t>
            </a:r>
            <a:r>
              <a:rPr lang="en-US" dirty="0" err="1"/>
              <a:t>colaborativa</a:t>
            </a:r>
            <a:r>
              <a:rPr lang="en-US" dirty="0"/>
              <a:t> con GitHub.</a:t>
            </a:r>
          </a:p>
          <a:p>
            <a:endParaRPr lang="es-CO" dirty="0"/>
          </a:p>
          <a:p>
            <a:r>
              <a:rPr lang="es-CO" dirty="0"/>
              <a:t>A través del enlace en pantalla, podrás acceder a los contenidos detallados de esta guía, participar en las discusiones y descargar material complementario.</a:t>
            </a:r>
            <a:endParaRPr lang="en-US" dirty="0"/>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a:t>
            </a:fld>
            <a:endParaRPr lang="es-ES" noProof="0" dirty="0"/>
          </a:p>
        </p:txBody>
      </p:sp>
    </p:spTree>
    <p:extLst>
      <p:ext uri="{BB962C8B-B14F-4D97-AF65-F5344CB8AC3E}">
        <p14:creationId xmlns:p14="http://schemas.microsoft.com/office/powerpoint/2010/main" val="177924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2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¿Cómo?</a:t>
            </a:r>
          </a:p>
          <a:p>
            <a:endPar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b="0" i="0" dirty="0">
                <a:solidFill>
                  <a:srgbClr val="24292F"/>
                </a:solidFill>
                <a:effectLst/>
                <a:latin typeface="-apple-system"/>
              </a:rPr>
              <a:t>Crea centros de discusión en cada repositorio para documentar la interacción entre los miembros y usuarios, publica frecuentemente noticias para mantener actualizada a tu comunidad.</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10</a:t>
            </a:fld>
            <a:endParaRPr lang="es-ES" noProof="0" dirty="0"/>
          </a:p>
        </p:txBody>
      </p:sp>
    </p:spTree>
    <p:extLst>
      <p:ext uri="{BB962C8B-B14F-4D97-AF65-F5344CB8AC3E}">
        <p14:creationId xmlns:p14="http://schemas.microsoft.com/office/powerpoint/2010/main" val="2788241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b="0" i="0" dirty="0">
                <a:solidFill>
                  <a:srgbClr val="24292F"/>
                </a:solidFill>
                <a:effectLst/>
                <a:latin typeface="-apple-system"/>
              </a:rPr>
              <a:t>Existen diferentes herramientas o plataformas informáticas para desarrollo colaborativo que facilitan la interacción y gestión de la información. Los equipos de desarrollo ya no deben estar en el mismo lugar para poder comunicarse y crear, ni siquiera tienen que conocerse para poder dar sus criterios y participar en un proyecto. El desarrollo colaborativo es un modelo que parte de la base de que el conocimiento disponible públicamente, para ser accedido y revisado por otros investigadores, educadores o estudiantes. Debido a que este modelo está ligado al software libre, las reglas son similares: cuando un creador de contenido aporta algo a un repositorio fuente, o participa en el desarrollo colaborativo, sus aportes deben quedar públicos y disponibles para que pueda ser evaluado, mejorado o utilizado.</a:t>
            </a: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11</a:t>
            </a:fld>
            <a:endParaRPr lang="es-ES" noProof="0" dirty="0"/>
          </a:p>
        </p:txBody>
      </p:sp>
    </p:spTree>
    <p:extLst>
      <p:ext uri="{BB962C8B-B14F-4D97-AF65-F5344CB8AC3E}">
        <p14:creationId xmlns:p14="http://schemas.microsoft.com/office/powerpoint/2010/main" val="1133735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12</a:t>
            </a:fld>
            <a:endParaRPr lang="es-ES" noProof="0" dirty="0"/>
          </a:p>
        </p:txBody>
      </p:sp>
    </p:spTree>
    <p:extLst>
      <p:ext uri="{BB962C8B-B14F-4D97-AF65-F5344CB8AC3E}">
        <p14:creationId xmlns:p14="http://schemas.microsoft.com/office/powerpoint/2010/main" val="2886917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13</a:t>
            </a:fld>
            <a:endParaRPr lang="es-ES" noProof="0" dirty="0"/>
          </a:p>
        </p:txBody>
      </p:sp>
    </p:spTree>
    <p:extLst>
      <p:ext uri="{BB962C8B-B14F-4D97-AF65-F5344CB8AC3E}">
        <p14:creationId xmlns:p14="http://schemas.microsoft.com/office/powerpoint/2010/main" val="3892636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b="0" i="0" dirty="0">
                <a:solidFill>
                  <a:srgbClr val="24292F"/>
                </a:solidFill>
                <a:effectLst/>
                <a:latin typeface="-apple-system"/>
              </a:rPr>
              <a:t>Para responder esta pregunta, creemos una lista de requerimientos específicos para el enfoque de educación e investigación planteado en este curso y para las 3 plataformas más populares.</a:t>
            </a:r>
          </a:p>
          <a:p>
            <a:endParaRPr lang="es-CO" sz="1200" b="0" i="0" dirty="0">
              <a:solidFill>
                <a:srgbClr val="24292F"/>
              </a:solidFill>
              <a:effectLst/>
              <a:latin typeface="-apple-system"/>
              <a:cs typeface="Segoe UI Light" panose="020B0502040204020203" pitchFamily="34" charset="0"/>
            </a:endParaRPr>
          </a:p>
          <a:p>
            <a:r>
              <a:rPr lang="es-CO" b="0" i="0" dirty="0">
                <a:solidFill>
                  <a:srgbClr val="57606A"/>
                </a:solidFill>
                <a:effectLst/>
                <a:latin typeface="-apple-system"/>
              </a:rPr>
              <a:t>Los requerimientos presentados en la tabla anterior han sido definidos por </a:t>
            </a:r>
            <a:r>
              <a:rPr lang="es-CO" b="0" i="0" u="none" strike="noStrike" dirty="0" err="1">
                <a:effectLst/>
                <a:latin typeface="-apple-system"/>
                <a:hlinkClick r:id="rId3"/>
              </a:rPr>
              <a:t>rcfdtools</a:t>
            </a:r>
            <a:r>
              <a:rPr lang="es-CO" b="0" i="0" dirty="0">
                <a:solidFill>
                  <a:srgbClr val="57606A"/>
                </a:solidFill>
                <a:effectLst/>
                <a:latin typeface="-apple-system"/>
              </a:rPr>
              <a:t> y su validación puede cambiar por cambios en las políticas propias de cada plataforma.</a:t>
            </a:r>
            <a:endParaRPr lang="es-CO" sz="1200" b="0" i="0" dirty="0">
              <a:solidFill>
                <a:srgbClr val="24292F"/>
              </a:solidFill>
              <a:effectLst/>
              <a:latin typeface="-apple-system"/>
              <a:cs typeface="Segoe UI Light" panose="020B0502040204020203" pitchFamily="34" charset="0"/>
            </a:endParaRPr>
          </a:p>
          <a:p>
            <a:endParaRPr lang="es-CO" sz="1200" b="0" i="0" dirty="0">
              <a:solidFill>
                <a:srgbClr val="24292F"/>
              </a:solidFill>
              <a:effectLst/>
              <a:latin typeface="-apple-system"/>
              <a:cs typeface="Segoe UI Light" panose="020B0502040204020203" pitchFamily="34" charset="0"/>
            </a:endParaRPr>
          </a:p>
          <a:p>
            <a:r>
              <a:rPr lang="es-CO" b="0" i="0" dirty="0">
                <a:solidFill>
                  <a:srgbClr val="24292F"/>
                </a:solidFill>
                <a:effectLst/>
                <a:latin typeface="-apple-system"/>
              </a:rPr>
              <a:t>De acuerdo a la cobertura en los requerimientos indicados, la plataforma para el desarrollo de contenidos por desarrollo colaborativo orientado a educación e investigación es GitHub.</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14</a:t>
            </a:fld>
            <a:endParaRPr lang="es-ES" noProof="0" dirty="0"/>
          </a:p>
        </p:txBody>
      </p:sp>
    </p:spTree>
    <p:extLst>
      <p:ext uri="{BB962C8B-B14F-4D97-AF65-F5344CB8AC3E}">
        <p14:creationId xmlns:p14="http://schemas.microsoft.com/office/powerpoint/2010/main" val="2471891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15</a:t>
            </a:fld>
            <a:endParaRPr lang="es-ES" noProof="0" dirty="0"/>
          </a:p>
        </p:txBody>
      </p:sp>
    </p:spTree>
    <p:extLst>
      <p:ext uri="{BB962C8B-B14F-4D97-AF65-F5344CB8AC3E}">
        <p14:creationId xmlns:p14="http://schemas.microsoft.com/office/powerpoint/2010/main" val="10429573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b="1" i="0" dirty="0">
                <a:solidFill>
                  <a:srgbClr val="24292F"/>
                </a:solidFill>
                <a:effectLst/>
                <a:latin typeface="-apple-system"/>
              </a:rPr>
              <a:t>Rendimiento</a:t>
            </a:r>
          </a:p>
          <a:p>
            <a:pPr algn="l"/>
            <a:r>
              <a:rPr lang="es-CO" b="0" i="0" dirty="0">
                <a:solidFill>
                  <a:srgbClr val="24292F"/>
                </a:solidFill>
                <a:effectLst/>
                <a:latin typeface="-apple-system"/>
              </a:rPr>
              <a:t>La confirmación de nuevos cambios, la ramificación, la fusión y la comparación de versiones anteriores se han optimizado en favor del rendimiento. Git no se deja engañar por los nombres de los archivos a la hora de determinar cuál debería ser el almacenamiento y el historial de versiones del árbol de archivos; en lugar de ello, se centra en el contenido del propio archivo. </a:t>
            </a:r>
          </a:p>
          <a:p>
            <a:pPr algn="l"/>
            <a:endParaRPr lang="es-CO" b="0" i="0" dirty="0">
              <a:solidFill>
                <a:srgbClr val="24292F"/>
              </a:solidFill>
              <a:effectLst/>
              <a:latin typeface="-apple-system"/>
            </a:endParaRPr>
          </a:p>
          <a:p>
            <a:pPr algn="l"/>
            <a:r>
              <a:rPr lang="es-CO" b="1" i="0" dirty="0">
                <a:solidFill>
                  <a:srgbClr val="24292F"/>
                </a:solidFill>
                <a:effectLst/>
                <a:latin typeface="-apple-system"/>
              </a:rPr>
              <a:t>Seguridad</a:t>
            </a:r>
          </a:p>
          <a:p>
            <a:pPr algn="l"/>
            <a:r>
              <a:rPr lang="es-CO" b="0" i="0" dirty="0">
                <a:solidFill>
                  <a:srgbClr val="24292F"/>
                </a:solidFill>
                <a:effectLst/>
                <a:latin typeface="-apple-system"/>
              </a:rPr>
              <a:t>Prioridad de conservar la integridad del código fuente gestionado. El contenido de los archivos y las verdaderas relaciones entre estos y los directorios, las versiones, las etiquetas y las confirmaciones, todos ellos objetos del repositorio de Git, están protegidos con un algoritmo de hash criptográficamente seguro llamado "SHA1". De este modo, se salvaguarda el código y el historial de cambios frente a las modificaciones accidentales y maliciosas, y se garantiza que el historial sea totalmente trazable.</a:t>
            </a:r>
          </a:p>
          <a:p>
            <a:pPr algn="l"/>
            <a:endParaRPr lang="es-CO" b="0" i="0" dirty="0">
              <a:solidFill>
                <a:srgbClr val="24292F"/>
              </a:solidFill>
              <a:effectLst/>
              <a:latin typeface="-apple-system"/>
            </a:endParaRPr>
          </a:p>
          <a:p>
            <a:pPr algn="l"/>
            <a:r>
              <a:rPr lang="es-CO" b="1" i="0" dirty="0">
                <a:solidFill>
                  <a:srgbClr val="24292F"/>
                </a:solidFill>
                <a:effectLst/>
                <a:latin typeface="-apple-system"/>
              </a:rPr>
              <a:t>Flexibilidad</a:t>
            </a:r>
          </a:p>
          <a:p>
            <a:pPr algn="l"/>
            <a:r>
              <a:rPr lang="es-CO" b="0" i="0" dirty="0">
                <a:solidFill>
                  <a:srgbClr val="24292F"/>
                </a:solidFill>
                <a:effectLst/>
                <a:latin typeface="-apple-system"/>
              </a:rPr>
              <a:t>Git es flexible en varios aspectos: en la capacidad para varios tipos de flujos de trabajo de desarrollo no lineal, en su eficiencia en proyectos tanto grandes como pequeños y en su compatibilidad con numerosos sistemas y protocolos.</a:t>
            </a:r>
          </a:p>
          <a:p>
            <a:pPr algn="l"/>
            <a:endParaRPr lang="es-CO" sz="1200" b="0" i="0" dirty="0">
              <a:solidFill>
                <a:srgbClr val="24292F"/>
              </a:solidFill>
              <a:effectLst/>
              <a:latin typeface="-apple-system"/>
              <a:cs typeface="Segoe UI Light" panose="020B0502040204020203" pitchFamily="34" charset="0"/>
            </a:endParaRP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16</a:t>
            </a:fld>
            <a:endParaRPr lang="es-ES" noProof="0" dirty="0"/>
          </a:p>
        </p:txBody>
      </p:sp>
    </p:spTree>
    <p:extLst>
      <p:ext uri="{BB962C8B-B14F-4D97-AF65-F5344CB8AC3E}">
        <p14:creationId xmlns:p14="http://schemas.microsoft.com/office/powerpoint/2010/main" val="3511847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17</a:t>
            </a:fld>
            <a:endParaRPr lang="es-ES" noProof="0" dirty="0"/>
          </a:p>
        </p:txBody>
      </p:sp>
    </p:spTree>
    <p:extLst>
      <p:ext uri="{BB962C8B-B14F-4D97-AF65-F5344CB8AC3E}">
        <p14:creationId xmlns:p14="http://schemas.microsoft.com/office/powerpoint/2010/main" val="19911306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18</a:t>
            </a:fld>
            <a:endParaRPr lang="es-ES" noProof="0" dirty="0"/>
          </a:p>
        </p:txBody>
      </p:sp>
    </p:spTree>
    <p:extLst>
      <p:ext uri="{BB962C8B-B14F-4D97-AF65-F5344CB8AC3E}">
        <p14:creationId xmlns:p14="http://schemas.microsoft.com/office/powerpoint/2010/main" val="1987997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19</a:t>
            </a:fld>
            <a:endParaRPr lang="es-ES" noProof="0" dirty="0"/>
          </a:p>
        </p:txBody>
      </p:sp>
    </p:spTree>
    <p:extLst>
      <p:ext uri="{BB962C8B-B14F-4D97-AF65-F5344CB8AC3E}">
        <p14:creationId xmlns:p14="http://schemas.microsoft.com/office/powerpoint/2010/main" val="1017806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Esta</a:t>
            </a:r>
            <a:r>
              <a:rPr lang="en-US" dirty="0"/>
              <a:t> </a:t>
            </a:r>
            <a:r>
              <a:rPr lang="en-US" dirty="0" err="1"/>
              <a:t>guía</a:t>
            </a:r>
            <a:r>
              <a:rPr lang="en-US" dirty="0"/>
              <a:t> ha </a:t>
            </a:r>
            <a:r>
              <a:rPr lang="en-US" dirty="0" err="1"/>
              <a:t>sido</a:t>
            </a:r>
            <a:r>
              <a:rPr lang="en-US" dirty="0"/>
              <a:t> </a:t>
            </a:r>
            <a:r>
              <a:rPr lang="en-US" dirty="0" err="1"/>
              <a:t>dividida</a:t>
            </a:r>
            <a:r>
              <a:rPr lang="en-US" dirty="0"/>
              <a:t> </a:t>
            </a:r>
            <a:r>
              <a:rPr lang="en-US" dirty="0" err="1"/>
              <a:t>en</a:t>
            </a:r>
            <a:r>
              <a:rPr lang="en-US" dirty="0"/>
              <a:t> 3 </a:t>
            </a:r>
            <a:r>
              <a:rPr lang="en-US" dirty="0" err="1"/>
              <a:t>secciones</a:t>
            </a:r>
            <a:r>
              <a:rPr lang="en-US" dirty="0"/>
              <a:t>.</a:t>
            </a:r>
          </a:p>
          <a:p>
            <a:endParaRPr lang="en-US" dirty="0"/>
          </a:p>
          <a:p>
            <a:r>
              <a:rPr lang="en-US" dirty="0" err="1"/>
              <a:t>En</a:t>
            </a:r>
            <a:r>
              <a:rPr lang="en-US" dirty="0"/>
              <a:t> la </a:t>
            </a:r>
            <a:r>
              <a:rPr lang="en-US" dirty="0" err="1"/>
              <a:t>sección</a:t>
            </a:r>
            <a:r>
              <a:rPr lang="en-US" dirty="0"/>
              <a:t> 1 </a:t>
            </a:r>
            <a:r>
              <a:rPr lang="en-US" dirty="0" err="1"/>
              <a:t>aprenderás</a:t>
            </a:r>
            <a:r>
              <a:rPr lang="en-US" dirty="0"/>
              <a:t> </a:t>
            </a:r>
            <a:r>
              <a:rPr lang="en-US" dirty="0" err="1"/>
              <a:t>fundamentos</a:t>
            </a:r>
            <a:r>
              <a:rPr lang="en-US" dirty="0"/>
              <a:t> </a:t>
            </a:r>
            <a:r>
              <a:rPr lang="en-US" dirty="0" err="1"/>
              <a:t>generales</a:t>
            </a:r>
            <a:r>
              <a:rPr lang="en-US" dirty="0"/>
              <a:t> de </a:t>
            </a:r>
            <a:r>
              <a:rPr lang="en-US" dirty="0" err="1"/>
              <a:t>desarrollo</a:t>
            </a:r>
            <a:r>
              <a:rPr lang="en-US" dirty="0"/>
              <a:t> </a:t>
            </a:r>
            <a:r>
              <a:rPr lang="en-US" dirty="0" err="1"/>
              <a:t>colaborativo</a:t>
            </a:r>
            <a:r>
              <a:rPr lang="en-US" dirty="0"/>
              <a:t> y </a:t>
            </a:r>
            <a:r>
              <a:rPr lang="en-US" dirty="0" err="1"/>
              <a:t>su</a:t>
            </a:r>
            <a:r>
              <a:rPr lang="en-US" dirty="0"/>
              <a:t> </a:t>
            </a:r>
            <a:r>
              <a:rPr lang="en-US" dirty="0" err="1"/>
              <a:t>implementación</a:t>
            </a:r>
            <a:r>
              <a:rPr lang="en-US" dirty="0"/>
              <a:t> </a:t>
            </a:r>
            <a:r>
              <a:rPr lang="en-US" dirty="0" err="1"/>
              <a:t>en</a:t>
            </a:r>
            <a:r>
              <a:rPr lang="en-US" dirty="0"/>
              <a:t> la </a:t>
            </a:r>
            <a:r>
              <a:rPr lang="en-US" dirty="0" err="1"/>
              <a:t>nube</a:t>
            </a:r>
            <a:r>
              <a:rPr lang="en-US" dirty="0"/>
              <a:t> a </a:t>
            </a:r>
            <a:r>
              <a:rPr lang="en-US" dirty="0" err="1"/>
              <a:t>través</a:t>
            </a:r>
            <a:r>
              <a:rPr lang="en-US" dirty="0"/>
              <a:t> de GitHub.</a:t>
            </a:r>
          </a:p>
          <a:p>
            <a:endParaRPr lang="en-US" dirty="0"/>
          </a:p>
          <a:p>
            <a:r>
              <a:rPr lang="en-US" dirty="0" err="1"/>
              <a:t>En</a:t>
            </a:r>
            <a:r>
              <a:rPr lang="en-US" dirty="0"/>
              <a:t> la </a:t>
            </a:r>
            <a:r>
              <a:rPr lang="en-US" dirty="0" err="1"/>
              <a:t>sección</a:t>
            </a:r>
            <a:r>
              <a:rPr lang="en-US" dirty="0"/>
              <a:t> 2 </a:t>
            </a:r>
            <a:r>
              <a:rPr lang="en-US" dirty="0" err="1"/>
              <a:t>aprenderás</a:t>
            </a:r>
            <a:r>
              <a:rPr lang="en-US" dirty="0"/>
              <a:t> a </a:t>
            </a:r>
            <a:r>
              <a:rPr lang="en-US" dirty="0" err="1"/>
              <a:t>gestionar</a:t>
            </a:r>
            <a:r>
              <a:rPr lang="en-US" dirty="0"/>
              <a:t> </a:t>
            </a:r>
            <a:r>
              <a:rPr lang="en-US" dirty="0" err="1"/>
              <a:t>tus</a:t>
            </a:r>
            <a:r>
              <a:rPr lang="en-US" dirty="0"/>
              <a:t> </a:t>
            </a:r>
            <a:r>
              <a:rPr lang="en-US" dirty="0" err="1"/>
              <a:t>repositorios</a:t>
            </a:r>
            <a:r>
              <a:rPr lang="en-US" dirty="0"/>
              <a:t> </a:t>
            </a:r>
            <a:r>
              <a:rPr lang="en-US" dirty="0" err="1"/>
              <a:t>localmente</a:t>
            </a:r>
            <a:r>
              <a:rPr lang="en-US" dirty="0"/>
              <a:t> </a:t>
            </a:r>
            <a:r>
              <a:rPr lang="en-US" dirty="0" err="1"/>
              <a:t>utilizando</a:t>
            </a:r>
            <a:r>
              <a:rPr lang="en-US" dirty="0"/>
              <a:t> </a:t>
            </a:r>
            <a:r>
              <a:rPr lang="en-US" dirty="0" err="1"/>
              <a:t>el</a:t>
            </a:r>
            <a:r>
              <a:rPr lang="en-US" dirty="0"/>
              <a:t> </a:t>
            </a:r>
            <a:r>
              <a:rPr lang="en-US" dirty="0" err="1"/>
              <a:t>entorno</a:t>
            </a:r>
            <a:r>
              <a:rPr lang="en-US" dirty="0"/>
              <a:t> de </a:t>
            </a:r>
            <a:r>
              <a:rPr lang="en-US" dirty="0" err="1"/>
              <a:t>desarrollo</a:t>
            </a:r>
            <a:r>
              <a:rPr lang="en-US" dirty="0"/>
              <a:t> </a:t>
            </a:r>
            <a:r>
              <a:rPr lang="en-US" dirty="0" err="1"/>
              <a:t>integrado</a:t>
            </a:r>
            <a:r>
              <a:rPr lang="en-US" dirty="0"/>
              <a:t> o IDE de PyCharm Community.</a:t>
            </a:r>
          </a:p>
          <a:p>
            <a:endParaRPr lang="en-US" dirty="0"/>
          </a:p>
          <a:p>
            <a:pPr marL="0" marR="0" lvl="0" indent="0" algn="l" defTabSz="914377" rtl="0" eaLnBrk="1" fontAlgn="auto" latinLnBrk="0" hangingPunct="1">
              <a:lnSpc>
                <a:spcPct val="100000"/>
              </a:lnSpc>
              <a:spcBef>
                <a:spcPts val="0"/>
              </a:spcBef>
              <a:spcAft>
                <a:spcPts val="0"/>
              </a:spcAft>
              <a:buClrTx/>
              <a:buSzTx/>
              <a:buFontTx/>
              <a:buNone/>
              <a:tabLst/>
              <a:defRPr/>
            </a:pPr>
            <a:r>
              <a:rPr lang="en-US" dirty="0" err="1"/>
              <a:t>En</a:t>
            </a:r>
            <a:r>
              <a:rPr lang="en-US" dirty="0"/>
              <a:t> la </a:t>
            </a:r>
            <a:r>
              <a:rPr lang="en-US" dirty="0" err="1"/>
              <a:t>sección</a:t>
            </a:r>
            <a:r>
              <a:rPr lang="en-US" dirty="0"/>
              <a:t> 3 </a:t>
            </a:r>
            <a:r>
              <a:rPr lang="en-US" dirty="0" err="1"/>
              <a:t>aprenderás</a:t>
            </a:r>
            <a:r>
              <a:rPr lang="en-US" dirty="0"/>
              <a:t> a </a:t>
            </a:r>
            <a:r>
              <a:rPr lang="en-US" dirty="0" err="1"/>
              <a:t>gestionar</a:t>
            </a:r>
            <a:r>
              <a:rPr lang="en-US" dirty="0"/>
              <a:t> </a:t>
            </a:r>
            <a:r>
              <a:rPr lang="en-US" dirty="0" err="1"/>
              <a:t>tus</a:t>
            </a:r>
            <a:r>
              <a:rPr lang="en-US" dirty="0"/>
              <a:t> </a:t>
            </a:r>
            <a:r>
              <a:rPr lang="en-US" dirty="0" err="1"/>
              <a:t>repositorios</a:t>
            </a:r>
            <a:r>
              <a:rPr lang="en-US" dirty="0"/>
              <a:t> </a:t>
            </a:r>
            <a:r>
              <a:rPr lang="en-US" dirty="0" err="1"/>
              <a:t>localmente</a:t>
            </a:r>
            <a:r>
              <a:rPr lang="en-US" dirty="0"/>
              <a:t> </a:t>
            </a:r>
            <a:r>
              <a:rPr lang="en-US" dirty="0" err="1"/>
              <a:t>utilizando</a:t>
            </a:r>
            <a:r>
              <a:rPr lang="en-US" dirty="0"/>
              <a:t> </a:t>
            </a:r>
            <a:r>
              <a:rPr lang="en-US" dirty="0" err="1"/>
              <a:t>el</a:t>
            </a:r>
            <a:r>
              <a:rPr lang="en-US" dirty="0"/>
              <a:t> </a:t>
            </a:r>
            <a:r>
              <a:rPr lang="en-US" dirty="0" err="1"/>
              <a:t>entorno</a:t>
            </a:r>
            <a:r>
              <a:rPr lang="en-US" dirty="0"/>
              <a:t> de </a:t>
            </a:r>
            <a:r>
              <a:rPr lang="en-US" dirty="0" err="1"/>
              <a:t>desarrollo</a:t>
            </a:r>
            <a:r>
              <a:rPr lang="en-US" dirty="0"/>
              <a:t> </a:t>
            </a:r>
            <a:r>
              <a:rPr lang="en-US" dirty="0" err="1"/>
              <a:t>integrado</a:t>
            </a:r>
            <a:r>
              <a:rPr lang="en-US" dirty="0"/>
              <a:t> o </a:t>
            </a:r>
            <a:r>
              <a:rPr lang="en-US"/>
              <a:t>IDE Visual Studio Code de Microsoft.</a:t>
            </a:r>
            <a:endParaRPr lang="en-US" dirty="0"/>
          </a:p>
          <a:p>
            <a:endParaRPr lang="es-CO" dirty="0"/>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a:t>
            </a:fld>
            <a:endParaRPr lang="es-ES" noProof="0" dirty="0"/>
          </a:p>
        </p:txBody>
      </p:sp>
    </p:spTree>
    <p:extLst>
      <p:ext uri="{BB962C8B-B14F-4D97-AF65-F5344CB8AC3E}">
        <p14:creationId xmlns:p14="http://schemas.microsoft.com/office/powerpoint/2010/main" val="10873907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20</a:t>
            </a:fld>
            <a:endParaRPr lang="es-ES" noProof="0" dirty="0"/>
          </a:p>
        </p:txBody>
      </p:sp>
    </p:spTree>
    <p:extLst>
      <p:ext uri="{BB962C8B-B14F-4D97-AF65-F5344CB8AC3E}">
        <p14:creationId xmlns:p14="http://schemas.microsoft.com/office/powerpoint/2010/main" val="3738008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21</a:t>
            </a:fld>
            <a:endParaRPr lang="es-ES" noProof="0" dirty="0"/>
          </a:p>
        </p:txBody>
      </p:sp>
    </p:spTree>
    <p:extLst>
      <p:ext uri="{BB962C8B-B14F-4D97-AF65-F5344CB8AC3E}">
        <p14:creationId xmlns:p14="http://schemas.microsoft.com/office/powerpoint/2010/main" val="41626392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b="0" i="0" dirty="0">
                <a:solidFill>
                  <a:srgbClr val="24292F"/>
                </a:solidFill>
                <a:effectLst/>
                <a:latin typeface="-apple-system"/>
              </a:rPr>
              <a:t>Los repositorios de GitHub utilizan para su documentación el lenguaje </a:t>
            </a:r>
            <a:r>
              <a:rPr lang="es-CO" b="0" i="0" dirty="0" err="1">
                <a:solidFill>
                  <a:srgbClr val="24292F"/>
                </a:solidFill>
                <a:effectLst/>
                <a:latin typeface="-apple-system"/>
              </a:rPr>
              <a:t>Markdown</a:t>
            </a:r>
            <a:r>
              <a:rPr lang="es-CO" b="0" i="0" dirty="0">
                <a:solidFill>
                  <a:srgbClr val="24292F"/>
                </a:solidFill>
                <a:effectLst/>
                <a:latin typeface="-apple-system"/>
              </a:rPr>
              <a:t>, que permite crear texto con formato, tablas, enlaces y utilizar elementos embebidos del lenguaje de hipertextos HTML y sin tener que definir estilos o tener conocimientos de programación. En este </a:t>
            </a:r>
            <a:r>
              <a:rPr lang="es-CO" b="0" i="0" dirty="0" err="1">
                <a:solidFill>
                  <a:srgbClr val="24292F"/>
                </a:solidFill>
                <a:effectLst/>
                <a:latin typeface="-apple-system"/>
              </a:rPr>
              <a:t>microcontenido</a:t>
            </a:r>
            <a:r>
              <a:rPr lang="es-CO" b="0" i="0" dirty="0">
                <a:solidFill>
                  <a:srgbClr val="24292F"/>
                </a:solidFill>
                <a:effectLst/>
                <a:latin typeface="-apple-system"/>
              </a:rPr>
              <a:t> encontrarás diferentes recursos para la escritura de e-Books y documentación wiki usando el lenguaje de marcas </a:t>
            </a:r>
            <a:r>
              <a:rPr lang="es-CO" b="0" i="0" dirty="0" err="1">
                <a:solidFill>
                  <a:srgbClr val="24292F"/>
                </a:solidFill>
                <a:effectLst/>
                <a:latin typeface="-apple-system"/>
              </a:rPr>
              <a:t>Markdown</a:t>
            </a:r>
            <a:r>
              <a:rPr lang="es-CO" b="0" i="0" dirty="0">
                <a:solidFill>
                  <a:srgbClr val="24292F"/>
                </a:solidFill>
                <a:effectLst/>
                <a:latin typeface="-apple-system"/>
              </a:rPr>
              <a:t>.</a:t>
            </a:r>
          </a:p>
          <a:p>
            <a:pPr algn="l"/>
            <a:endParaRPr lang="es-CO" sz="1200" b="0" i="0" dirty="0">
              <a:solidFill>
                <a:srgbClr val="24292F"/>
              </a:solidFill>
              <a:effectLst/>
              <a:latin typeface="-apple-system"/>
              <a:cs typeface="Segoe UI Light" panose="020B0502040204020203" pitchFamily="34" charset="0"/>
            </a:endParaRPr>
          </a:p>
          <a:p>
            <a:pPr algn="l"/>
            <a:r>
              <a:rPr lang="es-CO" b="0" i="0" dirty="0" err="1">
                <a:solidFill>
                  <a:srgbClr val="24292F"/>
                </a:solidFill>
                <a:effectLst/>
                <a:latin typeface="-apple-system"/>
              </a:rPr>
              <a:t>Markdown</a:t>
            </a:r>
            <a:r>
              <a:rPr lang="es-CO" b="0" i="0" dirty="0">
                <a:solidFill>
                  <a:srgbClr val="24292F"/>
                </a:solidFill>
                <a:effectLst/>
                <a:latin typeface="-apple-system"/>
              </a:rPr>
              <a:t> es un lenguaje de marcas que facilita la aplicación de formato a un texto empleando una serie de caracteres de una forma especial. En principio, fue pensado para elaborar textos cuyo destino iba a ser la web con más rapidez y sencillez que si estuviésemos usando directamente HTML, y si bien ese suele ser el mejor uso que podemos darle, también podemos emplearlo para cualquier tipo de texto, independientemente de cuál vaya a ser su destino. Como explica </a:t>
            </a:r>
            <a:r>
              <a:rPr lang="es-CO" b="0" i="1" u="none" strike="noStrike" dirty="0">
                <a:effectLst/>
                <a:latin typeface="-apple-system"/>
                <a:hlinkClick r:id="rId3"/>
              </a:rPr>
              <a:t>John </a:t>
            </a:r>
            <a:r>
              <a:rPr lang="es-CO" b="0" i="1" u="none" strike="noStrike" dirty="0" err="1">
                <a:effectLst/>
                <a:latin typeface="-apple-system"/>
                <a:hlinkClick r:id="rId3"/>
              </a:rPr>
              <a:t>Gruber</a:t>
            </a:r>
            <a:r>
              <a:rPr lang="es-CO" b="0" i="0" dirty="0">
                <a:solidFill>
                  <a:srgbClr val="24292F"/>
                </a:solidFill>
                <a:effectLst/>
                <a:latin typeface="-apple-system"/>
              </a:rPr>
              <a:t>, uno de sus creadores, </a:t>
            </a:r>
            <a:r>
              <a:rPr lang="es-CO" b="0" i="0" dirty="0" err="1">
                <a:solidFill>
                  <a:srgbClr val="24292F"/>
                </a:solidFill>
                <a:effectLst/>
                <a:latin typeface="-apple-system"/>
              </a:rPr>
              <a:t>Markdown</a:t>
            </a:r>
            <a:r>
              <a:rPr lang="es-CO" b="0" i="0" dirty="0">
                <a:solidFill>
                  <a:srgbClr val="24292F"/>
                </a:solidFill>
                <a:effectLst/>
                <a:latin typeface="-apple-system"/>
              </a:rPr>
              <a:t> es realmente dos cosas: por un lado, el lenguaje; por otro, una herramienta de software que convierte documentos .</a:t>
            </a:r>
            <a:r>
              <a:rPr lang="es-CO" b="0" i="0" dirty="0" err="1">
                <a:solidFill>
                  <a:srgbClr val="24292F"/>
                </a:solidFill>
                <a:effectLst/>
                <a:latin typeface="-apple-system"/>
              </a:rPr>
              <a:t>md</a:t>
            </a:r>
            <a:r>
              <a:rPr lang="es-CO" b="0" i="0" dirty="0">
                <a:solidFill>
                  <a:srgbClr val="24292F"/>
                </a:solidFill>
                <a:effectLst/>
                <a:latin typeface="-apple-system"/>
              </a:rPr>
              <a:t> en lenguaje HTML válido.</a:t>
            </a:r>
            <a:endParaRPr lang="es-CO" sz="1200" b="0" i="0" dirty="0">
              <a:solidFill>
                <a:srgbClr val="24292F"/>
              </a:solidFill>
              <a:effectLst/>
              <a:latin typeface="-apple-system"/>
              <a:cs typeface="Segoe UI Light" panose="020B0502040204020203" pitchFamily="34" charset="0"/>
            </a:endParaRPr>
          </a:p>
          <a:p>
            <a:pPr algn="l"/>
            <a:endParaRPr lang="es-CO" sz="1200" b="0" i="0" dirty="0">
              <a:solidFill>
                <a:srgbClr val="24292F"/>
              </a:solidFill>
              <a:effectLst/>
              <a:latin typeface="-apple-system"/>
              <a:cs typeface="Segoe UI Light" panose="020B0502040204020203" pitchFamily="34" charset="0"/>
            </a:endParaRPr>
          </a:p>
          <a:p>
            <a:pPr algn="l"/>
            <a:r>
              <a:rPr lang="es-CO" sz="1200" b="0" i="0" dirty="0">
                <a:solidFill>
                  <a:srgbClr val="24292F"/>
                </a:solidFill>
                <a:effectLst/>
                <a:latin typeface="-apple-system"/>
                <a:cs typeface="Segoe UI Light" panose="020B0502040204020203" pitchFamily="34" charset="0"/>
              </a:rPr>
              <a:t>Tomado o adaptado de: </a:t>
            </a:r>
            <a:r>
              <a:rPr lang="es-CO" b="0" i="0" u="sng" dirty="0">
                <a:effectLst/>
                <a:latin typeface="-apple-system"/>
                <a:hlinkClick r:id="rId4"/>
              </a:rPr>
              <a:t>https://www.genbeta.com/guia-de-inicio/que-es-markdown-para-que-sirve-y-como-usarlo</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22</a:t>
            </a:fld>
            <a:endParaRPr lang="es-ES" noProof="0" dirty="0"/>
          </a:p>
        </p:txBody>
      </p:sp>
    </p:spTree>
    <p:extLst>
      <p:ext uri="{BB962C8B-B14F-4D97-AF65-F5344CB8AC3E}">
        <p14:creationId xmlns:p14="http://schemas.microsoft.com/office/powerpoint/2010/main" val="14535078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23</a:t>
            </a:fld>
            <a:endParaRPr lang="es-ES" noProof="0" dirty="0"/>
          </a:p>
        </p:txBody>
      </p:sp>
    </p:spTree>
    <p:extLst>
      <p:ext uri="{BB962C8B-B14F-4D97-AF65-F5344CB8AC3E}">
        <p14:creationId xmlns:p14="http://schemas.microsoft.com/office/powerpoint/2010/main" val="4782589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24</a:t>
            </a:fld>
            <a:endParaRPr lang="es-ES" noProof="0" dirty="0"/>
          </a:p>
        </p:txBody>
      </p:sp>
    </p:spTree>
    <p:extLst>
      <p:ext uri="{BB962C8B-B14F-4D97-AF65-F5344CB8AC3E}">
        <p14:creationId xmlns:p14="http://schemas.microsoft.com/office/powerpoint/2010/main" val="4216047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000" b="0" i="0" dirty="0">
                <a:solidFill>
                  <a:srgbClr val="24292F"/>
                </a:solidFill>
                <a:effectLst/>
                <a:latin typeface="Segoe UI Light" panose="020B0502040204020203" pitchFamily="34" charset="0"/>
                <a:cs typeface="Segoe UI Light" panose="020B0502040204020203" pitchFamily="34" charset="0"/>
              </a:rPr>
              <a:t>El desarrollo colaborativo se refiere al proceso de creación de contenidos académicos y científicos a través de la interacción simultánea de más de una persona para alcanzar uno o varios objetivos comunes; es así como programadores, investigadores y educadores colaboran entre ellos para obtener un producto de calidad que puede ser un software, una investigación, un curso, un programa académico o un libro electrónico, entre otros. No existe una manera única en que esta interacción se lleve a cabo debido a que el desarrollo colaborativo es un concepto amplio que se puede abordar desde diferentes perspectivas.</a:t>
            </a:r>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3</a:t>
            </a:fld>
            <a:endParaRPr lang="es-ES" noProof="0" dirty="0"/>
          </a:p>
        </p:txBody>
      </p:sp>
    </p:spTree>
    <p:extLst>
      <p:ext uri="{BB962C8B-B14F-4D97-AF65-F5344CB8AC3E}">
        <p14:creationId xmlns:p14="http://schemas.microsoft.com/office/powerpoint/2010/main" val="2191621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sz="1200" b="0" i="0" dirty="0">
                <a:solidFill>
                  <a:srgbClr val="24292F"/>
                </a:solidFill>
                <a:effectLst/>
                <a:latin typeface="-apple-system"/>
              </a:rPr>
              <a:t>Tradicionalmente, pensamos que la creación de contenidos académicos y científicos se puede realizar de manera individual y aislada de otras personas; incluso, la formación profesional que recibimos en las aulas privilegia en cierto sentido esta modalidad. Es verdad que existen tareas que se pueden desarrollar en solitario, especialmente cuando se trabaja en la producción científica de trabajos de investigación y/o profundización con un alcance particular; sin embargo, cuando el nivel de dificultad de la investigación o los contenidos de los </a:t>
            </a:r>
            <a:r>
              <a:rPr lang="es-CO" sz="1200" b="0" i="0" dirty="0" err="1">
                <a:solidFill>
                  <a:srgbClr val="24292F"/>
                </a:solidFill>
                <a:effectLst/>
                <a:latin typeface="-apple-system"/>
              </a:rPr>
              <a:t>microcurrículos</a:t>
            </a:r>
            <a:r>
              <a:rPr lang="es-CO" sz="1200" b="0" i="0" dirty="0">
                <a:solidFill>
                  <a:srgbClr val="24292F"/>
                </a:solidFill>
                <a:effectLst/>
                <a:latin typeface="-apple-system"/>
              </a:rPr>
              <a:t> aumenta, ya sea por las nuevas innovaciones tecnológicas, porque requieren de conocimiento experto de múltiples disciplinas o por avances en docencia, la creación y actualización necesariamente se tiene que desarrollar en compañía de otras personas. De esta manera, la interacción humana en el proceso de creación de contenidos de calidad es en muchas ocasiones, obligatoria.</a:t>
            </a:r>
          </a:p>
          <a:p>
            <a:br>
              <a:rPr lang="es-CO" sz="1200" dirty="0"/>
            </a:br>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4</a:t>
            </a:fld>
            <a:endParaRPr lang="es-ES" noProof="0" dirty="0"/>
          </a:p>
        </p:txBody>
      </p:sp>
    </p:spTree>
    <p:extLst>
      <p:ext uri="{BB962C8B-B14F-4D97-AF65-F5344CB8AC3E}">
        <p14:creationId xmlns:p14="http://schemas.microsoft.com/office/powerpoint/2010/main" val="1215802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s-CO" b="0" i="0" dirty="0">
                <a:solidFill>
                  <a:srgbClr val="24292F"/>
                </a:solidFill>
                <a:effectLst/>
                <a:latin typeface="-apple-system"/>
              </a:rPr>
              <a:t>Los contenidos producidos combinan la experticia de los integrantes del equipo de trabajo, de la facultad o el programa académico, del grupo de investigación o del centro de estudios al cual pertenecen.</a:t>
            </a:r>
          </a:p>
          <a:p>
            <a:pPr algn="l">
              <a:buFont typeface="Arial" panose="020B0604020202020204" pitchFamily="34" charset="0"/>
              <a:buNone/>
            </a:pPr>
            <a:r>
              <a:rPr lang="es-CO" b="0" i="0" dirty="0">
                <a:solidFill>
                  <a:srgbClr val="24292F"/>
                </a:solidFill>
                <a:effectLst/>
                <a:latin typeface="-apple-system"/>
              </a:rPr>
              <a:t>Creación de redes colaborativas donde los repositorios de los grupos o centros es abierta y compartida dentro de los miembros de la institución y otras instituciones y comunidades científicas.</a:t>
            </a:r>
          </a:p>
          <a:p>
            <a:pPr algn="l">
              <a:buFont typeface="Arial" panose="020B0604020202020204" pitchFamily="34" charset="0"/>
              <a:buNone/>
            </a:pPr>
            <a:r>
              <a:rPr lang="es-CO" b="0" i="0" dirty="0">
                <a:solidFill>
                  <a:srgbClr val="24292F"/>
                </a:solidFill>
                <a:effectLst/>
                <a:latin typeface="-apple-system"/>
              </a:rPr>
              <a:t>Interacción directa entre grupos, profesores y estudiantes a través de discusiones.</a:t>
            </a:r>
          </a:p>
          <a:p>
            <a:pPr algn="l">
              <a:buFont typeface="Arial" panose="020B0604020202020204" pitchFamily="34" charset="0"/>
              <a:buNone/>
            </a:pPr>
            <a:r>
              <a:rPr lang="es-CO" b="0" i="0" dirty="0">
                <a:solidFill>
                  <a:srgbClr val="24292F"/>
                </a:solidFill>
                <a:effectLst/>
                <a:latin typeface="-apple-system"/>
              </a:rPr>
              <a:t>Facilidad de desarrollo en la solución de casos de estudio debido a que los miembros de la red pueden plantear diferentes formas de abordar el problema y se pueden obtener múltiples soluciones.</a:t>
            </a:r>
          </a:p>
          <a:p>
            <a:pPr algn="l">
              <a:buFont typeface="Arial" panose="020B0604020202020204" pitchFamily="34" charset="0"/>
              <a:buNone/>
            </a:pPr>
            <a:r>
              <a:rPr lang="es-CO" b="0" i="0" dirty="0">
                <a:solidFill>
                  <a:srgbClr val="24292F"/>
                </a:solidFill>
                <a:effectLst/>
                <a:latin typeface="-apple-system"/>
              </a:rPr>
              <a:t>El conocimiento compartido facilita los procesos de enseñanza y aprendizaje debido a que una vez se cuenta con la línea base de conocimiento, los miembros del equipo buscan nuevas formas de transmitir este conocimiento de una forma más asertiva.</a:t>
            </a:r>
          </a:p>
          <a:p>
            <a:r>
              <a:rPr lang="es-CO" dirty="0"/>
              <a:t>Agrega valor a todos los niveles de las organizaciones a las cuales pertenecen los colaboradores.</a:t>
            </a:r>
            <a:br>
              <a:rPr lang="es-CO" sz="1200" dirty="0"/>
            </a:br>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5</a:t>
            </a:fld>
            <a:endParaRPr lang="es-ES" noProof="0" dirty="0"/>
          </a:p>
        </p:txBody>
      </p:sp>
    </p:spTree>
    <p:extLst>
      <p:ext uri="{BB962C8B-B14F-4D97-AF65-F5344CB8AC3E}">
        <p14:creationId xmlns:p14="http://schemas.microsoft.com/office/powerpoint/2010/main" val="2767105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s-CO" sz="1200" b="0" i="0" dirty="0">
                <a:solidFill>
                  <a:srgbClr val="24292F"/>
                </a:solidFill>
                <a:effectLst/>
                <a:latin typeface="-apple-system"/>
              </a:rPr>
              <a:t>La cooperación y colaboración son elementos vitales en el desarrollo de procesos creativos y producción de conocimiento.</a:t>
            </a:r>
            <a:endParaRPr lang="es-CO" sz="12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6</a:t>
            </a:fld>
            <a:endParaRPr lang="es-ES" noProof="0" dirty="0"/>
          </a:p>
        </p:txBody>
      </p:sp>
    </p:spTree>
    <p:extLst>
      <p:ext uri="{BB962C8B-B14F-4D97-AF65-F5344CB8AC3E}">
        <p14:creationId xmlns:p14="http://schemas.microsoft.com/office/powerpoint/2010/main" val="948185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s-CO" b="0" i="0" dirty="0">
                <a:solidFill>
                  <a:srgbClr val="24292F"/>
                </a:solidFill>
                <a:effectLst/>
                <a:latin typeface="-apple-system"/>
              </a:rPr>
              <a:t>El desarrollo de contenidos bajo el esquema de desarrollo colaborativo, agrega valor a tu perfil profesional, a tu equipo de trabajo y a la organización a la que perteneces.</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r>
              <a:rPr lang="es-CO" sz="12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¿Cómo?</a:t>
            </a:r>
          </a:p>
          <a:p>
            <a:endPar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En entornos educativos, múltiples profesores pueden enseñar la misma asignatura y a través del desarrollo colaborativo, pueden crear y desarrollar un curso global con un </a:t>
            </a:r>
            <a:r>
              <a:rPr lang="es-CO" sz="12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micro-currículo</a:t>
            </a: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común que combine la experticia de los diferentes miembros del equipo.</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r>
              <a:rPr lang="es-CO" sz="1200" b="0" i="0" dirty="0">
                <a:solidFill>
                  <a:srgbClr val="24292F"/>
                </a:solidFill>
                <a:effectLst/>
                <a:latin typeface="-apple-system"/>
                <a:cs typeface="Segoe UI Light" panose="020B0502040204020203" pitchFamily="34" charset="0"/>
              </a:rPr>
              <a:t>El valor que obtienes como creador de contenidos compartidos es poder incluir tus participaciones en tu portafolio personal referenciando los diferentes repositorios creados.</a:t>
            </a: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7</a:t>
            </a:fld>
            <a:endParaRPr lang="es-ES" noProof="0" dirty="0"/>
          </a:p>
        </p:txBody>
      </p:sp>
    </p:spTree>
    <p:extLst>
      <p:ext uri="{BB962C8B-B14F-4D97-AF65-F5344CB8AC3E}">
        <p14:creationId xmlns:p14="http://schemas.microsoft.com/office/powerpoint/2010/main" val="295051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2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¿Cómo?</a:t>
            </a:r>
          </a:p>
          <a:p>
            <a:endPar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b="0" i="0" dirty="0">
                <a:solidFill>
                  <a:srgbClr val="24292F"/>
                </a:solidFill>
                <a:effectLst/>
                <a:latin typeface="-apple-system"/>
              </a:rPr>
              <a:t>Un equipo de trabajo organizado y multidisciplinar, estará al tanto de nuevos métodos y herramientas que podrá implementar en contenidos existentes dentro de la organización.</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8</a:t>
            </a:fld>
            <a:endParaRPr lang="es-ES" noProof="0" dirty="0"/>
          </a:p>
        </p:txBody>
      </p:sp>
    </p:spTree>
    <p:extLst>
      <p:ext uri="{BB962C8B-B14F-4D97-AF65-F5344CB8AC3E}">
        <p14:creationId xmlns:p14="http://schemas.microsoft.com/office/powerpoint/2010/main" val="3153220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2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¿Cómo?</a:t>
            </a:r>
          </a:p>
          <a:p>
            <a:endPar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b="0" i="0" dirty="0">
                <a:solidFill>
                  <a:srgbClr val="24292F"/>
                </a:solidFill>
                <a:effectLst/>
                <a:latin typeface="-apple-system"/>
              </a:rPr>
              <a:t>Al desarrollar una investigación, crear un curso, escribir un libro o participar en un proyecto, crea un repositorio documentado e invita a otros miembros de tu equipo y organización a colaborar.</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9</a:t>
            </a:fld>
            <a:endParaRPr lang="es-ES" noProof="0" dirty="0"/>
          </a:p>
        </p:txBody>
      </p:sp>
    </p:spTree>
    <p:extLst>
      <p:ext uri="{BB962C8B-B14F-4D97-AF65-F5344CB8AC3E}">
        <p14:creationId xmlns:p14="http://schemas.microsoft.com/office/powerpoint/2010/main" val="2219993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bienvenida e introducción">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0000" y="720000"/>
            <a:ext cx="6840000" cy="2880000"/>
          </a:xfrm>
        </p:spPr>
        <p:txBody>
          <a:bodyPr anchor="t" anchorCtr="0">
            <a:normAutofit/>
          </a:bodyPr>
          <a:lstStyle>
            <a:lvl1pPr algn="l">
              <a:defRPr sz="2600"/>
            </a:lvl1pPr>
          </a:lstStyle>
          <a:p>
            <a:r>
              <a:rPr lang="es-ES" dirty="0"/>
              <a:t>Ingrese aquí el título de la sección, actividad o clase</a:t>
            </a:r>
            <a:endParaRPr lang="en-US" dirty="0"/>
          </a:p>
        </p:txBody>
      </p:sp>
      <p:sp>
        <p:nvSpPr>
          <p:cNvPr id="3" name="Subtitle 2"/>
          <p:cNvSpPr>
            <a:spLocks noGrp="1"/>
          </p:cNvSpPr>
          <p:nvPr>
            <p:ph type="subTitle" idx="1" hasCustomPrompt="1"/>
          </p:nvPr>
        </p:nvSpPr>
        <p:spPr>
          <a:xfrm>
            <a:off x="720000" y="3701988"/>
            <a:ext cx="6840000" cy="1553775"/>
          </a:xfrm>
        </p:spPr>
        <p:txBody>
          <a:bodyPr>
            <a:normAutofit/>
          </a:bodyPr>
          <a:lstStyle>
            <a:lvl1pPr marL="0" indent="0" algn="l">
              <a:buNone/>
              <a:defRPr sz="2000">
                <a:solidFill>
                  <a:schemeClr val="tx1">
                    <a:lumMod val="75000"/>
                    <a:lumOff val="2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s-ES" dirty="0"/>
              <a:t>Ingrese aquí un texto descriptivo de esta actividad (opcional)</a:t>
            </a:r>
            <a:endParaRPr lang="en-US" dirty="0"/>
          </a:p>
        </p:txBody>
      </p:sp>
      <p:sp>
        <p:nvSpPr>
          <p:cNvPr id="4" name="Date Placeholder 3"/>
          <p:cNvSpPr>
            <a:spLocks noGrp="1"/>
          </p:cNvSpPr>
          <p:nvPr>
            <p:ph type="dt" sz="half" idx="10"/>
          </p:nvPr>
        </p:nvSpPr>
        <p:spPr/>
        <p:txBody>
          <a:bodyPr/>
          <a:lstStyle/>
          <a:p>
            <a:pPr rtl="0"/>
            <a:fld id="{55224D71-97F5-4B9D-B11B-235152E09E96}" type="datetime1">
              <a:rPr lang="es-ES" noProof="0" smtClean="0"/>
              <a:t>24/09/2022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
        <p:nvSpPr>
          <p:cNvPr id="8" name="Rectangle: Rounded Corners 7">
            <a:extLst>
              <a:ext uri="{FF2B5EF4-FFF2-40B4-BE49-F238E27FC236}">
                <a16:creationId xmlns:a16="http://schemas.microsoft.com/office/drawing/2014/main" id="{564332D5-1933-C57D-42B6-183DC2A4C567}"/>
              </a:ext>
            </a:extLst>
          </p:cNvPr>
          <p:cNvSpPr/>
          <p:nvPr/>
        </p:nvSpPr>
        <p:spPr>
          <a:xfrm>
            <a:off x="720000" y="5598000"/>
            <a:ext cx="613813" cy="540000"/>
          </a:xfrm>
          <a:prstGeom prst="round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Content Placeholder 20">
            <a:extLst>
              <a:ext uri="{FF2B5EF4-FFF2-40B4-BE49-F238E27FC236}">
                <a16:creationId xmlns:a16="http://schemas.microsoft.com/office/drawing/2014/main" id="{37EDCC3F-5122-AA78-5970-BD245E579433}"/>
              </a:ext>
            </a:extLst>
          </p:cNvPr>
          <p:cNvSpPr>
            <a:spLocks noGrp="1"/>
          </p:cNvSpPr>
          <p:nvPr>
            <p:ph sz="quarter" idx="14" hasCustomPrompt="1"/>
          </p:nvPr>
        </p:nvSpPr>
        <p:spPr>
          <a:xfrm>
            <a:off x="927652" y="5598000"/>
            <a:ext cx="4320000" cy="540000"/>
          </a:xfrm>
          <a:solidFill>
            <a:schemeClr val="bg1">
              <a:lumMod val="75000"/>
            </a:schemeClr>
          </a:solidFill>
        </p:spPr>
        <p:txBody>
          <a:bodyPr anchor="ctr" anchorCtr="0">
            <a:noAutofit/>
          </a:bodyPr>
          <a:lstStyle>
            <a:lvl1pPr marL="0" indent="0">
              <a:buNone/>
              <a:defRPr sz="1800">
                <a:solidFill>
                  <a:schemeClr val="bg1">
                    <a:lumMod val="10000"/>
                  </a:schemeClr>
                </a:solidFill>
                <a:latin typeface="+mn-lt"/>
              </a:defRPr>
            </a:lvl1pPr>
            <a:lvl2pPr>
              <a:defRPr sz="1600"/>
            </a:lvl2pPr>
            <a:lvl3pPr>
              <a:defRPr sz="1400"/>
            </a:lvl3pPr>
            <a:lvl4pPr>
              <a:defRPr sz="1200"/>
            </a:lvl4pPr>
            <a:lvl5pPr>
              <a:defRPr sz="1200"/>
            </a:lvl5pPr>
          </a:lstStyle>
          <a:p>
            <a:r>
              <a:rPr lang="en-US" sz="1800" dirty="0" err="1">
                <a:solidFill>
                  <a:schemeClr val="bg1"/>
                </a:solidFill>
                <a:latin typeface="Segoe UI" panose="020B0502040204020203" pitchFamily="34" charset="0"/>
                <a:cs typeface="Segoe UI" panose="020B0502040204020203" pitchFamily="34" charset="0"/>
              </a:rPr>
              <a:t>Ingrese</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aquí</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su</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nombre</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requerido</a:t>
            </a:r>
            <a:r>
              <a:rPr lang="en-US" sz="1800" dirty="0">
                <a:solidFill>
                  <a:schemeClr val="bg1"/>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29239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olo el título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s-ES" dirty="0"/>
              <a:t>Ingrese aquí el subtítulo</a:t>
            </a:r>
            <a:endParaRPr lang="en-US" dirty="0"/>
          </a:p>
        </p:txBody>
      </p:sp>
      <p:sp>
        <p:nvSpPr>
          <p:cNvPr id="3" name="Date Placeholder 2"/>
          <p:cNvSpPr>
            <a:spLocks noGrp="1"/>
          </p:cNvSpPr>
          <p:nvPr>
            <p:ph type="dt" sz="half" idx="10"/>
          </p:nvPr>
        </p:nvSpPr>
        <p:spPr/>
        <p:txBody>
          <a:bodyPr/>
          <a:lstStyle/>
          <a:p>
            <a:pPr rtl="0"/>
            <a:fld id="{2AB3A384-AAB1-4A76-A43B-EFE930A802BF}" type="datetime1">
              <a:rPr lang="es-ES" noProof="0" smtClean="0"/>
              <a:t>24/09/2022</a:t>
            </a:fld>
            <a:endParaRPr lang="es-ES" noProof="0" dirty="0"/>
          </a:p>
        </p:txBody>
      </p:sp>
      <p:sp>
        <p:nvSpPr>
          <p:cNvPr id="4" name="Footer Placeholder 3"/>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53666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olo el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2160000"/>
          </a:xfrm>
        </p:spPr>
        <p:txBody>
          <a:bodyPr/>
          <a:lstStyle/>
          <a:p>
            <a:r>
              <a:rPr lang="es-ES" dirty="0"/>
              <a:t>Ingrese aquí el subtítulo</a:t>
            </a:r>
            <a:endParaRPr lang="en-US" dirty="0"/>
          </a:p>
        </p:txBody>
      </p:sp>
      <p:sp>
        <p:nvSpPr>
          <p:cNvPr id="3" name="Date Placeholder 2"/>
          <p:cNvSpPr>
            <a:spLocks noGrp="1"/>
          </p:cNvSpPr>
          <p:nvPr>
            <p:ph type="dt" sz="half" idx="10"/>
          </p:nvPr>
        </p:nvSpPr>
        <p:spPr/>
        <p:txBody>
          <a:bodyPr/>
          <a:lstStyle/>
          <a:p>
            <a:pPr rtl="0"/>
            <a:fld id="{95F109E8-29A7-4A4D-BBAF-954B5246DC6B}" type="datetime1">
              <a:rPr lang="es-ES" noProof="0" smtClean="0"/>
              <a:t>24/09/2022</a:t>
            </a:fld>
            <a:endParaRPr lang="es-ES" noProof="0" dirty="0"/>
          </a:p>
        </p:txBody>
      </p:sp>
      <p:sp>
        <p:nvSpPr>
          <p:cNvPr id="4" name="Footer Placeholder 3"/>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331846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3EDF4B7F-437B-43B6-8193-868254AADFEB}" type="datetime1">
              <a:rPr lang="es-ES" noProof="0" smtClean="0"/>
              <a:t>24/09/2022</a:t>
            </a:fld>
            <a:endParaRPr lang="es-ES" noProof="0" dirty="0"/>
          </a:p>
        </p:txBody>
      </p:sp>
      <p:sp>
        <p:nvSpPr>
          <p:cNvPr id="3" name="Footer Placeholder 2"/>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4" name="Slide Number Placeholder 3"/>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491661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9999" y="720000"/>
            <a:ext cx="4140000" cy="810000"/>
          </a:xfrm>
        </p:spPr>
        <p:txBody>
          <a:bodyPr anchor="t" anchorCtr="0">
            <a:normAutofit/>
          </a:bodyPr>
          <a:lstStyle>
            <a:lvl1pPr>
              <a:defRPr sz="2600"/>
            </a:lvl1pPr>
          </a:lstStyle>
          <a:p>
            <a:r>
              <a:rPr lang="es-ES" dirty="0"/>
              <a:t>Ingrese aquí el subtítulo</a:t>
            </a:r>
            <a:endParaRPr lang="en-US" dirty="0"/>
          </a:p>
        </p:txBody>
      </p:sp>
      <p:sp>
        <p:nvSpPr>
          <p:cNvPr id="3" name="Content Placeholder 2"/>
          <p:cNvSpPr>
            <a:spLocks noGrp="1"/>
          </p:cNvSpPr>
          <p:nvPr>
            <p:ph idx="1"/>
          </p:nvPr>
        </p:nvSpPr>
        <p:spPr>
          <a:xfrm>
            <a:off x="5183188" y="720001"/>
            <a:ext cx="6288812" cy="5409468"/>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hasCustomPrompt="1"/>
          </p:nvPr>
        </p:nvSpPr>
        <p:spPr>
          <a:xfrm>
            <a:off x="720000" y="1719468"/>
            <a:ext cx="4139999" cy="4410000"/>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Ingrese aquí el texto descriptivo de la imagen</a:t>
            </a:r>
          </a:p>
        </p:txBody>
      </p:sp>
      <p:sp>
        <p:nvSpPr>
          <p:cNvPr id="5" name="Date Placeholder 4"/>
          <p:cNvSpPr>
            <a:spLocks noGrp="1"/>
          </p:cNvSpPr>
          <p:nvPr>
            <p:ph type="dt" sz="half" idx="10"/>
          </p:nvPr>
        </p:nvSpPr>
        <p:spPr/>
        <p:txBody>
          <a:bodyPr/>
          <a:lstStyle/>
          <a:p>
            <a:pPr rtl="0"/>
            <a:fld id="{5FD9D2A0-9803-4B3F-A6B6-606959F35242}" type="datetime1">
              <a:rPr lang="es-ES" noProof="0" smtClean="0"/>
              <a:t>24/09/2022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217819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t" anchorCtr="0">
            <a:noAutofit/>
          </a:bodyPr>
          <a:lstStyle>
            <a:lvl1pPr>
              <a:defRPr sz="2600"/>
            </a:lvl1pPr>
          </a:lstStyle>
          <a:p>
            <a:r>
              <a:rPr lang="es-ES" dirty="0"/>
              <a:t>Ingrese aquí el subtítulo</a:t>
            </a:r>
            <a:endParaRPr lang="en-US" dirty="0"/>
          </a:p>
        </p:txBody>
      </p:sp>
      <p:sp>
        <p:nvSpPr>
          <p:cNvPr id="3" name="Picture Placeholder 2"/>
          <p:cNvSpPr>
            <a:spLocks noGrp="1" noChangeAspect="1"/>
          </p:cNvSpPr>
          <p:nvPr>
            <p:ph type="pic" idx="1"/>
          </p:nvPr>
        </p:nvSpPr>
        <p:spPr>
          <a:xfrm>
            <a:off x="719999" y="2340002"/>
            <a:ext cx="6840000" cy="3797998"/>
          </a:xfrm>
        </p:spPr>
        <p:txBody>
          <a:bodyPr anchor="t">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hasCustomPrompt="1"/>
          </p:nvPr>
        </p:nvSpPr>
        <p:spPr>
          <a:xfrm>
            <a:off x="720000" y="1530001"/>
            <a:ext cx="6840000" cy="810000"/>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Ingrese aquí el texto descriptivo de la imagen</a:t>
            </a:r>
          </a:p>
        </p:txBody>
      </p:sp>
      <p:sp>
        <p:nvSpPr>
          <p:cNvPr id="5" name="Date Placeholder 4"/>
          <p:cNvSpPr>
            <a:spLocks noGrp="1"/>
          </p:cNvSpPr>
          <p:nvPr>
            <p:ph type="dt" sz="half" idx="10"/>
          </p:nvPr>
        </p:nvSpPr>
        <p:spPr/>
        <p:txBody>
          <a:bodyPr/>
          <a:lstStyle/>
          <a:p>
            <a:pPr rtl="0"/>
            <a:fld id="{B48CB6FA-6884-4007-A174-A67BE7A1CA93}" type="datetime1">
              <a:rPr lang="es-ES" noProof="0" smtClean="0"/>
              <a:t>24/09/2022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862299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agen con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4140000" cy="810000"/>
          </a:xfrm>
        </p:spPr>
        <p:txBody>
          <a:bodyPr anchor="t" anchorCtr="0">
            <a:noAutofit/>
          </a:bodyPr>
          <a:lstStyle>
            <a:lvl1pPr>
              <a:defRPr sz="2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720000"/>
            <a:ext cx="6288812" cy="5417999"/>
          </a:xfrm>
        </p:spPr>
        <p:txBody>
          <a:bodyPr anchor="t">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720000" y="1729408"/>
            <a:ext cx="4140000" cy="4408591"/>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Haga clic para modificar los estilos de texto del patrón</a:t>
            </a:r>
          </a:p>
        </p:txBody>
      </p:sp>
      <p:sp>
        <p:nvSpPr>
          <p:cNvPr id="5" name="Date Placeholder 4"/>
          <p:cNvSpPr>
            <a:spLocks noGrp="1"/>
          </p:cNvSpPr>
          <p:nvPr>
            <p:ph type="dt" sz="half" idx="10"/>
          </p:nvPr>
        </p:nvSpPr>
        <p:spPr/>
        <p:txBody>
          <a:bodyPr/>
          <a:lstStyle/>
          <a:p>
            <a:pPr rtl="0"/>
            <a:fld id="{DCA87387-1199-4F13-92EC-EA845724990E}" type="datetime1">
              <a:rPr lang="es-ES" noProof="0" smtClean="0"/>
              <a:t>24/09/2022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922185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0277B9E3-6C0A-45A5-BAE5-CD19B242173D}" type="datetime1">
              <a:rPr lang="es-ES" noProof="0" smtClean="0"/>
              <a:t>24/09/2022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1875724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AB41DD2C-FA4F-413E-A1B5-23565A0780B7}" type="datetime1">
              <a:rPr lang="es-ES" noProof="0" smtClean="0"/>
              <a:t>24/09/2022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185893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19999"/>
            <a:ext cx="6840000" cy="810000"/>
          </a:xfrm>
        </p:spPr>
        <p:txBody>
          <a:bodyPr anchor="b" anchorCtr="0">
            <a:normAutofit/>
          </a:bodyPr>
          <a:lstStyle>
            <a:lvl1pPr>
              <a:defRPr sz="2600"/>
            </a:lvl1pPr>
          </a:lstStyle>
          <a:p>
            <a:r>
              <a:rPr lang="es-ES" dirty="0"/>
              <a:t>Ingrese aquí un subtítulo</a:t>
            </a:r>
            <a:endParaRPr lang="en-US" dirty="0"/>
          </a:p>
        </p:txBody>
      </p:sp>
      <p:sp>
        <p:nvSpPr>
          <p:cNvPr id="3" name="Content Placeholder 2"/>
          <p:cNvSpPr>
            <a:spLocks noGrp="1"/>
          </p:cNvSpPr>
          <p:nvPr>
            <p:ph idx="1"/>
          </p:nvPr>
        </p:nvSpPr>
        <p:spPr>
          <a:xfrm>
            <a:off x="720000" y="1620000"/>
            <a:ext cx="6840000" cy="4590000"/>
          </a:xfrm>
        </p:spPr>
        <p:txBody>
          <a:bodyPr/>
          <a:lstStyle>
            <a:lvl1pPr>
              <a:defRPr sz="24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20000" y="6356351"/>
            <a:ext cx="2743200" cy="365125"/>
          </a:xfrm>
        </p:spPr>
        <p:txBody>
          <a:bodyPr/>
          <a:lstStyle/>
          <a:p>
            <a:pPr rtl="0"/>
            <a:fld id="{0D82DBE2-B5E9-4999-A9C0-55ED93FCE73D}" type="datetime1">
              <a:rPr lang="es-ES" noProof="0" smtClean="0"/>
              <a:t>24/09/2022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815808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19999"/>
            <a:ext cx="10753200" cy="810000"/>
          </a:xfrm>
        </p:spPr>
        <p:txBody>
          <a:bodyPr anchor="b" anchorCtr="0">
            <a:normAutofit/>
          </a:bodyPr>
          <a:lstStyle>
            <a:lvl1pPr>
              <a:defRPr sz="2600"/>
            </a:lvl1pPr>
          </a:lstStyle>
          <a:p>
            <a:r>
              <a:rPr lang="es-ES" dirty="0"/>
              <a:t>Ingrese aquí un subtítulo</a:t>
            </a:r>
            <a:endParaRPr lang="en-US" dirty="0"/>
          </a:p>
        </p:txBody>
      </p:sp>
      <p:sp>
        <p:nvSpPr>
          <p:cNvPr id="3" name="Content Placeholder 2"/>
          <p:cNvSpPr>
            <a:spLocks noGrp="1"/>
          </p:cNvSpPr>
          <p:nvPr>
            <p:ph idx="1"/>
          </p:nvPr>
        </p:nvSpPr>
        <p:spPr>
          <a:xfrm>
            <a:off x="720000" y="1620000"/>
            <a:ext cx="10753200" cy="4590000"/>
          </a:xfrm>
        </p:spPr>
        <p:txBody>
          <a:bodyPr/>
          <a:lstStyle>
            <a:lvl1pPr>
              <a:defRPr sz="24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20000" y="6356351"/>
            <a:ext cx="2743200" cy="365125"/>
          </a:xfrm>
        </p:spPr>
        <p:txBody>
          <a:bodyPr/>
          <a:lstStyle/>
          <a:p>
            <a:pPr rtl="0"/>
            <a:fld id="{89B7BC24-C90D-4DAD-A6CB-BBA58C4D57BB}" type="datetime1">
              <a:rPr lang="es-ES" noProof="0" smtClean="0"/>
              <a:t>24/09/2022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50997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1709740"/>
            <a:ext cx="6840000" cy="2852737"/>
          </a:xfrm>
        </p:spPr>
        <p:txBody>
          <a:bodyPr anchor="b">
            <a:normAutofit/>
          </a:bodyPr>
          <a:lstStyle>
            <a:lvl1pPr>
              <a:defRPr sz="2600">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20000" y="4643020"/>
            <a:ext cx="6840000" cy="1446631"/>
          </a:xfrm>
        </p:spPr>
        <p:txBody>
          <a:bodyPr>
            <a:normAutofit/>
          </a:bodyPr>
          <a:lstStyle>
            <a:lvl1pPr marL="0" indent="0">
              <a:buNone/>
              <a:defRPr sz="200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dirty="0"/>
              <a:t>Ingrese aquí una breve descripción del alcance</a:t>
            </a:r>
          </a:p>
        </p:txBody>
      </p:sp>
      <p:sp>
        <p:nvSpPr>
          <p:cNvPr id="4" name="Date Placeholder 3"/>
          <p:cNvSpPr>
            <a:spLocks noGrp="1"/>
          </p:cNvSpPr>
          <p:nvPr>
            <p:ph type="dt" sz="half" idx="10"/>
          </p:nvPr>
        </p:nvSpPr>
        <p:spPr/>
        <p:txBody>
          <a:bodyPr/>
          <a:lstStyle/>
          <a:p>
            <a:pPr rtl="0"/>
            <a:fld id="{217D4995-77A4-48E5-92B1-2DC992A39FBB}" type="datetime1">
              <a:rPr lang="es-ES" noProof="0" smtClean="0"/>
              <a:t>24/09/2022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33393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1709740"/>
            <a:ext cx="10753200" cy="2852737"/>
          </a:xfrm>
        </p:spPr>
        <p:txBody>
          <a:bodyPr anchor="b">
            <a:normAutofit/>
          </a:bodyPr>
          <a:lstStyle>
            <a:lvl1pPr>
              <a:defRPr sz="2600">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20000" y="4651898"/>
            <a:ext cx="10753200" cy="1437753"/>
          </a:xfrm>
        </p:spPr>
        <p:txBody>
          <a:bodyPr>
            <a:normAutofit/>
          </a:bodyPr>
          <a:lstStyle>
            <a:lvl1pPr marL="0" indent="0">
              <a:buNone/>
              <a:defRPr sz="200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dirty="0"/>
              <a:t>Ingrese aquí una breve descripción del alcance</a:t>
            </a:r>
          </a:p>
        </p:txBody>
      </p:sp>
      <p:sp>
        <p:nvSpPr>
          <p:cNvPr id="4" name="Date Placeholder 3"/>
          <p:cNvSpPr>
            <a:spLocks noGrp="1"/>
          </p:cNvSpPr>
          <p:nvPr>
            <p:ph type="dt" sz="half" idx="10"/>
          </p:nvPr>
        </p:nvSpPr>
        <p:spPr/>
        <p:txBody>
          <a:bodyPr/>
          <a:lstStyle/>
          <a:p>
            <a:pPr rtl="0"/>
            <a:fld id="{AE8112B3-1F24-452F-80DE-56BF301098EC}" type="datetime1">
              <a:rPr lang="es-ES" noProof="0" smtClean="0"/>
              <a:t>24/09/2022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73304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Content Placeholder 2"/>
          <p:cNvSpPr>
            <a:spLocks noGrp="1"/>
          </p:cNvSpPr>
          <p:nvPr>
            <p:ph sz="half" idx="1"/>
          </p:nvPr>
        </p:nvSpPr>
        <p:spPr>
          <a:xfrm>
            <a:off x="720000" y="1710000"/>
            <a:ext cx="333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4230000" y="1710000"/>
            <a:ext cx="333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pPr rtl="0"/>
            <a:fld id="{39B46DA2-8C2E-44C4-A865-CD3D33CFD45F}" type="datetime1">
              <a:rPr lang="es-ES" noProof="0" smtClean="0"/>
              <a:t>24/09/2022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126167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s objetos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Content Placeholder 2"/>
          <p:cNvSpPr>
            <a:spLocks noGrp="1"/>
          </p:cNvSpPr>
          <p:nvPr>
            <p:ph sz="half" idx="1"/>
          </p:nvPr>
        </p:nvSpPr>
        <p:spPr>
          <a:xfrm>
            <a:off x="720000" y="1710000"/>
            <a:ext cx="522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6252002" y="1710000"/>
            <a:ext cx="522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pPr rtl="0"/>
            <a:fld id="{D1525062-C568-4AE5-A98F-45E6D6D3E9AC}" type="datetime1">
              <a:rPr lang="es-ES" noProof="0" smtClean="0"/>
              <a:t>24/09/2022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960689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ción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19999" y="1681163"/>
            <a:ext cx="3330000" cy="82391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primer elemento</a:t>
            </a:r>
          </a:p>
        </p:txBody>
      </p:sp>
      <p:sp>
        <p:nvSpPr>
          <p:cNvPr id="4" name="Content Placeholder 3"/>
          <p:cNvSpPr>
            <a:spLocks noGrp="1"/>
          </p:cNvSpPr>
          <p:nvPr>
            <p:ph sz="half" idx="2"/>
          </p:nvPr>
        </p:nvSpPr>
        <p:spPr>
          <a:xfrm>
            <a:off x="719999" y="2656238"/>
            <a:ext cx="3330000" cy="348176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hasCustomPrompt="1"/>
          </p:nvPr>
        </p:nvSpPr>
        <p:spPr>
          <a:xfrm>
            <a:off x="4230000" y="1696688"/>
            <a:ext cx="3330000" cy="823912"/>
          </a:xfrm>
        </p:spPr>
        <p:txBody>
          <a:bodyPr anchor="b"/>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segundo elemento</a:t>
            </a:r>
          </a:p>
        </p:txBody>
      </p:sp>
      <p:sp>
        <p:nvSpPr>
          <p:cNvPr id="6" name="Content Placeholder 5"/>
          <p:cNvSpPr>
            <a:spLocks noGrp="1"/>
          </p:cNvSpPr>
          <p:nvPr>
            <p:ph sz="quarter" idx="4"/>
          </p:nvPr>
        </p:nvSpPr>
        <p:spPr>
          <a:xfrm>
            <a:off x="4230000" y="2687287"/>
            <a:ext cx="3330000" cy="346623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pPr rtl="0"/>
            <a:fld id="{8EBA81B0-EA87-4E7B-A74D-942650D6BCED}" type="datetime1">
              <a:rPr lang="es-ES" noProof="0" smtClean="0"/>
              <a:t>24/09/2022</a:t>
            </a:fld>
            <a:endParaRPr lang="es-ES" noProof="0" dirty="0"/>
          </a:p>
        </p:txBody>
      </p:sp>
      <p:sp>
        <p:nvSpPr>
          <p:cNvPr id="8" name="Footer Placeholder 7"/>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460816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ción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19999" y="1681163"/>
            <a:ext cx="5220000" cy="82391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primer elemento</a:t>
            </a:r>
          </a:p>
        </p:txBody>
      </p:sp>
      <p:sp>
        <p:nvSpPr>
          <p:cNvPr id="4" name="Content Placeholder 3"/>
          <p:cNvSpPr>
            <a:spLocks noGrp="1"/>
          </p:cNvSpPr>
          <p:nvPr>
            <p:ph sz="half" idx="2"/>
          </p:nvPr>
        </p:nvSpPr>
        <p:spPr>
          <a:xfrm>
            <a:off x="719999" y="2656237"/>
            <a:ext cx="5220000" cy="34817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hasCustomPrompt="1"/>
          </p:nvPr>
        </p:nvSpPr>
        <p:spPr>
          <a:xfrm>
            <a:off x="6252000" y="1681163"/>
            <a:ext cx="5220000" cy="823912"/>
          </a:xfrm>
        </p:spPr>
        <p:txBody>
          <a:bodyPr anchor="b"/>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segundo elemento</a:t>
            </a:r>
          </a:p>
        </p:txBody>
      </p:sp>
      <p:sp>
        <p:nvSpPr>
          <p:cNvPr id="6" name="Content Placeholder 5"/>
          <p:cNvSpPr>
            <a:spLocks noGrp="1"/>
          </p:cNvSpPr>
          <p:nvPr>
            <p:ph sz="quarter" idx="4"/>
          </p:nvPr>
        </p:nvSpPr>
        <p:spPr>
          <a:xfrm>
            <a:off x="6252000" y="2656238"/>
            <a:ext cx="5220000" cy="34817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pPr rtl="0"/>
            <a:fld id="{F6653BDA-CE15-46D4-A5A4-C9E9758DEFB2}" type="datetime1">
              <a:rPr lang="es-ES" noProof="0" smtClean="0"/>
              <a:t>24/09/2022</a:t>
            </a:fld>
            <a:endParaRPr lang="es-ES" noProof="0" dirty="0"/>
          </a:p>
        </p:txBody>
      </p:sp>
      <p:sp>
        <p:nvSpPr>
          <p:cNvPr id="8" name="Footer Placeholder 7"/>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4283966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0000" y="720000"/>
            <a:ext cx="6840000" cy="2160000"/>
          </a:xfrm>
          <a:prstGeom prst="rect">
            <a:avLst/>
          </a:prstGeom>
        </p:spPr>
        <p:txBody>
          <a:bodyPr vert="horz" lIns="91440" tIns="45720" rIns="91440" bIns="45720" rtlCol="0" anchor="t" anchorCtr="0">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720000" y="2880000"/>
            <a:ext cx="6840000" cy="2160000"/>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2"/>
          </p:nvPr>
        </p:nvSpPr>
        <p:spPr>
          <a:xfrm>
            <a:off x="7200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72696FBB-EB5C-4293-9014-59E70AE1A5E6}" type="datetime1">
              <a:rPr lang="es-ES" noProof="0" smtClean="0"/>
              <a:t>24/09/2022</a:t>
            </a:fld>
            <a:endParaRPr lang="es-ES" noProof="0"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4"/>
          </p:nvPr>
        </p:nvSpPr>
        <p:spPr>
          <a:xfrm>
            <a:off x="87288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2162769115"/>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90" r:id="rId3"/>
    <p:sldLayoutId id="2147483781" r:id="rId4"/>
    <p:sldLayoutId id="2147483791" r:id="rId5"/>
    <p:sldLayoutId id="2147483782" r:id="rId6"/>
    <p:sldLayoutId id="2147483792" r:id="rId7"/>
    <p:sldLayoutId id="2147483783" r:id="rId8"/>
    <p:sldLayoutId id="2147483793" r:id="rId9"/>
    <p:sldLayoutId id="2147483784" r:id="rId10"/>
    <p:sldLayoutId id="2147483794" r:id="rId11"/>
    <p:sldLayoutId id="2147483785" r:id="rId12"/>
    <p:sldLayoutId id="2147483786" r:id="rId13"/>
    <p:sldLayoutId id="2147483787" r:id="rId14"/>
    <p:sldLayoutId id="2147483795" r:id="rId15"/>
    <p:sldLayoutId id="2147483788" r:id="rId16"/>
    <p:sldLayoutId id="214748378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377" rtl="0" eaLnBrk="1" latinLnBrk="0" hangingPunct="1">
        <a:lnSpc>
          <a:spcPct val="90000"/>
        </a:lnSpc>
        <a:spcBef>
          <a:spcPct val="0"/>
        </a:spcBef>
        <a:buNone/>
        <a:defRPr sz="26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rcfdtools/R.TeachingResearchGuid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hyperlink" Target="https://www.youtube.com/watch?v=xztW-nosYn0" TargetMode="External"/><Relationship Id="rId4" Type="http://schemas.openxmlformats.org/officeDocument/2006/relationships/image" Target="../media/image24.sv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cfdtools/R.TeachingResearchGuide/tree/main/Section01/CollabTools" TargetMode="External"/><Relationship Id="rId7" Type="http://schemas.openxmlformats.org/officeDocument/2006/relationships/image" Target="../media/image28.sv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hyperlink" Target="https://saasradar.net/herramientas-desarrollo-colaborativo" TargetMode="External"/><Relationship Id="rId7" Type="http://schemas.openxmlformats.org/officeDocument/2006/relationships/image" Target="../media/image32.sv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 Id="rId9" Type="http://schemas.openxmlformats.org/officeDocument/2006/relationships/image" Target="../media/image34.sv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rcfdtools/R.TeachingResearchGuide/tree/main/Section01/GitFundamentals"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37.sv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hyperlink" Target="https://www.atlassian.com/es/git/tutorials/what-is-git" TargetMode="External"/><Relationship Id="rId4" Type="http://schemas.openxmlformats.org/officeDocument/2006/relationships/image" Target="../media/image37.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docs.github.com/es/pull-requests/collaborating-with-pull-requests/proposing-changes-to-your-work-with-pull-requests/about-branches"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atlassian.com/es/git/tutorials/why-git"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rcfdtools/R.TeachingResearchGuide/tree/main/Section01/Markdown#lenguaje-markdown-y-escritura-en-github"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39.sv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8" Type="http://schemas.openxmlformats.org/officeDocument/2006/relationships/hyperlink" Target="https://github.com/rcfdtools/R.TeachingResearchGuide/blob/main/Section01/GitHubDiscussions" TargetMode="External"/><Relationship Id="rId3" Type="http://schemas.openxmlformats.org/officeDocument/2006/relationships/hyperlink" Target="https://github.com/rcfdtools/R.TeachingResearchGuide/blob/main/Section01/GitHubRepository" TargetMode="External"/><Relationship Id="rId7" Type="http://schemas.openxmlformats.org/officeDocument/2006/relationships/hyperlink" Target="https://github.com/rcfdtools/R.TeachingResearchGuide/blob/main/Section01/GitHubWiki"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hyperlink" Target="https://github.com/rcfdtools/R.TeachingResearchGuide/blob/main/Section01/GitHubOrganization" TargetMode="External"/><Relationship Id="rId5" Type="http://schemas.openxmlformats.org/officeDocument/2006/relationships/image" Target="../media/image41.sv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43.svg"/></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hyperlink" Target="https://github.com/rcfdtools/R.TeachingResearchGuide/tree/main/Section01/WhatIsCollab" TargetMode="External"/><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scielo.org.mx/" TargetMode="External"/><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Gr5mAboH1Kk"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xztW-nosYn0"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4.sv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hyperlink" Target="https://www.youtube.com/watch?v=xztW-nosYn0" TargetMode="External"/><Relationship Id="rId4" Type="http://schemas.openxmlformats.org/officeDocument/2006/relationships/image" Target="../media/image24.sv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hyperlink" Target="https://www.youtube.com/watch?v=xztW-nosYn0" TargetMode="External"/><Relationship Id="rId4" Type="http://schemas.openxmlformats.org/officeDocument/2006/relationships/image" Target="../media/image2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65DC34-64E5-5129-DC3C-AFD7B41EA0A1}"/>
              </a:ext>
            </a:extLst>
          </p:cNvPr>
          <p:cNvSpPr txBox="1"/>
          <p:nvPr/>
        </p:nvSpPr>
        <p:spPr>
          <a:xfrm>
            <a:off x="6096000" y="6550223"/>
            <a:ext cx="6096000" cy="307777"/>
          </a:xfrm>
          <a:prstGeom prst="rect">
            <a:avLst/>
          </a:prstGeom>
          <a:noFill/>
        </p:spPr>
        <p:txBody>
          <a:bodyPr wrap="square" rtlCol="0">
            <a:spAutoFit/>
          </a:bodyPr>
          <a:lstStyle/>
          <a:p>
            <a:pPr algn="r"/>
            <a:r>
              <a:rPr lang="en-US" sz="1400" dirty="0">
                <a:solidFill>
                  <a:schemeClr val="bg1">
                    <a:lumMod val="25000"/>
                  </a:schemeClr>
                </a:solidFill>
                <a:latin typeface="+mj-lt"/>
              </a:rPr>
              <a:t>v</a:t>
            </a:r>
            <a:r>
              <a:rPr lang="es-CO" sz="1400" dirty="0">
                <a:solidFill>
                  <a:schemeClr val="bg1">
                    <a:lumMod val="25000"/>
                  </a:schemeClr>
                </a:solidFill>
                <a:latin typeface="+mj-lt"/>
              </a:rPr>
              <a:t>.20220924</a:t>
            </a:r>
          </a:p>
        </p:txBody>
      </p:sp>
      <p:pic>
        <p:nvPicPr>
          <p:cNvPr id="7" name="Graphic 6">
            <a:hlinkClick r:id="rId3"/>
            <a:extLst>
              <a:ext uri="{FF2B5EF4-FFF2-40B4-BE49-F238E27FC236}">
                <a16:creationId xmlns:a16="http://schemas.microsoft.com/office/drawing/2014/main" id="{C6963580-4DA2-BD02-4234-7728647900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95287" y="983929"/>
            <a:ext cx="11401425" cy="4890142"/>
          </a:xfrm>
          <a:prstGeom prst="rect">
            <a:avLst/>
          </a:prstGeom>
        </p:spPr>
      </p:pic>
    </p:spTree>
    <p:extLst>
      <p:ext uri="{BB962C8B-B14F-4D97-AF65-F5344CB8AC3E}">
        <p14:creationId xmlns:p14="http://schemas.microsoft.com/office/powerpoint/2010/main" val="451387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1599517"/>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Agregar valor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mi organización</a:t>
            </a:r>
          </a:p>
        </p:txBody>
      </p:sp>
      <p:pic>
        <p:nvPicPr>
          <p:cNvPr id="5" name="Graphic 4" descr="Medal outline">
            <a:extLst>
              <a:ext uri="{FF2B5EF4-FFF2-40B4-BE49-F238E27FC236}">
                <a16:creationId xmlns:a16="http://schemas.microsoft.com/office/drawing/2014/main" id="{28E32130-11E7-EAC1-F4FB-043EBB871C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36719" y="1344621"/>
            <a:ext cx="1440000" cy="1440000"/>
          </a:xfrm>
          <a:prstGeom prst="rect">
            <a:avLst/>
          </a:prstGeom>
        </p:spPr>
      </p:pic>
      <p:sp>
        <p:nvSpPr>
          <p:cNvPr id="6" name="Title 1">
            <a:extLst>
              <a:ext uri="{FF2B5EF4-FFF2-40B4-BE49-F238E27FC236}">
                <a16:creationId xmlns:a16="http://schemas.microsoft.com/office/drawing/2014/main" id="{19E2098E-14EE-4901-726C-4BBE71E36B79}"/>
              </a:ext>
            </a:extLst>
          </p:cNvPr>
          <p:cNvSpPr txBox="1">
            <a:spLocks/>
          </p:cNvSpPr>
          <p:nvPr/>
        </p:nvSpPr>
        <p:spPr>
          <a:xfrm>
            <a:off x="1668479" y="2984757"/>
            <a:ext cx="8855041" cy="1643514"/>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Interactúa</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con los miembros de tu comunidad.</a:t>
            </a:r>
          </a:p>
        </p:txBody>
      </p:sp>
      <p:sp>
        <p:nvSpPr>
          <p:cNvPr id="2" name="TextBox 1">
            <a:extLst>
              <a:ext uri="{FF2B5EF4-FFF2-40B4-BE49-F238E27FC236}">
                <a16:creationId xmlns:a16="http://schemas.microsoft.com/office/drawing/2014/main" id="{5B323161-4A44-48EB-011B-1D0368B6ABAF}"/>
              </a:ext>
            </a:extLst>
          </p:cNvPr>
          <p:cNvSpPr txBox="1"/>
          <p:nvPr/>
        </p:nvSpPr>
        <p:spPr>
          <a:xfrm>
            <a:off x="0" y="6550223"/>
            <a:ext cx="12192000" cy="307777"/>
          </a:xfrm>
          <a:prstGeom prst="rect">
            <a:avLst/>
          </a:prstGeom>
          <a:noFill/>
        </p:spPr>
        <p:txBody>
          <a:bodyPr wrap="square" rtlCol="0">
            <a:spAutoFit/>
          </a:bodyPr>
          <a:lstStyle/>
          <a:p>
            <a:pPr algn="ctr"/>
            <a:r>
              <a:rPr lang="en-US" sz="1400" b="0" strike="noStrike" dirty="0" err="1">
                <a:solidFill>
                  <a:schemeClr val="bg1">
                    <a:lumMod val="25000"/>
                  </a:schemeClr>
                </a:solidFill>
                <a:effectLst/>
                <a:latin typeface="+mj-lt"/>
              </a:rPr>
              <a:t>Tomado</a:t>
            </a:r>
            <a:r>
              <a:rPr lang="en-US" sz="1400" b="0" strike="noStrike" dirty="0">
                <a:solidFill>
                  <a:schemeClr val="bg1">
                    <a:lumMod val="25000"/>
                  </a:schemeClr>
                </a:solidFill>
                <a:effectLst/>
                <a:latin typeface="+mj-lt"/>
              </a:rPr>
              <a:t> y/o </a:t>
            </a:r>
            <a:r>
              <a:rPr lang="en-US" sz="1400" b="0" strike="noStrike" dirty="0" err="1">
                <a:solidFill>
                  <a:schemeClr val="bg1">
                    <a:lumMod val="25000"/>
                  </a:schemeClr>
                </a:solidFill>
                <a:effectLst/>
                <a:latin typeface="+mj-lt"/>
              </a:rPr>
              <a:t>adaptado</a:t>
            </a:r>
            <a:r>
              <a:rPr lang="en-US" sz="1400" b="0" strike="noStrike" dirty="0">
                <a:solidFill>
                  <a:schemeClr val="bg1">
                    <a:lumMod val="25000"/>
                  </a:schemeClr>
                </a:solidFill>
                <a:effectLst/>
                <a:latin typeface="+mj-lt"/>
              </a:rPr>
              <a:t> de: 7 Ways To Add Value To Your Business | Brian Tracy, </a:t>
            </a:r>
            <a:r>
              <a:rPr lang="en-US" sz="1400" b="0" strike="noStrike" dirty="0">
                <a:solidFill>
                  <a:schemeClr val="bg1">
                    <a:lumMod val="25000"/>
                  </a:schemeClr>
                </a:solidFill>
                <a:effectLst/>
                <a:latin typeface="+mj-lt"/>
                <a:hlinkClick r:id="rId5"/>
              </a:rPr>
              <a:t>https://www.youtube.com/watch?v=xztW-nosYn0</a:t>
            </a:r>
            <a:r>
              <a:rPr lang="en-US" sz="1400" b="0" strike="noStrike" dirty="0">
                <a:solidFill>
                  <a:schemeClr val="bg1">
                    <a:lumMod val="25000"/>
                  </a:schemeClr>
                </a:solidFill>
                <a:effectLst/>
                <a:latin typeface="+mj-lt"/>
              </a:rPr>
              <a:t> </a:t>
            </a:r>
            <a:endParaRPr lang="es-CO" sz="1400" dirty="0">
              <a:solidFill>
                <a:schemeClr val="bg1">
                  <a:lumMod val="25000"/>
                </a:schemeClr>
              </a:solidFill>
              <a:latin typeface="+mj-lt"/>
            </a:endParaRPr>
          </a:p>
        </p:txBody>
      </p:sp>
    </p:spTree>
    <p:extLst>
      <p:ext uri="{BB962C8B-B14F-4D97-AF65-F5344CB8AC3E}">
        <p14:creationId xmlns:p14="http://schemas.microsoft.com/office/powerpoint/2010/main" val="1249351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3132547"/>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Herramientas</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para desarrollo colaborativo</a:t>
            </a:r>
          </a:p>
        </p:txBody>
      </p:sp>
      <p:sp>
        <p:nvSpPr>
          <p:cNvPr id="2" name="TextBox 1">
            <a:extLst>
              <a:ext uri="{FF2B5EF4-FFF2-40B4-BE49-F238E27FC236}">
                <a16:creationId xmlns:a16="http://schemas.microsoft.com/office/drawing/2014/main" id="{5B323161-4A44-48EB-011B-1D0368B6ABAF}"/>
              </a:ext>
            </a:extLst>
          </p:cNvPr>
          <p:cNvSpPr txBox="1"/>
          <p:nvPr/>
        </p:nvSpPr>
        <p:spPr>
          <a:xfrm>
            <a:off x="0" y="6550223"/>
            <a:ext cx="12192000" cy="307777"/>
          </a:xfrm>
          <a:prstGeom prst="rect">
            <a:avLst/>
          </a:prstGeom>
          <a:noFill/>
        </p:spPr>
        <p:txBody>
          <a:bodyPr wrap="square" rtlCol="0">
            <a:spAutoFit/>
          </a:bodyPr>
          <a:lstStyle/>
          <a:p>
            <a:pPr algn="ctr"/>
            <a:r>
              <a:rPr lang="en-US" sz="1400" b="0" strike="noStrike" dirty="0">
                <a:solidFill>
                  <a:schemeClr val="bg1">
                    <a:lumMod val="25000"/>
                  </a:schemeClr>
                </a:solidFill>
                <a:effectLst/>
                <a:latin typeface="+mj-lt"/>
                <a:hlinkClick r:id="rId3"/>
              </a:rPr>
              <a:t>https://github.com/rcfdtools/R.TeachingResearchGuide/tree/main/Section01/CollabTools</a:t>
            </a:r>
            <a:r>
              <a:rPr lang="en-US" sz="1400" b="0" strike="noStrike" dirty="0">
                <a:solidFill>
                  <a:schemeClr val="bg1">
                    <a:lumMod val="25000"/>
                  </a:schemeClr>
                </a:solidFill>
                <a:effectLst/>
                <a:latin typeface="+mj-lt"/>
              </a:rPr>
              <a:t> </a:t>
            </a:r>
            <a:endParaRPr lang="es-CO" sz="1400" dirty="0">
              <a:solidFill>
                <a:schemeClr val="bg1">
                  <a:lumMod val="25000"/>
                </a:schemeClr>
              </a:solidFill>
              <a:latin typeface="+mj-lt"/>
            </a:endParaRPr>
          </a:p>
        </p:txBody>
      </p:sp>
      <p:grpSp>
        <p:nvGrpSpPr>
          <p:cNvPr id="13" name="Group 12">
            <a:extLst>
              <a:ext uri="{FF2B5EF4-FFF2-40B4-BE49-F238E27FC236}">
                <a16:creationId xmlns:a16="http://schemas.microsoft.com/office/drawing/2014/main" id="{9A49B948-F703-2E66-E346-3FA06E460EA2}"/>
              </a:ext>
            </a:extLst>
          </p:cNvPr>
          <p:cNvGrpSpPr/>
          <p:nvPr/>
        </p:nvGrpSpPr>
        <p:grpSpPr>
          <a:xfrm>
            <a:off x="4655998" y="1682973"/>
            <a:ext cx="2880000" cy="1449574"/>
            <a:chOff x="4501483" y="1682973"/>
            <a:chExt cx="2880000" cy="1449574"/>
          </a:xfrm>
        </p:grpSpPr>
        <p:pic>
          <p:nvPicPr>
            <p:cNvPr id="10" name="Graphic 9" descr="Tools outline">
              <a:extLst>
                <a:ext uri="{FF2B5EF4-FFF2-40B4-BE49-F238E27FC236}">
                  <a16:creationId xmlns:a16="http://schemas.microsoft.com/office/drawing/2014/main" id="{2EF2C4E7-3282-1FE2-1563-408D7B98D25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41483" y="1682973"/>
              <a:ext cx="1440000" cy="1440000"/>
            </a:xfrm>
            <a:prstGeom prst="rect">
              <a:avLst/>
            </a:prstGeom>
          </p:spPr>
        </p:pic>
        <p:pic>
          <p:nvPicPr>
            <p:cNvPr id="12" name="Graphic 11" descr="Drawing Figure outline">
              <a:extLst>
                <a:ext uri="{FF2B5EF4-FFF2-40B4-BE49-F238E27FC236}">
                  <a16:creationId xmlns:a16="http://schemas.microsoft.com/office/drawing/2014/main" id="{3287E20F-FDA6-AEC2-69C1-0990D730B70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01483" y="1692547"/>
              <a:ext cx="1440000" cy="1440000"/>
            </a:xfrm>
            <a:prstGeom prst="rect">
              <a:avLst/>
            </a:prstGeom>
          </p:spPr>
        </p:pic>
      </p:grpSp>
    </p:spTree>
    <p:extLst>
      <p:ext uri="{BB962C8B-B14F-4D97-AF65-F5344CB8AC3E}">
        <p14:creationId xmlns:p14="http://schemas.microsoft.com/office/powerpoint/2010/main" val="4120895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0" y="292448"/>
            <a:ext cx="12191999" cy="930208"/>
          </a:xfrm>
        </p:spPr>
        <p:txBody>
          <a:bodyPr anchor="ctr" anchorCtr="0">
            <a:normAutofit fontScale="90000"/>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Características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de las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plataformas</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desarrollo colaborativo</a:t>
            </a:r>
          </a:p>
        </p:txBody>
      </p:sp>
      <p:sp>
        <p:nvSpPr>
          <p:cNvPr id="3" name="TextBox 2">
            <a:extLst>
              <a:ext uri="{FF2B5EF4-FFF2-40B4-BE49-F238E27FC236}">
                <a16:creationId xmlns:a16="http://schemas.microsoft.com/office/drawing/2014/main" id="{73601239-4033-815A-3BCC-44CE8B4A0300}"/>
              </a:ext>
            </a:extLst>
          </p:cNvPr>
          <p:cNvSpPr txBox="1"/>
          <p:nvPr/>
        </p:nvSpPr>
        <p:spPr>
          <a:xfrm>
            <a:off x="0" y="6550223"/>
            <a:ext cx="12192000" cy="307777"/>
          </a:xfrm>
          <a:prstGeom prst="rect">
            <a:avLst/>
          </a:prstGeom>
          <a:noFill/>
        </p:spPr>
        <p:txBody>
          <a:bodyPr wrap="square" rtlCol="0">
            <a:spAutoFit/>
          </a:bodyPr>
          <a:lstStyle/>
          <a:p>
            <a:pPr algn="ctr"/>
            <a:r>
              <a:rPr lang="en-US" sz="1400" b="0" strike="noStrike" dirty="0" err="1">
                <a:solidFill>
                  <a:schemeClr val="bg1">
                    <a:lumMod val="25000"/>
                  </a:schemeClr>
                </a:solidFill>
                <a:effectLst/>
                <a:latin typeface="+mj-lt"/>
              </a:rPr>
              <a:t>Tomado</a:t>
            </a:r>
            <a:r>
              <a:rPr lang="en-US" sz="1400" b="0" strike="noStrike" dirty="0">
                <a:solidFill>
                  <a:schemeClr val="bg1">
                    <a:lumMod val="25000"/>
                  </a:schemeClr>
                </a:solidFill>
                <a:effectLst/>
                <a:latin typeface="+mj-lt"/>
              </a:rPr>
              <a:t> y/o </a:t>
            </a:r>
            <a:r>
              <a:rPr lang="en-US" sz="1400" b="0" strike="noStrike" dirty="0" err="1">
                <a:solidFill>
                  <a:schemeClr val="bg1">
                    <a:lumMod val="25000"/>
                  </a:schemeClr>
                </a:solidFill>
                <a:effectLst/>
                <a:latin typeface="+mj-lt"/>
              </a:rPr>
              <a:t>adaptado</a:t>
            </a:r>
            <a:r>
              <a:rPr lang="en-US" sz="1400" b="0" strike="noStrike" dirty="0">
                <a:solidFill>
                  <a:schemeClr val="bg1">
                    <a:lumMod val="25000"/>
                  </a:schemeClr>
                </a:solidFill>
                <a:effectLst/>
                <a:latin typeface="+mj-lt"/>
              </a:rPr>
              <a:t> de: </a:t>
            </a:r>
            <a:r>
              <a:rPr lang="es-CO" sz="1400" b="0" strike="noStrike" dirty="0">
                <a:solidFill>
                  <a:schemeClr val="bg1">
                    <a:lumMod val="25000"/>
                  </a:schemeClr>
                </a:solidFill>
                <a:effectLst/>
                <a:latin typeface="+mj-lt"/>
              </a:rPr>
              <a:t>Desarrollo colaborativo - Herramientas o plataformas más utilizadas</a:t>
            </a:r>
            <a:r>
              <a:rPr lang="en-US" sz="1400" b="0" strike="noStrike" dirty="0">
                <a:solidFill>
                  <a:schemeClr val="bg1">
                    <a:lumMod val="25000"/>
                  </a:schemeClr>
                </a:solidFill>
                <a:effectLst/>
                <a:latin typeface="+mj-lt"/>
              </a:rPr>
              <a:t>  </a:t>
            </a:r>
            <a:r>
              <a:rPr lang="en-US" sz="1400" b="0" strike="noStrike" dirty="0">
                <a:solidFill>
                  <a:schemeClr val="bg1">
                    <a:lumMod val="25000"/>
                  </a:schemeClr>
                </a:solidFill>
                <a:effectLst/>
                <a:latin typeface="+mj-lt"/>
                <a:hlinkClick r:id="rId3"/>
              </a:rPr>
              <a:t>https://saasradar.net/herramientas-desarrollo-colaborativo</a:t>
            </a:r>
            <a:r>
              <a:rPr lang="en-US" sz="1400" b="0" strike="noStrike" dirty="0">
                <a:solidFill>
                  <a:schemeClr val="bg1">
                    <a:lumMod val="25000"/>
                  </a:schemeClr>
                </a:solidFill>
                <a:effectLst/>
                <a:latin typeface="+mj-lt"/>
              </a:rPr>
              <a:t> </a:t>
            </a:r>
            <a:endParaRPr lang="es-CO" sz="1400" dirty="0">
              <a:solidFill>
                <a:schemeClr val="bg1">
                  <a:lumMod val="25000"/>
                </a:schemeClr>
              </a:solidFill>
              <a:latin typeface="+mj-lt"/>
            </a:endParaRPr>
          </a:p>
        </p:txBody>
      </p:sp>
      <p:sp>
        <p:nvSpPr>
          <p:cNvPr id="4" name="Title 1">
            <a:extLst>
              <a:ext uri="{FF2B5EF4-FFF2-40B4-BE49-F238E27FC236}">
                <a16:creationId xmlns:a16="http://schemas.microsoft.com/office/drawing/2014/main" id="{815EEC20-81BB-EEA1-BA05-CCB7511C994A}"/>
              </a:ext>
            </a:extLst>
          </p:cNvPr>
          <p:cNvSpPr txBox="1">
            <a:spLocks/>
          </p:cNvSpPr>
          <p:nvPr/>
        </p:nvSpPr>
        <p:spPr>
          <a:xfrm>
            <a:off x="557736" y="3335559"/>
            <a:ext cx="11076526" cy="2550545"/>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Disponibilidad del los archivos fuente de uno o varios proyectos.</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Soporte y mantenimiento a investigaciones y sistemas informáticos ya concluidos y en explotación.</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Control de versiones y trazabilidad.</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Foros de discusión.</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Wikis para gestionar la documentación.</a:t>
            </a:r>
          </a:p>
        </p:txBody>
      </p:sp>
      <p:pic>
        <p:nvPicPr>
          <p:cNvPr id="7" name="Graphic 6" descr="Astronaut male outline">
            <a:extLst>
              <a:ext uri="{FF2B5EF4-FFF2-40B4-BE49-F238E27FC236}">
                <a16:creationId xmlns:a16="http://schemas.microsoft.com/office/drawing/2014/main" id="{84AE53A6-D869-AFD5-70CC-FEF1AEEC2E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90633" y="1504125"/>
            <a:ext cx="1440000" cy="1440000"/>
          </a:xfrm>
          <a:prstGeom prst="rect">
            <a:avLst/>
          </a:prstGeom>
        </p:spPr>
      </p:pic>
      <p:pic>
        <p:nvPicPr>
          <p:cNvPr id="9" name="Graphic 8" descr="Storytelling outline">
            <a:extLst>
              <a:ext uri="{FF2B5EF4-FFF2-40B4-BE49-F238E27FC236}">
                <a16:creationId xmlns:a16="http://schemas.microsoft.com/office/drawing/2014/main" id="{AF3BBB40-5F7D-0BB4-6BA0-ED1B1A27A20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61367" y="1504125"/>
            <a:ext cx="1440000" cy="1440000"/>
          </a:xfrm>
          <a:prstGeom prst="rect">
            <a:avLst/>
          </a:prstGeom>
        </p:spPr>
      </p:pic>
      <p:pic>
        <p:nvPicPr>
          <p:cNvPr id="17" name="Graphic 16" descr="Syncing cloud outline">
            <a:extLst>
              <a:ext uri="{FF2B5EF4-FFF2-40B4-BE49-F238E27FC236}">
                <a16:creationId xmlns:a16="http://schemas.microsoft.com/office/drawing/2014/main" id="{9F16B5F0-4892-FDAF-6256-A7E4A1BC084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375999" y="1504125"/>
            <a:ext cx="1440000" cy="1440000"/>
          </a:xfrm>
          <a:prstGeom prst="rect">
            <a:avLst/>
          </a:prstGeom>
        </p:spPr>
      </p:pic>
    </p:spTree>
    <p:extLst>
      <p:ext uri="{BB962C8B-B14F-4D97-AF65-F5344CB8AC3E}">
        <p14:creationId xmlns:p14="http://schemas.microsoft.com/office/powerpoint/2010/main" val="1399191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1218723"/>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Plataformas</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desarrollo colaborativo</a:t>
            </a:r>
          </a:p>
        </p:txBody>
      </p:sp>
      <p:pic>
        <p:nvPicPr>
          <p:cNvPr id="5" name="Picture 4" descr="A picture containing text&#10;&#10;Description automatically generated">
            <a:extLst>
              <a:ext uri="{FF2B5EF4-FFF2-40B4-BE49-F238E27FC236}">
                <a16:creationId xmlns:a16="http://schemas.microsoft.com/office/drawing/2014/main" id="{F59E366C-5DED-B599-5E1A-D1CBCE846CC2}"/>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380010" y="2480816"/>
            <a:ext cx="11115304" cy="1896367"/>
          </a:xfrm>
          <a:prstGeom prst="rect">
            <a:avLst/>
          </a:prstGeom>
        </p:spPr>
      </p:pic>
    </p:spTree>
    <p:extLst>
      <p:ext uri="{BB962C8B-B14F-4D97-AF65-F5344CB8AC3E}">
        <p14:creationId xmlns:p14="http://schemas.microsoft.com/office/powerpoint/2010/main" val="1396733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0" y="0"/>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¿Cuál plataforma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usar</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endPar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graphicFrame>
        <p:nvGraphicFramePr>
          <p:cNvPr id="2" name="Table 1">
            <a:extLst>
              <a:ext uri="{FF2B5EF4-FFF2-40B4-BE49-F238E27FC236}">
                <a16:creationId xmlns:a16="http://schemas.microsoft.com/office/drawing/2014/main" id="{FD76503E-5586-D28C-355A-419C1250A02C}"/>
              </a:ext>
            </a:extLst>
          </p:cNvPr>
          <p:cNvGraphicFramePr>
            <a:graphicFrameLocks noGrp="1"/>
          </p:cNvGraphicFramePr>
          <p:nvPr>
            <p:extLst>
              <p:ext uri="{D42A27DB-BD31-4B8C-83A1-F6EECF244321}">
                <p14:modId xmlns:p14="http://schemas.microsoft.com/office/powerpoint/2010/main" val="4101013780"/>
              </p:ext>
            </p:extLst>
          </p:nvPr>
        </p:nvGraphicFramePr>
        <p:xfrm>
          <a:off x="489224" y="902115"/>
          <a:ext cx="11213550" cy="5588234"/>
        </p:xfrm>
        <a:graphic>
          <a:graphicData uri="http://schemas.openxmlformats.org/drawingml/2006/table">
            <a:tbl>
              <a:tblPr>
                <a:tableStyleId>{6E25E649-3F16-4E02-A733-19D2CDBF48F0}</a:tableStyleId>
              </a:tblPr>
              <a:tblGrid>
                <a:gridCol w="8137841">
                  <a:extLst>
                    <a:ext uri="{9D8B030D-6E8A-4147-A177-3AD203B41FA5}">
                      <a16:colId xmlns:a16="http://schemas.microsoft.com/office/drawing/2014/main" val="1751238247"/>
                    </a:ext>
                  </a:extLst>
                </a:gridCol>
                <a:gridCol w="1128156">
                  <a:extLst>
                    <a:ext uri="{9D8B030D-6E8A-4147-A177-3AD203B41FA5}">
                      <a16:colId xmlns:a16="http://schemas.microsoft.com/office/drawing/2014/main" val="769795539"/>
                    </a:ext>
                  </a:extLst>
                </a:gridCol>
                <a:gridCol w="890650">
                  <a:extLst>
                    <a:ext uri="{9D8B030D-6E8A-4147-A177-3AD203B41FA5}">
                      <a16:colId xmlns:a16="http://schemas.microsoft.com/office/drawing/2014/main" val="2745942860"/>
                    </a:ext>
                  </a:extLst>
                </a:gridCol>
                <a:gridCol w="1056903">
                  <a:extLst>
                    <a:ext uri="{9D8B030D-6E8A-4147-A177-3AD203B41FA5}">
                      <a16:colId xmlns:a16="http://schemas.microsoft.com/office/drawing/2014/main" val="3009411820"/>
                    </a:ext>
                  </a:extLst>
                </a:gridCol>
              </a:tblGrid>
              <a:tr h="359130">
                <a:tc>
                  <a:txBody>
                    <a:bodyPr/>
                    <a:lstStyle/>
                    <a:p>
                      <a:pPr algn="l" fontAlgn="ctr"/>
                      <a:r>
                        <a:rPr lang="es-CO" sz="2000" b="1" u="none" strike="noStrike" dirty="0">
                          <a:solidFill>
                            <a:srgbClr val="24292F"/>
                          </a:solidFill>
                          <a:effectLst/>
                          <a:latin typeface="Segoe UI" panose="020B0502040204020203" pitchFamily="34" charset="0"/>
                          <a:cs typeface="Segoe UI" panose="020B0502040204020203" pitchFamily="34" charset="0"/>
                        </a:rPr>
                        <a:t>Requerimiento</a:t>
                      </a:r>
                      <a:endParaRPr lang="es-CO" sz="2000" b="1" i="0" u="none" strike="noStrike" dirty="0">
                        <a:solidFill>
                          <a:srgbClr val="24292F"/>
                        </a:solidFill>
                        <a:effectLst/>
                        <a:latin typeface="Segoe UI" panose="020B0502040204020203" pitchFamily="34" charset="0"/>
                        <a:cs typeface="Segoe UI" panose="020B0502040204020203" pitchFamily="34" charset="0"/>
                      </a:endParaRPr>
                    </a:p>
                  </a:txBody>
                  <a:tcPr marL="4873" marR="4873" marT="4873" marB="0" anchor="ctr"/>
                </a:tc>
                <a:tc>
                  <a:txBody>
                    <a:bodyPr/>
                    <a:lstStyle/>
                    <a:p>
                      <a:pPr algn="ctr" fontAlgn="ctr"/>
                      <a:r>
                        <a:rPr lang="es-CO" sz="2000" b="1" u="none" strike="noStrike">
                          <a:solidFill>
                            <a:srgbClr val="24292F"/>
                          </a:solidFill>
                          <a:effectLst/>
                          <a:latin typeface="Segoe UI" panose="020B0502040204020203" pitchFamily="34" charset="0"/>
                          <a:cs typeface="Segoe UI" panose="020B0502040204020203" pitchFamily="34" charset="0"/>
                        </a:rPr>
                        <a:t>GitHub</a:t>
                      </a:r>
                      <a:endParaRPr lang="es-CO" sz="2000" b="1" i="0" u="none" strike="noStrike">
                        <a:solidFill>
                          <a:srgbClr val="24292F"/>
                        </a:solidFill>
                        <a:effectLst/>
                        <a:latin typeface="Segoe UI" panose="020B0502040204020203" pitchFamily="34" charset="0"/>
                        <a:cs typeface="Segoe UI" panose="020B0502040204020203" pitchFamily="34" charset="0"/>
                      </a:endParaRPr>
                    </a:p>
                  </a:txBody>
                  <a:tcPr marL="4873" marR="4873" marT="4873" marB="0" anchor="ctr"/>
                </a:tc>
                <a:tc>
                  <a:txBody>
                    <a:bodyPr/>
                    <a:lstStyle/>
                    <a:p>
                      <a:pPr algn="ctr" fontAlgn="ctr"/>
                      <a:r>
                        <a:rPr lang="es-CO" sz="2000" b="1" u="none" strike="noStrike">
                          <a:solidFill>
                            <a:srgbClr val="24292F"/>
                          </a:solidFill>
                          <a:effectLst/>
                          <a:latin typeface="Segoe UI" panose="020B0502040204020203" pitchFamily="34" charset="0"/>
                          <a:cs typeface="Segoe UI" panose="020B0502040204020203" pitchFamily="34" charset="0"/>
                        </a:rPr>
                        <a:t>GitLab</a:t>
                      </a:r>
                      <a:endParaRPr lang="es-CO" sz="2000" b="1" i="0" u="none" strike="noStrike">
                        <a:solidFill>
                          <a:srgbClr val="24292F"/>
                        </a:solidFill>
                        <a:effectLst/>
                        <a:latin typeface="Segoe UI" panose="020B0502040204020203" pitchFamily="34" charset="0"/>
                        <a:cs typeface="Segoe UI" panose="020B0502040204020203" pitchFamily="34" charset="0"/>
                      </a:endParaRPr>
                    </a:p>
                  </a:txBody>
                  <a:tcPr marL="4873" marR="4873" marT="4873" marB="0" anchor="ctr"/>
                </a:tc>
                <a:tc>
                  <a:txBody>
                    <a:bodyPr/>
                    <a:lstStyle/>
                    <a:p>
                      <a:pPr algn="ctr" fontAlgn="ctr"/>
                      <a:r>
                        <a:rPr lang="es-CO" sz="2000" b="1" u="none" strike="noStrike">
                          <a:solidFill>
                            <a:srgbClr val="24292F"/>
                          </a:solidFill>
                          <a:effectLst/>
                          <a:latin typeface="Segoe UI" panose="020B0502040204020203" pitchFamily="34" charset="0"/>
                          <a:cs typeface="Segoe UI" panose="020B0502040204020203" pitchFamily="34" charset="0"/>
                        </a:rPr>
                        <a:t>Google Code</a:t>
                      </a:r>
                      <a:endParaRPr lang="es-CO" sz="2000" b="1" i="0" u="none" strike="noStrike">
                        <a:solidFill>
                          <a:srgbClr val="24292F"/>
                        </a:solidFill>
                        <a:effectLst/>
                        <a:latin typeface="Segoe UI" panose="020B0502040204020203" pitchFamily="34" charset="0"/>
                        <a:cs typeface="Segoe UI" panose="020B0502040204020203" pitchFamily="34" charset="0"/>
                      </a:endParaRPr>
                    </a:p>
                  </a:txBody>
                  <a:tcPr marL="4873" marR="4873" marT="4873" marB="0" anchor="ctr"/>
                </a:tc>
                <a:extLst>
                  <a:ext uri="{0D108BD9-81ED-4DB2-BD59-A6C34878D82A}">
                    <a16:rowId xmlns:a16="http://schemas.microsoft.com/office/drawing/2014/main" val="196265309"/>
                  </a:ext>
                </a:extLst>
              </a:tr>
              <a:tr h="243584">
                <a:tc>
                  <a:txBody>
                    <a:bodyPr/>
                    <a:lstStyle/>
                    <a:p>
                      <a:pPr algn="l" fontAlgn="ctr"/>
                      <a:r>
                        <a:rPr lang="es-CO" sz="2000" b="0" u="none" strike="noStrike" dirty="0">
                          <a:solidFill>
                            <a:srgbClr val="24292F"/>
                          </a:solidFill>
                          <a:effectLst/>
                          <a:latin typeface="Segoe UI" panose="020B0502040204020203" pitchFamily="34" charset="0"/>
                          <a:cs typeface="Segoe UI" panose="020B0502040204020203" pitchFamily="34" charset="0"/>
                        </a:rPr>
                        <a:t>Creación de cuenta sin versión de prueba o que expira</a:t>
                      </a:r>
                      <a:endParaRPr lang="es-CO" sz="20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3479224350"/>
                  </a:ext>
                </a:extLst>
              </a:tr>
              <a:tr h="243584">
                <a:tc>
                  <a:txBody>
                    <a:bodyPr/>
                    <a:lstStyle/>
                    <a:p>
                      <a:pPr algn="l" fontAlgn="ctr"/>
                      <a:r>
                        <a:rPr lang="es-CO" sz="2000" b="0" u="none" strike="noStrike" dirty="0">
                          <a:solidFill>
                            <a:srgbClr val="24292F"/>
                          </a:solidFill>
                          <a:effectLst/>
                          <a:latin typeface="Segoe UI" panose="020B0502040204020203" pitchFamily="34" charset="0"/>
                          <a:cs typeface="Segoe UI" panose="020B0502040204020203" pitchFamily="34" charset="0"/>
                        </a:rPr>
                        <a:t>Repositorios públicos sin </a:t>
                      </a:r>
                      <a:r>
                        <a:rPr lang="es-CO" sz="2000" b="0" u="none" strike="noStrike" dirty="0" err="1">
                          <a:solidFill>
                            <a:srgbClr val="24292F"/>
                          </a:solidFill>
                          <a:effectLst/>
                          <a:latin typeface="Segoe UI" panose="020B0502040204020203" pitchFamily="34" charset="0"/>
                          <a:cs typeface="Segoe UI" panose="020B0502040204020203" pitchFamily="34" charset="0"/>
                        </a:rPr>
                        <a:t>login</a:t>
                      </a:r>
                      <a:r>
                        <a:rPr lang="es-CO" sz="2000" b="0" u="none" strike="noStrike" dirty="0">
                          <a:solidFill>
                            <a:srgbClr val="24292F"/>
                          </a:solidFill>
                          <a:effectLst/>
                          <a:latin typeface="Segoe UI" panose="020B0502040204020203" pitchFamily="34" charset="0"/>
                          <a:cs typeface="Segoe UI" panose="020B0502040204020203" pitchFamily="34" charset="0"/>
                        </a:rPr>
                        <a:t> de usuario</a:t>
                      </a:r>
                      <a:endParaRPr lang="es-CO" sz="20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475663142"/>
                  </a:ext>
                </a:extLst>
              </a:tr>
              <a:tr h="243584">
                <a:tc>
                  <a:txBody>
                    <a:bodyPr/>
                    <a:lstStyle/>
                    <a:p>
                      <a:pPr algn="l" fontAlgn="ctr"/>
                      <a:r>
                        <a:rPr lang="es-CO" sz="2000" b="0" u="none" strike="noStrike">
                          <a:solidFill>
                            <a:srgbClr val="24292F"/>
                          </a:solidFill>
                          <a:effectLst/>
                          <a:latin typeface="Segoe UI" panose="020B0502040204020203" pitchFamily="34" charset="0"/>
                          <a:cs typeface="Segoe UI" panose="020B0502040204020203" pitchFamily="34" charset="0"/>
                        </a:rPr>
                        <a:t>Repositorios ilimitados por usuario sin versión de pago</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343391577"/>
                  </a:ext>
                </a:extLst>
              </a:tr>
              <a:tr h="243584">
                <a:tc>
                  <a:txBody>
                    <a:bodyPr/>
                    <a:lstStyle/>
                    <a:p>
                      <a:pPr algn="l" fontAlgn="ctr"/>
                      <a:r>
                        <a:rPr lang="es-CO" sz="2000" b="0" u="none" strike="noStrike" dirty="0">
                          <a:solidFill>
                            <a:srgbClr val="24292F"/>
                          </a:solidFill>
                          <a:effectLst/>
                          <a:latin typeface="Segoe UI" panose="020B0502040204020203" pitchFamily="34" charset="0"/>
                          <a:cs typeface="Segoe UI" panose="020B0502040204020203" pitchFamily="34" charset="0"/>
                        </a:rPr>
                        <a:t>Creación de organizaciones</a:t>
                      </a:r>
                      <a:endParaRPr lang="es-CO" sz="20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556682761"/>
                  </a:ext>
                </a:extLst>
              </a:tr>
              <a:tr h="243584">
                <a:tc>
                  <a:txBody>
                    <a:bodyPr/>
                    <a:lstStyle/>
                    <a:p>
                      <a:pPr algn="l" fontAlgn="ctr"/>
                      <a:r>
                        <a:rPr lang="es-CO" sz="2000" b="0" u="none" strike="noStrike">
                          <a:solidFill>
                            <a:srgbClr val="24292F"/>
                          </a:solidFill>
                          <a:effectLst/>
                          <a:latin typeface="Segoe UI" panose="020B0502040204020203" pitchFamily="34" charset="0"/>
                          <a:cs typeface="Segoe UI" panose="020B0502040204020203" pitchFamily="34" charset="0"/>
                        </a:rPr>
                        <a:t>Clonación de repositorios entre usuarios y organizaciones</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3850760718"/>
                  </a:ext>
                </a:extLst>
              </a:tr>
              <a:tr h="243584">
                <a:tc>
                  <a:txBody>
                    <a:bodyPr/>
                    <a:lstStyle/>
                    <a:p>
                      <a:pPr algn="l" fontAlgn="ctr"/>
                      <a:r>
                        <a:rPr lang="es-CO" sz="2000" b="0" u="none" strike="noStrike">
                          <a:solidFill>
                            <a:srgbClr val="24292F"/>
                          </a:solidFill>
                          <a:effectLst/>
                          <a:latin typeface="Segoe UI" panose="020B0502040204020203" pitchFamily="34" charset="0"/>
                          <a:cs typeface="Segoe UI" panose="020B0502040204020203" pitchFamily="34" charset="0"/>
                        </a:rPr>
                        <a:t>Descarga directa de repositorio sin registro de usuario</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3823443451"/>
                  </a:ext>
                </a:extLst>
              </a:tr>
              <a:tr h="243584">
                <a:tc>
                  <a:txBody>
                    <a:bodyPr/>
                    <a:lstStyle/>
                    <a:p>
                      <a:pPr algn="l" fontAlgn="ctr"/>
                      <a:r>
                        <a:rPr lang="es-CO" sz="2000" b="0" u="none" strike="noStrike">
                          <a:solidFill>
                            <a:srgbClr val="24292F"/>
                          </a:solidFill>
                          <a:effectLst/>
                          <a:latin typeface="Segoe UI" panose="020B0502040204020203" pitchFamily="34" charset="0"/>
                          <a:cs typeface="Segoe UI" panose="020B0502040204020203" pitchFamily="34" charset="0"/>
                        </a:rPr>
                        <a:t>Buscador de proyectos sin registro de usuario</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713878292"/>
                  </a:ext>
                </a:extLst>
              </a:tr>
              <a:tr h="243584">
                <a:tc>
                  <a:txBody>
                    <a:bodyPr/>
                    <a:lstStyle/>
                    <a:p>
                      <a:pPr algn="l" fontAlgn="ctr"/>
                      <a:r>
                        <a:rPr lang="es-CO" sz="2000" b="0" u="none" strike="noStrike" dirty="0">
                          <a:solidFill>
                            <a:srgbClr val="24292F"/>
                          </a:solidFill>
                          <a:effectLst/>
                          <a:latin typeface="Segoe UI" panose="020B0502040204020203" pitchFamily="34" charset="0"/>
                          <a:cs typeface="Segoe UI" panose="020B0502040204020203" pitchFamily="34" charset="0"/>
                        </a:rPr>
                        <a:t>Cargue masivo de archivos inferiores a 100 MB en cuentas libres</a:t>
                      </a:r>
                      <a:endParaRPr lang="es-CO" sz="20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154648127"/>
                  </a:ext>
                </a:extLst>
              </a:tr>
              <a:tr h="243584">
                <a:tc>
                  <a:txBody>
                    <a:bodyPr/>
                    <a:lstStyle/>
                    <a:p>
                      <a:pPr algn="l" fontAlgn="ctr"/>
                      <a:r>
                        <a:rPr lang="es-CO" sz="2000" b="0" u="none" strike="noStrike">
                          <a:solidFill>
                            <a:srgbClr val="24292F"/>
                          </a:solidFill>
                          <a:effectLst/>
                          <a:latin typeface="Segoe UI" panose="020B0502040204020203" pitchFamily="34" charset="0"/>
                          <a:cs typeface="Segoe UI" panose="020B0502040204020203" pitchFamily="34" charset="0"/>
                        </a:rPr>
                        <a:t>Gestión local de repositorio utilizando herramientas de desarrollo</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1636858730"/>
                  </a:ext>
                </a:extLst>
              </a:tr>
              <a:tr h="243584">
                <a:tc>
                  <a:txBody>
                    <a:bodyPr/>
                    <a:lstStyle/>
                    <a:p>
                      <a:pPr algn="l" fontAlgn="ctr"/>
                      <a:r>
                        <a:rPr lang="es-CO" sz="2000" b="0" u="none" strike="noStrike" dirty="0">
                          <a:solidFill>
                            <a:srgbClr val="24292F"/>
                          </a:solidFill>
                          <a:effectLst/>
                          <a:latin typeface="Segoe UI" panose="020B0502040204020203" pitchFamily="34" charset="0"/>
                          <a:cs typeface="Segoe UI" panose="020B0502040204020203" pitchFamily="34" charset="0"/>
                        </a:rPr>
                        <a:t>Entornos de discusión por repositorio público</a:t>
                      </a:r>
                      <a:endParaRPr lang="es-CO" sz="20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426833031"/>
                  </a:ext>
                </a:extLst>
              </a:tr>
              <a:tr h="243584">
                <a:tc>
                  <a:txBody>
                    <a:bodyPr/>
                    <a:lstStyle/>
                    <a:p>
                      <a:pPr algn="l" fontAlgn="ctr"/>
                      <a:r>
                        <a:rPr lang="es-CO" sz="2000" b="0" u="none" strike="noStrike">
                          <a:solidFill>
                            <a:srgbClr val="24292F"/>
                          </a:solidFill>
                          <a:effectLst/>
                          <a:latin typeface="Segoe UI" panose="020B0502040204020203" pitchFamily="34" charset="0"/>
                          <a:cs typeface="Segoe UI" panose="020B0502040204020203" pitchFamily="34" charset="0"/>
                        </a:rPr>
                        <a:t>Llamado de recursos entre repositorios</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rowSpan="2">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rowSpan="2">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rowSpan="2">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080408605"/>
                  </a:ext>
                </a:extLst>
              </a:tr>
              <a:tr h="179565">
                <a:tc>
                  <a:txBody>
                    <a:bodyPr/>
                    <a:lstStyle/>
                    <a:p>
                      <a:pPr algn="l" fontAlgn="ctr"/>
                      <a:r>
                        <a:rPr lang="es-CO" sz="2000" b="0" u="none" strike="noStrike">
                          <a:solidFill>
                            <a:srgbClr val="24292F"/>
                          </a:solidFill>
                          <a:effectLst/>
                          <a:latin typeface="Segoe UI" panose="020B0502040204020203" pitchFamily="34" charset="0"/>
                          <a:cs typeface="Segoe UI" panose="020B0502040204020203" pitchFamily="34" charset="0"/>
                        </a:rPr>
                        <a:t>(archivos, paquetes de datos, librerías...)</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3855" marR="4873" marT="4873" marB="0" anchor="ctr"/>
                </a:tc>
                <a:tc vMerge="1">
                  <a:txBody>
                    <a:bodyPr/>
                    <a:lstStyle/>
                    <a:p>
                      <a:endParaRPr lang="es-CO"/>
                    </a:p>
                  </a:txBody>
                  <a:tcPr/>
                </a:tc>
                <a:tc vMerge="1">
                  <a:txBody>
                    <a:bodyPr/>
                    <a:lstStyle/>
                    <a:p>
                      <a:endParaRPr lang="es-CO"/>
                    </a:p>
                  </a:txBody>
                  <a:tcPr/>
                </a:tc>
                <a:tc vMerge="1">
                  <a:txBody>
                    <a:bodyPr/>
                    <a:lstStyle/>
                    <a:p>
                      <a:endParaRPr lang="es-CO"/>
                    </a:p>
                  </a:txBody>
                  <a:tcPr/>
                </a:tc>
                <a:extLst>
                  <a:ext uri="{0D108BD9-81ED-4DB2-BD59-A6C34878D82A}">
                    <a16:rowId xmlns:a16="http://schemas.microsoft.com/office/drawing/2014/main" val="635844202"/>
                  </a:ext>
                </a:extLst>
              </a:tr>
              <a:tr h="243584">
                <a:tc>
                  <a:txBody>
                    <a:bodyPr/>
                    <a:lstStyle/>
                    <a:p>
                      <a:pPr algn="l" fontAlgn="ctr"/>
                      <a:r>
                        <a:rPr lang="es-CO" sz="2000" b="0" u="none" strike="noStrike" dirty="0">
                          <a:solidFill>
                            <a:srgbClr val="24292F"/>
                          </a:solidFill>
                          <a:effectLst/>
                          <a:latin typeface="Segoe UI" panose="020B0502040204020203" pitchFamily="34" charset="0"/>
                          <a:cs typeface="Segoe UI" panose="020B0502040204020203" pitchFamily="34" charset="0"/>
                        </a:rPr>
                        <a:t>Aplicación móvil oficial con opciones de edición, discusiones, asuntos, notificaciones.</a:t>
                      </a:r>
                      <a:endParaRPr lang="es-CO" sz="20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l" fontAlgn="b"/>
                      <a:r>
                        <a:rPr lang="es-CO" sz="2000" b="0" u="none" strike="noStrike" dirty="0">
                          <a:solidFill>
                            <a:srgbClr val="000000"/>
                          </a:solidFill>
                          <a:effectLst/>
                          <a:latin typeface="Segoe UI" panose="020B0502040204020203" pitchFamily="34" charset="0"/>
                          <a:cs typeface="Segoe UI" panose="020B0502040204020203" pitchFamily="34" charset="0"/>
                        </a:rPr>
                        <a:t> </a:t>
                      </a:r>
                      <a:endParaRPr lang="es-CO" sz="2000" b="0" i="0" u="none" strike="noStrike" dirty="0">
                        <a:solidFill>
                          <a:srgbClr val="000000"/>
                        </a:solidFill>
                        <a:effectLst/>
                        <a:latin typeface="Segoe UI" panose="020B0502040204020203" pitchFamily="34" charset="0"/>
                        <a:cs typeface="Segoe UI" panose="020B0502040204020203" pitchFamily="34" charset="0"/>
                      </a:endParaRPr>
                    </a:p>
                  </a:txBody>
                  <a:tcPr marL="4873" marR="4873" marT="4873" marB="0" anchor="b"/>
                </a:tc>
                <a:extLst>
                  <a:ext uri="{0D108BD9-81ED-4DB2-BD59-A6C34878D82A}">
                    <a16:rowId xmlns:a16="http://schemas.microsoft.com/office/drawing/2014/main" val="2258964480"/>
                  </a:ext>
                </a:extLst>
              </a:tr>
            </a:tbl>
          </a:graphicData>
        </a:graphic>
      </p:graphicFrame>
    </p:spTree>
    <p:extLst>
      <p:ext uri="{BB962C8B-B14F-4D97-AF65-F5344CB8AC3E}">
        <p14:creationId xmlns:p14="http://schemas.microsoft.com/office/powerpoint/2010/main" val="390796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3738188"/>
            <a:ext cx="12191999" cy="930208"/>
          </a:xfrm>
        </p:spPr>
        <p:txBody>
          <a:bodyPr anchor="ctr" anchorCtr="0">
            <a:normAutofit/>
          </a:bodyPr>
          <a:lstStyle/>
          <a:p>
            <a:pPr algn="ct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Fundamentos de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Git</a:t>
            </a:r>
            <a:endPar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5B323161-4A44-48EB-011B-1D0368B6ABAF}"/>
              </a:ext>
            </a:extLst>
          </p:cNvPr>
          <p:cNvSpPr txBox="1"/>
          <p:nvPr/>
        </p:nvSpPr>
        <p:spPr>
          <a:xfrm>
            <a:off x="0" y="6550223"/>
            <a:ext cx="12192000" cy="307777"/>
          </a:xfrm>
          <a:prstGeom prst="rect">
            <a:avLst/>
          </a:prstGeom>
          <a:noFill/>
        </p:spPr>
        <p:txBody>
          <a:bodyPr wrap="square" rtlCol="0">
            <a:spAutoFit/>
          </a:bodyPr>
          <a:lstStyle/>
          <a:p>
            <a:pPr algn="ctr"/>
            <a:r>
              <a:rPr lang="en-US" sz="1400" dirty="0">
                <a:solidFill>
                  <a:schemeClr val="bg1">
                    <a:lumMod val="25000"/>
                  </a:schemeClr>
                </a:solidFill>
                <a:latin typeface="+mj-lt"/>
                <a:hlinkClick r:id="rId3"/>
              </a:rPr>
              <a:t>https://github.com/rcfdtools/R.TeachingResearchGuide/tree/main/Section01/GitFundamentals</a:t>
            </a:r>
            <a:r>
              <a:rPr lang="en-US" sz="1400" dirty="0">
                <a:solidFill>
                  <a:schemeClr val="bg1">
                    <a:lumMod val="25000"/>
                  </a:schemeClr>
                </a:solidFill>
                <a:latin typeface="+mj-lt"/>
              </a:rPr>
              <a:t> </a:t>
            </a:r>
            <a:endParaRPr lang="en-US" sz="1400" b="0" strike="noStrike" dirty="0">
              <a:solidFill>
                <a:schemeClr val="bg1">
                  <a:lumMod val="25000"/>
                </a:schemeClr>
              </a:solidFill>
              <a:effectLst/>
              <a:latin typeface="+mj-lt"/>
            </a:endParaRPr>
          </a:p>
        </p:txBody>
      </p:sp>
      <p:pic>
        <p:nvPicPr>
          <p:cNvPr id="4" name="Graphic 3">
            <a:extLst>
              <a:ext uri="{FF2B5EF4-FFF2-40B4-BE49-F238E27FC236}">
                <a16:creationId xmlns:a16="http://schemas.microsoft.com/office/drawing/2014/main" id="{BCCD86F0-9AE6-7CFF-BF24-D2FEA03C1EC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72187" y="1490563"/>
            <a:ext cx="2247625" cy="2247625"/>
          </a:xfrm>
          <a:prstGeom prst="rect">
            <a:avLst/>
          </a:prstGeom>
        </p:spPr>
      </p:pic>
    </p:spTree>
    <p:extLst>
      <p:ext uri="{BB962C8B-B14F-4D97-AF65-F5344CB8AC3E}">
        <p14:creationId xmlns:p14="http://schemas.microsoft.com/office/powerpoint/2010/main" val="47865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662727"/>
            <a:ext cx="12191999" cy="912073"/>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Qué es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Git?</a:t>
            </a:r>
            <a:endPar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2" name="Graphic 1">
            <a:extLst>
              <a:ext uri="{FF2B5EF4-FFF2-40B4-BE49-F238E27FC236}">
                <a16:creationId xmlns:a16="http://schemas.microsoft.com/office/drawing/2014/main" id="{BF3A3315-99C8-AD1F-098F-805379DD64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64662" y="662727"/>
            <a:ext cx="1080000" cy="1080000"/>
          </a:xfrm>
          <a:prstGeom prst="rect">
            <a:avLst/>
          </a:prstGeom>
        </p:spPr>
      </p:pic>
      <p:sp>
        <p:nvSpPr>
          <p:cNvPr id="3" name="Title 1">
            <a:extLst>
              <a:ext uri="{FF2B5EF4-FFF2-40B4-BE49-F238E27FC236}">
                <a16:creationId xmlns:a16="http://schemas.microsoft.com/office/drawing/2014/main" id="{5293DDAA-B5E7-2D95-74A3-91A199E94E6C}"/>
              </a:ext>
            </a:extLst>
          </p:cNvPr>
          <p:cNvSpPr txBox="1">
            <a:spLocks/>
          </p:cNvSpPr>
          <p:nvPr/>
        </p:nvSpPr>
        <p:spPr>
          <a:xfrm>
            <a:off x="1240639" y="2410318"/>
            <a:ext cx="9710721" cy="3472314"/>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Git es un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software</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que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permite</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rastrear</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y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validar</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cambios</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en archivos de un proyecto o un repositorio.</a:t>
            </a:r>
          </a:p>
          <a:p>
            <a:pPr algn="ctr"/>
            <a:endPar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Arquitectura distribuida </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donde el código de cada desarrollador es también un repositorio que puede albergar el historial completo de todos los cambios.</a:t>
            </a:r>
          </a:p>
          <a:p>
            <a:pPr algn="ctr"/>
            <a:endPar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Diseñado para ofrecer a usuarios:</a:t>
            </a:r>
          </a:p>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rendimiento, seguridad y la flexibilidad</a:t>
            </a:r>
          </a:p>
        </p:txBody>
      </p:sp>
      <p:sp>
        <p:nvSpPr>
          <p:cNvPr id="4" name="TextBox 3">
            <a:extLst>
              <a:ext uri="{FF2B5EF4-FFF2-40B4-BE49-F238E27FC236}">
                <a16:creationId xmlns:a16="http://schemas.microsoft.com/office/drawing/2014/main" id="{24726A4E-3219-2582-DC75-D500915B2F75}"/>
              </a:ext>
            </a:extLst>
          </p:cNvPr>
          <p:cNvSpPr txBox="1"/>
          <p:nvPr/>
        </p:nvSpPr>
        <p:spPr>
          <a:xfrm>
            <a:off x="0" y="6550223"/>
            <a:ext cx="12192000" cy="307777"/>
          </a:xfrm>
          <a:prstGeom prst="rect">
            <a:avLst/>
          </a:prstGeom>
          <a:noFill/>
        </p:spPr>
        <p:txBody>
          <a:bodyPr wrap="square" rtlCol="0">
            <a:spAutoFit/>
          </a:bodyPr>
          <a:lstStyle/>
          <a:p>
            <a:pPr algn="ctr"/>
            <a:r>
              <a:rPr lang="en-US" sz="1400" b="0" strike="noStrike" dirty="0" err="1">
                <a:solidFill>
                  <a:schemeClr val="bg1">
                    <a:lumMod val="25000"/>
                  </a:schemeClr>
                </a:solidFill>
                <a:effectLst/>
                <a:latin typeface="+mj-lt"/>
              </a:rPr>
              <a:t>Tomado</a:t>
            </a:r>
            <a:r>
              <a:rPr lang="en-US" sz="1400" b="0" strike="noStrike" dirty="0">
                <a:solidFill>
                  <a:schemeClr val="bg1">
                    <a:lumMod val="25000"/>
                  </a:schemeClr>
                </a:solidFill>
                <a:effectLst/>
                <a:latin typeface="+mj-lt"/>
              </a:rPr>
              <a:t> y/o </a:t>
            </a:r>
            <a:r>
              <a:rPr lang="en-US" sz="1400" b="0" strike="noStrike" dirty="0" err="1">
                <a:solidFill>
                  <a:schemeClr val="bg1">
                    <a:lumMod val="25000"/>
                  </a:schemeClr>
                </a:solidFill>
                <a:effectLst/>
                <a:latin typeface="+mj-lt"/>
              </a:rPr>
              <a:t>adaptado</a:t>
            </a:r>
            <a:r>
              <a:rPr lang="en-US" sz="1400" b="0" strike="noStrike" dirty="0">
                <a:solidFill>
                  <a:schemeClr val="bg1">
                    <a:lumMod val="25000"/>
                  </a:schemeClr>
                </a:solidFill>
                <a:effectLst/>
                <a:latin typeface="+mj-lt"/>
              </a:rPr>
              <a:t> de: </a:t>
            </a:r>
            <a:r>
              <a:rPr lang="en-US" sz="1400" b="0" strike="noStrike" dirty="0">
                <a:solidFill>
                  <a:schemeClr val="bg1">
                    <a:lumMod val="25000"/>
                  </a:schemeClr>
                </a:solidFill>
                <a:effectLst/>
                <a:latin typeface="+mj-lt"/>
                <a:hlinkClick r:id="rId5"/>
              </a:rPr>
              <a:t>https://www.atlassian.com/es/git/tutorials/what-is-git</a:t>
            </a:r>
            <a:r>
              <a:rPr lang="en-US" sz="1400" b="0" strike="noStrike" dirty="0">
                <a:solidFill>
                  <a:schemeClr val="bg1">
                    <a:lumMod val="25000"/>
                  </a:schemeClr>
                </a:solidFill>
                <a:effectLst/>
                <a:latin typeface="+mj-lt"/>
              </a:rPr>
              <a:t> </a:t>
            </a:r>
            <a:endParaRPr lang="es-CO" sz="1400" dirty="0">
              <a:solidFill>
                <a:schemeClr val="bg1">
                  <a:lumMod val="25000"/>
                </a:schemeClr>
              </a:solidFill>
              <a:latin typeface="+mj-lt"/>
            </a:endParaRPr>
          </a:p>
        </p:txBody>
      </p:sp>
    </p:spTree>
    <p:extLst>
      <p:ext uri="{BB962C8B-B14F-4D97-AF65-F5344CB8AC3E}">
        <p14:creationId xmlns:p14="http://schemas.microsoft.com/office/powerpoint/2010/main" val="3585836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1575196" y="2139949"/>
            <a:ext cx="9041607" cy="2578100"/>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Fork</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en GitHub, cualquier usuario puede clonar un repositorio público creado por otro usuario y este aparecerá dentro de los repositorios del usuario que realizó la clonación. Complementariamente, usuarios pueden descargar un comprimido completo de un repositorio específico.</a:t>
            </a:r>
          </a:p>
        </p:txBody>
      </p:sp>
      <p:sp>
        <p:nvSpPr>
          <p:cNvPr id="10" name="Title 1">
            <a:extLst>
              <a:ext uri="{FF2B5EF4-FFF2-40B4-BE49-F238E27FC236}">
                <a16:creationId xmlns:a16="http://schemas.microsoft.com/office/drawing/2014/main" id="{D1E501D3-D7FB-F12B-6451-5E4D23F65CA8}"/>
              </a:ext>
            </a:extLst>
          </p:cNvPr>
          <p:cNvSpPr txBox="1">
            <a:spLocks/>
          </p:cNvSpPr>
          <p:nvPr/>
        </p:nvSpPr>
        <p:spPr>
          <a:xfrm rot="16200000">
            <a:off x="-3069000" y="3068999"/>
            <a:ext cx="6858001" cy="720000"/>
          </a:xfrm>
          <a:prstGeom prst="rect">
            <a:avLst/>
          </a:prstGeom>
          <a:solidFill>
            <a:schemeClr val="bg1">
              <a:lumMod val="25000"/>
            </a:schemeClr>
          </a:solidFill>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Ciclo de vida </a:t>
            </a:r>
            <a:r>
              <a:rPr lang="es-CO" dirty="0">
                <a:solidFill>
                  <a:schemeClr val="bg1"/>
                </a:solidFill>
                <a:latin typeface="Segoe UI" panose="020B0502040204020203" pitchFamily="34" charset="0"/>
                <a:ea typeface="Segoe UI Black" panose="020B0A02040204020203" pitchFamily="34" charset="0"/>
                <a:cs typeface="Segoe UI" panose="020B0502040204020203" pitchFamily="34" charset="0"/>
              </a:rPr>
              <a:t>de repositorios en </a:t>
            </a:r>
            <a:r>
              <a:rPr lang="es-CO"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GitHub</a:t>
            </a:r>
          </a:p>
        </p:txBody>
      </p:sp>
    </p:spTree>
    <p:extLst>
      <p:ext uri="{BB962C8B-B14F-4D97-AF65-F5344CB8AC3E}">
        <p14:creationId xmlns:p14="http://schemas.microsoft.com/office/powerpoint/2010/main" val="3188887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1240639" y="2062408"/>
            <a:ext cx="9710721" cy="2733182"/>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Branch</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las ramas en Git son utilizadas para de forma aislada, realizar modificaciones y depuraciones de prueba en el código o la documentación sin afectar la rama principal. En un repositorio pueden existir múltiples ramificaciones y una vez se verifica que los cambios son válidos, estos son incorporados a la rama principal.</a:t>
            </a:r>
          </a:p>
        </p:txBody>
      </p:sp>
      <p:sp>
        <p:nvSpPr>
          <p:cNvPr id="5" name="TextBox 4">
            <a:extLst>
              <a:ext uri="{FF2B5EF4-FFF2-40B4-BE49-F238E27FC236}">
                <a16:creationId xmlns:a16="http://schemas.microsoft.com/office/drawing/2014/main" id="{543D69CF-78DD-F467-E379-536B4FE81DEC}"/>
              </a:ext>
            </a:extLst>
          </p:cNvPr>
          <p:cNvSpPr txBox="1"/>
          <p:nvPr/>
        </p:nvSpPr>
        <p:spPr>
          <a:xfrm>
            <a:off x="720000" y="6550223"/>
            <a:ext cx="11471999" cy="307777"/>
          </a:xfrm>
          <a:prstGeom prst="rect">
            <a:avLst/>
          </a:prstGeom>
          <a:noFill/>
        </p:spPr>
        <p:txBody>
          <a:bodyPr wrap="square" rtlCol="0">
            <a:spAutoFit/>
          </a:bodyPr>
          <a:lstStyle/>
          <a:p>
            <a:pPr algn="ctr"/>
            <a:r>
              <a:rPr lang="en-US" sz="1400" b="0" strike="noStrike" dirty="0">
                <a:solidFill>
                  <a:schemeClr val="bg1">
                    <a:lumMod val="25000"/>
                  </a:schemeClr>
                </a:solidFill>
                <a:effectLst/>
                <a:latin typeface="+mj-lt"/>
                <a:hlinkClick r:id="rId3"/>
              </a:rPr>
              <a:t>https://docs.github.com/es/pull-requests/collaborating-with-pull-requests/proposing-changes-to-your-work-with-pull-requests/about-branches</a:t>
            </a:r>
            <a:r>
              <a:rPr lang="en-US" sz="1400" b="0" strike="noStrike" dirty="0">
                <a:solidFill>
                  <a:schemeClr val="bg1">
                    <a:lumMod val="25000"/>
                  </a:schemeClr>
                </a:solidFill>
                <a:effectLst/>
                <a:latin typeface="+mj-lt"/>
              </a:rPr>
              <a:t> </a:t>
            </a:r>
            <a:endParaRPr lang="es-CO" sz="1400" dirty="0">
              <a:solidFill>
                <a:schemeClr val="bg1">
                  <a:lumMod val="25000"/>
                </a:schemeClr>
              </a:solidFill>
              <a:latin typeface="+mj-lt"/>
            </a:endParaRPr>
          </a:p>
        </p:txBody>
      </p:sp>
      <p:sp>
        <p:nvSpPr>
          <p:cNvPr id="8" name="Title 1">
            <a:extLst>
              <a:ext uri="{FF2B5EF4-FFF2-40B4-BE49-F238E27FC236}">
                <a16:creationId xmlns:a16="http://schemas.microsoft.com/office/drawing/2014/main" id="{FD2A8E2B-3998-6DC5-F5F4-8677B09028E2}"/>
              </a:ext>
            </a:extLst>
          </p:cNvPr>
          <p:cNvSpPr txBox="1">
            <a:spLocks/>
          </p:cNvSpPr>
          <p:nvPr/>
        </p:nvSpPr>
        <p:spPr>
          <a:xfrm rot="16200000">
            <a:off x="-3069000" y="3068999"/>
            <a:ext cx="6858001" cy="720000"/>
          </a:xfrm>
          <a:prstGeom prst="rect">
            <a:avLst/>
          </a:prstGeom>
          <a:solidFill>
            <a:schemeClr val="bg1">
              <a:lumMod val="25000"/>
            </a:schemeClr>
          </a:solidFill>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Ciclo de vida </a:t>
            </a:r>
            <a:r>
              <a:rPr lang="es-CO" sz="2800" dirty="0">
                <a:solidFill>
                  <a:schemeClr val="bg1"/>
                </a:solidFill>
                <a:latin typeface="Segoe UI" panose="020B0502040204020203" pitchFamily="34" charset="0"/>
                <a:ea typeface="Segoe UI Black" panose="020B0A02040204020203" pitchFamily="34" charset="0"/>
                <a:cs typeface="Segoe UI" panose="020B0502040204020203" pitchFamily="34" charset="0"/>
              </a:rPr>
              <a:t>de repositorios en </a:t>
            </a: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GitHub</a:t>
            </a:r>
          </a:p>
        </p:txBody>
      </p:sp>
    </p:spTree>
    <p:extLst>
      <p:ext uri="{BB962C8B-B14F-4D97-AF65-F5344CB8AC3E}">
        <p14:creationId xmlns:p14="http://schemas.microsoft.com/office/powerpoint/2010/main" val="1404069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1327150" y="2062408"/>
            <a:ext cx="9537699" cy="2733182"/>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Pull-request</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una solicitud de incorporación de cambios es una forma de pedirle a otro desarrollador que fusione una de tus ramas en su repositorio. Esto no solo permite a los responsables del proyecto realizar un seguimiento de los cambios más fácilmente, sino que además permite a los desarrolladores iniciar debates sobre su trabajo antes de integrarlo con el resto de los archivos o el código base.</a:t>
            </a:r>
          </a:p>
        </p:txBody>
      </p:sp>
      <p:sp>
        <p:nvSpPr>
          <p:cNvPr id="5" name="TextBox 4">
            <a:extLst>
              <a:ext uri="{FF2B5EF4-FFF2-40B4-BE49-F238E27FC236}">
                <a16:creationId xmlns:a16="http://schemas.microsoft.com/office/drawing/2014/main" id="{543D69CF-78DD-F467-E379-536B4FE81DEC}"/>
              </a:ext>
            </a:extLst>
          </p:cNvPr>
          <p:cNvSpPr txBox="1"/>
          <p:nvPr/>
        </p:nvSpPr>
        <p:spPr>
          <a:xfrm>
            <a:off x="0" y="6550223"/>
            <a:ext cx="12192000" cy="307777"/>
          </a:xfrm>
          <a:prstGeom prst="rect">
            <a:avLst/>
          </a:prstGeom>
          <a:noFill/>
        </p:spPr>
        <p:txBody>
          <a:bodyPr wrap="square" rtlCol="0">
            <a:spAutoFit/>
          </a:bodyPr>
          <a:lstStyle/>
          <a:p>
            <a:pPr algn="ctr"/>
            <a:r>
              <a:rPr lang="en-US" sz="1400" b="0" strike="noStrike" dirty="0">
                <a:solidFill>
                  <a:schemeClr val="bg1">
                    <a:lumMod val="25000"/>
                  </a:schemeClr>
                </a:solidFill>
                <a:effectLst/>
                <a:latin typeface="+mj-lt"/>
                <a:hlinkClick r:id="rId3"/>
              </a:rPr>
              <a:t>https://www.atlassian.com/es/git/tutorials/why-git</a:t>
            </a:r>
            <a:r>
              <a:rPr lang="en-US" sz="1400" b="0" strike="noStrike" dirty="0">
                <a:solidFill>
                  <a:schemeClr val="bg1">
                    <a:lumMod val="25000"/>
                  </a:schemeClr>
                </a:solidFill>
                <a:effectLst/>
                <a:latin typeface="+mj-lt"/>
              </a:rPr>
              <a:t> </a:t>
            </a:r>
            <a:endParaRPr lang="es-CO" sz="1400" dirty="0">
              <a:solidFill>
                <a:schemeClr val="bg1">
                  <a:lumMod val="25000"/>
                </a:schemeClr>
              </a:solidFill>
              <a:latin typeface="+mj-lt"/>
            </a:endParaRPr>
          </a:p>
        </p:txBody>
      </p:sp>
      <p:sp>
        <p:nvSpPr>
          <p:cNvPr id="11" name="Title 1">
            <a:extLst>
              <a:ext uri="{FF2B5EF4-FFF2-40B4-BE49-F238E27FC236}">
                <a16:creationId xmlns:a16="http://schemas.microsoft.com/office/drawing/2014/main" id="{0369D344-9BC3-0CFF-4FC6-CFDD016CE691}"/>
              </a:ext>
            </a:extLst>
          </p:cNvPr>
          <p:cNvSpPr txBox="1">
            <a:spLocks/>
          </p:cNvSpPr>
          <p:nvPr/>
        </p:nvSpPr>
        <p:spPr>
          <a:xfrm rot="16200000">
            <a:off x="-3069000" y="3068999"/>
            <a:ext cx="6858001" cy="720000"/>
          </a:xfrm>
          <a:prstGeom prst="rect">
            <a:avLst/>
          </a:prstGeom>
          <a:solidFill>
            <a:schemeClr val="bg1">
              <a:lumMod val="25000"/>
            </a:schemeClr>
          </a:solidFill>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Ciclo de vida </a:t>
            </a:r>
            <a:r>
              <a:rPr lang="es-CO" sz="2800" dirty="0">
                <a:solidFill>
                  <a:schemeClr val="bg1"/>
                </a:solidFill>
                <a:latin typeface="Segoe UI" panose="020B0502040204020203" pitchFamily="34" charset="0"/>
                <a:ea typeface="Segoe UI Black" panose="020B0A02040204020203" pitchFamily="34" charset="0"/>
                <a:cs typeface="Segoe UI" panose="020B0502040204020203" pitchFamily="34" charset="0"/>
              </a:rPr>
              <a:t>de repositorios en </a:t>
            </a: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GitHub</a:t>
            </a:r>
          </a:p>
        </p:txBody>
      </p:sp>
    </p:spTree>
    <p:extLst>
      <p:ext uri="{BB962C8B-B14F-4D97-AF65-F5344CB8AC3E}">
        <p14:creationId xmlns:p14="http://schemas.microsoft.com/office/powerpoint/2010/main" val="3211188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1F77-4EC6-8A06-C80C-CDC4C4F6F78A}"/>
              </a:ext>
            </a:extLst>
          </p:cNvPr>
          <p:cNvSpPr>
            <a:spLocks noGrp="1"/>
          </p:cNvSpPr>
          <p:nvPr>
            <p:ph type="title"/>
          </p:nvPr>
        </p:nvSpPr>
        <p:spPr>
          <a:xfrm>
            <a:off x="0" y="2624140"/>
            <a:ext cx="12191999" cy="1609719"/>
          </a:xfrm>
        </p:spPr>
        <p:txBody>
          <a:bodyPr anchor="ctr" anchorCtr="0">
            <a:normAutofit/>
          </a:bodyPr>
          <a:lstStyle/>
          <a:p>
            <a:pPr algn="ctr"/>
            <a:r>
              <a:rPr lang="es-CO" sz="36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Sección 1 - </a:t>
            </a:r>
            <a:r>
              <a:rPr lang="es-CO" sz="3600" b="1"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Introducción</a:t>
            </a:r>
            <a:r>
              <a:rPr lang="es-CO" sz="36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a:t>
            </a:r>
            <a:r>
              <a:rPr lang="es-CO" sz="3600" b="1"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 fundamentos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implementación</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GitHub</a:t>
            </a:r>
            <a:endParaRPr lang="es-CO" sz="3600" dirty="0">
              <a:solidFill>
                <a:schemeClr val="bg1">
                  <a:lumMod val="25000"/>
                </a:schemeClr>
              </a:solidFill>
            </a:endParaRPr>
          </a:p>
        </p:txBody>
      </p:sp>
    </p:spTree>
    <p:extLst>
      <p:ext uri="{BB962C8B-B14F-4D97-AF65-F5344CB8AC3E}">
        <p14:creationId xmlns:p14="http://schemas.microsoft.com/office/powerpoint/2010/main" val="526481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1762125" y="2539999"/>
            <a:ext cx="8667750" cy="1778000"/>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Push</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la incorporación de las modificaciones realizadas a un documento </a:t>
            </a:r>
            <a:r>
              <a:rPr lang="es-CO" sz="28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Markdown</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 un código o a cualquier elemento nuevo dentro del repositorio, son realizadas a través de una carga o </a:t>
            </a:r>
            <a:r>
              <a:rPr lang="es-CO" sz="28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Push</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p>
        </p:txBody>
      </p:sp>
      <p:sp>
        <p:nvSpPr>
          <p:cNvPr id="10" name="Title 1">
            <a:extLst>
              <a:ext uri="{FF2B5EF4-FFF2-40B4-BE49-F238E27FC236}">
                <a16:creationId xmlns:a16="http://schemas.microsoft.com/office/drawing/2014/main" id="{DA2C1DF5-236A-3388-E376-129110D22F55}"/>
              </a:ext>
            </a:extLst>
          </p:cNvPr>
          <p:cNvSpPr txBox="1">
            <a:spLocks/>
          </p:cNvSpPr>
          <p:nvPr/>
        </p:nvSpPr>
        <p:spPr>
          <a:xfrm rot="16200000">
            <a:off x="-3069000" y="3068999"/>
            <a:ext cx="6858001" cy="720000"/>
          </a:xfrm>
          <a:prstGeom prst="rect">
            <a:avLst/>
          </a:prstGeom>
          <a:solidFill>
            <a:schemeClr val="bg1">
              <a:lumMod val="25000"/>
            </a:schemeClr>
          </a:solidFill>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Ciclo de vida </a:t>
            </a:r>
            <a:r>
              <a:rPr lang="es-CO" sz="2800" dirty="0">
                <a:solidFill>
                  <a:schemeClr val="bg1"/>
                </a:solidFill>
                <a:latin typeface="Segoe UI" panose="020B0502040204020203" pitchFamily="34" charset="0"/>
                <a:ea typeface="Segoe UI Black" panose="020B0A02040204020203" pitchFamily="34" charset="0"/>
                <a:cs typeface="Segoe UI" panose="020B0502040204020203" pitchFamily="34" charset="0"/>
              </a:rPr>
              <a:t>de repositorios en </a:t>
            </a: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GitHub</a:t>
            </a:r>
          </a:p>
        </p:txBody>
      </p:sp>
    </p:spTree>
    <p:extLst>
      <p:ext uri="{BB962C8B-B14F-4D97-AF65-F5344CB8AC3E}">
        <p14:creationId xmlns:p14="http://schemas.microsoft.com/office/powerpoint/2010/main" val="1623742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1120775" y="2495549"/>
            <a:ext cx="9950450" cy="1866900"/>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Commit</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al realizar modificaciones sobre el código o la documentación, es necesario incluir comentarios que ayuden a los demás usuarios a entender los cambios realizados.</a:t>
            </a:r>
          </a:p>
        </p:txBody>
      </p:sp>
      <p:sp>
        <p:nvSpPr>
          <p:cNvPr id="13" name="Title 1">
            <a:extLst>
              <a:ext uri="{FF2B5EF4-FFF2-40B4-BE49-F238E27FC236}">
                <a16:creationId xmlns:a16="http://schemas.microsoft.com/office/drawing/2014/main" id="{C5926AB3-60A5-5F71-6BDF-248779AEDB90}"/>
              </a:ext>
            </a:extLst>
          </p:cNvPr>
          <p:cNvSpPr txBox="1">
            <a:spLocks/>
          </p:cNvSpPr>
          <p:nvPr/>
        </p:nvSpPr>
        <p:spPr>
          <a:xfrm rot="16200000">
            <a:off x="-3069000" y="3068999"/>
            <a:ext cx="6858001" cy="720000"/>
          </a:xfrm>
          <a:prstGeom prst="rect">
            <a:avLst/>
          </a:prstGeom>
          <a:solidFill>
            <a:schemeClr val="bg1">
              <a:lumMod val="25000"/>
            </a:schemeClr>
          </a:solidFill>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Ciclo de vida </a:t>
            </a:r>
            <a:r>
              <a:rPr lang="es-CO" sz="2800" dirty="0">
                <a:solidFill>
                  <a:schemeClr val="bg1"/>
                </a:solidFill>
                <a:latin typeface="Segoe UI" panose="020B0502040204020203" pitchFamily="34" charset="0"/>
                <a:ea typeface="Segoe UI Black" panose="020B0A02040204020203" pitchFamily="34" charset="0"/>
                <a:cs typeface="Segoe UI" panose="020B0502040204020203" pitchFamily="34" charset="0"/>
              </a:rPr>
              <a:t>de repositorios en </a:t>
            </a: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GitHub</a:t>
            </a:r>
          </a:p>
        </p:txBody>
      </p:sp>
    </p:spTree>
    <p:extLst>
      <p:ext uri="{BB962C8B-B14F-4D97-AF65-F5344CB8AC3E}">
        <p14:creationId xmlns:p14="http://schemas.microsoft.com/office/powerpoint/2010/main" val="2449469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3738188"/>
            <a:ext cx="12191999" cy="930208"/>
          </a:xfrm>
        </p:spPr>
        <p:txBody>
          <a:bodyPr anchor="ctr" anchorCtr="0">
            <a:normAutofit/>
          </a:bodyPr>
          <a:lstStyle/>
          <a:p>
            <a:pPr algn="ct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Lenguaje </a:t>
            </a:r>
            <a:r>
              <a:rPr lang="es-CO" sz="3600" b="1"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Markdown</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y escritura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en GitHub</a:t>
            </a:r>
          </a:p>
        </p:txBody>
      </p:sp>
      <p:sp>
        <p:nvSpPr>
          <p:cNvPr id="2" name="TextBox 1">
            <a:extLst>
              <a:ext uri="{FF2B5EF4-FFF2-40B4-BE49-F238E27FC236}">
                <a16:creationId xmlns:a16="http://schemas.microsoft.com/office/drawing/2014/main" id="{5B323161-4A44-48EB-011B-1D0368B6ABAF}"/>
              </a:ext>
            </a:extLst>
          </p:cNvPr>
          <p:cNvSpPr txBox="1"/>
          <p:nvPr/>
        </p:nvSpPr>
        <p:spPr>
          <a:xfrm>
            <a:off x="0" y="6550223"/>
            <a:ext cx="12192000" cy="307777"/>
          </a:xfrm>
          <a:prstGeom prst="rect">
            <a:avLst/>
          </a:prstGeom>
          <a:noFill/>
        </p:spPr>
        <p:txBody>
          <a:bodyPr wrap="square" rtlCol="0">
            <a:spAutoFit/>
          </a:bodyPr>
          <a:lstStyle/>
          <a:p>
            <a:pPr algn="ctr"/>
            <a:r>
              <a:rPr lang="en-US" sz="1400" dirty="0">
                <a:solidFill>
                  <a:schemeClr val="bg1">
                    <a:lumMod val="25000"/>
                  </a:schemeClr>
                </a:solidFill>
                <a:latin typeface="+mj-lt"/>
                <a:hlinkClick r:id="rId3"/>
              </a:rPr>
              <a:t>https://github.com/rcfdtools/R.TeachingResearchGuide/tree/main/Section01/Markdown#lenguaje-markdown-y-escritura-en-github</a:t>
            </a:r>
            <a:r>
              <a:rPr lang="en-US" sz="1400" dirty="0">
                <a:solidFill>
                  <a:schemeClr val="bg1">
                    <a:lumMod val="25000"/>
                  </a:schemeClr>
                </a:solidFill>
                <a:latin typeface="+mj-lt"/>
              </a:rPr>
              <a:t> </a:t>
            </a:r>
            <a:endParaRPr lang="en-US" sz="1400" b="0" strike="noStrike" dirty="0">
              <a:solidFill>
                <a:schemeClr val="bg1">
                  <a:lumMod val="25000"/>
                </a:schemeClr>
              </a:solidFill>
              <a:effectLst/>
              <a:latin typeface="+mj-lt"/>
            </a:endParaRPr>
          </a:p>
        </p:txBody>
      </p:sp>
      <p:pic>
        <p:nvPicPr>
          <p:cNvPr id="5" name="Graphic 4">
            <a:extLst>
              <a:ext uri="{FF2B5EF4-FFF2-40B4-BE49-F238E27FC236}">
                <a16:creationId xmlns:a16="http://schemas.microsoft.com/office/drawing/2014/main" id="{2D3075CE-1B35-C843-5BB8-8416537A5DC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26620" y="2077275"/>
            <a:ext cx="2338759" cy="1440000"/>
          </a:xfrm>
          <a:prstGeom prst="rect">
            <a:avLst/>
          </a:prstGeom>
        </p:spPr>
      </p:pic>
    </p:spTree>
    <p:extLst>
      <p:ext uri="{BB962C8B-B14F-4D97-AF65-F5344CB8AC3E}">
        <p14:creationId xmlns:p14="http://schemas.microsoft.com/office/powerpoint/2010/main" val="1770472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719400" y="1676400"/>
            <a:ext cx="10256698" cy="812800"/>
          </a:xfrm>
        </p:spPr>
        <p:txBody>
          <a:bodyPr anchor="ctr" anchorCtr="0">
            <a:normAutofit/>
          </a:bodyPr>
          <a:lstStyle/>
          <a:p>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Creación y gestión en línea de repositorios y documentos.</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3" name="Title 1">
            <a:extLst>
              <a:ext uri="{FF2B5EF4-FFF2-40B4-BE49-F238E27FC236}">
                <a16:creationId xmlns:a16="http://schemas.microsoft.com/office/drawing/2014/main" id="{DFC3B8F7-2DC2-B432-4FB4-70ABEBB93A52}"/>
              </a:ext>
            </a:extLst>
          </p:cNvPr>
          <p:cNvSpPr txBox="1">
            <a:spLocks/>
          </p:cNvSpPr>
          <p:nvPr/>
        </p:nvSpPr>
        <p:spPr>
          <a:xfrm>
            <a:off x="0" y="359988"/>
            <a:ext cx="12191999" cy="930208"/>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Actividades prácticas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en GitHub</a:t>
            </a:r>
            <a:endPar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8" name="Graphic 7" descr="Badge New outline">
            <a:hlinkClick r:id="rId3"/>
            <a:extLst>
              <a:ext uri="{FF2B5EF4-FFF2-40B4-BE49-F238E27FC236}">
                <a16:creationId xmlns:a16="http://schemas.microsoft.com/office/drawing/2014/main" id="{F6B64D60-C2F1-61A7-465D-F93914C41F6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9402" y="1542800"/>
            <a:ext cx="1080000" cy="1080000"/>
          </a:xfrm>
          <a:prstGeom prst="rect">
            <a:avLst/>
          </a:prstGeom>
        </p:spPr>
      </p:pic>
      <p:sp>
        <p:nvSpPr>
          <p:cNvPr id="9" name="Title 1">
            <a:extLst>
              <a:ext uri="{FF2B5EF4-FFF2-40B4-BE49-F238E27FC236}">
                <a16:creationId xmlns:a16="http://schemas.microsoft.com/office/drawing/2014/main" id="{EBFD7121-9F48-4F86-879E-D1CC29FFA981}"/>
              </a:ext>
            </a:extLst>
          </p:cNvPr>
          <p:cNvSpPr txBox="1">
            <a:spLocks/>
          </p:cNvSpPr>
          <p:nvPr/>
        </p:nvSpPr>
        <p:spPr>
          <a:xfrm>
            <a:off x="1719402" y="2888908"/>
            <a:ext cx="10256698" cy="812800"/>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Fundamentos de organizaciones y equipos.</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11" name="Title 1">
            <a:extLst>
              <a:ext uri="{FF2B5EF4-FFF2-40B4-BE49-F238E27FC236}">
                <a16:creationId xmlns:a16="http://schemas.microsoft.com/office/drawing/2014/main" id="{0BBCF007-101C-6956-2CFF-EEDFF4373580}"/>
              </a:ext>
            </a:extLst>
          </p:cNvPr>
          <p:cNvSpPr txBox="1">
            <a:spLocks/>
          </p:cNvSpPr>
          <p:nvPr/>
        </p:nvSpPr>
        <p:spPr>
          <a:xfrm>
            <a:off x="1719402" y="4101416"/>
            <a:ext cx="10256698" cy="812800"/>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Centro de documentación Wiki.</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13" name="Graphic 12" descr="Badge New outline">
            <a:hlinkClick r:id="rId6"/>
            <a:extLst>
              <a:ext uri="{FF2B5EF4-FFF2-40B4-BE49-F238E27FC236}">
                <a16:creationId xmlns:a16="http://schemas.microsoft.com/office/drawing/2014/main" id="{50F5B7CC-2A92-5877-BDC2-B4B59358B9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9402" y="2755308"/>
            <a:ext cx="1080000" cy="1080000"/>
          </a:xfrm>
          <a:prstGeom prst="rect">
            <a:avLst/>
          </a:prstGeom>
        </p:spPr>
      </p:pic>
      <p:pic>
        <p:nvPicPr>
          <p:cNvPr id="14" name="Graphic 13" descr="Badge New outline">
            <a:hlinkClick r:id="rId7"/>
            <a:extLst>
              <a:ext uri="{FF2B5EF4-FFF2-40B4-BE49-F238E27FC236}">
                <a16:creationId xmlns:a16="http://schemas.microsoft.com/office/drawing/2014/main" id="{0D997A4C-9CA8-EE30-11E0-68B619E713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9404" y="3967816"/>
            <a:ext cx="1080000" cy="1080000"/>
          </a:xfrm>
          <a:prstGeom prst="rect">
            <a:avLst/>
          </a:prstGeom>
        </p:spPr>
      </p:pic>
      <p:sp>
        <p:nvSpPr>
          <p:cNvPr id="16" name="Title 1">
            <a:extLst>
              <a:ext uri="{FF2B5EF4-FFF2-40B4-BE49-F238E27FC236}">
                <a16:creationId xmlns:a16="http://schemas.microsoft.com/office/drawing/2014/main" id="{CF75B3B2-3713-0170-E6DC-C72F717CD78C}"/>
              </a:ext>
            </a:extLst>
          </p:cNvPr>
          <p:cNvSpPr txBox="1">
            <a:spLocks/>
          </p:cNvSpPr>
          <p:nvPr/>
        </p:nvSpPr>
        <p:spPr>
          <a:xfrm>
            <a:off x="1719400" y="5313924"/>
            <a:ext cx="10256698" cy="812800"/>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Centro de discusiones.</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17" name="Graphic 16" descr="Badge New outline">
            <a:hlinkClick r:id="rId8"/>
            <a:extLst>
              <a:ext uri="{FF2B5EF4-FFF2-40B4-BE49-F238E27FC236}">
                <a16:creationId xmlns:a16="http://schemas.microsoft.com/office/drawing/2014/main" id="{3EC9CBF1-B826-94BC-3E81-E4C78DF28E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9402" y="5180324"/>
            <a:ext cx="1080000" cy="1080000"/>
          </a:xfrm>
          <a:prstGeom prst="rect">
            <a:avLst/>
          </a:prstGeom>
        </p:spPr>
      </p:pic>
    </p:spTree>
    <p:extLst>
      <p:ext uri="{BB962C8B-B14F-4D97-AF65-F5344CB8AC3E}">
        <p14:creationId xmlns:p14="http://schemas.microsoft.com/office/powerpoint/2010/main" val="3349285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1120775" y="2876550"/>
            <a:ext cx="9950450" cy="1866900"/>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Gracias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por su atención</a:t>
            </a:r>
          </a:p>
        </p:txBody>
      </p:sp>
      <p:pic>
        <p:nvPicPr>
          <p:cNvPr id="4" name="Graphic 3" descr="3d Glasses outline">
            <a:extLst>
              <a:ext uri="{FF2B5EF4-FFF2-40B4-BE49-F238E27FC236}">
                <a16:creationId xmlns:a16="http://schemas.microsoft.com/office/drawing/2014/main" id="{602E22E6-15C6-A382-F310-C10C68E14B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76000" y="2156550"/>
            <a:ext cx="1440000" cy="1440000"/>
          </a:xfrm>
          <a:prstGeom prst="rect">
            <a:avLst/>
          </a:prstGeom>
        </p:spPr>
      </p:pic>
    </p:spTree>
    <p:extLst>
      <p:ext uri="{BB962C8B-B14F-4D97-AF65-F5344CB8AC3E}">
        <p14:creationId xmlns:p14="http://schemas.microsoft.com/office/powerpoint/2010/main" val="3010664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pic>
        <p:nvPicPr>
          <p:cNvPr id="4" name="Graphic 3" descr="Female Profile outline">
            <a:extLst>
              <a:ext uri="{FF2B5EF4-FFF2-40B4-BE49-F238E27FC236}">
                <a16:creationId xmlns:a16="http://schemas.microsoft.com/office/drawing/2014/main" id="{9E580087-1848-2C74-059E-4FB712D206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38716" y="1930704"/>
            <a:ext cx="1440000" cy="1440000"/>
          </a:xfrm>
          <a:prstGeom prst="rect">
            <a:avLst/>
          </a:prstGeom>
        </p:spPr>
      </p:pic>
      <p:pic>
        <p:nvPicPr>
          <p:cNvPr id="6" name="Graphic 5" descr="Office worker male with solid fill">
            <a:extLst>
              <a:ext uri="{FF2B5EF4-FFF2-40B4-BE49-F238E27FC236}">
                <a16:creationId xmlns:a16="http://schemas.microsoft.com/office/drawing/2014/main" id="{4D75C8EA-7B01-EDEE-9F66-28EF2EB9AA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38716" y="4029560"/>
            <a:ext cx="1440000" cy="1440000"/>
          </a:xfrm>
          <a:prstGeom prst="rect">
            <a:avLst/>
          </a:prstGeom>
        </p:spPr>
      </p:pic>
      <p:pic>
        <p:nvPicPr>
          <p:cNvPr id="9" name="Graphic 8" descr="School boy outline">
            <a:extLst>
              <a:ext uri="{FF2B5EF4-FFF2-40B4-BE49-F238E27FC236}">
                <a16:creationId xmlns:a16="http://schemas.microsoft.com/office/drawing/2014/main" id="{B952148E-0920-0FD5-1639-60A7B9A58D1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83036" y="3999002"/>
            <a:ext cx="1440000" cy="1440000"/>
          </a:xfrm>
          <a:prstGeom prst="rect">
            <a:avLst/>
          </a:prstGeom>
        </p:spPr>
      </p:pic>
      <p:pic>
        <p:nvPicPr>
          <p:cNvPr id="11" name="Graphic 10" descr="School boy outline">
            <a:extLst>
              <a:ext uri="{FF2B5EF4-FFF2-40B4-BE49-F238E27FC236}">
                <a16:creationId xmlns:a16="http://schemas.microsoft.com/office/drawing/2014/main" id="{9254C4EE-8B31-AECE-9432-1A9EA90E67F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281662" y="4096361"/>
            <a:ext cx="1440000" cy="1440000"/>
          </a:xfrm>
          <a:prstGeom prst="rect">
            <a:avLst/>
          </a:prstGeom>
        </p:spPr>
      </p:pic>
      <p:pic>
        <p:nvPicPr>
          <p:cNvPr id="12" name="Graphic 11" descr="Female Profile outline">
            <a:extLst>
              <a:ext uri="{FF2B5EF4-FFF2-40B4-BE49-F238E27FC236}">
                <a16:creationId xmlns:a16="http://schemas.microsoft.com/office/drawing/2014/main" id="{ADDF707C-B255-3580-FFAF-EBB2B30995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1868" y="4126411"/>
            <a:ext cx="1440000" cy="1440000"/>
          </a:xfrm>
          <a:prstGeom prst="rect">
            <a:avLst/>
          </a:prstGeom>
        </p:spPr>
      </p:pic>
      <p:pic>
        <p:nvPicPr>
          <p:cNvPr id="13" name="Graphic 12" descr="Office worker male with solid fill">
            <a:extLst>
              <a:ext uri="{FF2B5EF4-FFF2-40B4-BE49-F238E27FC236}">
                <a16:creationId xmlns:a16="http://schemas.microsoft.com/office/drawing/2014/main" id="{5B9940A1-F079-0EA8-181C-33594F12EAC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63790" y="1823122"/>
            <a:ext cx="1440000" cy="1440000"/>
          </a:xfrm>
          <a:prstGeom prst="rect">
            <a:avLst/>
          </a:prstGeom>
        </p:spPr>
      </p:pic>
      <p:pic>
        <p:nvPicPr>
          <p:cNvPr id="17" name="Graphic 16" descr="Construction worker male outline">
            <a:extLst>
              <a:ext uri="{FF2B5EF4-FFF2-40B4-BE49-F238E27FC236}">
                <a16:creationId xmlns:a16="http://schemas.microsoft.com/office/drawing/2014/main" id="{51B4BBF5-BF99-135F-F1D6-E5073CB026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861034" y="1831086"/>
            <a:ext cx="1440000" cy="1440000"/>
          </a:xfrm>
          <a:prstGeom prst="rect">
            <a:avLst/>
          </a:prstGeom>
        </p:spPr>
      </p:pic>
      <p:sp>
        <p:nvSpPr>
          <p:cNvPr id="18" name="Rectangle: Rounded Corners 17">
            <a:extLst>
              <a:ext uri="{FF2B5EF4-FFF2-40B4-BE49-F238E27FC236}">
                <a16:creationId xmlns:a16="http://schemas.microsoft.com/office/drawing/2014/main" id="{5CD7DB88-D856-7660-23BB-F8FF0673F2A7}"/>
              </a:ext>
            </a:extLst>
          </p:cNvPr>
          <p:cNvSpPr/>
          <p:nvPr/>
        </p:nvSpPr>
        <p:spPr>
          <a:xfrm>
            <a:off x="1129553" y="3556361"/>
            <a:ext cx="10101431" cy="180000"/>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19" name="Oval 18">
            <a:extLst>
              <a:ext uri="{FF2B5EF4-FFF2-40B4-BE49-F238E27FC236}">
                <a16:creationId xmlns:a16="http://schemas.microsoft.com/office/drawing/2014/main" id="{03D759BD-C839-F1D3-3008-AAC11B1C2029}"/>
              </a:ext>
            </a:extLst>
          </p:cNvPr>
          <p:cNvSpPr/>
          <p:nvPr/>
        </p:nvSpPr>
        <p:spPr>
          <a:xfrm>
            <a:off x="859553" y="3376361"/>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0" name="Oval 19">
            <a:extLst>
              <a:ext uri="{FF2B5EF4-FFF2-40B4-BE49-F238E27FC236}">
                <a16:creationId xmlns:a16="http://schemas.microsoft.com/office/drawing/2014/main" id="{A9031C2A-D850-DF6F-1099-58789215474A}"/>
              </a:ext>
            </a:extLst>
          </p:cNvPr>
          <p:cNvSpPr/>
          <p:nvPr/>
        </p:nvSpPr>
        <p:spPr>
          <a:xfrm>
            <a:off x="1713642" y="3381358"/>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2" name="Oval 21">
            <a:extLst>
              <a:ext uri="{FF2B5EF4-FFF2-40B4-BE49-F238E27FC236}">
                <a16:creationId xmlns:a16="http://schemas.microsoft.com/office/drawing/2014/main" id="{C892A092-E165-8BFA-58FE-C29B8C376DF9}"/>
              </a:ext>
            </a:extLst>
          </p:cNvPr>
          <p:cNvSpPr/>
          <p:nvPr/>
        </p:nvSpPr>
        <p:spPr>
          <a:xfrm>
            <a:off x="3388716" y="3430132"/>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3" name="Oval 22">
            <a:extLst>
              <a:ext uri="{FF2B5EF4-FFF2-40B4-BE49-F238E27FC236}">
                <a16:creationId xmlns:a16="http://schemas.microsoft.com/office/drawing/2014/main" id="{3263FD8A-3385-A855-700E-BC83D684E9E2}"/>
              </a:ext>
            </a:extLst>
          </p:cNvPr>
          <p:cNvSpPr/>
          <p:nvPr/>
        </p:nvSpPr>
        <p:spPr>
          <a:xfrm>
            <a:off x="5513790" y="3443362"/>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4" name="Oval 23">
            <a:extLst>
              <a:ext uri="{FF2B5EF4-FFF2-40B4-BE49-F238E27FC236}">
                <a16:creationId xmlns:a16="http://schemas.microsoft.com/office/drawing/2014/main" id="{12D97561-B200-DE23-0273-F2B688FA96FC}"/>
              </a:ext>
            </a:extLst>
          </p:cNvPr>
          <p:cNvSpPr/>
          <p:nvPr/>
        </p:nvSpPr>
        <p:spPr>
          <a:xfrm>
            <a:off x="6731662" y="3430132"/>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5" name="Oval 24">
            <a:extLst>
              <a:ext uri="{FF2B5EF4-FFF2-40B4-BE49-F238E27FC236}">
                <a16:creationId xmlns:a16="http://schemas.microsoft.com/office/drawing/2014/main" id="{8B2BCDF1-BA0A-547E-357D-D066A9E6AB7F}"/>
              </a:ext>
            </a:extLst>
          </p:cNvPr>
          <p:cNvSpPr/>
          <p:nvPr/>
        </p:nvSpPr>
        <p:spPr>
          <a:xfrm>
            <a:off x="8391868" y="3417705"/>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6" name="Oval 25">
            <a:extLst>
              <a:ext uri="{FF2B5EF4-FFF2-40B4-BE49-F238E27FC236}">
                <a16:creationId xmlns:a16="http://schemas.microsoft.com/office/drawing/2014/main" id="{17CE0F48-09EC-FB62-D355-2A400769C46D}"/>
              </a:ext>
            </a:extLst>
          </p:cNvPr>
          <p:cNvSpPr/>
          <p:nvPr/>
        </p:nvSpPr>
        <p:spPr>
          <a:xfrm>
            <a:off x="9311034" y="3414825"/>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7" name="Oval 26">
            <a:extLst>
              <a:ext uri="{FF2B5EF4-FFF2-40B4-BE49-F238E27FC236}">
                <a16:creationId xmlns:a16="http://schemas.microsoft.com/office/drawing/2014/main" id="{EC57D0E6-41A3-A883-08C7-0CF10CA759B8}"/>
              </a:ext>
            </a:extLst>
          </p:cNvPr>
          <p:cNvSpPr/>
          <p:nvPr/>
        </p:nvSpPr>
        <p:spPr>
          <a:xfrm>
            <a:off x="10960984" y="3390953"/>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pic>
        <p:nvPicPr>
          <p:cNvPr id="37" name="Graphic 36" descr="School boy outline">
            <a:extLst>
              <a:ext uri="{FF2B5EF4-FFF2-40B4-BE49-F238E27FC236}">
                <a16:creationId xmlns:a16="http://schemas.microsoft.com/office/drawing/2014/main" id="{903E4AF8-9ACC-67E9-80AC-BF284011B3A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510984" y="4129849"/>
            <a:ext cx="1440000" cy="1440000"/>
          </a:xfrm>
          <a:prstGeom prst="rect">
            <a:avLst/>
          </a:prstGeom>
        </p:spPr>
      </p:pic>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1" y="391431"/>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¿Qué es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el desarrollo colaborativo</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p>
        </p:txBody>
      </p:sp>
      <p:sp>
        <p:nvSpPr>
          <p:cNvPr id="41" name="TextBox 40">
            <a:extLst>
              <a:ext uri="{FF2B5EF4-FFF2-40B4-BE49-F238E27FC236}">
                <a16:creationId xmlns:a16="http://schemas.microsoft.com/office/drawing/2014/main" id="{18385092-CEA9-9D91-6EB8-37D91613ECD5}"/>
              </a:ext>
            </a:extLst>
          </p:cNvPr>
          <p:cNvSpPr txBox="1"/>
          <p:nvPr/>
        </p:nvSpPr>
        <p:spPr>
          <a:xfrm>
            <a:off x="0" y="6550223"/>
            <a:ext cx="12192000" cy="307777"/>
          </a:xfrm>
          <a:prstGeom prst="rect">
            <a:avLst/>
          </a:prstGeom>
          <a:noFill/>
        </p:spPr>
        <p:txBody>
          <a:bodyPr wrap="square" rtlCol="0">
            <a:spAutoFit/>
          </a:bodyPr>
          <a:lstStyle/>
          <a:p>
            <a:pPr algn="ctr"/>
            <a:r>
              <a:rPr lang="en-US" sz="1400" b="0" strike="noStrike" dirty="0">
                <a:solidFill>
                  <a:schemeClr val="bg1">
                    <a:lumMod val="25000"/>
                  </a:schemeClr>
                </a:solidFill>
                <a:effectLst/>
                <a:latin typeface="+mj-lt"/>
                <a:hlinkClick r:id="rId11"/>
              </a:rPr>
              <a:t>https://github.com/rcfdtools/R.TeachingResearchGuide/tree/main/Section01/WhatIsCollab</a:t>
            </a:r>
            <a:r>
              <a:rPr lang="en-US" sz="1400" b="0" strike="noStrike" dirty="0">
                <a:solidFill>
                  <a:schemeClr val="bg1">
                    <a:lumMod val="25000"/>
                  </a:schemeClr>
                </a:solidFill>
                <a:effectLst/>
                <a:latin typeface="+mj-lt"/>
              </a:rPr>
              <a:t> </a:t>
            </a:r>
            <a:endParaRPr lang="es-CO" sz="1400" dirty="0">
              <a:solidFill>
                <a:schemeClr val="bg1">
                  <a:lumMod val="25000"/>
                </a:schemeClr>
              </a:solidFill>
              <a:latin typeface="+mj-lt"/>
            </a:endParaRPr>
          </a:p>
        </p:txBody>
      </p:sp>
    </p:spTree>
    <p:extLst>
      <p:ext uri="{BB962C8B-B14F-4D97-AF65-F5344CB8AC3E}">
        <p14:creationId xmlns:p14="http://schemas.microsoft.com/office/powerpoint/2010/main" val="1487087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08D12F9-E8A4-D663-64BC-C01DFFBEA9E8}"/>
              </a:ext>
            </a:extLst>
          </p:cNvPr>
          <p:cNvSpPr>
            <a:spLocks noGrp="1"/>
          </p:cNvSpPr>
          <p:nvPr>
            <p:ph type="title"/>
          </p:nvPr>
        </p:nvSpPr>
        <p:spPr>
          <a:xfrm>
            <a:off x="1" y="134809"/>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Creación</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contenidos de forma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individual o colectiva</a:t>
            </a:r>
          </a:p>
        </p:txBody>
      </p:sp>
      <p:pic>
        <p:nvPicPr>
          <p:cNvPr id="8" name="Graphic 7">
            <a:extLst>
              <a:ext uri="{FF2B5EF4-FFF2-40B4-BE49-F238E27FC236}">
                <a16:creationId xmlns:a16="http://schemas.microsoft.com/office/drawing/2014/main" id="{015AC5EB-8392-CCEF-54F0-6BE33E91AE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5755" y="956560"/>
            <a:ext cx="11340489" cy="5579157"/>
          </a:xfrm>
          <a:prstGeom prst="rect">
            <a:avLst/>
          </a:prstGeom>
        </p:spPr>
      </p:pic>
      <p:sp>
        <p:nvSpPr>
          <p:cNvPr id="16" name="TextBox 15">
            <a:extLst>
              <a:ext uri="{FF2B5EF4-FFF2-40B4-BE49-F238E27FC236}">
                <a16:creationId xmlns:a16="http://schemas.microsoft.com/office/drawing/2014/main" id="{D44A580F-908E-08E8-914C-D687BBBB7923}"/>
              </a:ext>
            </a:extLst>
          </p:cNvPr>
          <p:cNvSpPr txBox="1"/>
          <p:nvPr/>
        </p:nvSpPr>
        <p:spPr>
          <a:xfrm>
            <a:off x="0" y="6550223"/>
            <a:ext cx="12192000" cy="307777"/>
          </a:xfrm>
          <a:prstGeom prst="rect">
            <a:avLst/>
          </a:prstGeom>
          <a:noFill/>
        </p:spPr>
        <p:txBody>
          <a:bodyPr wrap="square" rtlCol="0">
            <a:spAutoFit/>
          </a:bodyPr>
          <a:lstStyle/>
          <a:p>
            <a:pPr algn="ctr"/>
            <a:r>
              <a:rPr lang="es-CO" sz="1400" dirty="0">
                <a:solidFill>
                  <a:schemeClr val="bg1">
                    <a:lumMod val="25000"/>
                  </a:schemeClr>
                </a:solidFill>
                <a:latin typeface="+mj-lt"/>
              </a:rPr>
              <a:t>Tomado o adaptado de: Programación colaborativa - De la necesidad de su uso a la psicología de sus interacciones, </a:t>
            </a:r>
            <a:r>
              <a:rPr lang="es-CO" sz="1400" dirty="0">
                <a:solidFill>
                  <a:schemeClr val="bg1">
                    <a:lumMod val="25000"/>
                  </a:schemeClr>
                </a:solidFill>
                <a:latin typeface="+mj-lt"/>
                <a:hlinkClick r:id="rId5"/>
              </a:rPr>
              <a:t>https://www.scielo.org.mx</a:t>
            </a:r>
            <a:r>
              <a:rPr lang="es-CO" sz="1400" dirty="0">
                <a:solidFill>
                  <a:schemeClr val="bg1">
                    <a:lumMod val="25000"/>
                  </a:schemeClr>
                </a:solidFill>
                <a:latin typeface="+mj-lt"/>
              </a:rPr>
              <a:t>  </a:t>
            </a:r>
          </a:p>
        </p:txBody>
      </p:sp>
    </p:spTree>
    <p:extLst>
      <p:ext uri="{BB962C8B-B14F-4D97-AF65-F5344CB8AC3E}">
        <p14:creationId xmlns:p14="http://schemas.microsoft.com/office/powerpoint/2010/main" val="650177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08D12F9-E8A4-D663-64BC-C01DFFBEA9E8}"/>
              </a:ext>
            </a:extLst>
          </p:cNvPr>
          <p:cNvSpPr>
            <a:spLocks noGrp="1"/>
          </p:cNvSpPr>
          <p:nvPr>
            <p:ph type="title"/>
          </p:nvPr>
        </p:nvSpPr>
        <p:spPr>
          <a:xfrm>
            <a:off x="1" y="291223"/>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Beneficios</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trabajar colaborativamente</a:t>
            </a:r>
          </a:p>
        </p:txBody>
      </p:sp>
      <p:sp>
        <p:nvSpPr>
          <p:cNvPr id="2" name="Title 1">
            <a:extLst>
              <a:ext uri="{FF2B5EF4-FFF2-40B4-BE49-F238E27FC236}">
                <a16:creationId xmlns:a16="http://schemas.microsoft.com/office/drawing/2014/main" id="{E489CDCC-A75B-6D18-1E85-FE6BD3835AEE}"/>
              </a:ext>
            </a:extLst>
          </p:cNvPr>
          <p:cNvSpPr txBox="1">
            <a:spLocks/>
          </p:cNvSpPr>
          <p:nvPr/>
        </p:nvSpPr>
        <p:spPr>
          <a:xfrm>
            <a:off x="960291" y="3646682"/>
            <a:ext cx="10271418" cy="2550545"/>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Combinación de experticia.</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Creación de redes colaborativas.</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Interacción directa entre grupos, profesores y estudiantes.</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Solución de casos de estudio desde diferentes perspectivas.</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Conocimiento compartido.</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 valor a las organizaciones.</a:t>
            </a:r>
          </a:p>
        </p:txBody>
      </p:sp>
      <p:pic>
        <p:nvPicPr>
          <p:cNvPr id="5" name="Graphic 4" descr="Brain in head outline">
            <a:extLst>
              <a:ext uri="{FF2B5EF4-FFF2-40B4-BE49-F238E27FC236}">
                <a16:creationId xmlns:a16="http://schemas.microsoft.com/office/drawing/2014/main" id="{9CC085F6-4AEF-D1A0-04D4-63AF45533A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3569" y="1674857"/>
            <a:ext cx="1440000" cy="1440000"/>
          </a:xfrm>
          <a:prstGeom prst="rect">
            <a:avLst/>
          </a:prstGeom>
        </p:spPr>
      </p:pic>
      <p:pic>
        <p:nvPicPr>
          <p:cNvPr id="7" name="Graphic 6" descr="Brainstorm outline">
            <a:extLst>
              <a:ext uri="{FF2B5EF4-FFF2-40B4-BE49-F238E27FC236}">
                <a16:creationId xmlns:a16="http://schemas.microsoft.com/office/drawing/2014/main" id="{EBBBB7FD-7A43-94FD-F0DA-F68F39DF26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43139" y="1674857"/>
            <a:ext cx="1440000" cy="1440000"/>
          </a:xfrm>
          <a:prstGeom prst="rect">
            <a:avLst/>
          </a:prstGeom>
        </p:spPr>
      </p:pic>
      <p:pic>
        <p:nvPicPr>
          <p:cNvPr id="10" name="Graphic 9" descr="Classroom outline">
            <a:extLst>
              <a:ext uri="{FF2B5EF4-FFF2-40B4-BE49-F238E27FC236}">
                <a16:creationId xmlns:a16="http://schemas.microsoft.com/office/drawing/2014/main" id="{B5CCC2BF-486B-16E1-0544-D00ED8EB1BA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31052" y="1674857"/>
            <a:ext cx="1440000" cy="1440000"/>
          </a:xfrm>
          <a:prstGeom prst="rect">
            <a:avLst/>
          </a:prstGeom>
        </p:spPr>
      </p:pic>
      <p:pic>
        <p:nvPicPr>
          <p:cNvPr id="12" name="Graphic 11" descr="Connections outline">
            <a:extLst>
              <a:ext uri="{FF2B5EF4-FFF2-40B4-BE49-F238E27FC236}">
                <a16:creationId xmlns:a16="http://schemas.microsoft.com/office/drawing/2014/main" id="{02DCD504-2554-9B1C-E99A-B2108DAF743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715765" y="1674857"/>
            <a:ext cx="1440000" cy="1440000"/>
          </a:xfrm>
          <a:prstGeom prst="rect">
            <a:avLst/>
          </a:prstGeom>
        </p:spPr>
      </p:pic>
    </p:spTree>
    <p:extLst>
      <p:ext uri="{BB962C8B-B14F-4D97-AF65-F5344CB8AC3E}">
        <p14:creationId xmlns:p14="http://schemas.microsoft.com/office/powerpoint/2010/main" val="530889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EEC9D47C-7FF5-A2A7-692E-D86B2FE6424F}"/>
              </a:ext>
            </a:extLst>
          </p:cNvPr>
          <p:cNvGraphicFramePr>
            <a:graphicFrameLocks noGrp="1"/>
          </p:cNvGraphicFramePr>
          <p:nvPr>
            <p:extLst>
              <p:ext uri="{D42A27DB-BD31-4B8C-83A1-F6EECF244321}">
                <p14:modId xmlns:p14="http://schemas.microsoft.com/office/powerpoint/2010/main" val="3847936238"/>
              </p:ext>
            </p:extLst>
          </p:nvPr>
        </p:nvGraphicFramePr>
        <p:xfrm>
          <a:off x="1402750" y="1802040"/>
          <a:ext cx="9386499" cy="3826619"/>
        </p:xfrm>
        <a:graphic>
          <a:graphicData uri="http://schemas.openxmlformats.org/drawingml/2006/table">
            <a:tbl>
              <a:tblPr>
                <a:tableStyleId>{6E25E649-3F16-4E02-A733-19D2CDBF48F0}</a:tableStyleId>
              </a:tblPr>
              <a:tblGrid>
                <a:gridCol w="2411829">
                  <a:extLst>
                    <a:ext uri="{9D8B030D-6E8A-4147-A177-3AD203B41FA5}">
                      <a16:colId xmlns:a16="http://schemas.microsoft.com/office/drawing/2014/main" val="2450113201"/>
                    </a:ext>
                  </a:extLst>
                </a:gridCol>
                <a:gridCol w="3099971">
                  <a:extLst>
                    <a:ext uri="{9D8B030D-6E8A-4147-A177-3AD203B41FA5}">
                      <a16:colId xmlns:a16="http://schemas.microsoft.com/office/drawing/2014/main" val="2523571973"/>
                    </a:ext>
                  </a:extLst>
                </a:gridCol>
                <a:gridCol w="3874699">
                  <a:extLst>
                    <a:ext uri="{9D8B030D-6E8A-4147-A177-3AD203B41FA5}">
                      <a16:colId xmlns:a16="http://schemas.microsoft.com/office/drawing/2014/main" val="2215633197"/>
                    </a:ext>
                  </a:extLst>
                </a:gridCol>
              </a:tblGrid>
              <a:tr h="302310">
                <a:tc>
                  <a:txBody>
                    <a:bodyPr/>
                    <a:lstStyle/>
                    <a:p>
                      <a:pPr algn="l" fontAlgn="ctr">
                        <a:spcBef>
                          <a:spcPts val="0"/>
                        </a:spcBef>
                        <a:spcAft>
                          <a:spcPts val="0"/>
                        </a:spcAft>
                      </a:pPr>
                      <a:r>
                        <a:rPr lang="es-CO" sz="2600" b="1" u="none" strike="noStrike" dirty="0">
                          <a:solidFill>
                            <a:srgbClr val="24292F"/>
                          </a:solidFill>
                          <a:effectLst/>
                          <a:latin typeface="Segoe UI" panose="020B0502040204020203" pitchFamily="34" charset="0"/>
                          <a:cs typeface="Segoe UI" panose="020B0502040204020203" pitchFamily="34" charset="0"/>
                        </a:rPr>
                        <a:t>Alcance</a:t>
                      </a:r>
                      <a:endParaRPr lang="es-CO" sz="2600" b="0" i="0" u="none" strike="noStrike" dirty="0">
                        <a:effectLst/>
                        <a:latin typeface="Segoe UI" panose="020B0502040204020203" pitchFamily="34" charset="0"/>
                        <a:cs typeface="Segoe UI" panose="020B0502040204020203" pitchFamily="34" charset="0"/>
                      </a:endParaRPr>
                    </a:p>
                  </a:txBody>
                  <a:tcPr marL="113178" marR="12575" marT="12575" marB="0" anchor="ctr"/>
                </a:tc>
                <a:tc>
                  <a:txBody>
                    <a:bodyPr/>
                    <a:lstStyle/>
                    <a:p>
                      <a:pPr algn="l" fontAlgn="ctr">
                        <a:spcBef>
                          <a:spcPts val="0"/>
                        </a:spcBef>
                        <a:spcAft>
                          <a:spcPts val="0"/>
                        </a:spcAft>
                      </a:pPr>
                      <a:r>
                        <a:rPr lang="es-CO" sz="2600" b="1" u="none" strike="noStrike">
                          <a:solidFill>
                            <a:srgbClr val="24292F"/>
                          </a:solidFill>
                          <a:effectLst/>
                          <a:latin typeface="Segoe UI" panose="020B0502040204020203" pitchFamily="34" charset="0"/>
                          <a:cs typeface="Segoe UI" panose="020B0502040204020203" pitchFamily="34" charset="0"/>
                        </a:rPr>
                        <a:t>Cooperación</a:t>
                      </a:r>
                      <a:endParaRPr lang="es-CO" sz="2600" b="0" i="0" u="none" strike="noStrike">
                        <a:effectLst/>
                        <a:latin typeface="Segoe UI" panose="020B0502040204020203" pitchFamily="34" charset="0"/>
                        <a:cs typeface="Segoe UI" panose="020B0502040204020203" pitchFamily="34" charset="0"/>
                      </a:endParaRPr>
                    </a:p>
                  </a:txBody>
                  <a:tcPr marL="113178" marR="12575" marT="12575" marB="0" anchor="ctr"/>
                </a:tc>
                <a:tc>
                  <a:txBody>
                    <a:bodyPr/>
                    <a:lstStyle/>
                    <a:p>
                      <a:pPr algn="l" fontAlgn="ctr">
                        <a:spcBef>
                          <a:spcPts val="0"/>
                        </a:spcBef>
                        <a:spcAft>
                          <a:spcPts val="0"/>
                        </a:spcAft>
                      </a:pPr>
                      <a:r>
                        <a:rPr lang="es-CO" sz="2600" b="1" u="none" strike="noStrike" dirty="0">
                          <a:solidFill>
                            <a:srgbClr val="24292F"/>
                          </a:solidFill>
                          <a:effectLst/>
                          <a:latin typeface="Segoe UI" panose="020B0502040204020203" pitchFamily="34" charset="0"/>
                          <a:cs typeface="Segoe UI" panose="020B0502040204020203" pitchFamily="34" charset="0"/>
                        </a:rPr>
                        <a:t>Colaboración</a:t>
                      </a:r>
                      <a:endParaRPr lang="es-CO" sz="2600" b="0" i="0" u="none" strike="noStrike" dirty="0">
                        <a:effectLst/>
                        <a:latin typeface="Segoe UI" panose="020B0502040204020203" pitchFamily="34" charset="0"/>
                        <a:cs typeface="Segoe UI" panose="020B0502040204020203" pitchFamily="34" charset="0"/>
                      </a:endParaRPr>
                    </a:p>
                  </a:txBody>
                  <a:tcPr marL="113178" marR="12575" marT="12575" marB="0" anchor="ctr"/>
                </a:tc>
                <a:extLst>
                  <a:ext uri="{0D108BD9-81ED-4DB2-BD59-A6C34878D82A}">
                    <a16:rowId xmlns:a16="http://schemas.microsoft.com/office/drawing/2014/main" val="108041231"/>
                  </a:ext>
                </a:extLst>
              </a:tr>
              <a:tr h="440638">
                <a:tc>
                  <a:txBody>
                    <a:bodyPr/>
                    <a:lstStyle/>
                    <a:p>
                      <a:pPr algn="l" fontAlgn="ctr">
                        <a:spcBef>
                          <a:spcPts val="0"/>
                        </a:spcBef>
                        <a:spcAft>
                          <a:spcPts val="0"/>
                        </a:spcAft>
                      </a:pPr>
                      <a:r>
                        <a:rPr lang="es-CO" sz="2600" b="1" u="none" strike="noStrike">
                          <a:solidFill>
                            <a:srgbClr val="24292F"/>
                          </a:solidFill>
                          <a:effectLst/>
                          <a:latin typeface="Segoe UI" panose="020B0502040204020203" pitchFamily="34" charset="0"/>
                          <a:cs typeface="Segoe UI" panose="020B0502040204020203" pitchFamily="34" charset="0"/>
                        </a:rPr>
                        <a:t>Requiere</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dirty="0">
                          <a:solidFill>
                            <a:srgbClr val="24292F"/>
                          </a:solidFill>
                          <a:effectLst/>
                          <a:latin typeface="Segoe UI" panose="020B0502040204020203" pitchFamily="34" charset="0"/>
                          <a:cs typeface="Segoe UI" panose="020B0502040204020203" pitchFamily="34" charset="0"/>
                        </a:rPr>
                        <a:t>Respeto mutuo</a:t>
                      </a:r>
                      <a:endParaRPr lang="es-CO" sz="2600" b="0" i="0" u="none" strike="noStrike" dirty="0">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Confianza mutua</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3727643987"/>
                  </a:ext>
                </a:extLst>
              </a:tr>
              <a:tr h="440638">
                <a:tc>
                  <a:txBody>
                    <a:bodyPr/>
                    <a:lstStyle/>
                    <a:p>
                      <a:pPr algn="l" fontAlgn="ctr">
                        <a:spcBef>
                          <a:spcPts val="0"/>
                        </a:spcBef>
                        <a:spcAft>
                          <a:spcPts val="0"/>
                        </a:spcAft>
                      </a:pPr>
                      <a:r>
                        <a:rPr lang="es-CO" sz="2600" b="1" u="none" strike="noStrike">
                          <a:solidFill>
                            <a:srgbClr val="24292F"/>
                          </a:solidFill>
                          <a:effectLst/>
                          <a:latin typeface="Segoe UI" panose="020B0502040204020203" pitchFamily="34" charset="0"/>
                          <a:cs typeface="Segoe UI" panose="020B0502040204020203" pitchFamily="34" charset="0"/>
                        </a:rPr>
                        <a:t>Requiere</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Transparencia</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Vulnerabilidad</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3307690023"/>
                  </a:ext>
                </a:extLst>
              </a:tr>
              <a:tr h="440638">
                <a:tc>
                  <a:txBody>
                    <a:bodyPr/>
                    <a:lstStyle/>
                    <a:p>
                      <a:pPr algn="l" fontAlgn="ctr">
                        <a:spcBef>
                          <a:spcPts val="0"/>
                        </a:spcBef>
                        <a:spcAft>
                          <a:spcPts val="0"/>
                        </a:spcAft>
                      </a:pPr>
                      <a:r>
                        <a:rPr lang="es-CO" sz="2600" b="1" u="none" strike="noStrike">
                          <a:solidFill>
                            <a:srgbClr val="24292F"/>
                          </a:solidFill>
                          <a:effectLst/>
                          <a:latin typeface="Segoe UI" panose="020B0502040204020203" pitchFamily="34" charset="0"/>
                          <a:cs typeface="Segoe UI" panose="020B0502040204020203" pitchFamily="34" charset="0"/>
                        </a:rPr>
                        <a:t>Incluye</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Ideas compartidas</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Valor compartido</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1264919260"/>
                  </a:ext>
                </a:extLst>
              </a:tr>
              <a:tr h="440638">
                <a:tc>
                  <a:txBody>
                    <a:bodyPr/>
                    <a:lstStyle/>
                    <a:p>
                      <a:pPr algn="l" fontAlgn="ctr">
                        <a:spcBef>
                          <a:spcPts val="0"/>
                        </a:spcBef>
                        <a:spcAft>
                          <a:spcPts val="0"/>
                        </a:spcAft>
                      </a:pPr>
                      <a:r>
                        <a:rPr lang="es-CO" sz="2600" b="1" u="none" strike="noStrike">
                          <a:solidFill>
                            <a:srgbClr val="24292F"/>
                          </a:solidFill>
                          <a:effectLst/>
                          <a:latin typeface="Segoe UI" panose="020B0502040204020203" pitchFamily="34" charset="0"/>
                          <a:cs typeface="Segoe UI" panose="020B0502040204020203" pitchFamily="34" charset="0"/>
                        </a:rPr>
                        <a:t>Dependencia</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Independencia</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Interdependencia</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4181832109"/>
                  </a:ext>
                </a:extLst>
              </a:tr>
              <a:tr h="440638">
                <a:tc>
                  <a:txBody>
                    <a:bodyPr/>
                    <a:lstStyle/>
                    <a:p>
                      <a:pPr algn="l" fontAlgn="ctr">
                        <a:spcBef>
                          <a:spcPts val="0"/>
                        </a:spcBef>
                        <a:spcAft>
                          <a:spcPts val="0"/>
                        </a:spcAft>
                      </a:pPr>
                      <a:r>
                        <a:rPr lang="es-CO" sz="2600" b="1" u="none" strike="noStrike">
                          <a:solidFill>
                            <a:srgbClr val="24292F"/>
                          </a:solidFill>
                          <a:effectLst/>
                          <a:latin typeface="Segoe UI" panose="020B0502040204020203" pitchFamily="34" charset="0"/>
                          <a:cs typeface="Segoe UI" panose="020B0502040204020203" pitchFamily="34" charset="0"/>
                        </a:rPr>
                        <a:t>Interacción</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Corto plazo</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Largo plazo</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229240234"/>
                  </a:ext>
                </a:extLst>
              </a:tr>
              <a:tr h="682084">
                <a:tc>
                  <a:txBody>
                    <a:bodyPr/>
                    <a:lstStyle/>
                    <a:p>
                      <a:pPr algn="l" fontAlgn="ctr">
                        <a:spcBef>
                          <a:spcPts val="0"/>
                        </a:spcBef>
                        <a:spcAft>
                          <a:spcPts val="0"/>
                        </a:spcAft>
                      </a:pPr>
                      <a:r>
                        <a:rPr lang="es-CO" sz="2600" b="1" u="none" strike="noStrike" dirty="0">
                          <a:solidFill>
                            <a:srgbClr val="24292F"/>
                          </a:solidFill>
                          <a:effectLst/>
                          <a:latin typeface="Segoe UI" panose="020B0502040204020203" pitchFamily="34" charset="0"/>
                          <a:cs typeface="Segoe UI" panose="020B0502040204020203" pitchFamily="34" charset="0"/>
                        </a:rPr>
                        <a:t>Involucra</a:t>
                      </a:r>
                      <a:endParaRPr lang="es-CO" sz="2600" b="0" i="0" u="none" strike="noStrike" dirty="0">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Compartir ideas</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dirty="0">
                          <a:solidFill>
                            <a:srgbClr val="24292F"/>
                          </a:solidFill>
                          <a:effectLst/>
                          <a:latin typeface="Segoe UI" panose="020B0502040204020203" pitchFamily="34" charset="0"/>
                          <a:cs typeface="Segoe UI" panose="020B0502040204020203" pitchFamily="34" charset="0"/>
                        </a:rPr>
                        <a:t>Generar nuevas ideas</a:t>
                      </a:r>
                      <a:endParaRPr lang="es-CO" sz="2600" b="0" i="0" u="none" strike="noStrike" dirty="0">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749134231"/>
                  </a:ext>
                </a:extLst>
              </a:tr>
            </a:tbl>
          </a:graphicData>
        </a:graphic>
      </p:graphicFrame>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291223"/>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Cooperación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vs.</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Colaboración</a:t>
            </a:r>
          </a:p>
        </p:txBody>
      </p:sp>
      <p:sp>
        <p:nvSpPr>
          <p:cNvPr id="17" name="TextBox 16">
            <a:extLst>
              <a:ext uri="{FF2B5EF4-FFF2-40B4-BE49-F238E27FC236}">
                <a16:creationId xmlns:a16="http://schemas.microsoft.com/office/drawing/2014/main" id="{A5862F48-6E77-D027-37B7-BA821D14EBC9}"/>
              </a:ext>
            </a:extLst>
          </p:cNvPr>
          <p:cNvSpPr txBox="1"/>
          <p:nvPr/>
        </p:nvSpPr>
        <p:spPr>
          <a:xfrm>
            <a:off x="0" y="6550223"/>
            <a:ext cx="12192000" cy="307777"/>
          </a:xfrm>
          <a:prstGeom prst="rect">
            <a:avLst/>
          </a:prstGeom>
          <a:noFill/>
        </p:spPr>
        <p:txBody>
          <a:bodyPr wrap="square" rtlCol="0">
            <a:spAutoFit/>
          </a:bodyPr>
          <a:lstStyle/>
          <a:p>
            <a:pPr algn="ctr"/>
            <a:r>
              <a:rPr lang="en-US" sz="1400" dirty="0" err="1">
                <a:solidFill>
                  <a:schemeClr val="bg1">
                    <a:lumMod val="25000"/>
                  </a:schemeClr>
                </a:solidFill>
                <a:latin typeface="+mj-lt"/>
              </a:rPr>
              <a:t>Tomado</a:t>
            </a:r>
            <a:r>
              <a:rPr lang="en-US" sz="1400" dirty="0">
                <a:solidFill>
                  <a:schemeClr val="bg1">
                    <a:lumMod val="25000"/>
                  </a:schemeClr>
                </a:solidFill>
                <a:latin typeface="+mj-lt"/>
              </a:rPr>
              <a:t> o </a:t>
            </a:r>
            <a:r>
              <a:rPr lang="en-US" sz="1400" dirty="0" err="1">
                <a:solidFill>
                  <a:schemeClr val="bg1">
                    <a:lumMod val="25000"/>
                  </a:schemeClr>
                </a:solidFill>
                <a:latin typeface="+mj-lt"/>
              </a:rPr>
              <a:t>adaptado</a:t>
            </a:r>
            <a:r>
              <a:rPr lang="en-US" sz="1400" dirty="0">
                <a:solidFill>
                  <a:schemeClr val="bg1">
                    <a:lumMod val="25000"/>
                  </a:schemeClr>
                </a:solidFill>
                <a:latin typeface="+mj-lt"/>
              </a:rPr>
              <a:t> de: Cooperation vs Collaboration: When To Use Each Approach, </a:t>
            </a:r>
            <a:r>
              <a:rPr lang="en-US" sz="1400" dirty="0">
                <a:solidFill>
                  <a:schemeClr val="bg1">
                    <a:lumMod val="25000"/>
                  </a:schemeClr>
                </a:solidFill>
                <a:latin typeface="+mj-lt"/>
                <a:hlinkClick r:id="rId3"/>
              </a:rPr>
              <a:t>https://www.youtube.com/watch?v=Gr5mAboH1Kk</a:t>
            </a:r>
            <a:r>
              <a:rPr lang="en-US" sz="1400" dirty="0">
                <a:solidFill>
                  <a:schemeClr val="bg1">
                    <a:lumMod val="25000"/>
                  </a:schemeClr>
                </a:solidFill>
                <a:latin typeface="+mj-lt"/>
              </a:rPr>
              <a:t> </a:t>
            </a:r>
          </a:p>
        </p:txBody>
      </p:sp>
      <p:pic>
        <p:nvPicPr>
          <p:cNvPr id="23" name="Graphic 22" descr="Hero Male outline">
            <a:extLst>
              <a:ext uri="{FF2B5EF4-FFF2-40B4-BE49-F238E27FC236}">
                <a16:creationId xmlns:a16="http://schemas.microsoft.com/office/drawing/2014/main" id="{4B5134C5-63A3-8AE8-42F0-65CDF987B9A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74169" y="183711"/>
            <a:ext cx="1145231" cy="1145231"/>
          </a:xfrm>
          <a:prstGeom prst="rect">
            <a:avLst/>
          </a:prstGeom>
        </p:spPr>
      </p:pic>
    </p:spTree>
    <p:extLst>
      <p:ext uri="{BB962C8B-B14F-4D97-AF65-F5344CB8AC3E}">
        <p14:creationId xmlns:p14="http://schemas.microsoft.com/office/powerpoint/2010/main" val="3508957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1599517"/>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Agregar valor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mi organización</a:t>
            </a:r>
          </a:p>
        </p:txBody>
      </p:sp>
      <p:sp>
        <p:nvSpPr>
          <p:cNvPr id="17" name="TextBox 16">
            <a:extLst>
              <a:ext uri="{FF2B5EF4-FFF2-40B4-BE49-F238E27FC236}">
                <a16:creationId xmlns:a16="http://schemas.microsoft.com/office/drawing/2014/main" id="{A5862F48-6E77-D027-37B7-BA821D14EBC9}"/>
              </a:ext>
            </a:extLst>
          </p:cNvPr>
          <p:cNvSpPr txBox="1"/>
          <p:nvPr/>
        </p:nvSpPr>
        <p:spPr>
          <a:xfrm>
            <a:off x="0" y="6550223"/>
            <a:ext cx="12192000" cy="307777"/>
          </a:xfrm>
          <a:prstGeom prst="rect">
            <a:avLst/>
          </a:prstGeom>
          <a:noFill/>
        </p:spPr>
        <p:txBody>
          <a:bodyPr wrap="square" rtlCol="0">
            <a:spAutoFit/>
          </a:bodyPr>
          <a:lstStyle/>
          <a:p>
            <a:pPr algn="ctr"/>
            <a:r>
              <a:rPr lang="en-US" sz="1400" b="0" strike="noStrike" dirty="0" err="1">
                <a:solidFill>
                  <a:schemeClr val="bg1">
                    <a:lumMod val="25000"/>
                  </a:schemeClr>
                </a:solidFill>
                <a:effectLst/>
                <a:latin typeface="+mj-lt"/>
              </a:rPr>
              <a:t>Tomado</a:t>
            </a:r>
            <a:r>
              <a:rPr lang="en-US" sz="1400" b="0" strike="noStrike" dirty="0">
                <a:solidFill>
                  <a:schemeClr val="bg1">
                    <a:lumMod val="25000"/>
                  </a:schemeClr>
                </a:solidFill>
                <a:effectLst/>
                <a:latin typeface="+mj-lt"/>
              </a:rPr>
              <a:t> y/o </a:t>
            </a:r>
            <a:r>
              <a:rPr lang="en-US" sz="1400" b="0" strike="noStrike" dirty="0" err="1">
                <a:solidFill>
                  <a:schemeClr val="bg1">
                    <a:lumMod val="25000"/>
                  </a:schemeClr>
                </a:solidFill>
                <a:effectLst/>
                <a:latin typeface="+mj-lt"/>
              </a:rPr>
              <a:t>adaptado</a:t>
            </a:r>
            <a:r>
              <a:rPr lang="en-US" sz="1400" b="0" strike="noStrike" dirty="0">
                <a:solidFill>
                  <a:schemeClr val="bg1">
                    <a:lumMod val="25000"/>
                  </a:schemeClr>
                </a:solidFill>
                <a:effectLst/>
                <a:latin typeface="+mj-lt"/>
              </a:rPr>
              <a:t> de: 7 Ways To Add Value To Your Business | Brian Tracy, </a:t>
            </a:r>
            <a:r>
              <a:rPr lang="en-US" sz="1400" b="0" strike="noStrike" dirty="0">
                <a:solidFill>
                  <a:schemeClr val="bg1">
                    <a:lumMod val="25000"/>
                  </a:schemeClr>
                </a:solidFill>
                <a:effectLst/>
                <a:latin typeface="+mj-lt"/>
                <a:hlinkClick r:id="rId3"/>
              </a:rPr>
              <a:t>https://www.youtube.com/watch?v=xztW-nosYn0</a:t>
            </a:r>
            <a:r>
              <a:rPr lang="en-US" sz="1400" b="0" strike="noStrike" dirty="0">
                <a:solidFill>
                  <a:schemeClr val="bg1">
                    <a:lumMod val="25000"/>
                  </a:schemeClr>
                </a:solidFill>
                <a:effectLst/>
                <a:latin typeface="+mj-lt"/>
              </a:rPr>
              <a:t> </a:t>
            </a:r>
            <a:endParaRPr lang="es-CO" sz="1400" dirty="0">
              <a:solidFill>
                <a:schemeClr val="bg1">
                  <a:lumMod val="25000"/>
                </a:schemeClr>
              </a:solidFill>
              <a:latin typeface="+mj-lt"/>
            </a:endParaRPr>
          </a:p>
        </p:txBody>
      </p:sp>
      <p:pic>
        <p:nvPicPr>
          <p:cNvPr id="5" name="Graphic 4" descr="Medal outline">
            <a:extLst>
              <a:ext uri="{FF2B5EF4-FFF2-40B4-BE49-F238E27FC236}">
                <a16:creationId xmlns:a16="http://schemas.microsoft.com/office/drawing/2014/main" id="{28E32130-11E7-EAC1-F4FB-043EBB871C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36719" y="1344621"/>
            <a:ext cx="1440000" cy="1440000"/>
          </a:xfrm>
          <a:prstGeom prst="rect">
            <a:avLst/>
          </a:prstGeom>
        </p:spPr>
      </p:pic>
      <p:sp>
        <p:nvSpPr>
          <p:cNvPr id="6" name="Title 1">
            <a:extLst>
              <a:ext uri="{FF2B5EF4-FFF2-40B4-BE49-F238E27FC236}">
                <a16:creationId xmlns:a16="http://schemas.microsoft.com/office/drawing/2014/main" id="{19E2098E-14EE-4901-726C-4BBE71E36B79}"/>
              </a:ext>
            </a:extLst>
          </p:cNvPr>
          <p:cNvSpPr txBox="1">
            <a:spLocks/>
          </p:cNvSpPr>
          <p:nvPr/>
        </p:nvSpPr>
        <p:spPr>
          <a:xfrm>
            <a:off x="1668479" y="2984757"/>
            <a:ext cx="8855041" cy="1507468"/>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Combina</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tu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experticia</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y la experticia de los miembros de tú equipo de trabajo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para crear contenidos</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compartidos.</a:t>
            </a:r>
          </a:p>
        </p:txBody>
      </p:sp>
    </p:spTree>
    <p:extLst>
      <p:ext uri="{BB962C8B-B14F-4D97-AF65-F5344CB8AC3E}">
        <p14:creationId xmlns:p14="http://schemas.microsoft.com/office/powerpoint/2010/main" val="2562635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1599517"/>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Agregar valor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mi organización</a:t>
            </a:r>
          </a:p>
        </p:txBody>
      </p:sp>
      <p:pic>
        <p:nvPicPr>
          <p:cNvPr id="5" name="Graphic 4" descr="Medal outline">
            <a:extLst>
              <a:ext uri="{FF2B5EF4-FFF2-40B4-BE49-F238E27FC236}">
                <a16:creationId xmlns:a16="http://schemas.microsoft.com/office/drawing/2014/main" id="{28E32130-11E7-EAC1-F4FB-043EBB871C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36719" y="1344621"/>
            <a:ext cx="1440000" cy="1440000"/>
          </a:xfrm>
          <a:prstGeom prst="rect">
            <a:avLst/>
          </a:prstGeom>
        </p:spPr>
      </p:pic>
      <p:sp>
        <p:nvSpPr>
          <p:cNvPr id="6" name="Title 1">
            <a:extLst>
              <a:ext uri="{FF2B5EF4-FFF2-40B4-BE49-F238E27FC236}">
                <a16:creationId xmlns:a16="http://schemas.microsoft.com/office/drawing/2014/main" id="{19E2098E-14EE-4901-726C-4BBE71E36B79}"/>
              </a:ext>
            </a:extLst>
          </p:cNvPr>
          <p:cNvSpPr txBox="1">
            <a:spLocks/>
          </p:cNvSpPr>
          <p:nvPr/>
        </p:nvSpPr>
        <p:spPr>
          <a:xfrm>
            <a:off x="1668479" y="2984757"/>
            <a:ext cx="8855041" cy="2528622"/>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 </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oportunamente</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contenidos </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científicos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de alta calidad</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con actualización permanente.</a:t>
            </a:r>
          </a:p>
          <a:p>
            <a:pPr algn="ctr"/>
            <a:endPar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i="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"Encuentra las necesidades de tus usuarios y dales lo que necesitan mucho más rápido que tus competidores"</a:t>
            </a:r>
          </a:p>
        </p:txBody>
      </p:sp>
      <p:sp>
        <p:nvSpPr>
          <p:cNvPr id="2" name="TextBox 1">
            <a:extLst>
              <a:ext uri="{FF2B5EF4-FFF2-40B4-BE49-F238E27FC236}">
                <a16:creationId xmlns:a16="http://schemas.microsoft.com/office/drawing/2014/main" id="{060E4CF1-B5B3-0D80-6B35-EFD97AD193A8}"/>
              </a:ext>
            </a:extLst>
          </p:cNvPr>
          <p:cNvSpPr txBox="1"/>
          <p:nvPr/>
        </p:nvSpPr>
        <p:spPr>
          <a:xfrm>
            <a:off x="0" y="6550223"/>
            <a:ext cx="12192000" cy="307777"/>
          </a:xfrm>
          <a:prstGeom prst="rect">
            <a:avLst/>
          </a:prstGeom>
          <a:noFill/>
        </p:spPr>
        <p:txBody>
          <a:bodyPr wrap="square" rtlCol="0">
            <a:spAutoFit/>
          </a:bodyPr>
          <a:lstStyle/>
          <a:p>
            <a:pPr algn="ctr"/>
            <a:r>
              <a:rPr lang="en-US" sz="1400" b="0" strike="noStrike" dirty="0" err="1">
                <a:solidFill>
                  <a:schemeClr val="bg1">
                    <a:lumMod val="25000"/>
                  </a:schemeClr>
                </a:solidFill>
                <a:effectLst/>
                <a:latin typeface="+mj-lt"/>
              </a:rPr>
              <a:t>Tomado</a:t>
            </a:r>
            <a:r>
              <a:rPr lang="en-US" sz="1400" b="0" strike="noStrike" dirty="0">
                <a:solidFill>
                  <a:schemeClr val="bg1">
                    <a:lumMod val="25000"/>
                  </a:schemeClr>
                </a:solidFill>
                <a:effectLst/>
                <a:latin typeface="+mj-lt"/>
              </a:rPr>
              <a:t> y/o </a:t>
            </a:r>
            <a:r>
              <a:rPr lang="en-US" sz="1400" b="0" strike="noStrike" dirty="0" err="1">
                <a:solidFill>
                  <a:schemeClr val="bg1">
                    <a:lumMod val="25000"/>
                  </a:schemeClr>
                </a:solidFill>
                <a:effectLst/>
                <a:latin typeface="+mj-lt"/>
              </a:rPr>
              <a:t>adaptado</a:t>
            </a:r>
            <a:r>
              <a:rPr lang="en-US" sz="1400" b="0" strike="noStrike" dirty="0">
                <a:solidFill>
                  <a:schemeClr val="bg1">
                    <a:lumMod val="25000"/>
                  </a:schemeClr>
                </a:solidFill>
                <a:effectLst/>
                <a:latin typeface="+mj-lt"/>
              </a:rPr>
              <a:t> de: 7 Ways To Add Value To Your Business | Brian Tracy, </a:t>
            </a:r>
            <a:r>
              <a:rPr lang="en-US" sz="1400" b="0" strike="noStrike" dirty="0">
                <a:solidFill>
                  <a:schemeClr val="bg1">
                    <a:lumMod val="25000"/>
                  </a:schemeClr>
                </a:solidFill>
                <a:effectLst/>
                <a:latin typeface="+mj-lt"/>
                <a:hlinkClick r:id="rId5"/>
              </a:rPr>
              <a:t>https://www.youtube.com/watch?v=xztW-nosYn0</a:t>
            </a:r>
            <a:r>
              <a:rPr lang="en-US" sz="1400" b="0" strike="noStrike" dirty="0">
                <a:solidFill>
                  <a:schemeClr val="bg1">
                    <a:lumMod val="25000"/>
                  </a:schemeClr>
                </a:solidFill>
                <a:effectLst/>
                <a:latin typeface="+mj-lt"/>
              </a:rPr>
              <a:t> </a:t>
            </a:r>
            <a:endParaRPr lang="es-CO" sz="1400" dirty="0">
              <a:solidFill>
                <a:schemeClr val="bg1">
                  <a:lumMod val="25000"/>
                </a:schemeClr>
              </a:solidFill>
              <a:latin typeface="+mj-lt"/>
            </a:endParaRPr>
          </a:p>
        </p:txBody>
      </p:sp>
    </p:spTree>
    <p:extLst>
      <p:ext uri="{BB962C8B-B14F-4D97-AF65-F5344CB8AC3E}">
        <p14:creationId xmlns:p14="http://schemas.microsoft.com/office/powerpoint/2010/main" val="4010175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1599517"/>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Agregar valor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mi organización</a:t>
            </a:r>
          </a:p>
        </p:txBody>
      </p:sp>
      <p:pic>
        <p:nvPicPr>
          <p:cNvPr id="5" name="Graphic 4" descr="Medal outline">
            <a:extLst>
              <a:ext uri="{FF2B5EF4-FFF2-40B4-BE49-F238E27FC236}">
                <a16:creationId xmlns:a16="http://schemas.microsoft.com/office/drawing/2014/main" id="{28E32130-11E7-EAC1-F4FB-043EBB871C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36719" y="1344621"/>
            <a:ext cx="1440000" cy="1440000"/>
          </a:xfrm>
          <a:prstGeom prst="rect">
            <a:avLst/>
          </a:prstGeom>
        </p:spPr>
      </p:pic>
      <p:sp>
        <p:nvSpPr>
          <p:cNvPr id="6" name="Title 1">
            <a:extLst>
              <a:ext uri="{FF2B5EF4-FFF2-40B4-BE49-F238E27FC236}">
                <a16:creationId xmlns:a16="http://schemas.microsoft.com/office/drawing/2014/main" id="{19E2098E-14EE-4901-726C-4BBE71E36B79}"/>
              </a:ext>
            </a:extLst>
          </p:cNvPr>
          <p:cNvSpPr txBox="1">
            <a:spLocks/>
          </p:cNvSpPr>
          <p:nvPr/>
        </p:nvSpPr>
        <p:spPr>
          <a:xfrm>
            <a:off x="1668479" y="2984757"/>
            <a:ext cx="8855041" cy="1643514"/>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Busca</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siempre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la manera de dar valor </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agregado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todos los contenidos</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en los que participes.</a:t>
            </a:r>
          </a:p>
        </p:txBody>
      </p:sp>
      <p:sp>
        <p:nvSpPr>
          <p:cNvPr id="2" name="TextBox 1">
            <a:extLst>
              <a:ext uri="{FF2B5EF4-FFF2-40B4-BE49-F238E27FC236}">
                <a16:creationId xmlns:a16="http://schemas.microsoft.com/office/drawing/2014/main" id="{119D31AE-0C87-DA1B-45F3-C029134BEBB9}"/>
              </a:ext>
            </a:extLst>
          </p:cNvPr>
          <p:cNvSpPr txBox="1"/>
          <p:nvPr/>
        </p:nvSpPr>
        <p:spPr>
          <a:xfrm>
            <a:off x="0" y="6550223"/>
            <a:ext cx="12192000" cy="307777"/>
          </a:xfrm>
          <a:prstGeom prst="rect">
            <a:avLst/>
          </a:prstGeom>
          <a:noFill/>
        </p:spPr>
        <p:txBody>
          <a:bodyPr wrap="square" rtlCol="0">
            <a:spAutoFit/>
          </a:bodyPr>
          <a:lstStyle/>
          <a:p>
            <a:pPr algn="ctr"/>
            <a:r>
              <a:rPr lang="en-US" sz="1400" b="0" strike="noStrike" dirty="0" err="1">
                <a:solidFill>
                  <a:schemeClr val="bg1">
                    <a:lumMod val="25000"/>
                  </a:schemeClr>
                </a:solidFill>
                <a:effectLst/>
                <a:latin typeface="+mj-lt"/>
              </a:rPr>
              <a:t>Tomado</a:t>
            </a:r>
            <a:r>
              <a:rPr lang="en-US" sz="1400" b="0" strike="noStrike" dirty="0">
                <a:solidFill>
                  <a:schemeClr val="bg1">
                    <a:lumMod val="25000"/>
                  </a:schemeClr>
                </a:solidFill>
                <a:effectLst/>
                <a:latin typeface="+mj-lt"/>
              </a:rPr>
              <a:t> y/o </a:t>
            </a:r>
            <a:r>
              <a:rPr lang="en-US" sz="1400" b="0" strike="noStrike" dirty="0" err="1">
                <a:solidFill>
                  <a:schemeClr val="bg1">
                    <a:lumMod val="25000"/>
                  </a:schemeClr>
                </a:solidFill>
                <a:effectLst/>
                <a:latin typeface="+mj-lt"/>
              </a:rPr>
              <a:t>adaptado</a:t>
            </a:r>
            <a:r>
              <a:rPr lang="en-US" sz="1400" b="0" strike="noStrike" dirty="0">
                <a:solidFill>
                  <a:schemeClr val="bg1">
                    <a:lumMod val="25000"/>
                  </a:schemeClr>
                </a:solidFill>
                <a:effectLst/>
                <a:latin typeface="+mj-lt"/>
              </a:rPr>
              <a:t> de: 7 Ways To Add Value To Your Business | Brian Tracy, </a:t>
            </a:r>
            <a:r>
              <a:rPr lang="en-US" sz="1400" b="0" strike="noStrike" dirty="0">
                <a:solidFill>
                  <a:schemeClr val="bg1">
                    <a:lumMod val="25000"/>
                  </a:schemeClr>
                </a:solidFill>
                <a:effectLst/>
                <a:latin typeface="+mj-lt"/>
                <a:hlinkClick r:id="rId5"/>
              </a:rPr>
              <a:t>https://www.youtube.com/watch?v=xztW-nosYn0</a:t>
            </a:r>
            <a:r>
              <a:rPr lang="en-US" sz="1400" b="0" strike="noStrike" dirty="0">
                <a:solidFill>
                  <a:schemeClr val="bg1">
                    <a:lumMod val="25000"/>
                  </a:schemeClr>
                </a:solidFill>
                <a:effectLst/>
                <a:latin typeface="+mj-lt"/>
              </a:rPr>
              <a:t> </a:t>
            </a:r>
            <a:endParaRPr lang="es-CO" sz="1400" dirty="0">
              <a:solidFill>
                <a:schemeClr val="bg1">
                  <a:lumMod val="25000"/>
                </a:schemeClr>
              </a:solidFill>
              <a:latin typeface="+mj-lt"/>
            </a:endParaRPr>
          </a:p>
        </p:txBody>
      </p:sp>
    </p:spTree>
    <p:extLst>
      <p:ext uri="{BB962C8B-B14F-4D97-AF65-F5344CB8AC3E}">
        <p14:creationId xmlns:p14="http://schemas.microsoft.com/office/powerpoint/2010/main" val="1069731735"/>
      </p:ext>
    </p:extLst>
  </p:cSld>
  <p:clrMapOvr>
    <a:masterClrMapping/>
  </p:clrMapOvr>
</p:sld>
</file>

<file path=ppt/theme/theme1.xml><?xml version="1.0" encoding="utf-8"?>
<a:theme xmlns:a="http://schemas.openxmlformats.org/drawingml/2006/main" name="Tema de R.TeachingResearchGuide">
  <a:themeElements>
    <a:clrScheme name="R.TeachingResearchGuide">
      <a:dk1>
        <a:sysClr val="windowText" lastClr="000000"/>
      </a:dk1>
      <a:lt1>
        <a:srgbClr val="F8F8F8"/>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990000"/>
      </a:hlink>
      <a:folHlink>
        <a:srgbClr val="919191"/>
      </a:folHlink>
    </a:clrScheme>
    <a:fontScheme name="R.TeachingResearchGuide">
      <a:majorFont>
        <a:latin typeface="Segoe UI Light"/>
        <a:ea typeface=""/>
        <a:cs typeface=""/>
      </a:majorFont>
      <a:minorFont>
        <a:latin typeface="Segoe UI Light"/>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 id="{5A35A6FC-B87C-4B67-9B88-2A7DF7702ABE}" vid="{05B25DEA-0386-406F-A99F-5BE9D4B84DC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089011499791B4EB69D0A56FFA67F2B" ma:contentTypeVersion="30" ma:contentTypeDescription="Create a new document." ma:contentTypeScope="" ma:versionID="f76dc847e91b26043a9f85409c9c8da8">
  <xsd:schema xmlns:xsd="http://www.w3.org/2001/XMLSchema" xmlns:xs="http://www.w3.org/2001/XMLSchema" xmlns:p="http://schemas.microsoft.com/office/2006/metadata/properties" xmlns:ns3="bf3e1746-bde1-4d6e-9c3f-7182572f7502" xmlns:ns4="14224164-2045-4b51-92bb-313d0f626d83" targetNamespace="http://schemas.microsoft.com/office/2006/metadata/properties" ma:root="true" ma:fieldsID="e77e75136ac7a83ebab10a30c2d6fe6c" ns3:_="" ns4:_="">
    <xsd:import namespace="bf3e1746-bde1-4d6e-9c3f-7182572f7502"/>
    <xsd:import namespace="14224164-2045-4b51-92bb-313d0f626d83"/>
    <xsd:element name="properties">
      <xsd:complexType>
        <xsd:sequence>
          <xsd:element name="documentManagement">
            <xsd:complexType>
              <xsd:all>
                <xsd:element ref="ns3:MediaServiceMetadata" minOccurs="0"/>
                <xsd:element ref="ns3:MediaServiceFastMetadata" minOccurs="0"/>
                <xsd:element ref="ns3:NotebookType" minOccurs="0"/>
                <xsd:element ref="ns3:FolderType" minOccurs="0"/>
                <xsd:element ref="ns3:CultureName" minOccurs="0"/>
                <xsd:element ref="ns3:AppVersion" minOccurs="0"/>
                <xsd:element ref="ns3:TeamsChannelId" minOccurs="0"/>
                <xsd:element ref="ns3:Owner" minOccurs="0"/>
                <xsd:element ref="ns3:Math_Settings" minOccurs="0"/>
                <xsd:element ref="ns3:DefaultSectionNames" minOccurs="0"/>
                <xsd:element ref="ns3:Templates" minOccurs="0"/>
                <xsd:element ref="ns3:Teachers" minOccurs="0"/>
                <xsd:element ref="ns3:Students" minOccurs="0"/>
                <xsd:element ref="ns3:Student_Groups" minOccurs="0"/>
                <xsd:element ref="ns3:Distribution_Groups" minOccurs="0"/>
                <xsd:element ref="ns3:LMS_Mapping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3e1746-bde1-4d6e-9c3f-7182572f75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NotebookType" ma:index="10" nillable="true" ma:displayName="Notebook Type" ma:internalName="NotebookType">
      <xsd:simpleType>
        <xsd:restriction base="dms:Text"/>
      </xsd:simpleType>
    </xsd:element>
    <xsd:element name="FolderType" ma:index="11" nillable="true" ma:displayName="Folder Type" ma:internalName="FolderType">
      <xsd:simpleType>
        <xsd:restriction base="dms:Text"/>
      </xsd:simpleType>
    </xsd:element>
    <xsd:element name="CultureName" ma:index="12" nillable="true" ma:displayName="Culture Name" ma:internalName="CultureName">
      <xsd:simpleType>
        <xsd:restriction base="dms:Text"/>
      </xsd:simpleType>
    </xsd:element>
    <xsd:element name="AppVersion" ma:index="13" nillable="true" ma:displayName="App Version" ma:internalName="AppVersion">
      <xsd:simpleType>
        <xsd:restriction base="dms:Text"/>
      </xsd:simpleType>
    </xsd:element>
    <xsd:element name="TeamsChannelId" ma:index="14" nillable="true" ma:displayName="Teams Channel Id" ma:internalName="TeamsChannelId">
      <xsd:simpleType>
        <xsd:restriction base="dms:Text"/>
      </xsd:simpleType>
    </xsd:element>
    <xsd:element name="Owner" ma:index="1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6" nillable="true" ma:displayName="Math Settings" ma:internalName="Math_Settings">
      <xsd:simpleType>
        <xsd:restriction base="dms:Text"/>
      </xsd:simpleType>
    </xsd:element>
    <xsd:element name="DefaultSectionNames" ma:index="17" nillable="true" ma:displayName="Default Section Names" ma:internalName="DefaultSectionNames">
      <xsd:simpleType>
        <xsd:restriction base="dms:Note">
          <xsd:maxLength value="255"/>
        </xsd:restriction>
      </xsd:simpleType>
    </xsd:element>
    <xsd:element name="Templates" ma:index="18" nillable="true" ma:displayName="Templates" ma:internalName="Templates">
      <xsd:simpleType>
        <xsd:restriction base="dms:Note">
          <xsd:maxLength value="255"/>
        </xsd:restriction>
      </xsd:simpleType>
    </xsd:element>
    <xsd:element name="Teachers" ma:index="19"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0"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1"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2" nillable="true" ma:displayName="Distribution Groups" ma:internalName="Distribution_Groups">
      <xsd:simpleType>
        <xsd:restriction base="dms:Note">
          <xsd:maxLength value="255"/>
        </xsd:restriction>
      </xsd:simpleType>
    </xsd:element>
    <xsd:element name="LMS_Mappings" ma:index="23" nillable="true" ma:displayName="LMS Mappings" ma:internalName="LMS_Mappings">
      <xsd:simpleType>
        <xsd:restriction base="dms:Note">
          <xsd:maxLength value="255"/>
        </xsd:restriction>
      </xsd:simpleType>
    </xsd:element>
    <xsd:element name="Invited_Teachers" ma:index="24" nillable="true" ma:displayName="Invited Teachers" ma:internalName="Invited_Teachers">
      <xsd:simpleType>
        <xsd:restriction base="dms:Note">
          <xsd:maxLength value="255"/>
        </xsd:restriction>
      </xsd:simpleType>
    </xsd:element>
    <xsd:element name="Invited_Students" ma:index="25" nillable="true" ma:displayName="Invited Students" ma:internalName="Invited_Students">
      <xsd:simpleType>
        <xsd:restriction base="dms:Note">
          <xsd:maxLength value="255"/>
        </xsd:restriction>
      </xsd:simpleType>
    </xsd:element>
    <xsd:element name="Self_Registration_Enabled" ma:index="26" nillable="true" ma:displayName="Self Registration Enabled" ma:internalName="Self_Registration_Enabled">
      <xsd:simpleType>
        <xsd:restriction base="dms:Boolean"/>
      </xsd:simpleType>
    </xsd:element>
    <xsd:element name="Has_Teacher_Only_SectionGroup" ma:index="27" nillable="true" ma:displayName="Has Teacher Only SectionGroup" ma:internalName="Has_Teacher_Only_SectionGroup">
      <xsd:simpleType>
        <xsd:restriction base="dms:Boolean"/>
      </xsd:simpleType>
    </xsd:element>
    <xsd:element name="Is_Collaboration_Space_Locked" ma:index="28" nillable="true" ma:displayName="Is Collaboration Space Locked" ma:internalName="Is_Collaboration_Space_Locked">
      <xsd:simpleType>
        <xsd:restriction base="dms:Boolean"/>
      </xsd:simpleType>
    </xsd:element>
    <xsd:element name="IsNotebookLocked" ma:index="29" nillable="true" ma:displayName="Is Notebook Locked" ma:internalName="IsNotebookLocked">
      <xsd:simpleType>
        <xsd:restriction base="dms:Boolean"/>
      </xsd:simpleType>
    </xsd:element>
    <xsd:element name="MediaServiceAutoTags" ma:index="33" nillable="true" ma:displayName="Tags" ma:internalName="MediaServiceAutoTags" ma:readOnly="true">
      <xsd:simpleType>
        <xsd:restriction base="dms:Text"/>
      </xsd:simpleType>
    </xsd:element>
    <xsd:element name="MediaServiceOCR" ma:index="34" nillable="true" ma:displayName="Extracted Text" ma:internalName="MediaServiceOCR" ma:readOnly="true">
      <xsd:simpleType>
        <xsd:restriction base="dms:Note">
          <xsd:maxLength value="255"/>
        </xsd:restriction>
      </xsd:simpleType>
    </xsd:element>
    <xsd:element name="MediaServiceGenerationTime" ma:index="35" nillable="true" ma:displayName="MediaServiceGenerationTime" ma:hidden="true" ma:internalName="MediaServiceGenerationTime" ma:readOnly="true">
      <xsd:simpleType>
        <xsd:restriction base="dms:Text"/>
      </xsd:simpleType>
    </xsd:element>
    <xsd:element name="MediaServiceEventHashCode" ma:index="36" nillable="true" ma:displayName="MediaServiceEventHashCode" ma:hidden="true" ma:internalName="MediaServiceEventHashCode" ma:readOnly="true">
      <xsd:simpleType>
        <xsd:restriction base="dms:Text"/>
      </xsd:simpleType>
    </xsd:element>
    <xsd:element name="MediaServiceDateTaken" ma:index="3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224164-2045-4b51-92bb-313d0f626d83" elementFormDefault="qualified">
    <xsd:import namespace="http://schemas.microsoft.com/office/2006/documentManagement/types"/>
    <xsd:import namespace="http://schemas.microsoft.com/office/infopath/2007/PartnerControls"/>
    <xsd:element name="SharedWithUsers" ma:index="3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1" nillable="true" ma:displayName="Shared With Details" ma:internalName="SharedWithDetails" ma:readOnly="true">
      <xsd:simpleType>
        <xsd:restriction base="dms:Note">
          <xsd:maxLength value="255"/>
        </xsd:restriction>
      </xsd:simpleType>
    </xsd:element>
    <xsd:element name="SharingHintHash" ma:index="3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NotebookType xmlns="bf3e1746-bde1-4d6e-9c3f-7182572f7502" xsi:nil="true"/>
    <CultureName xmlns="bf3e1746-bde1-4d6e-9c3f-7182572f7502" xsi:nil="true"/>
    <Students xmlns="bf3e1746-bde1-4d6e-9c3f-7182572f7502">
      <UserInfo>
        <DisplayName/>
        <AccountId xsi:nil="true"/>
        <AccountType/>
      </UserInfo>
    </Students>
    <Distribution_Groups xmlns="bf3e1746-bde1-4d6e-9c3f-7182572f7502" xsi:nil="true"/>
    <FolderType xmlns="bf3e1746-bde1-4d6e-9c3f-7182572f7502" xsi:nil="true"/>
    <Student_Groups xmlns="bf3e1746-bde1-4d6e-9c3f-7182572f7502">
      <UserInfo>
        <DisplayName/>
        <AccountId xsi:nil="true"/>
        <AccountType/>
      </UserInfo>
    </Student_Groups>
    <Self_Registration_Enabled xmlns="bf3e1746-bde1-4d6e-9c3f-7182572f7502" xsi:nil="true"/>
    <TeamsChannelId xmlns="bf3e1746-bde1-4d6e-9c3f-7182572f7502" xsi:nil="true"/>
    <IsNotebookLocked xmlns="bf3e1746-bde1-4d6e-9c3f-7182572f7502" xsi:nil="true"/>
    <DefaultSectionNames xmlns="bf3e1746-bde1-4d6e-9c3f-7182572f7502" xsi:nil="true"/>
    <Is_Collaboration_Space_Locked xmlns="bf3e1746-bde1-4d6e-9c3f-7182572f7502" xsi:nil="true"/>
    <Invited_Teachers xmlns="bf3e1746-bde1-4d6e-9c3f-7182572f7502" xsi:nil="true"/>
    <Math_Settings xmlns="bf3e1746-bde1-4d6e-9c3f-7182572f7502" xsi:nil="true"/>
    <Templates xmlns="bf3e1746-bde1-4d6e-9c3f-7182572f7502" xsi:nil="true"/>
    <Has_Teacher_Only_SectionGroup xmlns="bf3e1746-bde1-4d6e-9c3f-7182572f7502" xsi:nil="true"/>
    <AppVersion xmlns="bf3e1746-bde1-4d6e-9c3f-7182572f7502" xsi:nil="true"/>
    <Invited_Students xmlns="bf3e1746-bde1-4d6e-9c3f-7182572f7502" xsi:nil="true"/>
    <Owner xmlns="bf3e1746-bde1-4d6e-9c3f-7182572f7502">
      <UserInfo>
        <DisplayName/>
        <AccountId xsi:nil="true"/>
        <AccountType/>
      </UserInfo>
    </Owner>
    <Teachers xmlns="bf3e1746-bde1-4d6e-9c3f-7182572f7502">
      <UserInfo>
        <DisplayName/>
        <AccountId xsi:nil="true"/>
        <AccountType/>
      </UserInfo>
    </Teachers>
    <LMS_Mappings xmlns="bf3e1746-bde1-4d6e-9c3f-7182572f7502" xsi:nil="true"/>
  </documentManagement>
</p:properties>
</file>

<file path=customXml/itemProps1.xml><?xml version="1.0" encoding="utf-8"?>
<ds:datastoreItem xmlns:ds="http://schemas.openxmlformats.org/officeDocument/2006/customXml" ds:itemID="{B024FD56-CE1B-42FC-9E83-BFBF160724C6}">
  <ds:schemaRefs>
    <ds:schemaRef ds:uri="http://schemas.microsoft.com/sharepoint/v3/contenttype/forms"/>
  </ds:schemaRefs>
</ds:datastoreItem>
</file>

<file path=customXml/itemProps2.xml><?xml version="1.0" encoding="utf-8"?>
<ds:datastoreItem xmlns:ds="http://schemas.openxmlformats.org/officeDocument/2006/customXml" ds:itemID="{A129B439-51BE-4A7D-9272-FBD057297E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3e1746-bde1-4d6e-9c3f-7182572f7502"/>
    <ds:schemaRef ds:uri="14224164-2045-4b51-92bb-313d0f626d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EDD01B8-816B-49B7-8C81-03AB51D87C54}">
  <ds:schemaRefs>
    <ds:schemaRef ds:uri="http://schemas.openxmlformats.org/package/2006/metadata/core-properties"/>
    <ds:schemaRef ds:uri="http://schemas.microsoft.com/office/2006/documentManagement/types"/>
    <ds:schemaRef ds:uri="http://purl.org/dc/dcmitype/"/>
    <ds:schemaRef ds:uri="http://purl.org/dc/elements/1.1/"/>
    <ds:schemaRef ds:uri="14224164-2045-4b51-92bb-313d0f626d83"/>
    <ds:schemaRef ds:uri="http://purl.org/dc/terms/"/>
    <ds:schemaRef ds:uri="http://schemas.microsoft.com/office/2006/metadata/properties"/>
    <ds:schemaRef ds:uri="http://schemas.microsoft.com/office/infopath/2007/PartnerControls"/>
    <ds:schemaRef ds:uri="bf3e1746-bde1-4d6e-9c3f-7182572f750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Plantilla_PPTX_Videos</Template>
  <TotalTime>804</TotalTime>
  <Words>2512</Words>
  <Application>Microsoft Office PowerPoint</Application>
  <PresentationFormat>Widescreen</PresentationFormat>
  <Paragraphs>223</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-apple-system</vt:lpstr>
      <vt:lpstr>Arial</vt:lpstr>
      <vt:lpstr>Calibri</vt:lpstr>
      <vt:lpstr>Segoe UI</vt:lpstr>
      <vt:lpstr>Segoe UI Light</vt:lpstr>
      <vt:lpstr>Wingdings</vt:lpstr>
      <vt:lpstr>Tema de R.TeachingResearchGuide</vt:lpstr>
      <vt:lpstr>PowerPoint Presentation</vt:lpstr>
      <vt:lpstr>Sección 1 - Introducción, fundamentos e  implementación de GitHub</vt:lpstr>
      <vt:lpstr>¿Qué es el desarrollo colaborativo?</vt:lpstr>
      <vt:lpstr>Creación de contenidos de forma individual o colectiva</vt:lpstr>
      <vt:lpstr>Beneficios de trabajar colaborativamente</vt:lpstr>
      <vt:lpstr>Cooperación vs. Colaboración</vt:lpstr>
      <vt:lpstr>Agregar valor a mi organización</vt:lpstr>
      <vt:lpstr>Agregar valor a mi organización</vt:lpstr>
      <vt:lpstr>Agregar valor a mi organización</vt:lpstr>
      <vt:lpstr>Agregar valor a mi organización</vt:lpstr>
      <vt:lpstr>Herramientas para desarrollo colaborativo</vt:lpstr>
      <vt:lpstr>Características de las plataformas de desarrollo colaborativo</vt:lpstr>
      <vt:lpstr>Plataformas de desarrollo colaborativo</vt:lpstr>
      <vt:lpstr>¿Cuál plataforma usar?</vt:lpstr>
      <vt:lpstr>Fundamentos de Git</vt:lpstr>
      <vt:lpstr>¿Qué es Git?</vt:lpstr>
      <vt:lpstr>PowerPoint Presentation</vt:lpstr>
      <vt:lpstr>PowerPoint Presentation</vt:lpstr>
      <vt:lpstr>PowerPoint Presentation</vt:lpstr>
      <vt:lpstr>PowerPoint Presentation</vt:lpstr>
      <vt:lpstr>PowerPoint Presentation</vt:lpstr>
      <vt:lpstr>Lenguaje Markdown y escritura en GitHub</vt:lpstr>
      <vt:lpstr>Creación y gestión en línea de repositorios y documentos.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https://github.com/rcfdtools/R.TeachingResearchGuide</dc:title>
  <dc:creator/>
  <cp:lastModifiedBy>WILLIAM RICARDO AGUILAR PIÑA</cp:lastModifiedBy>
  <cp:revision>94</cp:revision>
  <dcterms:created xsi:type="dcterms:W3CDTF">2022-08-04T19:07:18Z</dcterms:created>
  <dcterms:modified xsi:type="dcterms:W3CDTF">2022-09-24T14:20:08Z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0x010100C089011499791B4EB69D0A56FFA67F2B</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