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90" r:id="rId2"/>
    <p:sldId id="434" r:id="rId3"/>
    <p:sldId id="481" r:id="rId4"/>
    <p:sldId id="435" r:id="rId5"/>
    <p:sldId id="436" r:id="rId6"/>
    <p:sldId id="437" r:id="rId7"/>
    <p:sldId id="440" r:id="rId8"/>
    <p:sldId id="442" r:id="rId9"/>
    <p:sldId id="446" r:id="rId10"/>
    <p:sldId id="448" r:id="rId11"/>
    <p:sldId id="449" r:id="rId12"/>
    <p:sldId id="450" r:id="rId13"/>
    <p:sldId id="452" r:id="rId14"/>
    <p:sldId id="454" r:id="rId15"/>
    <p:sldId id="455" r:id="rId16"/>
    <p:sldId id="456" r:id="rId17"/>
    <p:sldId id="458" r:id="rId18"/>
    <p:sldId id="459" r:id="rId19"/>
    <p:sldId id="460" r:id="rId20"/>
    <p:sldId id="476" r:id="rId21"/>
    <p:sldId id="461" r:id="rId22"/>
    <p:sldId id="464" r:id="rId23"/>
    <p:sldId id="465" r:id="rId24"/>
    <p:sldId id="479" r:id="rId25"/>
    <p:sldId id="480" r:id="rId26"/>
    <p:sldId id="477" r:id="rId27"/>
    <p:sldId id="467" r:id="rId28"/>
    <p:sldId id="468" r:id="rId29"/>
    <p:sldId id="469" r:id="rId30"/>
    <p:sldId id="471" r:id="rId31"/>
    <p:sldId id="425" r:id="rId32"/>
    <p:sldId id="426" r:id="rId33"/>
    <p:sldId id="429" r:id="rId34"/>
  </p:sldIdLst>
  <p:sldSz cx="9144000" cy="6858000" type="screen4x3"/>
  <p:notesSz cx="7010400" cy="9296400"/>
  <p:defaultTextStyle>
    <a:defPPr>
      <a:defRPr lang="es-MX"/>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797">
          <p15:clr>
            <a:srgbClr val="A4A3A4"/>
          </p15:clr>
        </p15:guide>
        <p15:guide id="2" pos="33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2" autoAdjust="0"/>
    <p:restoredTop sz="94641" autoAdjust="0"/>
  </p:normalViewPr>
  <p:slideViewPr>
    <p:cSldViewPr>
      <p:cViewPr varScale="1">
        <p:scale>
          <a:sx n="87" d="100"/>
          <a:sy n="87" d="100"/>
        </p:scale>
        <p:origin x="1205" y="67"/>
      </p:cViewPr>
      <p:guideLst>
        <p:guide orient="horz" pos="1797"/>
        <p:guide pos="33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5" d="100"/>
        <a:sy n="95" d="100"/>
      </p:scale>
      <p:origin x="0" y="54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FD796D-BC82-400E-88BD-73A2DF3EDF00}" type="datetimeFigureOut">
              <a:rPr lang="es-MX"/>
              <a:pPr>
                <a:defRPr/>
              </a:pPr>
              <a:t>08/09/2017</a:t>
            </a:fld>
            <a:endParaRPr lang="es-MX" dirty="0"/>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s-MX" noProof="0" dirty="0"/>
          </a:p>
        </p:txBody>
      </p:sp>
      <p:sp>
        <p:nvSpPr>
          <p:cNvPr id="5" name="4 Marcador de notas"/>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7" name="6 Marcador de número de diapositiva"/>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2B1662D-A97E-4AEE-88C5-6FCADA820501}" type="slidenum">
              <a:rPr lang="es-MX"/>
              <a:pPr>
                <a:defRPr/>
              </a:pPr>
              <a:t>‹Nº›</a:t>
            </a:fld>
            <a:endParaRPr lang="es-MX" dirty="0"/>
          </a:p>
        </p:txBody>
      </p:sp>
    </p:spTree>
    <p:extLst>
      <p:ext uri="{BB962C8B-B14F-4D97-AF65-F5344CB8AC3E}">
        <p14:creationId xmlns:p14="http://schemas.microsoft.com/office/powerpoint/2010/main" val="1946748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55300"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extLst>
      <p:ext uri="{BB962C8B-B14F-4D97-AF65-F5344CB8AC3E}">
        <p14:creationId xmlns:p14="http://schemas.microsoft.com/office/powerpoint/2010/main" val="3078823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69636"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69637"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0660"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70661"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2708"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72709"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3732"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73733"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475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680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782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885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7987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8090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55300"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8192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8294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8499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860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8704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77ADEEB3-69A3-4E2A-B0CA-59AFAECEF0BE}"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8806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_tradnl" altLang="es-MX"/>
              <a:t>La aceptación como parte de los procesos de cierre de fase o proyecto.</a:t>
            </a:r>
          </a:p>
          <a:p>
            <a:r>
              <a:rPr lang="es-ES_tradnl" altLang="es-MX"/>
              <a:t>Los cambios a los documentos son los que definen los entregables o los que reportan el avance de los entregables.</a:t>
            </a:r>
          </a:p>
        </p:txBody>
      </p:sp>
      <p:sp>
        <p:nvSpPr>
          <p:cNvPr id="4" name="3 Marcador de número de diapositiva"/>
          <p:cNvSpPr>
            <a:spLocks noGrp="1"/>
          </p:cNvSpPr>
          <p:nvPr>
            <p:ph type="sldNum" sz="quarter" idx="5"/>
          </p:nvPr>
        </p:nvSpPr>
        <p:spPr/>
        <p:txBody>
          <a:bodyPr/>
          <a:lstStyle/>
          <a:p>
            <a:pPr>
              <a:defRPr/>
            </a:pPr>
            <a:fld id="{A052AC6B-B828-444D-AC2C-8C58EC6574A7}" type="slidenum">
              <a:rPr lang="es-MX" smtClean="0"/>
              <a:pPr>
                <a:defRPr/>
              </a:pPr>
              <a:t>32</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_tradnl" altLang="es-MX"/>
              <a:t>Creep es la manera lenta en que algún animal rastrero se va moviendo, no te das cuenta hasta que ya lo tienes encima y no puedes hacer nada al respecto.</a:t>
            </a:r>
          </a:p>
        </p:txBody>
      </p:sp>
      <p:sp>
        <p:nvSpPr>
          <p:cNvPr id="4" name="3 Marcador de número de diapositiva"/>
          <p:cNvSpPr>
            <a:spLocks noGrp="1"/>
          </p:cNvSpPr>
          <p:nvPr>
            <p:ph type="sldNum" sz="quarter" idx="5"/>
          </p:nvPr>
        </p:nvSpPr>
        <p:spPr/>
        <p:txBody>
          <a:bodyPr/>
          <a:lstStyle/>
          <a:p>
            <a:pPr>
              <a:defRPr/>
            </a:pPr>
            <a:fld id="{87864E92-A1FB-43D5-82E4-7B442DE9C27F}" type="slidenum">
              <a:rPr lang="es-MX" smtClean="0"/>
              <a:pPr>
                <a:defRPr/>
              </a:pPr>
              <a:t>33</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56324"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56325"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57348"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57349"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60420"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60421"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61444"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61445"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65540"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65541"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67588"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67589"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
          </p:nvPr>
        </p:nvSpPr>
        <p:spPr/>
        <p:txBody>
          <a:bodyPr/>
          <a:lstStyle/>
          <a:p>
            <a:pPr>
              <a:defRPr/>
            </a:pPr>
            <a:fld id="{E447B75E-927F-4E82-A8FC-2BC8D098F061}" type="datetime4">
              <a:rPr lang="es-ES"/>
              <a:pPr>
                <a:defRPr/>
              </a:pPr>
              <a:t>8 de septiembre de 2017</a:t>
            </a:fld>
            <a:endParaRPr lang="es-MX"/>
          </a:p>
        </p:txBody>
      </p:sp>
      <p:sp>
        <p:nvSpPr>
          <p:cNvPr id="5" name="Rectangle 6"/>
          <p:cNvSpPr>
            <a:spLocks noGrp="1" noChangeArrowheads="1"/>
          </p:cNvSpPr>
          <p:nvPr>
            <p:ph type="ftr" sz="quarter" idx="4"/>
          </p:nvPr>
        </p:nvSpPr>
        <p:spPr/>
        <p:txBody>
          <a:bodyPr/>
          <a:lstStyle/>
          <a:p>
            <a:pPr>
              <a:defRPr/>
            </a:pPr>
            <a:r>
              <a:rPr lang="es-MX"/>
              <a:t>Instituto Tecnológico y de Estudios Superiores de Monterrey</a:t>
            </a:r>
          </a:p>
        </p:txBody>
      </p:sp>
      <p:sp>
        <p:nvSpPr>
          <p:cNvPr id="68612" name="Rectangle 2"/>
          <p:cNvSpPr>
            <a:spLocks noGrp="1" noRot="1" noChangeAspect="1" noChangeArrowheads="1" noTextEdit="1"/>
          </p:cNvSpPr>
          <p:nvPr>
            <p:ph type="sldImg"/>
          </p:nvPr>
        </p:nvSpPr>
        <p:spPr bwMode="auto">
          <a:xfrm>
            <a:off x="1179513" y="696913"/>
            <a:ext cx="4649787" cy="3486150"/>
          </a:xfrm>
          <a:solidFill>
            <a:srgbClr val="FFFFFF"/>
          </a:solidFill>
          <a:ln>
            <a:solidFill>
              <a:srgbClr val="000000"/>
            </a:solidFill>
            <a:miter lim="800000"/>
            <a:headEnd/>
            <a:tailEnd/>
          </a:ln>
        </p:spPr>
      </p:sp>
      <p:sp>
        <p:nvSpPr>
          <p:cNvPr id="68613" name="Rectangle 3"/>
          <p:cNvSpPr>
            <a:spLocks noGrp="1" noChangeArrowheads="1"/>
          </p:cNvSpPr>
          <p:nvPr>
            <p:ph type="body" idx="1"/>
          </p:nvPr>
        </p:nvSpPr>
        <p:spPr bwMode="auto">
          <a:xfrm>
            <a:off x="1168400" y="4416425"/>
            <a:ext cx="4673600" cy="4183063"/>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s-MX" alt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042988" y="2130427"/>
            <a:ext cx="7850186" cy="1155698"/>
          </a:xfrm>
          <a:prstGeom prst="rect">
            <a:avLst/>
          </a:prstGeo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767681" y="3357562"/>
            <a:ext cx="6400800" cy="2281238"/>
          </a:xfrm>
        </p:spPr>
        <p:txBody>
          <a:bodyPr/>
          <a:lstStyle>
            <a:lvl1pPr marL="339725" indent="-339725"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5 Marcador de número de diapositiva"/>
          <p:cNvSpPr>
            <a:spLocks noGrp="1"/>
          </p:cNvSpPr>
          <p:nvPr>
            <p:ph type="sldNum" sz="quarter" idx="10"/>
          </p:nvPr>
        </p:nvSpPr>
        <p:spPr/>
        <p:txBody>
          <a:bodyPr/>
          <a:lstStyle>
            <a:lvl1pPr>
              <a:defRPr/>
            </a:lvl1pPr>
          </a:lstStyle>
          <a:p>
            <a:pPr>
              <a:defRPr/>
            </a:pPr>
            <a:fld id="{3220E4B2-55BE-4ACB-A5CF-E840C805FAF8}" type="slidenum">
              <a:rPr lang="es-MX"/>
              <a:pPr>
                <a:defRPr/>
              </a:pPr>
              <a:t>‹Nº›</a:t>
            </a:fld>
            <a:endParaRPr lang="es-MX" dirty="0"/>
          </a:p>
        </p:txBody>
      </p:sp>
    </p:spTree>
    <p:extLst>
      <p:ext uri="{BB962C8B-B14F-4D97-AF65-F5344CB8AC3E}">
        <p14:creationId xmlns:p14="http://schemas.microsoft.com/office/powerpoint/2010/main" val="338489093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8"/>
          </a:xfrm>
          <a:prstGeom prst="rect">
            <a:avLst/>
          </a:prstGeo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dirty="0"/>
          </a:p>
        </p:txBody>
      </p:sp>
      <p:sp>
        <p:nvSpPr>
          <p:cNvPr id="4" name="3 Marcador de texto"/>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73DB2C02-73F9-41A6-979E-DAB1AD47B506}" type="datetime1">
              <a:rPr lang="es-MX"/>
              <a:pPr>
                <a:defRPr/>
              </a:pPr>
              <a:t>08/09/2017</a:t>
            </a:fld>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64880AC3-3283-4C92-AA17-9AFABD250D6C}" type="slidenum">
              <a:rPr lang="es-MX"/>
              <a:pPr>
                <a:defRPr/>
              </a:pPr>
              <a:t>‹Nº›</a:t>
            </a:fld>
            <a:endParaRPr lang="es-MX" dirty="0"/>
          </a:p>
        </p:txBody>
      </p:sp>
    </p:spTree>
    <p:extLst>
      <p:ext uri="{BB962C8B-B14F-4D97-AF65-F5344CB8AC3E}">
        <p14:creationId xmlns:p14="http://schemas.microsoft.com/office/powerpoint/2010/main" val="212093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pPr>
              <a:defRPr/>
            </a:pPr>
            <a:fld id="{CACCFB4C-895F-4F81-A7EB-81EA49076780}" type="datetime1">
              <a:rPr lang="es-MX"/>
              <a:pPr>
                <a:defRPr/>
              </a:pPr>
              <a:t>08/09/2017</a:t>
            </a:fld>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74849D2F-83B1-421C-B356-0ED913C51032}" type="slidenum">
              <a:rPr lang="es-MX"/>
              <a:pPr>
                <a:defRPr/>
              </a:pPr>
              <a:t>‹Nº›</a:t>
            </a:fld>
            <a:endParaRPr lang="es-MX" dirty="0"/>
          </a:p>
        </p:txBody>
      </p:sp>
    </p:spTree>
    <p:extLst>
      <p:ext uri="{BB962C8B-B14F-4D97-AF65-F5344CB8AC3E}">
        <p14:creationId xmlns:p14="http://schemas.microsoft.com/office/powerpoint/2010/main" val="346444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49" y="366713"/>
            <a:ext cx="1543051" cy="7800975"/>
          </a:xfrm>
          <a:prstGeom prst="rect">
            <a:avLst/>
          </a:prstGeo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1" y="366713"/>
            <a:ext cx="4476751" cy="78009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pPr>
              <a:defRPr/>
            </a:pPr>
            <a:fld id="{A57B83EB-8B33-436D-8FCD-A40E01C01ED1}" type="datetime1">
              <a:rPr lang="es-MX"/>
              <a:pPr>
                <a:defRPr/>
              </a:pPr>
              <a:t>08/09/2017</a:t>
            </a:fld>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EE898973-4708-44DA-B27A-E0CA30572305}" type="slidenum">
              <a:rPr lang="es-MX"/>
              <a:pPr>
                <a:defRPr/>
              </a:pPr>
              <a:t>‹Nº›</a:t>
            </a:fld>
            <a:endParaRPr lang="es-MX" dirty="0"/>
          </a:p>
        </p:txBody>
      </p:sp>
    </p:spTree>
    <p:extLst>
      <p:ext uri="{BB962C8B-B14F-4D97-AF65-F5344CB8AC3E}">
        <p14:creationId xmlns:p14="http://schemas.microsoft.com/office/powerpoint/2010/main" val="24785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3" name="Text Box 4"/>
          <p:cNvSpPr txBox="1">
            <a:spLocks noChangeArrowheads="1"/>
          </p:cNvSpPr>
          <p:nvPr userDrawn="1"/>
        </p:nvSpPr>
        <p:spPr bwMode="auto">
          <a:xfrm>
            <a:off x="1012825" y="1435100"/>
            <a:ext cx="7850188" cy="769938"/>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_tradnl" sz="4400" b="1" dirty="0">
                <a:solidFill>
                  <a:srgbClr val="002060"/>
                </a:solidFill>
                <a:effectLst>
                  <a:outerShdw blurRad="38100" dist="38100" dir="2700000" algn="tl">
                    <a:srgbClr val="C0C0C0"/>
                  </a:outerShdw>
                </a:effectLst>
                <a:latin typeface="+mn-lt"/>
              </a:rPr>
              <a:t>Administración de Proyectos</a:t>
            </a:r>
            <a:endParaRPr lang="es-ES_tradnl" sz="5400" b="1" dirty="0">
              <a:solidFill>
                <a:srgbClr val="002060"/>
              </a:solidFill>
              <a:effectLst>
                <a:outerShdw blurRad="38100" dist="38100" dir="2700000" algn="tl">
                  <a:srgbClr val="C0C0C0"/>
                </a:outerShdw>
              </a:effectLst>
              <a:latin typeface="+mn-lt"/>
            </a:endParaRPr>
          </a:p>
        </p:txBody>
      </p:sp>
      <p:sp>
        <p:nvSpPr>
          <p:cNvPr id="11" name="Title 10"/>
          <p:cNvSpPr>
            <a:spLocks noGrp="1"/>
          </p:cNvSpPr>
          <p:nvPr>
            <p:ph type="title"/>
          </p:nvPr>
        </p:nvSpPr>
        <p:spPr>
          <a:xfrm>
            <a:off x="1042988" y="3500438"/>
            <a:ext cx="7850187" cy="523220"/>
          </a:xfrm>
          <a:noFill/>
          <a:ln w="9525">
            <a:noFill/>
            <a:miter lim="800000"/>
            <a:headEnd/>
            <a:tailEnd/>
          </a:ln>
          <a:effectLst/>
        </p:spPr>
        <p:txBody>
          <a:bodyPr>
            <a:spAutoFit/>
          </a:bodyPr>
          <a:lstStyle>
            <a:lvl1pPr algn="ctr" rtl="0" fontAlgn="auto">
              <a:spcBef>
                <a:spcPts val="0"/>
              </a:spcBef>
              <a:spcAft>
                <a:spcPts val="0"/>
              </a:spcAft>
              <a:defRPr lang="en-US" sz="2800" b="1" kern="1200" dirty="0">
                <a:solidFill>
                  <a:schemeClr val="bg2">
                    <a:lumMod val="25000"/>
                  </a:schemeClr>
                </a:solidFill>
                <a:effectLst>
                  <a:outerShdw blurRad="38100" dist="38100" dir="2700000" algn="tl">
                    <a:srgbClr val="C0C0C0"/>
                  </a:outerShdw>
                </a:effectLst>
                <a:latin typeface="+mn-lt"/>
                <a:ea typeface="+mn-ea"/>
                <a:cs typeface="+mn-cs"/>
              </a:defRPr>
            </a:lvl1pPr>
          </a:lstStyle>
          <a:p>
            <a:r>
              <a:rPr lang="en-US" dirty="0"/>
              <a:t>Click to edit Master title style</a:t>
            </a:r>
          </a:p>
        </p:txBody>
      </p:sp>
      <p:sp>
        <p:nvSpPr>
          <p:cNvPr id="4" name="5 Marcador de número de diapositiva"/>
          <p:cNvSpPr>
            <a:spLocks noGrp="1"/>
          </p:cNvSpPr>
          <p:nvPr>
            <p:ph type="sldNum" sz="quarter" idx="10"/>
          </p:nvPr>
        </p:nvSpPr>
        <p:spPr/>
        <p:txBody>
          <a:bodyPr/>
          <a:lstStyle>
            <a:lvl1pPr>
              <a:defRPr/>
            </a:lvl1pPr>
          </a:lstStyle>
          <a:p>
            <a:pPr>
              <a:defRPr/>
            </a:pPr>
            <a:fld id="{DC361DBB-4D1D-4714-B8C5-92216F953EFE}" type="slidenum">
              <a:rPr lang="es-MX"/>
              <a:pPr>
                <a:defRPr/>
              </a:pPr>
              <a:t>‹Nº›</a:t>
            </a:fld>
            <a:endParaRPr lang="es-MX" dirty="0"/>
          </a:p>
        </p:txBody>
      </p:sp>
    </p:spTree>
    <p:extLst>
      <p:ext uri="{BB962C8B-B14F-4D97-AF65-F5344CB8AC3E}">
        <p14:creationId xmlns:p14="http://schemas.microsoft.com/office/powerpoint/2010/main" val="258529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Title 6"/>
          <p:cNvSpPr>
            <a:spLocks noGrp="1"/>
          </p:cNvSpPr>
          <p:nvPr>
            <p:ph type="title"/>
          </p:nvPr>
        </p:nvSpPr>
        <p:spPr/>
        <p:txBody>
          <a:bodyPr/>
          <a:lstStyle/>
          <a:p>
            <a:r>
              <a:rPr lang="en-US"/>
              <a:t>Click to edit Master title style</a:t>
            </a:r>
          </a:p>
        </p:txBody>
      </p:sp>
      <p:sp>
        <p:nvSpPr>
          <p:cNvPr id="4" name="5 Marcador de número de diapositiva"/>
          <p:cNvSpPr>
            <a:spLocks noGrp="1"/>
          </p:cNvSpPr>
          <p:nvPr>
            <p:ph type="sldNum" sz="quarter" idx="10"/>
          </p:nvPr>
        </p:nvSpPr>
        <p:spPr/>
        <p:txBody>
          <a:bodyPr/>
          <a:lstStyle>
            <a:lvl1pPr>
              <a:defRPr/>
            </a:lvl1pPr>
          </a:lstStyle>
          <a:p>
            <a:pPr>
              <a:defRPr/>
            </a:pPr>
            <a:fld id="{B4A4FD30-3DA8-4990-8F43-F361C6DC05AF}" type="slidenum">
              <a:rPr lang="es-MX"/>
              <a:pPr>
                <a:defRPr/>
              </a:pPr>
              <a:t>‹Nº›</a:t>
            </a:fld>
            <a:endParaRPr lang="es-MX" dirty="0"/>
          </a:p>
        </p:txBody>
      </p:sp>
    </p:spTree>
    <p:extLst>
      <p:ext uri="{BB962C8B-B14F-4D97-AF65-F5344CB8AC3E}">
        <p14:creationId xmlns:p14="http://schemas.microsoft.com/office/powerpoint/2010/main" val="375246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p:cNvSpPr>
            <a:spLocks noGrp="1"/>
          </p:cNvSpPr>
          <p:nvPr>
            <p:ph type="sldNum" sz="quarter" idx="10"/>
          </p:nvPr>
        </p:nvSpPr>
        <p:spPr/>
        <p:txBody>
          <a:bodyPr/>
          <a:lstStyle>
            <a:lvl1pPr>
              <a:defRPr/>
            </a:lvl1pPr>
          </a:lstStyle>
          <a:p>
            <a:pPr>
              <a:defRPr/>
            </a:pPr>
            <a:fld id="{A931BFB5-7D30-4967-A127-BF561BB3454E}" type="slidenum">
              <a:rPr lang="es-MX"/>
              <a:pPr>
                <a:defRPr/>
              </a:pPr>
              <a:t>‹Nº›</a:t>
            </a:fld>
            <a:endParaRPr lang="es-MX" dirty="0"/>
          </a:p>
        </p:txBody>
      </p:sp>
    </p:spTree>
    <p:extLst>
      <p:ext uri="{BB962C8B-B14F-4D97-AF65-F5344CB8AC3E}">
        <p14:creationId xmlns:p14="http://schemas.microsoft.com/office/powerpoint/2010/main" val="30887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1624014" y="1500174"/>
            <a:ext cx="3009900" cy="45720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786314" y="1500174"/>
            <a:ext cx="3009900" cy="45720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8" name="Title 7"/>
          <p:cNvSpPr>
            <a:spLocks noGrp="1"/>
          </p:cNvSpPr>
          <p:nvPr>
            <p:ph type="title"/>
          </p:nvPr>
        </p:nvSpPr>
        <p:spPr/>
        <p:txBody>
          <a:bodyPr/>
          <a:lstStyle/>
          <a:p>
            <a:r>
              <a:rPr lang="en-US"/>
              <a:t>Click to edit Master title style</a:t>
            </a:r>
          </a:p>
        </p:txBody>
      </p:sp>
      <p:sp>
        <p:nvSpPr>
          <p:cNvPr id="5" name="5 Marcador de número de diapositiva"/>
          <p:cNvSpPr>
            <a:spLocks noGrp="1"/>
          </p:cNvSpPr>
          <p:nvPr>
            <p:ph type="sldNum" sz="quarter" idx="10"/>
          </p:nvPr>
        </p:nvSpPr>
        <p:spPr/>
        <p:txBody>
          <a:bodyPr/>
          <a:lstStyle>
            <a:lvl1pPr>
              <a:defRPr/>
            </a:lvl1pPr>
          </a:lstStyle>
          <a:p>
            <a:pPr>
              <a:defRPr/>
            </a:pPr>
            <a:fld id="{82B2553F-DC24-4C2F-A3FA-F63299D5C6DE}" type="slidenum">
              <a:rPr lang="es-MX"/>
              <a:pPr>
                <a:defRPr/>
              </a:pPr>
              <a:t>‹Nº›</a:t>
            </a:fld>
            <a:endParaRPr lang="es-MX" dirty="0"/>
          </a:p>
        </p:txBody>
      </p:sp>
    </p:spTree>
    <p:extLst>
      <p:ext uri="{BB962C8B-B14F-4D97-AF65-F5344CB8AC3E}">
        <p14:creationId xmlns:p14="http://schemas.microsoft.com/office/powerpoint/2010/main" val="355221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3 Marcador de fecha"/>
          <p:cNvSpPr>
            <a:spLocks noGrp="1"/>
          </p:cNvSpPr>
          <p:nvPr>
            <p:ph type="dt" sz="half" idx="10"/>
          </p:nvPr>
        </p:nvSpPr>
        <p:spPr/>
        <p:txBody>
          <a:bodyPr/>
          <a:lstStyle>
            <a:lvl1pPr>
              <a:defRPr/>
            </a:lvl1pPr>
          </a:lstStyle>
          <a:p>
            <a:pPr>
              <a:defRPr/>
            </a:pPr>
            <a:fld id="{DED74BD6-D1D3-450B-9FE2-F6D1EA8BCA09}" type="datetime1">
              <a:rPr lang="es-MX"/>
              <a:pPr>
                <a:defRPr/>
              </a:pPr>
              <a:t>08/09/2017</a:t>
            </a:fld>
            <a:endParaRPr lang="es-MX"/>
          </a:p>
        </p:txBody>
      </p:sp>
      <p:sp>
        <p:nvSpPr>
          <p:cNvPr id="8" name="4 Marcador de pie de página"/>
          <p:cNvSpPr>
            <a:spLocks noGrp="1"/>
          </p:cNvSpPr>
          <p:nvPr>
            <p:ph type="ftr" sz="quarter" idx="11"/>
          </p:nvPr>
        </p:nvSpPr>
        <p:spPr/>
        <p:txBody>
          <a:bodyPr/>
          <a:lstStyle>
            <a:lvl1pPr>
              <a:defRPr/>
            </a:lvl1pPr>
          </a:lstStyle>
          <a:p>
            <a:pPr>
              <a:defRPr/>
            </a:pPr>
            <a:endParaRPr lang="es-MX"/>
          </a:p>
        </p:txBody>
      </p:sp>
      <p:sp>
        <p:nvSpPr>
          <p:cNvPr id="9" name="5 Marcador de número de diapositiva"/>
          <p:cNvSpPr>
            <a:spLocks noGrp="1"/>
          </p:cNvSpPr>
          <p:nvPr>
            <p:ph type="sldNum" sz="quarter" idx="12"/>
          </p:nvPr>
        </p:nvSpPr>
        <p:spPr/>
        <p:txBody>
          <a:bodyPr/>
          <a:lstStyle>
            <a:lvl1pPr>
              <a:defRPr/>
            </a:lvl1pPr>
          </a:lstStyle>
          <a:p>
            <a:pPr>
              <a:defRPr/>
            </a:pPr>
            <a:fld id="{192DA855-6AA2-424F-8A34-39D56C94240A}" type="slidenum">
              <a:rPr lang="es-MX"/>
              <a:pPr>
                <a:defRPr/>
              </a:pPr>
              <a:t>‹Nº›</a:t>
            </a:fld>
            <a:endParaRPr lang="es-MX" dirty="0"/>
          </a:p>
        </p:txBody>
      </p:sp>
    </p:spTree>
    <p:extLst>
      <p:ext uri="{BB962C8B-B14F-4D97-AF65-F5344CB8AC3E}">
        <p14:creationId xmlns:p14="http://schemas.microsoft.com/office/powerpoint/2010/main" val="68371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6" name="Title 5"/>
          <p:cNvSpPr>
            <a:spLocks noGrp="1"/>
          </p:cNvSpPr>
          <p:nvPr>
            <p:ph type="title"/>
          </p:nvPr>
        </p:nvSpPr>
        <p:spPr>
          <a:xfrm>
            <a:off x="1042988" y="44624"/>
            <a:ext cx="7850187" cy="714375"/>
          </a:xfrm>
        </p:spPr>
        <p:txBody>
          <a:bodyPr/>
          <a:lstStyle/>
          <a:p>
            <a:r>
              <a:rPr lang="en-US"/>
              <a:t>Click to edit Master title style</a:t>
            </a:r>
          </a:p>
        </p:txBody>
      </p:sp>
      <p:sp>
        <p:nvSpPr>
          <p:cNvPr id="3" name="3 Marcador de fecha"/>
          <p:cNvSpPr>
            <a:spLocks noGrp="1"/>
          </p:cNvSpPr>
          <p:nvPr>
            <p:ph type="dt" sz="half" idx="10"/>
          </p:nvPr>
        </p:nvSpPr>
        <p:spPr/>
        <p:txBody>
          <a:bodyPr/>
          <a:lstStyle>
            <a:lvl1pPr>
              <a:defRPr/>
            </a:lvl1pPr>
          </a:lstStyle>
          <a:p>
            <a:pPr>
              <a:defRPr/>
            </a:pPr>
            <a:fld id="{DC8EE3CC-BAED-4BFD-98F5-A308ACE783EB}" type="datetime1">
              <a:rPr lang="es-MX"/>
              <a:pPr>
                <a:defRPr/>
              </a:pPr>
              <a:t>08/09/2017</a:t>
            </a:fld>
            <a:endParaRPr lang="es-MX"/>
          </a:p>
        </p:txBody>
      </p:sp>
      <p:sp>
        <p:nvSpPr>
          <p:cNvPr id="4" name="4 Marcador de pie de página"/>
          <p:cNvSpPr>
            <a:spLocks noGrp="1"/>
          </p:cNvSpPr>
          <p:nvPr>
            <p:ph type="ftr" sz="quarter" idx="11"/>
          </p:nvPr>
        </p:nvSpPr>
        <p:spPr/>
        <p:txBody>
          <a:bodyPr/>
          <a:lstStyle>
            <a:lvl1pPr>
              <a:defRPr/>
            </a:lvl1pPr>
          </a:lstStyle>
          <a:p>
            <a:pPr>
              <a:defRPr/>
            </a:pPr>
            <a:endParaRPr lang="es-MX"/>
          </a:p>
        </p:txBody>
      </p:sp>
      <p:sp>
        <p:nvSpPr>
          <p:cNvPr id="5" name="5 Marcador de número de diapositiva"/>
          <p:cNvSpPr>
            <a:spLocks noGrp="1"/>
          </p:cNvSpPr>
          <p:nvPr>
            <p:ph type="sldNum" sz="quarter" idx="12"/>
          </p:nvPr>
        </p:nvSpPr>
        <p:spPr/>
        <p:txBody>
          <a:bodyPr/>
          <a:lstStyle>
            <a:lvl1pPr>
              <a:defRPr/>
            </a:lvl1pPr>
          </a:lstStyle>
          <a:p>
            <a:pPr>
              <a:defRPr/>
            </a:pPr>
            <a:fld id="{573E89A0-F974-449F-AD8B-E30863FD976D}" type="slidenum">
              <a:rPr lang="es-MX"/>
              <a:pPr>
                <a:defRPr/>
              </a:pPr>
              <a:t>‹Nº›</a:t>
            </a:fld>
            <a:endParaRPr lang="es-MX" dirty="0"/>
          </a:p>
        </p:txBody>
      </p:sp>
    </p:spTree>
    <p:extLst>
      <p:ext uri="{BB962C8B-B14F-4D97-AF65-F5344CB8AC3E}">
        <p14:creationId xmlns:p14="http://schemas.microsoft.com/office/powerpoint/2010/main" val="155747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9C600E76-73F1-4CE7-8D47-C419428CA6DB}" type="datetime1">
              <a:rPr lang="es-MX"/>
              <a:pPr>
                <a:defRPr/>
              </a:pPr>
              <a:t>08/09/2017</a:t>
            </a:fld>
            <a:endParaRPr lang="es-MX"/>
          </a:p>
        </p:txBody>
      </p:sp>
      <p:sp>
        <p:nvSpPr>
          <p:cNvPr id="3" name="4 Marcador de pie de página"/>
          <p:cNvSpPr>
            <a:spLocks noGrp="1"/>
          </p:cNvSpPr>
          <p:nvPr>
            <p:ph type="ftr" sz="quarter" idx="11"/>
          </p:nvPr>
        </p:nvSpPr>
        <p:spPr/>
        <p:txBody>
          <a:bodyPr/>
          <a:lstStyle>
            <a:lvl1pPr>
              <a:defRPr/>
            </a:lvl1pPr>
          </a:lstStyle>
          <a:p>
            <a:pPr>
              <a:defRPr/>
            </a:pPr>
            <a:endParaRPr lang="es-MX"/>
          </a:p>
        </p:txBody>
      </p:sp>
      <p:sp>
        <p:nvSpPr>
          <p:cNvPr id="4" name="5 Marcador de número de diapositiva"/>
          <p:cNvSpPr>
            <a:spLocks noGrp="1"/>
          </p:cNvSpPr>
          <p:nvPr>
            <p:ph type="sldNum" sz="quarter" idx="12"/>
          </p:nvPr>
        </p:nvSpPr>
        <p:spPr/>
        <p:txBody>
          <a:bodyPr/>
          <a:lstStyle>
            <a:lvl1pPr>
              <a:defRPr/>
            </a:lvl1pPr>
          </a:lstStyle>
          <a:p>
            <a:pPr>
              <a:defRPr/>
            </a:pPr>
            <a:fld id="{50A5BEAE-1905-471B-8A61-81567A0121B3}" type="slidenum">
              <a:rPr lang="es-MX"/>
              <a:pPr>
                <a:defRPr/>
              </a:pPr>
              <a:t>‹Nº›</a:t>
            </a:fld>
            <a:endParaRPr lang="es-MX" dirty="0"/>
          </a:p>
        </p:txBody>
      </p:sp>
    </p:spTree>
    <p:extLst>
      <p:ext uri="{BB962C8B-B14F-4D97-AF65-F5344CB8AC3E}">
        <p14:creationId xmlns:p14="http://schemas.microsoft.com/office/powerpoint/2010/main" val="184675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73050"/>
            <a:ext cx="3008313" cy="1162050"/>
          </a:xfrm>
          <a:prstGeom prst="rect">
            <a:avLst/>
          </a:prstGeo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D215A71-8071-43F3-B1E9-4EB28938770B}" type="datetime1">
              <a:rPr lang="es-MX"/>
              <a:pPr>
                <a:defRPr/>
              </a:pPr>
              <a:t>08/09/2017</a:t>
            </a:fld>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0A8B0B73-D9DD-4ACE-8071-E32754D4B374}" type="slidenum">
              <a:rPr lang="es-MX"/>
              <a:pPr>
                <a:defRPr/>
              </a:pPr>
              <a:t>‹Nº›</a:t>
            </a:fld>
            <a:endParaRPr lang="es-MX" dirty="0"/>
          </a:p>
        </p:txBody>
      </p:sp>
    </p:spTree>
    <p:extLst>
      <p:ext uri="{BB962C8B-B14F-4D97-AF65-F5344CB8AC3E}">
        <p14:creationId xmlns:p14="http://schemas.microsoft.com/office/powerpoint/2010/main" val="226871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2 Marcador de texto"/>
          <p:cNvSpPr>
            <a:spLocks noGrp="1"/>
          </p:cNvSpPr>
          <p:nvPr>
            <p:ph type="body" idx="1"/>
          </p:nvPr>
        </p:nvSpPr>
        <p:spPr bwMode="auto">
          <a:xfrm>
            <a:off x="785813" y="908050"/>
            <a:ext cx="8107362" cy="516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MX"/>
              <a:t>Haga clic para modificar el estilo de texto del patrón</a:t>
            </a:r>
          </a:p>
          <a:p>
            <a:pPr lvl="1"/>
            <a:r>
              <a:rPr lang="es-ES" altLang="es-MX"/>
              <a:t>Segundo nivel</a:t>
            </a:r>
          </a:p>
          <a:p>
            <a:pPr lvl="2"/>
            <a:r>
              <a:rPr lang="es-ES" altLang="es-MX"/>
              <a:t>Tercer nivel</a:t>
            </a:r>
          </a:p>
          <a:p>
            <a:pPr lvl="3"/>
            <a:r>
              <a:rPr lang="es-ES" altLang="es-MX"/>
              <a:t>Cuarto nivel</a:t>
            </a:r>
          </a:p>
          <a:p>
            <a:pPr lvl="4"/>
            <a:r>
              <a:rPr lang="es-ES" altLang="es-MX"/>
              <a:t>Quinto nivel</a:t>
            </a:r>
            <a:endParaRPr lang="es-MX" altLang="es-MX"/>
          </a:p>
        </p:txBody>
      </p:sp>
      <p:sp>
        <p:nvSpPr>
          <p:cNvPr id="4" name="3 Marcador de fecha"/>
          <p:cNvSpPr>
            <a:spLocks noGrp="1"/>
          </p:cNvSpPr>
          <p:nvPr>
            <p:ph type="dt" sz="half" idx="2"/>
          </p:nvPr>
        </p:nvSpPr>
        <p:spPr>
          <a:xfrm>
            <a:off x="457200" y="642778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117CCBB-B56C-4C35-BD59-9A920B510C76}" type="datetime1">
              <a:rPr lang="es-MX"/>
              <a:pPr>
                <a:defRPr/>
              </a:pPr>
              <a:t>08/09/2017</a:t>
            </a:fld>
            <a:endParaRPr lang="es-MX"/>
          </a:p>
        </p:txBody>
      </p:sp>
      <p:sp>
        <p:nvSpPr>
          <p:cNvPr id="5" name="4 Marcador de pie de página"/>
          <p:cNvSpPr>
            <a:spLocks noGrp="1"/>
          </p:cNvSpPr>
          <p:nvPr>
            <p:ph type="ftr" sz="quarter" idx="3"/>
          </p:nvPr>
        </p:nvSpPr>
        <p:spPr>
          <a:xfrm>
            <a:off x="3124200" y="64277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MX"/>
          </a:p>
        </p:txBody>
      </p:sp>
      <p:sp>
        <p:nvSpPr>
          <p:cNvPr id="6" name="5 Marcador de número de diapositiva"/>
          <p:cNvSpPr>
            <a:spLocks noGrp="1"/>
          </p:cNvSpPr>
          <p:nvPr>
            <p:ph type="sldNum" sz="quarter" idx="4"/>
          </p:nvPr>
        </p:nvSpPr>
        <p:spPr>
          <a:xfrm>
            <a:off x="7010400" y="6376988"/>
            <a:ext cx="2133600" cy="365125"/>
          </a:xfrm>
          <a:prstGeom prst="rect">
            <a:avLst/>
          </a:prstGeom>
        </p:spPr>
        <p:txBody>
          <a:bodyPr vert="horz" lIns="91440" tIns="45720" rIns="91440" bIns="45720" rtlCol="0" anchor="ctr"/>
          <a:lstStyle>
            <a:lvl1pPr algn="r" fontAlgn="auto">
              <a:spcBef>
                <a:spcPts val="0"/>
              </a:spcBef>
              <a:spcAft>
                <a:spcPts val="0"/>
              </a:spcAft>
              <a:defRPr sz="1400" b="1">
                <a:solidFill>
                  <a:schemeClr val="bg2">
                    <a:lumMod val="10000"/>
                  </a:schemeClr>
                </a:solidFill>
                <a:latin typeface="+mn-lt"/>
              </a:defRPr>
            </a:lvl1pPr>
          </a:lstStyle>
          <a:p>
            <a:pPr>
              <a:defRPr/>
            </a:pPr>
            <a:fld id="{54E08DA3-5E29-4682-99EC-F3B43E946102}" type="slidenum">
              <a:rPr lang="es-MX"/>
              <a:pPr>
                <a:defRPr/>
              </a:pPr>
              <a:t>‹Nº›</a:t>
            </a:fld>
            <a:endParaRPr lang="es-MX" dirty="0"/>
          </a:p>
        </p:txBody>
      </p:sp>
      <p:cxnSp>
        <p:nvCxnSpPr>
          <p:cNvPr id="14" name="13 Conector recto"/>
          <p:cNvCxnSpPr/>
          <p:nvPr userDrawn="1"/>
        </p:nvCxnSpPr>
        <p:spPr>
          <a:xfrm>
            <a:off x="1000125" y="855663"/>
            <a:ext cx="7929563" cy="15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31" name="Title Placeholder 15"/>
          <p:cNvSpPr>
            <a:spLocks noGrp="1"/>
          </p:cNvSpPr>
          <p:nvPr>
            <p:ph type="title"/>
          </p:nvPr>
        </p:nvSpPr>
        <p:spPr bwMode="auto">
          <a:xfrm>
            <a:off x="755650" y="44450"/>
            <a:ext cx="8137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a:t>Click to edit Master title style</a:t>
            </a:r>
          </a:p>
        </p:txBody>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30" r:id="rId6"/>
    <p:sldLayoutId id="2147484031" r:id="rId7"/>
    <p:sldLayoutId id="2147484032" r:id="rId8"/>
    <p:sldLayoutId id="2147484033" r:id="rId9"/>
    <p:sldLayoutId id="2147484034" r:id="rId10"/>
    <p:sldLayoutId id="2147484035" r:id="rId11"/>
    <p:sldLayoutId id="2147484036" r:id="rId12"/>
  </p:sldLayoutIdLst>
  <p:hf hdr="0" ftr="0" dt="0"/>
  <p:txStyles>
    <p:titleStyle>
      <a:lvl1pPr algn="l" rtl="0" eaLnBrk="0" fontAlgn="base" hangingPunct="0">
        <a:spcBef>
          <a:spcPct val="0"/>
        </a:spcBef>
        <a:spcAft>
          <a:spcPct val="0"/>
        </a:spcAft>
        <a:defRPr sz="3200" b="1" kern="1200">
          <a:solidFill>
            <a:schemeClr val="tx1"/>
          </a:solidFill>
          <a:latin typeface="Arial Rounded MT Bold" pitchFamily="34" charset="0"/>
          <a:ea typeface="+mj-ea"/>
          <a:cs typeface="+mj-cs"/>
        </a:defRPr>
      </a:lvl1pPr>
      <a:lvl2pPr algn="l" rtl="0" eaLnBrk="0" fontAlgn="base" hangingPunct="0">
        <a:spcBef>
          <a:spcPct val="0"/>
        </a:spcBef>
        <a:spcAft>
          <a:spcPct val="0"/>
        </a:spcAft>
        <a:defRPr sz="3200" b="1">
          <a:solidFill>
            <a:schemeClr val="tx1"/>
          </a:solidFill>
          <a:latin typeface="Arial Rounded MT Bold" pitchFamily="34" charset="0"/>
        </a:defRPr>
      </a:lvl2pPr>
      <a:lvl3pPr algn="l" rtl="0" eaLnBrk="0" fontAlgn="base" hangingPunct="0">
        <a:spcBef>
          <a:spcPct val="0"/>
        </a:spcBef>
        <a:spcAft>
          <a:spcPct val="0"/>
        </a:spcAft>
        <a:defRPr sz="3200" b="1">
          <a:solidFill>
            <a:schemeClr val="tx1"/>
          </a:solidFill>
          <a:latin typeface="Arial Rounded MT Bold" pitchFamily="34" charset="0"/>
        </a:defRPr>
      </a:lvl3pPr>
      <a:lvl4pPr algn="l" rtl="0" eaLnBrk="0" fontAlgn="base" hangingPunct="0">
        <a:spcBef>
          <a:spcPct val="0"/>
        </a:spcBef>
        <a:spcAft>
          <a:spcPct val="0"/>
        </a:spcAft>
        <a:defRPr sz="3200" b="1">
          <a:solidFill>
            <a:schemeClr val="tx1"/>
          </a:solidFill>
          <a:latin typeface="Arial Rounded MT Bold" pitchFamily="34" charset="0"/>
        </a:defRPr>
      </a:lvl4pPr>
      <a:lvl5pPr algn="l" rtl="0" eaLnBrk="0" fontAlgn="base" hangingPunct="0">
        <a:spcBef>
          <a:spcPct val="0"/>
        </a:spcBef>
        <a:spcAft>
          <a:spcPct val="0"/>
        </a:spcAft>
        <a:defRPr sz="3200" b="1">
          <a:solidFill>
            <a:schemeClr val="tx1"/>
          </a:solidFill>
          <a:latin typeface="Arial Rounded MT Bold"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284163" indent="-284163"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1pPr>
      <a:lvl2pPr marL="630238" indent="-284163"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3.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042988" y="2565400"/>
            <a:ext cx="7850187" cy="523875"/>
          </a:xfrm>
        </p:spPr>
        <p:txBody>
          <a:bodyPr rtlCol="0"/>
          <a:lstStyle/>
          <a:p>
            <a:pPr>
              <a:defRPr/>
            </a:pPr>
            <a:r>
              <a:rPr lang="es-ES"/>
              <a:t>Módulo 3: Alcance</a:t>
            </a:r>
          </a:p>
        </p:txBody>
      </p:sp>
      <p:sp>
        <p:nvSpPr>
          <p:cNvPr id="19" name="18 Marcador de número de diapositiva"/>
          <p:cNvSpPr>
            <a:spLocks noGrp="1"/>
          </p:cNvSpPr>
          <p:nvPr>
            <p:ph type="sldNum" sz="quarter" idx="10"/>
          </p:nvPr>
        </p:nvSpPr>
        <p:spPr/>
        <p:txBody>
          <a:bodyPr/>
          <a:lstStyle/>
          <a:p>
            <a:pPr>
              <a:defRPr/>
            </a:pPr>
            <a:fld id="{5633B3C5-CE10-41F8-922E-DA6233DD2380}" type="slidenum">
              <a:rPr lang="es-MX" smtClean="0"/>
              <a:pPr>
                <a:defRPr/>
              </a:pPr>
              <a:t>1</a:t>
            </a:fld>
            <a:endParaRPr lang="es-MX" dirty="0"/>
          </a:p>
        </p:txBody>
      </p:sp>
      <p:pic>
        <p:nvPicPr>
          <p:cNvPr id="7172" name="3 Imagen" descr="filosofia_al_alcance_del_raton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9550" y="3429000"/>
            <a:ext cx="19431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F8BE485D-3CE9-409E-A98B-51457096A15B}" type="slidenum">
              <a:rPr lang="es-MX"/>
              <a:pPr>
                <a:defRPr/>
              </a:pPr>
              <a:t>10</a:t>
            </a:fld>
            <a:endParaRPr lang="es-MX"/>
          </a:p>
        </p:txBody>
      </p:sp>
      <p:sp>
        <p:nvSpPr>
          <p:cNvPr id="21507" name="Rectangle 2"/>
          <p:cNvSpPr>
            <a:spLocks noGrp="1" noChangeArrowheads="1"/>
          </p:cNvSpPr>
          <p:nvPr>
            <p:ph type="title"/>
          </p:nvPr>
        </p:nvSpPr>
        <p:spPr>
          <a:xfrm>
            <a:off x="203200" y="214313"/>
            <a:ext cx="8331200" cy="344487"/>
          </a:xfrm>
        </p:spPr>
        <p:txBody>
          <a:bodyPr/>
          <a:lstStyle/>
          <a:p>
            <a:r>
              <a:rPr lang="es-ES" altLang="es-MX"/>
              <a:t>Iniciación</a:t>
            </a:r>
            <a:r>
              <a:rPr lang="en-US" altLang="es-MX"/>
              <a:t>. </a:t>
            </a:r>
            <a:r>
              <a:rPr lang="es-AR" altLang="es-MX" sz="2000"/>
              <a:t>Acta</a:t>
            </a:r>
            <a:r>
              <a:rPr lang="en-US" altLang="es-MX" sz="2000"/>
              <a:t> del </a:t>
            </a:r>
            <a:r>
              <a:rPr lang="es-AR" altLang="es-MX" sz="2000"/>
              <a:t>proyecto</a:t>
            </a:r>
            <a:r>
              <a:rPr lang="en-US" altLang="es-MX" sz="2000"/>
              <a:t> (project charter)</a:t>
            </a:r>
          </a:p>
        </p:txBody>
      </p:sp>
      <p:sp>
        <p:nvSpPr>
          <p:cNvPr id="5" name="Rectangle 3"/>
          <p:cNvSpPr txBox="1">
            <a:spLocks noChangeArrowheads="1"/>
          </p:cNvSpPr>
          <p:nvPr/>
        </p:nvSpPr>
        <p:spPr bwMode="auto">
          <a:xfrm>
            <a:off x="152400" y="1125538"/>
            <a:ext cx="8739188" cy="3727450"/>
          </a:xfrm>
          <a:prstGeom prst="rect">
            <a:avLst/>
          </a:prstGeom>
          <a:noFill/>
          <a:ln w="9525">
            <a:noFill/>
            <a:miter lim="800000"/>
            <a:headEnd/>
            <a:tailEnd/>
          </a:ln>
          <a:effectLst/>
        </p:spPr>
        <p:txBody>
          <a:bodyPr/>
          <a:lstStyle/>
          <a:p>
            <a:pPr marL="342900" indent="-342900">
              <a:spcBef>
                <a:spcPct val="20000"/>
              </a:spcBef>
              <a:buFontTx/>
              <a:buChar char="•"/>
              <a:defRPr/>
            </a:pPr>
            <a:r>
              <a:rPr lang="es-AR" sz="2400" kern="0" dirty="0">
                <a:latin typeface="Arial" pitchFamily="34" charset="0"/>
                <a:cs typeface="Arial" pitchFamily="34" charset="0"/>
              </a:rPr>
              <a:t>Una vez seleccionados los proyectos en los que vamos a trabajar debemos formalizarlos.</a:t>
            </a:r>
          </a:p>
          <a:p>
            <a:pPr marL="342900" indent="-342900">
              <a:spcBef>
                <a:spcPct val="20000"/>
              </a:spcBef>
              <a:buFontTx/>
              <a:buChar char="•"/>
              <a:defRPr/>
            </a:pPr>
            <a:r>
              <a:rPr lang="es-AR" sz="2400" kern="0" dirty="0">
                <a:latin typeface="Arial" pitchFamily="34" charset="0"/>
                <a:cs typeface="Arial" pitchFamily="34" charset="0"/>
              </a:rPr>
              <a:t>Todo proyecto debe formalizarse para que todos los involucrados tengan claros:</a:t>
            </a:r>
          </a:p>
          <a:p>
            <a:pPr marL="742950" lvl="1" indent="-285750">
              <a:spcBef>
                <a:spcPct val="20000"/>
              </a:spcBef>
              <a:buFontTx/>
              <a:buChar char="•"/>
              <a:defRPr/>
            </a:pPr>
            <a:r>
              <a:rPr lang="es-AR" sz="2000" kern="0" dirty="0">
                <a:latin typeface="Arial" pitchFamily="34" charset="0"/>
                <a:cs typeface="Arial" pitchFamily="34" charset="0"/>
              </a:rPr>
              <a:t>Los objetivos.</a:t>
            </a:r>
          </a:p>
          <a:p>
            <a:pPr marL="742950" lvl="1" indent="-285750">
              <a:spcBef>
                <a:spcPct val="20000"/>
              </a:spcBef>
              <a:buFontTx/>
              <a:buChar char="•"/>
              <a:defRPr/>
            </a:pPr>
            <a:r>
              <a:rPr lang="es-AR" sz="2000" kern="0" dirty="0">
                <a:latin typeface="Arial" pitchFamily="34" charset="0"/>
                <a:cs typeface="Arial" pitchFamily="34" charset="0"/>
              </a:rPr>
              <a:t>Criterios de éxito.</a:t>
            </a:r>
          </a:p>
          <a:p>
            <a:pPr marL="742950" lvl="1" indent="-285750">
              <a:spcBef>
                <a:spcPct val="20000"/>
              </a:spcBef>
              <a:buFontTx/>
              <a:buChar char="•"/>
              <a:defRPr/>
            </a:pPr>
            <a:r>
              <a:rPr lang="es-AR" sz="2000" kern="0" dirty="0">
                <a:latin typeface="Arial" pitchFamily="34" charset="0"/>
                <a:cs typeface="Arial" pitchFamily="34" charset="0"/>
              </a:rPr>
              <a:t>Restricciones.</a:t>
            </a:r>
          </a:p>
          <a:p>
            <a:pPr marL="742950" lvl="1" indent="-285750">
              <a:spcBef>
                <a:spcPct val="20000"/>
              </a:spcBef>
              <a:buFontTx/>
              <a:buChar char="•"/>
              <a:defRPr/>
            </a:pPr>
            <a:r>
              <a:rPr lang="es-AR" sz="2000" kern="0" dirty="0">
                <a:latin typeface="Arial" pitchFamily="34" charset="0"/>
                <a:cs typeface="Arial" pitchFamily="34" charset="0"/>
              </a:rPr>
              <a:t>Supuestos.</a:t>
            </a:r>
          </a:p>
          <a:p>
            <a:pPr marL="742950" lvl="1" indent="-285750">
              <a:spcBef>
                <a:spcPct val="20000"/>
              </a:spcBef>
              <a:buFontTx/>
              <a:buChar char="•"/>
              <a:defRPr/>
            </a:pPr>
            <a:r>
              <a:rPr lang="es-AR" sz="2000" kern="0" dirty="0">
                <a:latin typeface="Arial" pitchFamily="34" charset="0"/>
                <a:cs typeface="Arial" pitchFamily="34" charset="0"/>
              </a:rPr>
              <a:t>Además de asignar los roles y responsabilidades a los principales participantes.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644B1B70-3112-45FF-8FBA-C601B3C810E3}" type="slidenum">
              <a:rPr lang="es-MX"/>
              <a:pPr>
                <a:defRPr/>
              </a:pPr>
              <a:t>11</a:t>
            </a:fld>
            <a:endParaRPr lang="es-MX"/>
          </a:p>
        </p:txBody>
      </p:sp>
      <p:sp>
        <p:nvSpPr>
          <p:cNvPr id="22531" name="Rectangle 2"/>
          <p:cNvSpPr>
            <a:spLocks noGrp="1" noChangeArrowheads="1"/>
          </p:cNvSpPr>
          <p:nvPr>
            <p:ph type="title"/>
          </p:nvPr>
        </p:nvSpPr>
        <p:spPr>
          <a:xfrm>
            <a:off x="203200" y="214313"/>
            <a:ext cx="8331200" cy="344487"/>
          </a:xfrm>
        </p:spPr>
        <p:txBody>
          <a:bodyPr/>
          <a:lstStyle/>
          <a:p>
            <a:r>
              <a:rPr lang="es-ES" altLang="es-MX"/>
              <a:t>Iniciación</a:t>
            </a:r>
            <a:r>
              <a:rPr lang="en-US" altLang="es-MX"/>
              <a:t>. </a:t>
            </a:r>
            <a:r>
              <a:rPr lang="es-AR" altLang="es-MX" sz="2000"/>
              <a:t>Acta</a:t>
            </a:r>
            <a:r>
              <a:rPr lang="en-US" altLang="es-MX" sz="2000"/>
              <a:t> del </a:t>
            </a:r>
            <a:r>
              <a:rPr lang="es-AR" altLang="es-MX" sz="2000"/>
              <a:t>proyecto</a:t>
            </a:r>
            <a:r>
              <a:rPr lang="en-US" altLang="es-MX" sz="2000"/>
              <a:t> (project charter)</a:t>
            </a:r>
          </a:p>
        </p:txBody>
      </p:sp>
      <p:sp>
        <p:nvSpPr>
          <p:cNvPr id="5" name="Rectangle 3"/>
          <p:cNvSpPr txBox="1">
            <a:spLocks noChangeArrowheads="1"/>
          </p:cNvSpPr>
          <p:nvPr/>
        </p:nvSpPr>
        <p:spPr bwMode="auto">
          <a:xfrm>
            <a:off x="152400" y="1268413"/>
            <a:ext cx="8739188" cy="3800475"/>
          </a:xfrm>
          <a:prstGeom prst="rect">
            <a:avLst/>
          </a:prstGeom>
          <a:noFill/>
          <a:ln w="9525">
            <a:noFill/>
            <a:miter lim="800000"/>
            <a:headEnd/>
            <a:tailEnd/>
          </a:ln>
          <a:effectLst/>
        </p:spPr>
        <p:txBody>
          <a:bodyPr/>
          <a:lstStyle/>
          <a:p>
            <a:pPr marL="342900" indent="-342900">
              <a:spcBef>
                <a:spcPct val="20000"/>
              </a:spcBef>
              <a:buFontTx/>
              <a:buChar char="•"/>
              <a:defRPr/>
            </a:pPr>
            <a:r>
              <a:rPr lang="es-AR" sz="2400" kern="0" dirty="0">
                <a:latin typeface="Arial" pitchFamily="34" charset="0"/>
                <a:cs typeface="Arial" pitchFamily="34" charset="0"/>
              </a:rPr>
              <a:t>El acta del proyecto es un documento que reconoce formalmente la existencia de un proyecto y aporta información sobre los objetivos del proyecto y de gestión.</a:t>
            </a:r>
          </a:p>
          <a:p>
            <a:pPr marL="742950" lvl="1" indent="-285750">
              <a:spcBef>
                <a:spcPct val="20000"/>
              </a:spcBef>
              <a:buFontTx/>
              <a:buChar char="•"/>
              <a:defRPr/>
            </a:pPr>
            <a:r>
              <a:rPr lang="es-AR" sz="2400" kern="0" dirty="0">
                <a:latin typeface="Arial" pitchFamily="34" charset="0"/>
                <a:cs typeface="Arial" pitchFamily="34" charset="0"/>
              </a:rPr>
              <a:t>Necesidades de negocio.</a:t>
            </a:r>
          </a:p>
          <a:p>
            <a:pPr marL="742950" lvl="1" indent="-285750">
              <a:spcBef>
                <a:spcPct val="20000"/>
              </a:spcBef>
              <a:buFontTx/>
              <a:buChar char="•"/>
              <a:defRPr/>
            </a:pPr>
            <a:r>
              <a:rPr lang="es-AR" sz="2400" kern="0" dirty="0">
                <a:latin typeface="Arial" pitchFamily="34" charset="0"/>
                <a:cs typeface="Arial" pitchFamily="34" charset="0"/>
              </a:rPr>
              <a:t>Descripción del producto.</a:t>
            </a:r>
          </a:p>
          <a:p>
            <a:pPr marL="342900" indent="-342900">
              <a:spcBef>
                <a:spcPct val="20000"/>
              </a:spcBef>
              <a:buFontTx/>
              <a:buChar char="•"/>
              <a:defRPr/>
            </a:pPr>
            <a:r>
              <a:rPr lang="es-AR" sz="2400" kern="0" dirty="0">
                <a:latin typeface="Arial" pitchFamily="34" charset="0"/>
                <a:cs typeface="Arial" pitchFamily="34" charset="0"/>
              </a:rPr>
              <a:t>Otorga al jefe de proyecto la autoridad necesaria para asignar recursos de la organización a las actividades del proyecto.</a:t>
            </a:r>
          </a:p>
          <a:p>
            <a:pPr marL="342900" indent="-342900">
              <a:spcBef>
                <a:spcPct val="20000"/>
              </a:spcBef>
              <a:buFontTx/>
              <a:buChar char="•"/>
              <a:defRPr/>
            </a:pPr>
            <a:r>
              <a:rPr lang="es-AR" sz="2400" kern="0" dirty="0">
                <a:latin typeface="Arial" pitchFamily="34" charset="0"/>
                <a:cs typeface="Arial" pitchFamily="34" charset="0"/>
              </a:rPr>
              <a:t>El acta del proyecto debe ser emitida por un director con el suficiente nivel de autoridad, como reconocimiento del acuerdo de las necesidades e intenciones del proyecto.</a:t>
            </a:r>
          </a:p>
          <a:p>
            <a:pPr marL="342900" indent="-342900">
              <a:spcBef>
                <a:spcPct val="20000"/>
              </a:spcBef>
              <a:buFontTx/>
              <a:buChar char="•"/>
              <a:defRPr/>
            </a:pPr>
            <a:endParaRPr lang="es-AR" sz="2400" kern="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48C254DF-C20B-4595-A472-84CD71A8BDB2}" type="slidenum">
              <a:rPr lang="es-MX"/>
              <a:pPr>
                <a:defRPr/>
              </a:pPr>
              <a:t>12</a:t>
            </a:fld>
            <a:endParaRPr lang="es-MX" dirty="0"/>
          </a:p>
        </p:txBody>
      </p:sp>
      <p:sp>
        <p:nvSpPr>
          <p:cNvPr id="23555" name="Rectangle 2"/>
          <p:cNvSpPr>
            <a:spLocks noGrp="1" noChangeArrowheads="1"/>
          </p:cNvSpPr>
          <p:nvPr>
            <p:ph type="title"/>
          </p:nvPr>
        </p:nvSpPr>
        <p:spPr>
          <a:xfrm>
            <a:off x="203200" y="214313"/>
            <a:ext cx="8331200" cy="344487"/>
          </a:xfrm>
        </p:spPr>
        <p:txBody>
          <a:bodyPr/>
          <a:lstStyle/>
          <a:p>
            <a:r>
              <a:rPr lang="es-AR" altLang="es-MX"/>
              <a:t>Acta del proyecto. </a:t>
            </a:r>
            <a:r>
              <a:rPr lang="es-AR" altLang="es-MX" sz="1800"/>
              <a:t>Ejemplo</a:t>
            </a:r>
            <a:endParaRPr lang="es-AR" altLang="es-MX"/>
          </a:p>
        </p:txBody>
      </p:sp>
      <p:graphicFrame>
        <p:nvGraphicFramePr>
          <p:cNvPr id="23556" name="Object 3"/>
          <p:cNvGraphicFramePr>
            <a:graphicFrameLocks noChangeAspect="1"/>
          </p:cNvGraphicFramePr>
          <p:nvPr/>
        </p:nvGraphicFramePr>
        <p:xfrm>
          <a:off x="228600" y="1463675"/>
          <a:ext cx="8763000" cy="3840163"/>
        </p:xfrm>
        <a:graphic>
          <a:graphicData uri="http://schemas.openxmlformats.org/presentationml/2006/ole">
            <mc:AlternateContent xmlns:mc="http://schemas.openxmlformats.org/markup-compatibility/2006">
              <mc:Choice xmlns:v="urn:schemas-microsoft-com:vml" Requires="v">
                <p:oleObj spid="_x0000_s23561" name="Document" r:id="rId4" imgW="9149045" imgH="4013392" progId="Word.Document.8">
                  <p:embed/>
                </p:oleObj>
              </mc:Choice>
              <mc:Fallback>
                <p:oleObj name="Document" r:id="rId4" imgW="9149045" imgH="401339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463675"/>
                        <a:ext cx="87630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57D5570D-BC9F-47C4-A7B7-32FC500989D5}" type="slidenum">
              <a:rPr lang="es-MX"/>
              <a:pPr>
                <a:defRPr/>
              </a:pPr>
              <a:t>13</a:t>
            </a:fld>
            <a:endParaRPr lang="es-MX"/>
          </a:p>
        </p:txBody>
      </p:sp>
      <p:sp>
        <p:nvSpPr>
          <p:cNvPr id="24579" name="Rectangle 2"/>
          <p:cNvSpPr>
            <a:spLocks noGrp="1" noChangeArrowheads="1"/>
          </p:cNvSpPr>
          <p:nvPr>
            <p:ph type="title"/>
          </p:nvPr>
        </p:nvSpPr>
        <p:spPr>
          <a:xfrm>
            <a:off x="203200" y="214313"/>
            <a:ext cx="8331200" cy="344487"/>
          </a:xfrm>
        </p:spPr>
        <p:txBody>
          <a:bodyPr/>
          <a:lstStyle/>
          <a:p>
            <a:r>
              <a:rPr lang="es-ES" altLang="es-MX"/>
              <a:t>Planificar el alcance</a:t>
            </a:r>
          </a:p>
        </p:txBody>
      </p:sp>
      <p:sp>
        <p:nvSpPr>
          <p:cNvPr id="5" name="Rectangle 3"/>
          <p:cNvSpPr txBox="1">
            <a:spLocks noChangeArrowheads="1"/>
          </p:cNvSpPr>
          <p:nvPr/>
        </p:nvSpPr>
        <p:spPr bwMode="auto">
          <a:xfrm>
            <a:off x="152400" y="1052513"/>
            <a:ext cx="8739188" cy="2287587"/>
          </a:xfrm>
          <a:prstGeom prst="rect">
            <a:avLst/>
          </a:prstGeom>
          <a:noFill/>
          <a:ln w="9525">
            <a:noFill/>
            <a:miter lim="800000"/>
            <a:headEnd/>
            <a:tailEnd/>
          </a:ln>
          <a:effectLst/>
        </p:spPr>
        <p:txBody>
          <a:bodyPr/>
          <a:lstStyle/>
          <a:p>
            <a:pPr marL="342900" indent="-342900">
              <a:spcBef>
                <a:spcPct val="20000"/>
              </a:spcBef>
              <a:buFontTx/>
              <a:buChar char="•"/>
              <a:defRPr/>
            </a:pPr>
            <a:r>
              <a:rPr lang="es-AR" sz="2800" kern="0" dirty="0">
                <a:latin typeface="+mn-lt"/>
              </a:rPr>
              <a:t>Desarrollo de un enunciado escrito del alcance como base para futuras decisiones del proyecto.</a:t>
            </a:r>
          </a:p>
          <a:p>
            <a:pPr marL="342900" indent="-342900">
              <a:spcBef>
                <a:spcPct val="20000"/>
              </a:spcBef>
              <a:buFontTx/>
              <a:buChar char="•"/>
              <a:defRPr/>
            </a:pPr>
            <a:r>
              <a:rPr lang="es-AR" sz="2800" kern="0" dirty="0">
                <a:latin typeface="+mn-lt"/>
              </a:rPr>
              <a:t>El enunciado del alcance constituye la base para un acuerdo entre el proyecto y el cliente del proyecto para identificar tanto los objetivos como los entregables del proyecto.</a:t>
            </a:r>
          </a:p>
          <a:p>
            <a:pPr marL="342900" indent="-342900">
              <a:spcBef>
                <a:spcPct val="20000"/>
              </a:spcBef>
              <a:buFontTx/>
              <a:buChar char="•"/>
              <a:defRPr/>
            </a:pPr>
            <a:endParaRPr lang="es-AR" sz="2800" kern="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A9D220A8-8B58-4B97-839E-BF601F8E00DF}" type="slidenum">
              <a:rPr lang="es-MX"/>
              <a:pPr>
                <a:defRPr/>
              </a:pPr>
              <a:t>14</a:t>
            </a:fld>
            <a:endParaRPr lang="es-MX" dirty="0"/>
          </a:p>
        </p:txBody>
      </p:sp>
      <p:sp>
        <p:nvSpPr>
          <p:cNvPr id="26627" name="Rectangle 2"/>
          <p:cNvSpPr>
            <a:spLocks noGrp="1" noChangeArrowheads="1"/>
          </p:cNvSpPr>
          <p:nvPr>
            <p:ph type="title"/>
          </p:nvPr>
        </p:nvSpPr>
        <p:spPr>
          <a:xfrm>
            <a:off x="203200" y="214313"/>
            <a:ext cx="8331200" cy="344487"/>
          </a:xfrm>
        </p:spPr>
        <p:txBody>
          <a:bodyPr/>
          <a:lstStyle/>
          <a:p>
            <a:r>
              <a:rPr lang="es-ES" altLang="es-MX"/>
              <a:t>Enunciado del alcance</a:t>
            </a:r>
          </a:p>
        </p:txBody>
      </p:sp>
      <p:sp>
        <p:nvSpPr>
          <p:cNvPr id="5" name="Rectangle 3"/>
          <p:cNvSpPr txBox="1">
            <a:spLocks noChangeArrowheads="1"/>
          </p:cNvSpPr>
          <p:nvPr/>
        </p:nvSpPr>
        <p:spPr bwMode="auto">
          <a:xfrm>
            <a:off x="152400" y="925513"/>
            <a:ext cx="8739188" cy="3367087"/>
          </a:xfrm>
          <a:prstGeom prst="rect">
            <a:avLst/>
          </a:prstGeom>
          <a:noFill/>
          <a:ln w="9525">
            <a:noFill/>
            <a:miter lim="800000"/>
            <a:headEnd/>
            <a:tailEnd/>
          </a:ln>
          <a:effectLst/>
        </p:spPr>
        <p:txBody>
          <a:bodyPr/>
          <a:lstStyle/>
          <a:p>
            <a:pPr marL="342900" indent="-342900">
              <a:spcBef>
                <a:spcPct val="20000"/>
              </a:spcBef>
              <a:buFontTx/>
              <a:buChar char="•"/>
              <a:defRPr/>
            </a:pPr>
            <a:r>
              <a:rPr lang="es-AR" sz="2800" kern="0" dirty="0">
                <a:latin typeface="Arial" pitchFamily="34" charset="0"/>
                <a:cs typeface="Arial" pitchFamily="34" charset="0"/>
              </a:rPr>
              <a:t>El enunciado del alcance es un documento utilizado para desarrollar y confirmar un entendimiento común del alcance del proyecto. Debe incluir:</a:t>
            </a:r>
          </a:p>
          <a:p>
            <a:pPr marL="742950" lvl="1" indent="-285750">
              <a:spcBef>
                <a:spcPct val="20000"/>
              </a:spcBef>
              <a:buFontTx/>
              <a:buChar char="•"/>
              <a:defRPr/>
            </a:pPr>
            <a:r>
              <a:rPr lang="es-AR" sz="2000" kern="0" dirty="0">
                <a:latin typeface="Arial" pitchFamily="34" charset="0"/>
                <a:cs typeface="Arial" pitchFamily="34" charset="0"/>
              </a:rPr>
              <a:t>Justificación del proyecto.</a:t>
            </a:r>
          </a:p>
          <a:p>
            <a:pPr marL="742950" lvl="1" indent="-285750">
              <a:spcBef>
                <a:spcPct val="20000"/>
              </a:spcBef>
              <a:buFontTx/>
              <a:buChar char="•"/>
              <a:defRPr/>
            </a:pPr>
            <a:r>
              <a:rPr lang="es-AR" sz="2000" kern="0" dirty="0">
                <a:latin typeface="Arial" pitchFamily="34" charset="0"/>
                <a:cs typeface="Arial" pitchFamily="34" charset="0"/>
              </a:rPr>
              <a:t>Producto del proyecto.</a:t>
            </a:r>
          </a:p>
          <a:p>
            <a:pPr marL="742950" lvl="1" indent="-285750">
              <a:spcBef>
                <a:spcPct val="20000"/>
              </a:spcBef>
              <a:buFontTx/>
              <a:buChar char="•"/>
              <a:defRPr/>
            </a:pPr>
            <a:r>
              <a:rPr lang="es-AR" sz="2000" kern="0" dirty="0">
                <a:latin typeface="Arial" pitchFamily="34" charset="0"/>
                <a:cs typeface="Arial" pitchFamily="34" charset="0"/>
              </a:rPr>
              <a:t>Entregables del proyecto.</a:t>
            </a:r>
          </a:p>
          <a:p>
            <a:pPr marL="742950" lvl="1" indent="-285750">
              <a:spcBef>
                <a:spcPct val="20000"/>
              </a:spcBef>
              <a:buFontTx/>
              <a:buChar char="•"/>
              <a:defRPr/>
            </a:pPr>
            <a:r>
              <a:rPr lang="es-AR" sz="2000" kern="0" dirty="0">
                <a:latin typeface="Arial" pitchFamily="34" charset="0"/>
                <a:cs typeface="Arial" pitchFamily="34" charset="0"/>
              </a:rPr>
              <a:t>Objetivos del proyecto. (SMART)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A3F3CCA6-5CDF-4DF5-B8FE-DFA183578970}" type="slidenum">
              <a:rPr lang="es-MX"/>
              <a:pPr>
                <a:defRPr/>
              </a:pPr>
              <a:t>15</a:t>
            </a:fld>
            <a:endParaRPr lang="es-MX"/>
          </a:p>
        </p:txBody>
      </p:sp>
      <p:sp>
        <p:nvSpPr>
          <p:cNvPr id="27651" name="Rectangle 2"/>
          <p:cNvSpPr>
            <a:spLocks noGrp="1" noChangeArrowheads="1"/>
          </p:cNvSpPr>
          <p:nvPr>
            <p:ph type="title"/>
          </p:nvPr>
        </p:nvSpPr>
        <p:spPr>
          <a:xfrm>
            <a:off x="203200" y="214313"/>
            <a:ext cx="8331200" cy="344487"/>
          </a:xfrm>
        </p:spPr>
        <p:txBody>
          <a:bodyPr/>
          <a:lstStyle/>
          <a:p>
            <a:r>
              <a:rPr lang="es-ES" altLang="es-MX"/>
              <a:t>Plan de gestión del alcance</a:t>
            </a:r>
          </a:p>
        </p:txBody>
      </p:sp>
      <p:sp>
        <p:nvSpPr>
          <p:cNvPr id="5" name="Rectangle 3"/>
          <p:cNvSpPr txBox="1">
            <a:spLocks noChangeArrowheads="1"/>
          </p:cNvSpPr>
          <p:nvPr/>
        </p:nvSpPr>
        <p:spPr bwMode="auto">
          <a:xfrm>
            <a:off x="152400" y="925513"/>
            <a:ext cx="8739188" cy="3367087"/>
          </a:xfrm>
          <a:prstGeom prst="rect">
            <a:avLst/>
          </a:prstGeom>
          <a:noFill/>
          <a:ln w="9525">
            <a:noFill/>
            <a:miter lim="800000"/>
            <a:headEnd/>
            <a:tailEnd/>
          </a:ln>
          <a:effectLst/>
        </p:spPr>
        <p:txBody>
          <a:bodyPr/>
          <a:lstStyle/>
          <a:p>
            <a:pPr marL="342900" indent="-342900">
              <a:spcBef>
                <a:spcPct val="20000"/>
              </a:spcBef>
              <a:buFontTx/>
              <a:buChar char="•"/>
              <a:defRPr/>
            </a:pPr>
            <a:r>
              <a:rPr lang="es-AR" sz="2400" kern="0" dirty="0">
                <a:latin typeface="Arial" pitchFamily="34" charset="0"/>
                <a:cs typeface="Arial" pitchFamily="34" charset="0"/>
              </a:rPr>
              <a:t>Describe como será gestionado el alcance del proyecto y como los cambios del alcance se integrarán en el propio proyecto.</a:t>
            </a:r>
          </a:p>
          <a:p>
            <a:pPr marL="342900" indent="-342900">
              <a:spcBef>
                <a:spcPct val="20000"/>
              </a:spcBef>
              <a:buFontTx/>
              <a:buChar char="•"/>
              <a:defRPr/>
            </a:pPr>
            <a:r>
              <a:rPr lang="es-AR" sz="2400" kern="0" dirty="0">
                <a:latin typeface="Arial" pitchFamily="34" charset="0"/>
                <a:cs typeface="Arial" pitchFamily="34" charset="0"/>
              </a:rPr>
              <a:t>Es parte del plan de proyecto global (plan de proyecto).</a:t>
            </a:r>
          </a:p>
          <a:p>
            <a:pPr marL="342900" indent="-342900">
              <a:spcBef>
                <a:spcPct val="20000"/>
              </a:spcBef>
              <a:buFontTx/>
              <a:buChar char="•"/>
              <a:defRPr/>
            </a:pPr>
            <a:r>
              <a:rPr lang="es-AR" sz="2400" kern="0" dirty="0">
                <a:latin typeface="Arial" pitchFamily="34" charset="0"/>
                <a:cs typeface="Arial" pitchFamily="34" charset="0"/>
              </a:rPr>
              <a:t>Debe incluir una previsión de los cambios de alcance de proyecto esperados (expectativas de estabilidad). </a:t>
            </a:r>
          </a:p>
          <a:p>
            <a:pPr marL="342900" indent="-342900">
              <a:spcBef>
                <a:spcPct val="20000"/>
              </a:spcBef>
              <a:buFontTx/>
              <a:buChar char="•"/>
              <a:defRPr/>
            </a:pPr>
            <a:r>
              <a:rPr lang="es-AR" sz="2400" kern="0" dirty="0">
                <a:latin typeface="Arial" pitchFamily="34" charset="0"/>
                <a:cs typeface="Arial" pitchFamily="34" charset="0"/>
              </a:rPr>
              <a:t>Debe incluir también una clara descripción de cómo los cambios de alcance se identificarán y clasificarán (plan de gestión de cambios).</a:t>
            </a:r>
          </a:p>
          <a:p>
            <a:pPr marL="342900" indent="-342900">
              <a:spcBef>
                <a:spcPct val="20000"/>
              </a:spcBef>
              <a:buFontTx/>
              <a:buChar char="•"/>
              <a:defRPr/>
            </a:pPr>
            <a:endParaRPr lang="es-AR" sz="2400" kern="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8C9E3A1A-4393-4171-BB0F-98B11C63D2AC}" type="slidenum">
              <a:rPr lang="es-MX"/>
              <a:pPr>
                <a:defRPr/>
              </a:pPr>
              <a:t>16</a:t>
            </a:fld>
            <a:endParaRPr lang="es-MX" dirty="0"/>
          </a:p>
        </p:txBody>
      </p:sp>
      <p:sp>
        <p:nvSpPr>
          <p:cNvPr id="28675" name="Rectangle 2"/>
          <p:cNvSpPr>
            <a:spLocks noGrp="1" noChangeArrowheads="1"/>
          </p:cNvSpPr>
          <p:nvPr>
            <p:ph type="title"/>
          </p:nvPr>
        </p:nvSpPr>
        <p:spPr>
          <a:xfrm>
            <a:off x="203200" y="214313"/>
            <a:ext cx="8331200" cy="344487"/>
          </a:xfrm>
        </p:spPr>
        <p:txBody>
          <a:bodyPr/>
          <a:lstStyle/>
          <a:p>
            <a:r>
              <a:rPr lang="es-ES" altLang="es-MX"/>
              <a:t>Definir el alcance</a:t>
            </a:r>
          </a:p>
        </p:txBody>
      </p:sp>
      <p:sp>
        <p:nvSpPr>
          <p:cNvPr id="10" name="Rectangle 3"/>
          <p:cNvSpPr txBox="1">
            <a:spLocks noChangeArrowheads="1"/>
          </p:cNvSpPr>
          <p:nvPr/>
        </p:nvSpPr>
        <p:spPr bwMode="auto">
          <a:xfrm>
            <a:off x="152400" y="925513"/>
            <a:ext cx="8739188" cy="4232275"/>
          </a:xfrm>
          <a:prstGeom prst="rect">
            <a:avLst/>
          </a:prstGeom>
          <a:noFill/>
          <a:ln w="9525">
            <a:noFill/>
            <a:miter lim="800000"/>
            <a:headEnd/>
            <a:tailEnd/>
          </a:ln>
          <a:effectLst/>
        </p:spPr>
        <p:txBody>
          <a:bodyPr/>
          <a:lstStyle/>
          <a:p>
            <a:pPr marL="342900" indent="-342900">
              <a:spcBef>
                <a:spcPct val="20000"/>
              </a:spcBef>
              <a:buFontTx/>
              <a:buChar char="•"/>
              <a:defRPr/>
            </a:pPr>
            <a:r>
              <a:rPr lang="es-ES" sz="2400" kern="0" dirty="0">
                <a:latin typeface="Arial" pitchFamily="34" charset="0"/>
                <a:cs typeface="Arial" pitchFamily="34" charset="0"/>
              </a:rPr>
              <a:t>Una vez completada la etapa de planificación del alcance, el siguiente paso es definir el trabajo dividiéndolo en piezas más manejables.</a:t>
            </a:r>
          </a:p>
          <a:p>
            <a:pPr marL="342900" indent="-342900">
              <a:spcBef>
                <a:spcPct val="20000"/>
              </a:spcBef>
              <a:buFontTx/>
              <a:buChar char="•"/>
              <a:defRPr/>
            </a:pPr>
            <a:r>
              <a:rPr lang="es-ES" sz="2400" kern="0" dirty="0">
                <a:latin typeface="Arial" pitchFamily="34" charset="0"/>
                <a:cs typeface="Arial" pitchFamily="34" charset="0"/>
              </a:rPr>
              <a:t>Los objetivos de este proceso son:</a:t>
            </a:r>
          </a:p>
          <a:p>
            <a:pPr marL="742950" lvl="1" indent="-285750">
              <a:spcBef>
                <a:spcPct val="20000"/>
              </a:spcBef>
              <a:buFontTx/>
              <a:buChar char="•"/>
              <a:defRPr/>
            </a:pPr>
            <a:r>
              <a:rPr lang="es-ES" sz="2400" kern="0" dirty="0">
                <a:latin typeface="Arial" pitchFamily="34" charset="0"/>
                <a:cs typeface="Arial" pitchFamily="34" charset="0"/>
              </a:rPr>
              <a:t>Ayudar a mejorar la precisión de las estimaciones del tiempo, coste y recursos.</a:t>
            </a:r>
          </a:p>
          <a:p>
            <a:pPr marL="742950" lvl="1" indent="-285750">
              <a:spcBef>
                <a:spcPct val="20000"/>
              </a:spcBef>
              <a:buFontTx/>
              <a:buChar char="•"/>
              <a:defRPr/>
            </a:pPr>
            <a:r>
              <a:rPr lang="es-ES" sz="2400" kern="0" dirty="0">
                <a:latin typeface="Arial" pitchFamily="34" charset="0"/>
                <a:cs typeface="Arial" pitchFamily="34" charset="0"/>
              </a:rPr>
              <a:t>Definir la línea base que permita medir el rendimiento y controlar el proyecto.</a:t>
            </a:r>
          </a:p>
          <a:p>
            <a:pPr marL="742950" lvl="1" indent="-285750">
              <a:spcBef>
                <a:spcPct val="20000"/>
              </a:spcBef>
              <a:buFontTx/>
              <a:buChar char="•"/>
              <a:defRPr/>
            </a:pPr>
            <a:r>
              <a:rPr lang="es-ES" sz="2400" kern="0" dirty="0">
                <a:latin typeface="Arial" pitchFamily="34" charset="0"/>
                <a:cs typeface="Arial" pitchFamily="34" charset="0"/>
              </a:rPr>
              <a:t>Ayudar a definir claramente las responsabilidades de cada tarea.</a:t>
            </a:r>
          </a:p>
          <a:p>
            <a:pPr marL="342900" indent="-342900">
              <a:spcBef>
                <a:spcPct val="20000"/>
              </a:spcBef>
              <a:buFontTx/>
              <a:buChar char="•"/>
              <a:defRPr/>
            </a:pPr>
            <a:endParaRPr lang="es-ES" sz="2400" kern="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EE293F17-B8D2-4AE3-A534-1C7E80B23B82}" type="slidenum">
              <a:rPr lang="es-MX"/>
              <a:pPr>
                <a:defRPr/>
              </a:pPr>
              <a:t>17</a:t>
            </a:fld>
            <a:endParaRPr lang="es-MX" dirty="0"/>
          </a:p>
        </p:txBody>
      </p:sp>
      <p:sp>
        <p:nvSpPr>
          <p:cNvPr id="30723" name="Rectangle 2"/>
          <p:cNvSpPr>
            <a:spLocks noGrp="1" noChangeArrowheads="1"/>
          </p:cNvSpPr>
          <p:nvPr>
            <p:ph type="title"/>
          </p:nvPr>
        </p:nvSpPr>
        <p:spPr>
          <a:xfrm>
            <a:off x="152400" y="333375"/>
            <a:ext cx="8331200" cy="344488"/>
          </a:xfrm>
        </p:spPr>
        <p:txBody>
          <a:bodyPr/>
          <a:lstStyle/>
          <a:p>
            <a:r>
              <a:rPr lang="es-ES" altLang="es-MX"/>
              <a:t>Entregables</a:t>
            </a:r>
          </a:p>
        </p:txBody>
      </p:sp>
      <p:sp>
        <p:nvSpPr>
          <p:cNvPr id="7" name="Rectangle 3"/>
          <p:cNvSpPr txBox="1">
            <a:spLocks noChangeArrowheads="1"/>
          </p:cNvSpPr>
          <p:nvPr/>
        </p:nvSpPr>
        <p:spPr bwMode="auto">
          <a:xfrm>
            <a:off x="152400" y="1143000"/>
            <a:ext cx="8739188" cy="1565275"/>
          </a:xfrm>
          <a:prstGeom prst="rect">
            <a:avLst/>
          </a:prstGeom>
          <a:noFill/>
          <a:ln w="9525">
            <a:noFill/>
            <a:miter lim="800000"/>
            <a:headEnd/>
            <a:tailEnd/>
          </a:ln>
          <a:effectLst/>
        </p:spPr>
        <p:txBody>
          <a:bodyPr/>
          <a:lstStyle/>
          <a:p>
            <a:pPr marL="342900" indent="-342900">
              <a:spcBef>
                <a:spcPct val="20000"/>
              </a:spcBef>
              <a:buFontTx/>
              <a:buChar char="•"/>
              <a:defRPr/>
            </a:pPr>
            <a:r>
              <a:rPr lang="es-ES" sz="2400" kern="0" dirty="0">
                <a:latin typeface="Arial" pitchFamily="34" charset="0"/>
                <a:cs typeface="Arial" pitchFamily="34" charset="0"/>
              </a:rPr>
              <a:t>Entregable: todo producto, resultado o elemento medible, tangible y verificable que debe entregarse al finalizar un proyecto o fase. </a:t>
            </a:r>
          </a:p>
          <a:p>
            <a:pPr marL="342900" indent="-342900">
              <a:spcBef>
                <a:spcPct val="20000"/>
              </a:spcBef>
              <a:buFontTx/>
              <a:buChar char="•"/>
              <a:defRPr/>
            </a:pPr>
            <a:r>
              <a:rPr lang="es-ES" sz="2400" kern="0" dirty="0">
                <a:latin typeface="Arial" pitchFamily="34" charset="0"/>
                <a:cs typeface="Arial" pitchFamily="34" charset="0"/>
              </a:rPr>
              <a:t>Unidades de trabajo (</a:t>
            </a:r>
            <a:r>
              <a:rPr lang="es-ES" sz="2400" kern="0" dirty="0" err="1">
                <a:latin typeface="Arial" pitchFamily="34" charset="0"/>
                <a:cs typeface="Arial" pitchFamily="34" charset="0"/>
              </a:rPr>
              <a:t>work</a:t>
            </a:r>
            <a:r>
              <a:rPr lang="es-ES" sz="2400" kern="0" dirty="0">
                <a:latin typeface="Arial" pitchFamily="34" charset="0"/>
                <a:cs typeface="Arial" pitchFamily="34" charset="0"/>
              </a:rPr>
              <a:t> </a:t>
            </a:r>
            <a:r>
              <a:rPr lang="es-ES" sz="2400" kern="0" dirty="0" err="1">
                <a:latin typeface="Arial" pitchFamily="34" charset="0"/>
                <a:cs typeface="Arial" pitchFamily="34" charset="0"/>
              </a:rPr>
              <a:t>package</a:t>
            </a:r>
            <a:r>
              <a:rPr lang="es-ES" sz="2400" kern="0" dirty="0">
                <a:latin typeface="Arial" pitchFamily="34" charset="0"/>
                <a:cs typeface="Arial" pitchFamily="34" charset="0"/>
              </a:rPr>
              <a:t>): entregable en el nivel más bajo del WBS.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45CD16F4-CE58-4D2B-A316-31FACDB10070}" type="slidenum">
              <a:rPr lang="es-MX"/>
              <a:pPr>
                <a:defRPr/>
              </a:pPr>
              <a:t>18</a:t>
            </a:fld>
            <a:endParaRPr lang="es-MX" dirty="0"/>
          </a:p>
        </p:txBody>
      </p:sp>
      <p:sp>
        <p:nvSpPr>
          <p:cNvPr id="31747" name="Rectangle 2"/>
          <p:cNvSpPr>
            <a:spLocks noGrp="1" noChangeArrowheads="1"/>
          </p:cNvSpPr>
          <p:nvPr>
            <p:ph type="title"/>
          </p:nvPr>
        </p:nvSpPr>
        <p:spPr>
          <a:xfrm>
            <a:off x="203200" y="214313"/>
            <a:ext cx="8331200" cy="344487"/>
          </a:xfrm>
        </p:spPr>
        <p:txBody>
          <a:bodyPr/>
          <a:lstStyle/>
          <a:p>
            <a:r>
              <a:rPr lang="es-ES" altLang="es-MX"/>
              <a:t>Work Breakdown Structures</a:t>
            </a:r>
          </a:p>
        </p:txBody>
      </p:sp>
      <p:sp>
        <p:nvSpPr>
          <p:cNvPr id="7" name="Rectangle 3"/>
          <p:cNvSpPr txBox="1">
            <a:spLocks noChangeArrowheads="1"/>
          </p:cNvSpPr>
          <p:nvPr/>
        </p:nvSpPr>
        <p:spPr bwMode="auto">
          <a:xfrm>
            <a:off x="152400" y="925513"/>
            <a:ext cx="8739188" cy="4664075"/>
          </a:xfrm>
          <a:prstGeom prst="rect">
            <a:avLst/>
          </a:prstGeom>
          <a:noFill/>
          <a:ln w="9525">
            <a:noFill/>
            <a:miter lim="800000"/>
            <a:headEnd/>
            <a:tailEnd/>
          </a:ln>
          <a:effectLst/>
        </p:spPr>
        <p:txBody>
          <a:bodyPr/>
          <a:lstStyle/>
          <a:p>
            <a:pPr marL="342900" indent="-342900">
              <a:spcBef>
                <a:spcPct val="20000"/>
              </a:spcBef>
              <a:buFontTx/>
              <a:buChar char="•"/>
              <a:defRPr/>
            </a:pPr>
            <a:r>
              <a:rPr lang="es-ES" sz="2000" kern="0" dirty="0">
                <a:latin typeface="Arial" pitchFamily="34" charset="0"/>
                <a:cs typeface="Arial" pitchFamily="34" charset="0"/>
              </a:rPr>
              <a:t>Es la herramienta más importante de la gestión de proyectos, de ella surge o se basa el resto de la planificación.  </a:t>
            </a:r>
          </a:p>
        </p:txBody>
      </p:sp>
      <p:graphicFrame>
        <p:nvGraphicFramePr>
          <p:cNvPr id="31749" name="Object 4"/>
          <p:cNvGraphicFramePr>
            <a:graphicFrameLocks noChangeAspect="1"/>
          </p:cNvGraphicFramePr>
          <p:nvPr/>
        </p:nvGraphicFramePr>
        <p:xfrm>
          <a:off x="323850" y="2416175"/>
          <a:ext cx="8534400" cy="2813050"/>
        </p:xfrm>
        <a:graphic>
          <a:graphicData uri="http://schemas.openxmlformats.org/presentationml/2006/ole">
            <mc:AlternateContent xmlns:mc="http://schemas.openxmlformats.org/markup-compatibility/2006">
              <mc:Choice xmlns:v="urn:schemas-microsoft-com:vml" Requires="v">
                <p:oleObj spid="_x0000_s31754" name="SmartDraw" r:id="rId4" imgW="6601968" imgH="2176272" progId="">
                  <p:embed/>
                </p:oleObj>
              </mc:Choice>
              <mc:Fallback>
                <p:oleObj name="SmartDraw" r:id="rId4" imgW="6601968" imgH="2176272"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416175"/>
                        <a:ext cx="8534400"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B7C16B95-F9BD-46D2-892B-E81B1984E168}" type="slidenum">
              <a:rPr lang="es-MX"/>
              <a:pPr>
                <a:defRPr/>
              </a:pPr>
              <a:t>19</a:t>
            </a:fld>
            <a:endParaRPr lang="es-MX" dirty="0"/>
          </a:p>
        </p:txBody>
      </p:sp>
      <p:sp>
        <p:nvSpPr>
          <p:cNvPr id="32771" name="Rectangle 2"/>
          <p:cNvSpPr>
            <a:spLocks noGrp="1" noChangeArrowheads="1"/>
          </p:cNvSpPr>
          <p:nvPr>
            <p:ph type="title"/>
          </p:nvPr>
        </p:nvSpPr>
        <p:spPr>
          <a:xfrm>
            <a:off x="203200" y="214313"/>
            <a:ext cx="8331200" cy="344487"/>
          </a:xfrm>
        </p:spPr>
        <p:txBody>
          <a:bodyPr/>
          <a:lstStyle/>
          <a:p>
            <a:r>
              <a:rPr lang="es-ES" altLang="es-MX"/>
              <a:t>Work Breakdown Structures</a:t>
            </a:r>
          </a:p>
        </p:txBody>
      </p:sp>
      <p:sp>
        <p:nvSpPr>
          <p:cNvPr id="32772" name="Rectangle 3"/>
          <p:cNvSpPr>
            <a:spLocks noGrp="1"/>
          </p:cNvSpPr>
          <p:nvPr>
            <p:ph idx="1"/>
          </p:nvPr>
        </p:nvSpPr>
        <p:spPr>
          <a:xfrm>
            <a:off x="395288" y="1125538"/>
            <a:ext cx="8497887" cy="4391025"/>
          </a:xfrm>
        </p:spPr>
        <p:txBody>
          <a:bodyPr/>
          <a:lstStyle/>
          <a:p>
            <a:r>
              <a:rPr lang="es-ES_tradnl" altLang="es-MX" sz="2400">
                <a:latin typeface="Arial" charset="0"/>
                <a:cs typeface="Arial" charset="0"/>
              </a:rPr>
              <a:t>Es el resultado del proceso de subdividir los entregables y el trabajo del proyecto en componentes cada vez más pequeños y manejables</a:t>
            </a:r>
          </a:p>
          <a:p>
            <a:r>
              <a:rPr lang="es-ES_tradnl" altLang="es-MX" sz="2400">
                <a:latin typeface="Arial" charset="0"/>
                <a:cs typeface="Arial" charset="0"/>
              </a:rPr>
              <a:t>Es una descomposición jerárquica orientada a entregables del trabajo a ejecutarse.</a:t>
            </a:r>
          </a:p>
          <a:p>
            <a:r>
              <a:rPr lang="es-ES_tradnl" altLang="es-MX" sz="2400">
                <a:latin typeface="Arial" charset="0"/>
                <a:cs typeface="Arial" charset="0"/>
              </a:rPr>
              <a:t>Organiza y define el TOTAL del alcance del proyecto y representa el trabajo especificado en la declaración de alcance del proyecto.</a:t>
            </a:r>
          </a:p>
          <a:p>
            <a:r>
              <a:rPr lang="es-ES_tradnl" altLang="es-MX" sz="2400">
                <a:latin typeface="Arial" charset="0"/>
                <a:cs typeface="Arial" charset="0"/>
              </a:rPr>
              <a:t>El trabajo a realizar es la suma de todos los paquetes de trabajo. (nivel mas bajo del EDT)</a:t>
            </a:r>
          </a:p>
          <a:p>
            <a:endParaRPr lang="es-ES" altLang="es-MX" sz="2400">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a:xfrm>
            <a:off x="1042988" y="44450"/>
            <a:ext cx="7850187" cy="714375"/>
          </a:xfrm>
        </p:spPr>
        <p:txBody>
          <a:bodyPr/>
          <a:lstStyle/>
          <a:p>
            <a:r>
              <a:rPr lang="en-US" altLang="es-MX"/>
              <a:t>Temario</a:t>
            </a:r>
          </a:p>
        </p:txBody>
      </p:sp>
      <p:sp>
        <p:nvSpPr>
          <p:cNvPr id="3" name="Slide Number Placeholder 2"/>
          <p:cNvSpPr>
            <a:spLocks noGrp="1"/>
          </p:cNvSpPr>
          <p:nvPr>
            <p:ph type="sldNum" sz="quarter" idx="12"/>
          </p:nvPr>
        </p:nvSpPr>
        <p:spPr>
          <a:xfrm>
            <a:off x="7010400" y="6492875"/>
            <a:ext cx="2133600" cy="365125"/>
          </a:xfrm>
        </p:spPr>
        <p:txBody>
          <a:bodyPr/>
          <a:lstStyle/>
          <a:p>
            <a:pPr>
              <a:defRPr/>
            </a:pPr>
            <a:fld id="{83B48E4B-D94A-49E4-BB58-E774044CE457}" type="slidenum">
              <a:rPr lang="es-MX" smtClean="0"/>
              <a:pPr>
                <a:defRPr/>
              </a:pPr>
              <a:t>2</a:t>
            </a:fld>
            <a:endParaRPr lang="es-MX" dirty="0"/>
          </a:p>
        </p:txBody>
      </p:sp>
      <p:sp>
        <p:nvSpPr>
          <p:cNvPr id="41" name="Folded Corner 40"/>
          <p:cNvSpPr/>
          <p:nvPr/>
        </p:nvSpPr>
        <p:spPr>
          <a:xfrm>
            <a:off x="4086225" y="3298998"/>
            <a:ext cx="857250" cy="1000125"/>
          </a:xfrm>
          <a:prstGeom prst="foldedCorne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defRPr/>
            </a:pPr>
            <a:r>
              <a:rPr lang="en-US" sz="1400">
                <a:solidFill>
                  <a:schemeClr val="accent1">
                    <a:lumMod val="50000"/>
                  </a:schemeClr>
                </a:solidFill>
              </a:rPr>
              <a:t>Guía del PMBOK</a:t>
            </a:r>
          </a:p>
        </p:txBody>
      </p:sp>
      <p:sp>
        <p:nvSpPr>
          <p:cNvPr id="40" name="Rectangle 39"/>
          <p:cNvSpPr/>
          <p:nvPr/>
        </p:nvSpPr>
        <p:spPr>
          <a:xfrm>
            <a:off x="5126038" y="2997373"/>
            <a:ext cx="3017837" cy="1655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80000"/>
              </a:lnSpc>
              <a:defRPr/>
            </a:pPr>
            <a:r>
              <a:rPr lang="en-US" sz="1400" dirty="0" err="1"/>
              <a:t>Integración</a:t>
            </a:r>
            <a:endParaRPr lang="en-US" sz="1400" dirty="0"/>
          </a:p>
          <a:p>
            <a:pPr>
              <a:lnSpc>
                <a:spcPct val="80000"/>
              </a:lnSpc>
              <a:defRPr/>
            </a:pPr>
            <a:r>
              <a:rPr lang="en-US" sz="1400" dirty="0" err="1">
                <a:solidFill>
                  <a:schemeClr val="bg1"/>
                </a:solidFill>
              </a:rPr>
              <a:t>Comunicación</a:t>
            </a:r>
            <a:r>
              <a:rPr lang="en-US" sz="1400" dirty="0"/>
              <a:t>	</a:t>
            </a:r>
          </a:p>
          <a:p>
            <a:pPr>
              <a:lnSpc>
                <a:spcPct val="80000"/>
              </a:lnSpc>
              <a:defRPr/>
            </a:pPr>
            <a:r>
              <a:rPr lang="en-US" sz="1400" dirty="0" err="1">
                <a:solidFill>
                  <a:srgbClr val="FFFF00"/>
                </a:solidFill>
              </a:rPr>
              <a:t>Alcance</a:t>
            </a:r>
            <a:r>
              <a:rPr lang="en-US" sz="1400" dirty="0"/>
              <a:t>	</a:t>
            </a:r>
          </a:p>
          <a:p>
            <a:pPr>
              <a:lnSpc>
                <a:spcPct val="80000"/>
              </a:lnSpc>
              <a:defRPr/>
            </a:pPr>
            <a:r>
              <a:rPr lang="en-US" sz="1400" dirty="0" err="1"/>
              <a:t>Calendario</a:t>
            </a:r>
            <a:r>
              <a:rPr lang="en-US" sz="1400" dirty="0"/>
              <a:t> (</a:t>
            </a:r>
            <a:r>
              <a:rPr lang="en-US" sz="1400" dirty="0" err="1"/>
              <a:t>Tiempo</a:t>
            </a:r>
            <a:r>
              <a:rPr lang="en-US" sz="1400" dirty="0"/>
              <a:t>)</a:t>
            </a:r>
          </a:p>
          <a:p>
            <a:pPr>
              <a:lnSpc>
                <a:spcPct val="80000"/>
              </a:lnSpc>
              <a:defRPr/>
            </a:pPr>
            <a:r>
              <a:rPr lang="en-US" sz="1400" dirty="0" err="1"/>
              <a:t>Costo</a:t>
            </a:r>
            <a:r>
              <a:rPr lang="en-US" sz="1400" dirty="0"/>
              <a:t>	</a:t>
            </a:r>
          </a:p>
          <a:p>
            <a:pPr>
              <a:lnSpc>
                <a:spcPct val="80000"/>
              </a:lnSpc>
              <a:defRPr/>
            </a:pPr>
            <a:r>
              <a:rPr lang="en-US" sz="1400" dirty="0" err="1"/>
              <a:t>Calidad</a:t>
            </a:r>
            <a:endParaRPr lang="en-US" sz="1400" dirty="0"/>
          </a:p>
          <a:p>
            <a:pPr>
              <a:lnSpc>
                <a:spcPct val="80000"/>
              </a:lnSpc>
              <a:defRPr/>
            </a:pPr>
            <a:r>
              <a:rPr lang="en-US" sz="1400" dirty="0" err="1"/>
              <a:t>Riesgo</a:t>
            </a:r>
            <a:r>
              <a:rPr lang="en-US" sz="1400" dirty="0"/>
              <a:t>	</a:t>
            </a:r>
          </a:p>
          <a:p>
            <a:pPr>
              <a:lnSpc>
                <a:spcPct val="80000"/>
              </a:lnSpc>
              <a:defRPr/>
            </a:pPr>
            <a:r>
              <a:rPr lang="en-US" sz="1400" dirty="0" err="1"/>
              <a:t>Recursos</a:t>
            </a:r>
            <a:r>
              <a:rPr lang="en-US" sz="1400" dirty="0"/>
              <a:t> </a:t>
            </a:r>
            <a:r>
              <a:rPr lang="en-US" sz="1400" dirty="0" err="1"/>
              <a:t>humanos</a:t>
            </a:r>
            <a:endParaRPr lang="en-US" sz="1400" dirty="0"/>
          </a:p>
          <a:p>
            <a:pPr>
              <a:lnSpc>
                <a:spcPct val="80000"/>
              </a:lnSpc>
              <a:defRPr/>
            </a:pPr>
            <a:r>
              <a:rPr lang="en-US" sz="1400" dirty="0" err="1"/>
              <a:t>Aprovisionamiento</a:t>
            </a:r>
            <a:endParaRPr lang="en-US" sz="1400" dirty="0"/>
          </a:p>
        </p:txBody>
      </p:sp>
      <p:sp>
        <p:nvSpPr>
          <p:cNvPr id="55" name="Rectangle 54"/>
          <p:cNvSpPr/>
          <p:nvPr/>
        </p:nvSpPr>
        <p:spPr>
          <a:xfrm>
            <a:off x="1214438" y="3357563"/>
            <a:ext cx="1793875" cy="9286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defRPr/>
            </a:pPr>
            <a:r>
              <a:rPr lang="en-US" sz="1400">
                <a:solidFill>
                  <a:schemeClr val="accent1">
                    <a:lumMod val="50000"/>
                  </a:schemeClr>
                </a:solidFill>
              </a:rPr>
              <a:t>Area de  administración de proyectos</a:t>
            </a:r>
          </a:p>
        </p:txBody>
      </p:sp>
      <p:cxnSp>
        <p:nvCxnSpPr>
          <p:cNvPr id="62" name="Straight Arrow Connector 61"/>
          <p:cNvCxnSpPr/>
          <p:nvPr/>
        </p:nvCxnSpPr>
        <p:spPr>
          <a:xfrm flipV="1">
            <a:off x="3635375" y="3789363"/>
            <a:ext cx="44291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00375" y="3786188"/>
            <a:ext cx="6429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4857750"/>
            <a:ext cx="3276600" cy="0"/>
          </a:xfrm>
          <a:prstGeom prst="line">
            <a:avLst/>
          </a:prstGeom>
          <a:ln w="38100">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 name="Group 97"/>
          <p:cNvGrpSpPr>
            <a:grpSpLocks/>
          </p:cNvGrpSpPr>
          <p:nvPr/>
        </p:nvGrpSpPr>
        <p:grpSpPr bwMode="auto">
          <a:xfrm flipH="1">
            <a:off x="357158" y="3429000"/>
            <a:ext cx="841375" cy="1427162"/>
            <a:chOff x="7558680" y="3657600"/>
            <a:chExt cx="840388" cy="1426937"/>
          </a:xfrm>
          <a:effectLst>
            <a:outerShdw blurRad="50800" dist="38100" dir="2700000" algn="tl" rotWithShape="0">
              <a:prstClr val="black">
                <a:alpha val="40000"/>
              </a:prstClr>
            </a:outerShdw>
          </a:effectLst>
        </p:grpSpPr>
        <p:sp>
          <p:nvSpPr>
            <p:cNvPr id="79" name="Oval 78"/>
            <p:cNvSpPr/>
            <p:nvPr/>
          </p:nvSpPr>
          <p:spPr bwMode="auto">
            <a:xfrm flipH="1">
              <a:off x="8067670" y="3657600"/>
              <a:ext cx="182348" cy="196819"/>
            </a:xfrm>
            <a:prstGeom prst="ellipse">
              <a:avLst/>
            </a:prstGeom>
            <a:noFill/>
            <a:ln w="41275" cap="rnd">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80" name="Straight Connector 79"/>
            <p:cNvCxnSpPr>
              <a:stCxn id="79" idx="4"/>
            </p:cNvCxnSpPr>
            <p:nvPr/>
          </p:nvCxnSpPr>
          <p:spPr bwMode="auto">
            <a:xfrm rot="16200000" flipH="1">
              <a:off x="7942139" y="4071918"/>
              <a:ext cx="525379" cy="90381"/>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auto">
            <a:xfrm flipH="1">
              <a:off x="8186593" y="4392496"/>
              <a:ext cx="120508" cy="0"/>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rot="5400000">
              <a:off x="7962057" y="4496523"/>
              <a:ext cx="328561" cy="120508"/>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auto">
            <a:xfrm flipH="1">
              <a:off x="8081940" y="3932194"/>
              <a:ext cx="182349" cy="0"/>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auto">
            <a:xfrm rot="10800000" flipV="1">
              <a:off x="7888493" y="3932194"/>
              <a:ext cx="193448" cy="41268"/>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rot="5400000">
              <a:off x="8136477" y="4550435"/>
              <a:ext cx="328561" cy="12685"/>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auto">
            <a:xfrm rot="10800000">
              <a:off x="7633205" y="3811563"/>
              <a:ext cx="255287" cy="161899"/>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auto">
            <a:xfrm rot="16200000" flipH="1">
              <a:off x="8258672" y="3937811"/>
              <a:ext cx="131742" cy="120508"/>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rot="5400000">
              <a:off x="8223723" y="4164757"/>
              <a:ext cx="261896" cy="60254"/>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auto">
            <a:xfrm rot="16200000" flipH="1">
              <a:off x="7920026" y="4867115"/>
              <a:ext cx="352369" cy="60254"/>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auto">
            <a:xfrm rot="16200000" flipH="1">
              <a:off x="8149159" y="4866314"/>
              <a:ext cx="336497" cy="45984"/>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auto">
            <a:xfrm flipH="1">
              <a:off x="8066084" y="5073427"/>
              <a:ext cx="60254" cy="7936"/>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auto">
            <a:xfrm flipH="1">
              <a:off x="8267461" y="5073427"/>
              <a:ext cx="72939" cy="11110"/>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auto">
            <a:xfrm rot="10800000">
              <a:off x="7558680" y="3803627"/>
              <a:ext cx="58669" cy="7936"/>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rot="10800000">
              <a:off x="8326129" y="4333768"/>
              <a:ext cx="72939" cy="55553"/>
            </a:xfrm>
            <a:prstGeom prst="line">
              <a:avLst/>
            </a:prstGeom>
            <a:ln w="41275" cap="rnd">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2 Marcador de contenido"/>
          <p:cNvSpPr>
            <a:spLocks noGrp="1"/>
          </p:cNvSpPr>
          <p:nvPr>
            <p:ph idx="1"/>
          </p:nvPr>
        </p:nvSpPr>
        <p:spPr>
          <a:xfrm>
            <a:off x="755650" y="1052513"/>
            <a:ext cx="8107363" cy="3024187"/>
          </a:xfrm>
        </p:spPr>
        <p:txBody>
          <a:bodyPr/>
          <a:lstStyle/>
          <a:p>
            <a:r>
              <a:rPr lang="es-MX" altLang="es-MX" sz="2400">
                <a:latin typeface="Arial" charset="0"/>
                <a:cs typeface="Arial" charset="0"/>
              </a:rPr>
              <a:t>Es el nivel mas bajo de un EDT</a:t>
            </a:r>
          </a:p>
          <a:p>
            <a:r>
              <a:rPr lang="es-MX" altLang="es-MX" sz="2400">
                <a:latin typeface="Arial" charset="0"/>
                <a:cs typeface="Arial" charset="0"/>
              </a:rPr>
              <a:t>Sabemos que hemos llegado al nivel de paquete de trabajo cuando se puede:</a:t>
            </a:r>
          </a:p>
          <a:p>
            <a:pPr lvl="1"/>
            <a:r>
              <a:rPr lang="es-MX" altLang="es-MX" sz="2400">
                <a:latin typeface="Arial" charset="0"/>
                <a:cs typeface="Arial" charset="0"/>
              </a:rPr>
              <a:t>Decir cuando inicia y termina (Calendarizar)</a:t>
            </a:r>
          </a:p>
          <a:p>
            <a:pPr lvl="1"/>
            <a:r>
              <a:rPr lang="es-MX" altLang="es-MX" sz="2400">
                <a:latin typeface="Arial" charset="0"/>
                <a:cs typeface="Arial" charset="0"/>
              </a:rPr>
              <a:t>Estimar su costo y esfuerzo</a:t>
            </a:r>
          </a:p>
          <a:p>
            <a:pPr lvl="1"/>
            <a:r>
              <a:rPr lang="es-MX" altLang="es-MX" sz="2400">
                <a:latin typeface="Arial" charset="0"/>
                <a:cs typeface="Arial" charset="0"/>
              </a:rPr>
              <a:t>Monitorear y Controlar</a:t>
            </a:r>
            <a:endParaRPr lang="es-ES_tradnl" altLang="es-MX" sz="2400">
              <a:latin typeface="Arial" charset="0"/>
              <a:cs typeface="Arial" charset="0"/>
            </a:endParaRPr>
          </a:p>
        </p:txBody>
      </p:sp>
      <p:sp>
        <p:nvSpPr>
          <p:cNvPr id="33795" name="1 Título"/>
          <p:cNvSpPr>
            <a:spLocks noGrp="1"/>
          </p:cNvSpPr>
          <p:nvPr>
            <p:ph type="title"/>
          </p:nvPr>
        </p:nvSpPr>
        <p:spPr/>
        <p:txBody>
          <a:bodyPr/>
          <a:lstStyle/>
          <a:p>
            <a:r>
              <a:rPr lang="es-MX" altLang="es-MX"/>
              <a:t>Paquete de trabajo</a:t>
            </a:r>
            <a:endParaRPr lang="es-ES_tradnl" altLang="es-MX"/>
          </a:p>
        </p:txBody>
      </p:sp>
      <p:sp>
        <p:nvSpPr>
          <p:cNvPr id="4" name="3 Marcador de número de diapositiva"/>
          <p:cNvSpPr>
            <a:spLocks noGrp="1"/>
          </p:cNvSpPr>
          <p:nvPr>
            <p:ph type="sldNum" sz="quarter" idx="10"/>
          </p:nvPr>
        </p:nvSpPr>
        <p:spPr/>
        <p:txBody>
          <a:bodyPr/>
          <a:lstStyle/>
          <a:p>
            <a:pPr>
              <a:defRPr/>
            </a:pPr>
            <a:fld id="{2F8D82D9-B10F-47A0-ABA5-051D109E2C0B}" type="slidenum">
              <a:rPr lang="es-MX" smtClean="0"/>
              <a:pPr>
                <a:defRPr/>
              </a:pPr>
              <a:t>20</a:t>
            </a:fld>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AE2DFF09-24F1-48BD-9C6F-8A4A8C711AD7}" type="slidenum">
              <a:rPr lang="es-MX"/>
              <a:pPr>
                <a:defRPr/>
              </a:pPr>
              <a:t>21</a:t>
            </a:fld>
            <a:endParaRPr lang="es-MX" dirty="0"/>
          </a:p>
        </p:txBody>
      </p:sp>
      <p:sp>
        <p:nvSpPr>
          <p:cNvPr id="34819" name="Rectangle 2"/>
          <p:cNvSpPr>
            <a:spLocks noGrp="1" noChangeArrowheads="1"/>
          </p:cNvSpPr>
          <p:nvPr>
            <p:ph type="title"/>
          </p:nvPr>
        </p:nvSpPr>
        <p:spPr>
          <a:xfrm>
            <a:off x="203200" y="214313"/>
            <a:ext cx="8331200" cy="344487"/>
          </a:xfrm>
        </p:spPr>
        <p:txBody>
          <a:bodyPr/>
          <a:lstStyle/>
          <a:p>
            <a:r>
              <a:rPr lang="es-ES" altLang="es-MX"/>
              <a:t>Work Breakdown Structure. Ejemplo</a:t>
            </a:r>
          </a:p>
        </p:txBody>
      </p:sp>
      <p:sp>
        <p:nvSpPr>
          <p:cNvPr id="7" name="Rectangle 3"/>
          <p:cNvSpPr txBox="1">
            <a:spLocks noChangeArrowheads="1"/>
          </p:cNvSpPr>
          <p:nvPr/>
        </p:nvSpPr>
        <p:spPr bwMode="auto">
          <a:xfrm>
            <a:off x="0" y="1066800"/>
            <a:ext cx="8686800" cy="3875088"/>
          </a:xfrm>
          <a:prstGeom prst="rect">
            <a:avLst/>
          </a:prstGeom>
          <a:noFill/>
          <a:ln w="9525">
            <a:noFill/>
            <a:miter lim="800000"/>
            <a:headEnd/>
            <a:tailEnd/>
          </a:ln>
          <a:effectLst/>
        </p:spPr>
        <p:txBody>
          <a:bodyPr/>
          <a:lstStyle/>
          <a:p>
            <a:pPr marL="342900" indent="-342900">
              <a:spcBef>
                <a:spcPct val="20000"/>
              </a:spcBef>
              <a:buFontTx/>
              <a:buChar char="•"/>
              <a:defRPr/>
            </a:pPr>
            <a:endParaRPr lang="es-ES" sz="2000" kern="0">
              <a:latin typeface="+mn-lt"/>
            </a:endParaRPr>
          </a:p>
          <a:p>
            <a:pPr marL="342900" indent="-342900">
              <a:spcBef>
                <a:spcPct val="20000"/>
              </a:spcBef>
              <a:buFontTx/>
              <a:buChar char="•"/>
              <a:defRPr/>
            </a:pPr>
            <a:endParaRPr lang="es-ES" sz="2000" kern="0">
              <a:latin typeface="+mn-lt"/>
            </a:endParaRPr>
          </a:p>
          <a:p>
            <a:pPr marL="342900" indent="-342900">
              <a:spcBef>
                <a:spcPct val="20000"/>
              </a:spcBef>
              <a:buFontTx/>
              <a:buChar char="•"/>
              <a:defRPr/>
            </a:pPr>
            <a:endParaRPr lang="es-ES" sz="2000" kern="0">
              <a:latin typeface="+mn-lt"/>
            </a:endParaRPr>
          </a:p>
        </p:txBody>
      </p:sp>
      <p:graphicFrame>
        <p:nvGraphicFramePr>
          <p:cNvPr id="34821" name="Object 4"/>
          <p:cNvGraphicFramePr>
            <a:graphicFrameLocks noChangeAspect="1"/>
          </p:cNvGraphicFramePr>
          <p:nvPr/>
        </p:nvGraphicFramePr>
        <p:xfrm>
          <a:off x="304800" y="1905000"/>
          <a:ext cx="8391525" cy="1819275"/>
        </p:xfrm>
        <a:graphic>
          <a:graphicData uri="http://schemas.openxmlformats.org/presentationml/2006/ole">
            <mc:AlternateContent xmlns:mc="http://schemas.openxmlformats.org/markup-compatibility/2006">
              <mc:Choice xmlns:v="urn:schemas-microsoft-com:vml" Requires="v">
                <p:oleObj spid="_x0000_s34826" name="SmartDraw" r:id="rId4" imgW="11775976" imgH="2553233" progId="">
                  <p:embed/>
                </p:oleObj>
              </mc:Choice>
              <mc:Fallback>
                <p:oleObj name="SmartDraw" r:id="rId4" imgW="11775976" imgH="255323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83915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72CD2218-2843-4400-B3B7-0CBA57243A01}" type="slidenum">
              <a:rPr lang="es-MX"/>
              <a:pPr>
                <a:defRPr/>
              </a:pPr>
              <a:t>22</a:t>
            </a:fld>
            <a:endParaRPr lang="es-MX" dirty="0"/>
          </a:p>
        </p:txBody>
      </p:sp>
      <p:sp>
        <p:nvSpPr>
          <p:cNvPr id="35843" name="Rectangle 2"/>
          <p:cNvSpPr>
            <a:spLocks noGrp="1" noChangeArrowheads="1"/>
          </p:cNvSpPr>
          <p:nvPr>
            <p:ph type="title"/>
          </p:nvPr>
        </p:nvSpPr>
        <p:spPr>
          <a:xfrm>
            <a:off x="203200" y="214313"/>
            <a:ext cx="8331200" cy="344487"/>
          </a:xfrm>
        </p:spPr>
        <p:txBody>
          <a:bodyPr/>
          <a:lstStyle/>
          <a:p>
            <a:r>
              <a:rPr lang="en-US" altLang="es-MX"/>
              <a:t>Algunas reglas para crear una WBS</a:t>
            </a:r>
          </a:p>
        </p:txBody>
      </p:sp>
      <p:sp>
        <p:nvSpPr>
          <p:cNvPr id="10" name="Rectangle 3"/>
          <p:cNvSpPr txBox="1">
            <a:spLocks noChangeArrowheads="1"/>
          </p:cNvSpPr>
          <p:nvPr/>
        </p:nvSpPr>
        <p:spPr bwMode="auto">
          <a:xfrm>
            <a:off x="152400" y="925513"/>
            <a:ext cx="8739188" cy="4159250"/>
          </a:xfrm>
          <a:prstGeom prst="rect">
            <a:avLst/>
          </a:prstGeom>
          <a:noFill/>
          <a:ln w="9525">
            <a:noFill/>
            <a:miter lim="800000"/>
            <a:headEnd/>
            <a:tailEnd/>
          </a:ln>
          <a:effectLst/>
        </p:spPr>
        <p:txBody>
          <a:bodyPr/>
          <a:lstStyle/>
          <a:p>
            <a:pPr marL="342900" indent="-342900">
              <a:spcBef>
                <a:spcPct val="20000"/>
              </a:spcBef>
              <a:buFontTx/>
              <a:buChar char="•"/>
              <a:defRPr/>
            </a:pPr>
            <a:r>
              <a:rPr lang="es-ES" sz="2400" kern="0" dirty="0">
                <a:latin typeface="Arial" pitchFamily="34" charset="0"/>
                <a:cs typeface="Arial" pitchFamily="34" charset="0"/>
              </a:rPr>
              <a:t>Cada elemento debe representar un entregable medible.</a:t>
            </a:r>
          </a:p>
          <a:p>
            <a:pPr marL="342900" indent="-342900">
              <a:spcBef>
                <a:spcPct val="20000"/>
              </a:spcBef>
              <a:buFontTx/>
              <a:buChar char="•"/>
              <a:defRPr/>
            </a:pPr>
            <a:r>
              <a:rPr lang="es-ES" sz="2400" kern="0" dirty="0">
                <a:latin typeface="Arial" pitchFamily="34" charset="0"/>
                <a:cs typeface="Arial" pitchFamily="34" charset="0"/>
              </a:rPr>
              <a:t>Cada elemento de la WBS debe representar la suma de los elementos del nivel inmediatamente inferior. </a:t>
            </a:r>
          </a:p>
          <a:p>
            <a:pPr marL="342900" indent="-342900">
              <a:spcBef>
                <a:spcPct val="20000"/>
              </a:spcBef>
              <a:buFontTx/>
              <a:buChar char="•"/>
              <a:defRPr/>
            </a:pPr>
            <a:r>
              <a:rPr lang="es-ES" sz="2400" kern="0" dirty="0">
                <a:latin typeface="Arial" pitchFamily="34" charset="0"/>
                <a:cs typeface="Arial" pitchFamily="34" charset="0"/>
              </a:rPr>
              <a:t>Un elemento sólo puede pertenecer a un padre. </a:t>
            </a:r>
          </a:p>
          <a:p>
            <a:pPr marL="342900" indent="-342900">
              <a:spcBef>
                <a:spcPct val="20000"/>
              </a:spcBef>
              <a:buFontTx/>
              <a:buChar char="•"/>
              <a:defRPr/>
            </a:pPr>
            <a:r>
              <a:rPr lang="es-ES" sz="2400" kern="0" dirty="0">
                <a:latin typeface="Arial" pitchFamily="34" charset="0"/>
                <a:cs typeface="Arial" pitchFamily="34" charset="0"/>
              </a:rPr>
              <a:t>Los entregables se deben dividir de forma lógica a un nivel que represente como va a construirse ese entregable. </a:t>
            </a:r>
          </a:p>
          <a:p>
            <a:pPr marL="342900" indent="-342900">
              <a:spcBef>
                <a:spcPct val="20000"/>
              </a:spcBef>
              <a:buFontTx/>
              <a:buChar char="•"/>
              <a:defRPr/>
            </a:pPr>
            <a:r>
              <a:rPr lang="es-ES" sz="2400" kern="0" dirty="0">
                <a:latin typeface="Arial" pitchFamily="34" charset="0"/>
                <a:cs typeface="Arial" pitchFamily="34" charset="0"/>
              </a:rPr>
              <a:t>Los entregables deben ser únicos y diferentes de los demás, y deben descomponerse hasta el nivel de detalle necesario para planificar y gestionar el trabajo necesario para crearlos.</a:t>
            </a:r>
          </a:p>
          <a:p>
            <a:pPr marL="342900" indent="-342900">
              <a:spcBef>
                <a:spcPct val="20000"/>
              </a:spcBef>
              <a:buFontTx/>
              <a:buChar char="•"/>
              <a:defRPr/>
            </a:pPr>
            <a:endParaRPr lang="es-ES" sz="2400" kern="0" dirty="0">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2BA801E3-14B6-4D19-84AF-CD2AABC72E83}" type="slidenum">
              <a:rPr lang="es-MX"/>
              <a:pPr>
                <a:defRPr/>
              </a:pPr>
              <a:t>23</a:t>
            </a:fld>
            <a:endParaRPr lang="es-MX" dirty="0"/>
          </a:p>
        </p:txBody>
      </p:sp>
      <p:sp>
        <p:nvSpPr>
          <p:cNvPr id="36867" name="Rectangle 2"/>
          <p:cNvSpPr>
            <a:spLocks noGrp="1" noChangeArrowheads="1"/>
          </p:cNvSpPr>
          <p:nvPr>
            <p:ph type="title"/>
          </p:nvPr>
        </p:nvSpPr>
        <p:spPr>
          <a:xfrm>
            <a:off x="203200" y="214313"/>
            <a:ext cx="8331200" cy="344487"/>
          </a:xfrm>
        </p:spPr>
        <p:txBody>
          <a:bodyPr/>
          <a:lstStyle/>
          <a:p>
            <a:r>
              <a:rPr lang="es-AR" altLang="es-MX"/>
              <a:t>Algunas reglas para crear una WBS</a:t>
            </a:r>
          </a:p>
        </p:txBody>
      </p:sp>
      <p:sp>
        <p:nvSpPr>
          <p:cNvPr id="7" name="Rectangle 3"/>
          <p:cNvSpPr txBox="1">
            <a:spLocks noChangeArrowheads="1"/>
          </p:cNvSpPr>
          <p:nvPr/>
        </p:nvSpPr>
        <p:spPr bwMode="auto">
          <a:xfrm>
            <a:off x="152400" y="925513"/>
            <a:ext cx="8739188" cy="2857500"/>
          </a:xfrm>
          <a:prstGeom prst="rect">
            <a:avLst/>
          </a:prstGeom>
          <a:noFill/>
          <a:ln w="9525">
            <a:noFill/>
            <a:miter lim="800000"/>
            <a:headEnd/>
            <a:tailEnd/>
          </a:ln>
          <a:effectLst/>
        </p:spPr>
        <p:txBody>
          <a:bodyPr/>
          <a:lstStyle/>
          <a:p>
            <a:pPr marL="342900" indent="-342900">
              <a:spcBef>
                <a:spcPct val="20000"/>
              </a:spcBef>
              <a:buFontTx/>
              <a:buChar char="•"/>
              <a:defRPr/>
            </a:pPr>
            <a:r>
              <a:rPr lang="es-AR" sz="2400" kern="0" dirty="0">
                <a:latin typeface="Arial" pitchFamily="34" charset="0"/>
                <a:cs typeface="Arial" pitchFamily="34" charset="0"/>
              </a:rPr>
              <a:t>El nivel de detalle de los entregables debe ser suficiente para realizar un control efectivo. Ni tan pequeño que haga el costo del control excesivo, ni tan grande que no permita un control efectivo o un riesgo inaceptable.</a:t>
            </a:r>
          </a:p>
          <a:p>
            <a:pPr marL="342900" indent="-342900">
              <a:spcBef>
                <a:spcPct val="20000"/>
              </a:spcBef>
              <a:buFontTx/>
              <a:buChar char="•"/>
              <a:defRPr/>
            </a:pPr>
            <a:r>
              <a:rPr lang="es-AR" sz="2400" kern="0" dirty="0">
                <a:latin typeface="Arial" pitchFamily="34" charset="0"/>
                <a:cs typeface="Arial" pitchFamily="34" charset="0"/>
              </a:rPr>
              <a:t>Cuando un cambio del alcance es aceptado se debe modificar adecuadamente la WBS.</a:t>
            </a:r>
          </a:p>
          <a:p>
            <a:pPr marL="342900" indent="-342900">
              <a:spcBef>
                <a:spcPct val="20000"/>
              </a:spcBef>
              <a:buFontTx/>
              <a:buChar char="•"/>
              <a:defRPr/>
            </a:pPr>
            <a:r>
              <a:rPr lang="es-AR" sz="2400" kern="0" dirty="0">
                <a:latin typeface="Arial" pitchFamily="34" charset="0"/>
                <a:cs typeface="Arial" pitchFamily="34" charset="0"/>
              </a:rPr>
              <a:t>Todos los entregables están explícitamente incluidos en la WBS. Incluyendo los de gestión y los de comunicación del proyecto (reuniones de seguimiento, reportes mensuales, etc…).</a:t>
            </a:r>
          </a:p>
          <a:p>
            <a:pPr marL="342900" indent="-342900">
              <a:spcBef>
                <a:spcPct val="20000"/>
              </a:spcBef>
              <a:buFontTx/>
              <a:buChar char="•"/>
              <a:defRPr/>
            </a:pPr>
            <a:endParaRPr lang="es-AR" sz="2400" kern="0" dirty="0">
              <a:latin typeface="Arial" pitchFamily="34" charset="0"/>
              <a:cs typeface="Arial" pitchFamily="34" charset="0"/>
            </a:endParaRPr>
          </a:p>
          <a:p>
            <a:pPr marL="342900" indent="-342900">
              <a:spcBef>
                <a:spcPct val="20000"/>
              </a:spcBef>
              <a:buFontTx/>
              <a:buChar char="•"/>
              <a:defRPr/>
            </a:pPr>
            <a:endParaRPr lang="es-AR" sz="2400" kern="0" dirty="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468313" y="908050"/>
            <a:ext cx="8107362" cy="3241675"/>
          </a:xfrm>
        </p:spPr>
        <p:txBody>
          <a:bodyPr/>
          <a:lstStyle/>
          <a:p>
            <a:r>
              <a:rPr lang="es-ES_tradnl" altLang="es-MX" sz="2400">
                <a:latin typeface="Arial" charset="0"/>
                <a:cs typeface="Arial" charset="0"/>
              </a:rPr>
              <a:t>El EDT puede ser creado de diversas maneras</a:t>
            </a:r>
          </a:p>
          <a:p>
            <a:pPr lvl="1"/>
            <a:r>
              <a:rPr lang="es-ES_tradnl" altLang="es-MX" sz="2400">
                <a:latin typeface="Arial" charset="0"/>
                <a:cs typeface="Arial" charset="0"/>
              </a:rPr>
              <a:t>Usando como nivel mas alto las fases del ciclo de vida y como siguiente nivel los entregables del producto y proyecto.</a:t>
            </a:r>
          </a:p>
          <a:p>
            <a:pPr lvl="1"/>
            <a:r>
              <a:rPr lang="es-ES_tradnl" altLang="es-MX" sz="2400">
                <a:latin typeface="Arial" charset="0"/>
                <a:cs typeface="Arial" charset="0"/>
              </a:rPr>
              <a:t>Usando los entregables principales como primer nivel</a:t>
            </a:r>
          </a:p>
          <a:p>
            <a:pPr lvl="1"/>
            <a:r>
              <a:rPr lang="es-ES_tradnl" altLang="es-MX" sz="2400">
                <a:latin typeface="Arial" charset="0"/>
                <a:cs typeface="Arial" charset="0"/>
              </a:rPr>
              <a:t>Usando sub-proyectos, realizados por contratistas, los cuales deberán realizar su propio EDT.</a:t>
            </a:r>
            <a:endParaRPr lang="es-ES" altLang="es-MX" sz="2400">
              <a:latin typeface="Arial" charset="0"/>
              <a:cs typeface="Arial" charset="0"/>
            </a:endParaRPr>
          </a:p>
        </p:txBody>
      </p:sp>
      <p:sp>
        <p:nvSpPr>
          <p:cNvPr id="37891" name="Rectangle 2"/>
          <p:cNvSpPr>
            <a:spLocks noGrp="1"/>
          </p:cNvSpPr>
          <p:nvPr>
            <p:ph type="title"/>
          </p:nvPr>
        </p:nvSpPr>
        <p:spPr/>
        <p:txBody>
          <a:bodyPr/>
          <a:lstStyle/>
          <a:p>
            <a:r>
              <a:rPr lang="es-ES_tradnl" altLang="es-MX"/>
              <a:t>Descomposición</a:t>
            </a:r>
            <a:endParaRPr lang="es-ES" altLang="es-MX"/>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755650" y="1052513"/>
            <a:ext cx="8107363" cy="4033837"/>
          </a:xfrm>
        </p:spPr>
        <p:txBody>
          <a:bodyPr/>
          <a:lstStyle/>
          <a:p>
            <a:pPr lvl="1"/>
            <a:r>
              <a:rPr lang="es-ES_tradnl" altLang="es-MX">
                <a:latin typeface="Arial" charset="0"/>
                <a:cs typeface="Arial" charset="0"/>
              </a:rPr>
              <a:t>Diccionario del EDT</a:t>
            </a:r>
          </a:p>
          <a:p>
            <a:pPr lvl="2"/>
            <a:r>
              <a:rPr lang="es-ES_tradnl" altLang="es-MX">
                <a:latin typeface="Arial" charset="0"/>
                <a:cs typeface="Arial" charset="0"/>
              </a:rPr>
              <a:t>Catálogo de ID</a:t>
            </a:r>
          </a:p>
          <a:p>
            <a:pPr lvl="2"/>
            <a:r>
              <a:rPr lang="es-ES_tradnl" altLang="es-MX">
                <a:latin typeface="Arial" charset="0"/>
                <a:cs typeface="Arial" charset="0"/>
              </a:rPr>
              <a:t>Descripción del trabajo</a:t>
            </a:r>
          </a:p>
          <a:p>
            <a:pPr lvl="2"/>
            <a:r>
              <a:rPr lang="es-ES_tradnl" altLang="es-MX">
                <a:latin typeface="Arial" charset="0"/>
                <a:cs typeface="Arial" charset="0"/>
              </a:rPr>
              <a:t>Calendario de Actividades asociadas</a:t>
            </a:r>
          </a:p>
          <a:p>
            <a:pPr lvl="2"/>
            <a:r>
              <a:rPr lang="es-ES_tradnl" altLang="es-MX">
                <a:latin typeface="Arial" charset="0"/>
                <a:cs typeface="Arial" charset="0"/>
              </a:rPr>
              <a:t>Recursos requeridos</a:t>
            </a:r>
          </a:p>
          <a:p>
            <a:pPr lvl="2"/>
            <a:r>
              <a:rPr lang="es-ES_tradnl" altLang="es-MX">
                <a:latin typeface="Arial" charset="0"/>
                <a:cs typeface="Arial" charset="0"/>
              </a:rPr>
              <a:t>Estimado de costos</a:t>
            </a:r>
          </a:p>
          <a:p>
            <a:pPr lvl="2"/>
            <a:r>
              <a:rPr lang="es-ES_tradnl" altLang="es-MX">
                <a:latin typeface="Arial" charset="0"/>
                <a:cs typeface="Arial" charset="0"/>
              </a:rPr>
              <a:t>Requerimientos de calidad y Criterios de Aceptación</a:t>
            </a:r>
          </a:p>
          <a:p>
            <a:pPr lvl="2"/>
            <a:r>
              <a:rPr lang="es-ES_tradnl" altLang="es-MX">
                <a:latin typeface="Arial" charset="0"/>
                <a:cs typeface="Arial" charset="0"/>
              </a:rPr>
              <a:t>Referencias técnicas y otra información.</a:t>
            </a:r>
          </a:p>
          <a:p>
            <a:pPr lvl="1"/>
            <a:endParaRPr lang="es-ES" altLang="es-MX">
              <a:latin typeface="Arial" charset="0"/>
              <a:cs typeface="Arial" charset="0"/>
            </a:endParaRPr>
          </a:p>
        </p:txBody>
      </p:sp>
      <p:sp>
        <p:nvSpPr>
          <p:cNvPr id="38915" name="Rectangle 2"/>
          <p:cNvSpPr>
            <a:spLocks noGrp="1"/>
          </p:cNvSpPr>
          <p:nvPr>
            <p:ph type="title"/>
          </p:nvPr>
        </p:nvSpPr>
        <p:spPr/>
        <p:txBody>
          <a:bodyPr/>
          <a:lstStyle/>
          <a:p>
            <a:r>
              <a:rPr lang="es-ES_tradnl" altLang="es-MX"/>
              <a:t>Productos adicionales del EDT (WBS)</a:t>
            </a:r>
            <a:endParaRPr lang="es-ES" altLang="es-MX"/>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912BA96E-A194-4056-8126-F6C85957AB60}" type="slidenum">
              <a:rPr lang="es-MX"/>
              <a:pPr>
                <a:defRPr/>
              </a:pPr>
              <a:t>26</a:t>
            </a:fld>
            <a:endParaRPr lang="es-MX" dirty="0"/>
          </a:p>
        </p:txBody>
      </p:sp>
      <p:sp>
        <p:nvSpPr>
          <p:cNvPr id="39939" name="Rectangle 2"/>
          <p:cNvSpPr>
            <a:spLocks noGrp="1" noChangeArrowheads="1"/>
          </p:cNvSpPr>
          <p:nvPr>
            <p:ph type="title"/>
          </p:nvPr>
        </p:nvSpPr>
        <p:spPr/>
        <p:txBody>
          <a:bodyPr/>
          <a:lstStyle/>
          <a:p>
            <a:r>
              <a:rPr lang="es-MX" altLang="es-MX"/>
              <a:t>Ejercicio de clase (10 minutos)</a:t>
            </a:r>
          </a:p>
        </p:txBody>
      </p:sp>
      <p:sp>
        <p:nvSpPr>
          <p:cNvPr id="39940" name="Rectangle 3"/>
          <p:cNvSpPr>
            <a:spLocks noGrp="1" noChangeArrowheads="1"/>
          </p:cNvSpPr>
          <p:nvPr>
            <p:ph type="body" idx="1"/>
          </p:nvPr>
        </p:nvSpPr>
        <p:spPr>
          <a:xfrm>
            <a:off x="142875" y="857250"/>
            <a:ext cx="8532813" cy="3867150"/>
          </a:xfrm>
        </p:spPr>
        <p:txBody>
          <a:bodyPr/>
          <a:lstStyle/>
          <a:p>
            <a:pPr>
              <a:buFont typeface="Arial" charset="0"/>
              <a:buNone/>
            </a:pPr>
            <a:endParaRPr lang="es-MX" altLang="es-MX" sz="2400" dirty="0">
              <a:latin typeface="Arial" charset="0"/>
              <a:cs typeface="Arial" charset="0"/>
            </a:endParaRPr>
          </a:p>
          <a:p>
            <a:r>
              <a:rPr lang="es-AR" altLang="es-MX" sz="2400" dirty="0">
                <a:latin typeface="Arial" charset="0"/>
                <a:cs typeface="Arial" charset="0"/>
              </a:rPr>
              <a:t>Iniciar la realización del WBS de su proyecto</a:t>
            </a:r>
          </a:p>
          <a:p>
            <a:endParaRPr lang="es-MX" altLang="es-MX" sz="2400" dirty="0">
              <a:latin typeface="Arial" charset="0"/>
              <a:cs typeface="Arial" charset="0"/>
            </a:endParaRPr>
          </a:p>
        </p:txBody>
      </p:sp>
      <p:pic>
        <p:nvPicPr>
          <p:cNvPr id="39941" name="Picture 4"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113" y="3573463"/>
            <a:ext cx="2428875"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F012ACFF-99DE-422C-91C6-C6D5E2CFDA76}" type="slidenum">
              <a:rPr lang="es-MX"/>
              <a:pPr>
                <a:defRPr/>
              </a:pPr>
              <a:t>27</a:t>
            </a:fld>
            <a:endParaRPr lang="es-MX" dirty="0"/>
          </a:p>
        </p:txBody>
      </p:sp>
      <p:sp>
        <p:nvSpPr>
          <p:cNvPr id="41987" name="Rectangle 2"/>
          <p:cNvSpPr>
            <a:spLocks noGrp="1" noChangeArrowheads="1"/>
          </p:cNvSpPr>
          <p:nvPr>
            <p:ph type="title"/>
          </p:nvPr>
        </p:nvSpPr>
        <p:spPr>
          <a:xfrm>
            <a:off x="203200" y="214313"/>
            <a:ext cx="8331200" cy="344487"/>
          </a:xfrm>
        </p:spPr>
        <p:txBody>
          <a:bodyPr/>
          <a:lstStyle/>
          <a:p>
            <a:r>
              <a:rPr lang="es-ES" altLang="es-MX"/>
              <a:t>WBS. Work package	</a:t>
            </a:r>
          </a:p>
        </p:txBody>
      </p:sp>
      <p:graphicFrame>
        <p:nvGraphicFramePr>
          <p:cNvPr id="41988" name="Object 3"/>
          <p:cNvGraphicFramePr>
            <a:graphicFrameLocks noChangeAspect="1"/>
          </p:cNvGraphicFramePr>
          <p:nvPr/>
        </p:nvGraphicFramePr>
        <p:xfrm>
          <a:off x="107950" y="1341438"/>
          <a:ext cx="8842375" cy="4818062"/>
        </p:xfrm>
        <a:graphic>
          <a:graphicData uri="http://schemas.openxmlformats.org/presentationml/2006/ole">
            <mc:AlternateContent xmlns:mc="http://schemas.openxmlformats.org/markup-compatibility/2006">
              <mc:Choice xmlns:v="urn:schemas-microsoft-com:vml" Requires="v">
                <p:oleObj spid="_x0000_s41993" name="SmartDraw" r:id="rId4" imgW="11210544" imgH="6108192" progId="">
                  <p:embed/>
                </p:oleObj>
              </mc:Choice>
              <mc:Fallback>
                <p:oleObj name="SmartDraw" r:id="rId4" imgW="11210544" imgH="6108192"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341438"/>
                        <a:ext cx="8842375" cy="481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81F489AF-CB63-4769-B85A-B421BE30A843}" type="slidenum">
              <a:rPr lang="es-MX"/>
              <a:pPr>
                <a:defRPr/>
              </a:pPr>
              <a:t>28</a:t>
            </a:fld>
            <a:endParaRPr lang="es-MX" dirty="0"/>
          </a:p>
        </p:txBody>
      </p:sp>
      <p:sp>
        <p:nvSpPr>
          <p:cNvPr id="43011" name="Rectangle 2"/>
          <p:cNvSpPr>
            <a:spLocks noGrp="1" noChangeArrowheads="1"/>
          </p:cNvSpPr>
          <p:nvPr>
            <p:ph type="title"/>
          </p:nvPr>
        </p:nvSpPr>
        <p:spPr>
          <a:xfrm>
            <a:off x="203200" y="214313"/>
            <a:ext cx="8331200" cy="344487"/>
          </a:xfrm>
        </p:spPr>
        <p:txBody>
          <a:bodyPr/>
          <a:lstStyle/>
          <a:p>
            <a:r>
              <a:rPr lang="es-ES" altLang="es-MX"/>
              <a:t>WBS. Work package	</a:t>
            </a:r>
          </a:p>
        </p:txBody>
      </p:sp>
      <p:graphicFrame>
        <p:nvGraphicFramePr>
          <p:cNvPr id="43012" name="Object 3"/>
          <p:cNvGraphicFramePr>
            <a:graphicFrameLocks noChangeAspect="1"/>
          </p:cNvGraphicFramePr>
          <p:nvPr/>
        </p:nvGraphicFramePr>
        <p:xfrm>
          <a:off x="80963" y="1411288"/>
          <a:ext cx="8842375" cy="4818062"/>
        </p:xfrm>
        <a:graphic>
          <a:graphicData uri="http://schemas.openxmlformats.org/presentationml/2006/ole">
            <mc:AlternateContent xmlns:mc="http://schemas.openxmlformats.org/markup-compatibility/2006">
              <mc:Choice xmlns:v="urn:schemas-microsoft-com:vml" Requires="v">
                <p:oleObj spid="_x0000_s43020" name="SmartDraw" r:id="rId4" imgW="11210544" imgH="6108192" progId="">
                  <p:embed/>
                </p:oleObj>
              </mc:Choice>
              <mc:Fallback>
                <p:oleObj name="SmartDraw" r:id="rId4" imgW="11210544" imgH="6108192"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3" y="1411288"/>
                        <a:ext cx="8842375" cy="481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133975" y="1306513"/>
            <a:ext cx="3798888" cy="1200150"/>
          </a:xfrm>
          <a:prstGeom prst="rect">
            <a:avLst/>
          </a:prstGeom>
          <a:solidFill>
            <a:srgbClr val="FFCC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Clr>
                <a:srgbClr val="660033"/>
              </a:buClr>
              <a:buFont typeface="Wingdings" pitchFamily="2" charset="2"/>
              <a:buNone/>
            </a:pPr>
            <a:r>
              <a:rPr lang="es-ES" altLang="es-MX">
                <a:solidFill>
                  <a:srgbClr val="000066"/>
                </a:solidFill>
                <a:latin typeface="Verdana" pitchFamily="34" charset="0"/>
              </a:rPr>
              <a:t>WBS. Work Breakdown Structure organiza y define el alcance total del proyecto con un enfoque de entregables</a:t>
            </a:r>
          </a:p>
        </p:txBody>
      </p:sp>
      <p:sp>
        <p:nvSpPr>
          <p:cNvPr id="9" name="Text Box 5"/>
          <p:cNvSpPr txBox="1">
            <a:spLocks noChangeArrowheads="1"/>
          </p:cNvSpPr>
          <p:nvPr/>
        </p:nvSpPr>
        <p:spPr bwMode="auto">
          <a:xfrm>
            <a:off x="141288" y="2144713"/>
            <a:ext cx="4852987" cy="1474787"/>
          </a:xfrm>
          <a:prstGeom prst="rect">
            <a:avLst/>
          </a:prstGeom>
          <a:solidFill>
            <a:srgbClr val="FFCC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Clr>
                <a:srgbClr val="660033"/>
              </a:buClr>
              <a:buFont typeface="Wingdings" pitchFamily="2" charset="2"/>
              <a:buNone/>
            </a:pPr>
            <a:r>
              <a:rPr lang="es-ES" altLang="es-MX">
                <a:solidFill>
                  <a:srgbClr val="000066"/>
                </a:solidFill>
                <a:latin typeface="Verdana" pitchFamily="34" charset="0"/>
              </a:rPr>
              <a:t>OBS. Organizational Breakdown Structure Descomposición jerárquica de las organizaciones funcionales que son responsables de una o más actividades del WBS</a:t>
            </a:r>
          </a:p>
        </p:txBody>
      </p:sp>
      <p:sp>
        <p:nvSpPr>
          <p:cNvPr id="10" name="Text Box 6"/>
          <p:cNvSpPr txBox="1">
            <a:spLocks noChangeArrowheads="1"/>
          </p:cNvSpPr>
          <p:nvPr/>
        </p:nvSpPr>
        <p:spPr bwMode="auto">
          <a:xfrm>
            <a:off x="5205413" y="3744913"/>
            <a:ext cx="3797300" cy="650875"/>
          </a:xfrm>
          <a:prstGeom prst="rect">
            <a:avLst/>
          </a:prstGeom>
          <a:solidFill>
            <a:srgbClr val="FFCC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Clr>
                <a:srgbClr val="660033"/>
              </a:buClr>
              <a:buFont typeface="Wingdings" pitchFamily="2" charset="2"/>
              <a:buNone/>
            </a:pPr>
            <a:r>
              <a:rPr lang="es-ES" altLang="es-MX">
                <a:solidFill>
                  <a:srgbClr val="000066"/>
                </a:solidFill>
                <a:latin typeface="Verdana" pitchFamily="34" charset="0"/>
              </a:rPr>
              <a:t>RAM. Matriz de asignación de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5EB40469-D37C-4928-8CD7-B6D5A5FEA46E}" type="slidenum">
              <a:rPr lang="es-MX"/>
              <a:pPr>
                <a:defRPr/>
              </a:pPr>
              <a:t>29</a:t>
            </a:fld>
            <a:endParaRPr lang="es-MX" dirty="0"/>
          </a:p>
        </p:txBody>
      </p:sp>
      <p:sp>
        <p:nvSpPr>
          <p:cNvPr id="44035" name="Rectangle 2"/>
          <p:cNvSpPr>
            <a:spLocks noGrp="1" noChangeArrowheads="1"/>
          </p:cNvSpPr>
          <p:nvPr>
            <p:ph type="title"/>
          </p:nvPr>
        </p:nvSpPr>
        <p:spPr>
          <a:xfrm>
            <a:off x="203200" y="214313"/>
            <a:ext cx="8331200" cy="344487"/>
          </a:xfrm>
        </p:spPr>
        <p:txBody>
          <a:bodyPr/>
          <a:lstStyle/>
          <a:p>
            <a:r>
              <a:rPr lang="es-ES" altLang="es-MX"/>
              <a:t>WBS. Pregunta	</a:t>
            </a:r>
          </a:p>
        </p:txBody>
      </p:sp>
      <p:sp>
        <p:nvSpPr>
          <p:cNvPr id="7" name="Rectangle 3"/>
          <p:cNvSpPr txBox="1">
            <a:spLocks noChangeArrowheads="1"/>
          </p:cNvSpPr>
          <p:nvPr/>
        </p:nvSpPr>
        <p:spPr bwMode="auto">
          <a:xfrm>
            <a:off x="152400" y="925513"/>
            <a:ext cx="8739188" cy="3295650"/>
          </a:xfrm>
          <a:prstGeom prst="rect">
            <a:avLst/>
          </a:prstGeom>
          <a:noFill/>
          <a:ln w="9525">
            <a:noFill/>
            <a:miter lim="800000"/>
            <a:headEnd/>
            <a:tailEnd/>
          </a:ln>
          <a:effectLst/>
        </p:spPr>
        <p:txBody>
          <a:bodyPr/>
          <a:lstStyle/>
          <a:p>
            <a:pPr marL="342900" indent="-342900">
              <a:spcBef>
                <a:spcPct val="20000"/>
              </a:spcBef>
              <a:buFontTx/>
              <a:buChar char="•"/>
              <a:defRPr/>
            </a:pPr>
            <a:r>
              <a:rPr lang="es-AR" sz="2400" kern="0" dirty="0">
                <a:latin typeface="+mn-lt"/>
              </a:rPr>
              <a:t>¿Qué nivel de detalle se debe cubrir cuando se construye una WBS?</a:t>
            </a:r>
          </a:p>
          <a:p>
            <a:pPr marL="742950" lvl="1" indent="-285750">
              <a:spcBef>
                <a:spcPct val="20000"/>
              </a:spcBef>
              <a:buFontTx/>
              <a:buChar char="•"/>
              <a:defRPr/>
            </a:pPr>
            <a:r>
              <a:rPr lang="es-AR" sz="2400" kern="0" dirty="0">
                <a:latin typeface="+mn-lt"/>
              </a:rPr>
              <a:t>A. Tantos como quiera el jefe de proyecto</a:t>
            </a:r>
          </a:p>
          <a:p>
            <a:pPr marL="742950" lvl="1" indent="-285750">
              <a:spcBef>
                <a:spcPct val="20000"/>
              </a:spcBef>
              <a:buFontTx/>
              <a:buChar char="•"/>
              <a:defRPr/>
            </a:pPr>
            <a:r>
              <a:rPr lang="es-AR" sz="2400" kern="0" dirty="0">
                <a:latin typeface="+mn-lt"/>
              </a:rPr>
              <a:t>B. Hasta 3 niveles y al menos 80 horas de dedicación</a:t>
            </a:r>
          </a:p>
          <a:p>
            <a:pPr marL="742950" lvl="1" indent="-285750">
              <a:spcBef>
                <a:spcPct val="20000"/>
              </a:spcBef>
              <a:buFontTx/>
              <a:buChar char="•"/>
              <a:defRPr/>
            </a:pPr>
            <a:r>
              <a:rPr lang="es-AR" sz="2400" kern="0" dirty="0">
                <a:latin typeface="+mn-lt"/>
              </a:rPr>
              <a:t>C. Hasta el nivel especificado por tú gerente</a:t>
            </a:r>
          </a:p>
          <a:p>
            <a:pPr marL="742950" lvl="1" indent="-285750">
              <a:spcBef>
                <a:spcPct val="20000"/>
              </a:spcBef>
              <a:buFontTx/>
              <a:buChar char="•"/>
              <a:defRPr/>
            </a:pPr>
            <a:r>
              <a:rPr lang="es-AR" sz="2400" kern="0" dirty="0">
                <a:latin typeface="+mn-lt"/>
              </a:rPr>
              <a:t>D. El número necesario para controlar el proyecto de forma efectiva</a:t>
            </a:r>
          </a:p>
        </p:txBody>
      </p:sp>
      <p:graphicFrame>
        <p:nvGraphicFramePr>
          <p:cNvPr id="8" name="Object 4"/>
          <p:cNvGraphicFramePr>
            <a:graphicFrameLocks noChangeAspect="1"/>
          </p:cNvGraphicFramePr>
          <p:nvPr/>
        </p:nvGraphicFramePr>
        <p:xfrm>
          <a:off x="7596188" y="4221163"/>
          <a:ext cx="744537" cy="1600200"/>
        </p:xfrm>
        <a:graphic>
          <a:graphicData uri="http://schemas.openxmlformats.org/presentationml/2006/ole">
            <mc:AlternateContent xmlns:mc="http://schemas.openxmlformats.org/markup-compatibility/2006">
              <mc:Choice xmlns:v="urn:schemas-microsoft-com:vml" Requires="v">
                <p:oleObj spid="_x0000_s44042" name="Imagen" r:id="rId4" imgW="1857375" imgH="3995738" progId="MS_ClipArt_Gallery">
                  <p:embed/>
                </p:oleObj>
              </mc:Choice>
              <mc:Fallback>
                <p:oleObj name="Imagen" r:id="rId4" imgW="1857375" imgH="3995738" progId="MS_ClipArt_Gallery">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188" y="4221163"/>
                        <a:ext cx="7445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ltGray">
          <a:xfrm>
            <a:off x="203200" y="214313"/>
            <a:ext cx="8331200" cy="344487"/>
          </a:xfrm>
          <a:prstGeom prst="rect">
            <a:avLst/>
          </a:prstGeom>
          <a:noFill/>
          <a:ln w="9525">
            <a:noFill/>
            <a:miter lim="800000"/>
            <a:headEnd/>
            <a:tailEnd/>
          </a:ln>
          <a:effectLst/>
        </p:spPr>
        <p:txBody>
          <a:bodyPr wrap="none" lIns="180000" anchor="ctr"/>
          <a:lstStyle/>
          <a:p>
            <a:pPr>
              <a:defRPr/>
            </a:pPr>
            <a:r>
              <a:rPr lang="es-ES" sz="3200" kern="0" dirty="0">
                <a:solidFill>
                  <a:schemeClr val="bg1"/>
                </a:solidFill>
                <a:latin typeface="+mj-lt"/>
                <a:ea typeface="+mj-ea"/>
                <a:cs typeface="+mj-cs"/>
              </a:rPr>
              <a:t>Gestión del alcance</a:t>
            </a:r>
          </a:p>
        </p:txBody>
      </p:sp>
      <p:sp>
        <p:nvSpPr>
          <p:cNvPr id="9219" name="Rectangle 4"/>
          <p:cNvSpPr txBox="1">
            <a:spLocks noChangeArrowheads="1"/>
          </p:cNvSpPr>
          <p:nvPr/>
        </p:nvSpPr>
        <p:spPr bwMode="auto">
          <a:xfrm>
            <a:off x="323850" y="1143000"/>
            <a:ext cx="882015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4163" indent="-284163" eaLnBrk="0" hangingPunct="0">
              <a:defRPr>
                <a:solidFill>
                  <a:schemeClr val="tx1"/>
                </a:solidFill>
                <a:latin typeface="Arial" charset="0"/>
              </a:defRPr>
            </a:lvl1pPr>
            <a:lvl2pPr marL="630238" indent="-2841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endParaRPr lang="es-ES" altLang="es-MX" sz="2000" dirty="0">
              <a:cs typeface="Arial" charset="0"/>
            </a:endParaRPr>
          </a:p>
        </p:txBody>
      </p:sp>
      <p:sp>
        <p:nvSpPr>
          <p:cNvPr id="10" name="Slide Number Placeholder 2"/>
          <p:cNvSpPr>
            <a:spLocks noGrp="1"/>
          </p:cNvSpPr>
          <p:nvPr>
            <p:ph type="sldNum" sz="quarter" idx="10"/>
          </p:nvPr>
        </p:nvSpPr>
        <p:spPr>
          <a:xfrm>
            <a:off x="7010400" y="6492875"/>
            <a:ext cx="2133600" cy="365125"/>
          </a:xfrm>
        </p:spPr>
        <p:txBody>
          <a:bodyPr/>
          <a:lstStyle/>
          <a:p>
            <a:pPr>
              <a:defRPr/>
            </a:pPr>
            <a:fld id="{4FF01D73-C0E4-4855-A8E0-9C32225D824A}" type="slidenum">
              <a:rPr lang="es-MX" sz="1600" smtClean="0"/>
              <a:pPr>
                <a:defRPr/>
              </a:pPr>
              <a:t>3</a:t>
            </a:fld>
            <a:endParaRPr lang="es-MX" sz="1600" dirty="0"/>
          </a:p>
        </p:txBody>
      </p:sp>
      <p:sp>
        <p:nvSpPr>
          <p:cNvPr id="9221" name="Rectangle 2"/>
          <p:cNvSpPr>
            <a:spLocks noGrp="1" noChangeArrowheads="1"/>
          </p:cNvSpPr>
          <p:nvPr>
            <p:ph type="title"/>
          </p:nvPr>
        </p:nvSpPr>
        <p:spPr>
          <a:xfrm>
            <a:off x="203200" y="285750"/>
            <a:ext cx="8331200" cy="344488"/>
          </a:xfrm>
        </p:spPr>
        <p:txBody>
          <a:bodyPr/>
          <a:lstStyle/>
          <a:p>
            <a:r>
              <a:rPr lang="es-ES" altLang="es-MX"/>
              <a:t>Administración del alcance</a:t>
            </a:r>
          </a:p>
        </p:txBody>
      </p:sp>
      <p:pic>
        <p:nvPicPr>
          <p:cNvPr id="51202" name="Picture 2" descr="Resultado de imagen para dilbert sc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055118"/>
            <a:ext cx="8386026" cy="259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1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a:xfrm>
            <a:off x="7772400" y="6553200"/>
            <a:ext cx="1371600" cy="304800"/>
          </a:xfrm>
        </p:spPr>
        <p:txBody>
          <a:bodyPr/>
          <a:lstStyle/>
          <a:p>
            <a:pPr>
              <a:defRPr/>
            </a:pPr>
            <a:fld id="{E6AD4BCE-ECA1-49C0-8824-F81549A0AA28}" type="slidenum">
              <a:rPr lang="es-MX"/>
              <a:pPr>
                <a:defRPr/>
              </a:pPr>
              <a:t>30</a:t>
            </a:fld>
            <a:endParaRPr lang="es-MX" dirty="0"/>
          </a:p>
        </p:txBody>
      </p:sp>
      <p:sp>
        <p:nvSpPr>
          <p:cNvPr id="45059" name="Rectangle 2"/>
          <p:cNvSpPr>
            <a:spLocks noGrp="1" noChangeArrowheads="1"/>
          </p:cNvSpPr>
          <p:nvPr>
            <p:ph type="title"/>
          </p:nvPr>
        </p:nvSpPr>
        <p:spPr>
          <a:xfrm>
            <a:off x="203200" y="214313"/>
            <a:ext cx="8331200" cy="344487"/>
          </a:xfrm>
        </p:spPr>
        <p:txBody>
          <a:bodyPr/>
          <a:lstStyle/>
          <a:p>
            <a:r>
              <a:rPr lang="es-ES" altLang="es-MX"/>
              <a:t>Verificar el alcance</a:t>
            </a:r>
          </a:p>
        </p:txBody>
      </p:sp>
      <p:sp>
        <p:nvSpPr>
          <p:cNvPr id="7" name="Rectangle 3"/>
          <p:cNvSpPr txBox="1">
            <a:spLocks noChangeArrowheads="1"/>
          </p:cNvSpPr>
          <p:nvPr/>
        </p:nvSpPr>
        <p:spPr bwMode="auto">
          <a:xfrm>
            <a:off x="152400" y="925513"/>
            <a:ext cx="8739188" cy="5715000"/>
          </a:xfrm>
          <a:prstGeom prst="rect">
            <a:avLst/>
          </a:prstGeom>
          <a:noFill/>
          <a:ln w="9525">
            <a:noFill/>
            <a:miter lim="800000"/>
            <a:headEnd/>
            <a:tailEnd/>
          </a:ln>
          <a:effectLst/>
        </p:spPr>
        <p:txBody>
          <a:bodyPr/>
          <a:lstStyle/>
          <a:p>
            <a:pPr marL="342900" indent="-342900">
              <a:spcBef>
                <a:spcPct val="20000"/>
              </a:spcBef>
              <a:buFontTx/>
              <a:buChar char="•"/>
              <a:defRPr/>
            </a:pPr>
            <a:r>
              <a:rPr lang="es-ES" sz="2400" kern="0" dirty="0">
                <a:latin typeface="Arial" pitchFamily="34" charset="0"/>
                <a:cs typeface="Arial" pitchFamily="34" charset="0"/>
              </a:rPr>
              <a:t>Es el proceso para obtener la aceptación formal del alcance del proyecto por parte de los involucrados.</a:t>
            </a:r>
          </a:p>
          <a:p>
            <a:pPr marL="342900" indent="-342900">
              <a:spcBef>
                <a:spcPct val="20000"/>
              </a:spcBef>
              <a:buFontTx/>
              <a:buChar char="•"/>
              <a:defRPr/>
            </a:pPr>
            <a:r>
              <a:rPr lang="es-ES" sz="2400" kern="0" dirty="0">
                <a:latin typeface="Arial" pitchFamily="34" charset="0"/>
                <a:cs typeface="Arial" pitchFamily="34" charset="0"/>
              </a:rPr>
              <a:t>Requiere la revisión de los entregables y de los resultados del trabajo del proyecto para garantizar que todo se ha completado correcta y satisfactoriamente.</a:t>
            </a:r>
          </a:p>
          <a:p>
            <a:pPr marL="342900" indent="-342900">
              <a:spcBef>
                <a:spcPct val="20000"/>
              </a:spcBef>
              <a:buFontTx/>
              <a:buChar char="•"/>
              <a:defRPr/>
            </a:pPr>
            <a:r>
              <a:rPr lang="es-ES" sz="2400" kern="0" dirty="0">
                <a:latin typeface="Arial" pitchFamily="34" charset="0"/>
                <a:cs typeface="Arial" pitchFamily="34" charset="0"/>
              </a:rPr>
              <a:t>Generalmente se realiza en paralelo con el control de calidad.</a:t>
            </a:r>
          </a:p>
          <a:p>
            <a:pPr marL="742950" lvl="1" indent="-285750">
              <a:spcBef>
                <a:spcPct val="20000"/>
              </a:spcBef>
              <a:buFontTx/>
              <a:buChar char="•"/>
              <a:defRPr/>
            </a:pPr>
            <a:r>
              <a:rPr lang="es-ES" sz="2000" kern="0" dirty="0">
                <a:latin typeface="Arial" pitchFamily="34" charset="0"/>
                <a:cs typeface="Arial" pitchFamily="34" charset="0"/>
              </a:rPr>
              <a:t>Verificación del alcance. Aceptación de los entregables de trabajo.</a:t>
            </a:r>
          </a:p>
          <a:p>
            <a:pPr marL="742950" lvl="1" indent="-285750">
              <a:spcBef>
                <a:spcPct val="20000"/>
              </a:spcBef>
              <a:buFontTx/>
              <a:buChar char="•"/>
              <a:defRPr/>
            </a:pPr>
            <a:r>
              <a:rPr lang="es-ES" sz="2000" kern="0" dirty="0">
                <a:latin typeface="Arial" pitchFamily="34" charset="0"/>
                <a:cs typeface="Arial" pitchFamily="34" charset="0"/>
              </a:rPr>
              <a:t>Control de calidad. Entregables de trabajo correctos.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2 Marcador de contenido"/>
          <p:cNvSpPr>
            <a:spLocks noGrp="1"/>
          </p:cNvSpPr>
          <p:nvPr>
            <p:ph idx="1"/>
          </p:nvPr>
        </p:nvSpPr>
        <p:spPr/>
        <p:txBody>
          <a:bodyPr/>
          <a:lstStyle/>
          <a:p>
            <a:r>
              <a:rPr lang="es-ES_tradnl" altLang="es-MX" sz="2400">
                <a:latin typeface="Arial" charset="0"/>
                <a:cs typeface="Arial" charset="0"/>
              </a:rPr>
              <a:t>Las inspecciones son el medio para realizar la verificación del alcance.</a:t>
            </a:r>
          </a:p>
          <a:p>
            <a:r>
              <a:rPr lang="es-ES_tradnl" altLang="es-MX" sz="2400">
                <a:latin typeface="Arial" charset="0"/>
                <a:cs typeface="Arial" charset="0"/>
              </a:rPr>
              <a:t>Cualquier actividad que sea medir, examinar y verificar  para determinar si el trabajo y entregables cumplen con los requerimientos y criterios de aceptación del cliente.</a:t>
            </a:r>
          </a:p>
          <a:p>
            <a:r>
              <a:rPr lang="es-ES_tradnl" altLang="es-MX" sz="2400">
                <a:latin typeface="Arial" charset="0"/>
                <a:cs typeface="Arial" charset="0"/>
              </a:rPr>
              <a:t>Revisiones, auditorías, revisión del producto y ensayos (walkthroughs) son ejemplos de inspecciones.</a:t>
            </a:r>
          </a:p>
        </p:txBody>
      </p:sp>
      <p:sp>
        <p:nvSpPr>
          <p:cNvPr id="47107" name="1 Título"/>
          <p:cNvSpPr>
            <a:spLocks noGrp="1"/>
          </p:cNvSpPr>
          <p:nvPr>
            <p:ph type="title"/>
          </p:nvPr>
        </p:nvSpPr>
        <p:spPr/>
        <p:txBody>
          <a:bodyPr/>
          <a:lstStyle/>
          <a:p>
            <a:r>
              <a:rPr lang="es-ES_tradnl" altLang="es-MX"/>
              <a:t>Inspección</a:t>
            </a:r>
          </a:p>
        </p:txBody>
      </p:sp>
      <p:sp>
        <p:nvSpPr>
          <p:cNvPr id="4" name="3 Marcador de número de diapositiva"/>
          <p:cNvSpPr>
            <a:spLocks noGrp="1"/>
          </p:cNvSpPr>
          <p:nvPr>
            <p:ph type="sldNum" sz="quarter" idx="10"/>
          </p:nvPr>
        </p:nvSpPr>
        <p:spPr/>
        <p:txBody>
          <a:bodyPr/>
          <a:lstStyle/>
          <a:p>
            <a:pPr>
              <a:defRPr/>
            </a:pPr>
            <a:fld id="{08E8D4AF-A5F0-4B53-9FB9-2C606AFAF4BB}" type="slidenum">
              <a:rPr lang="es-MX" smtClean="0"/>
              <a:pPr>
                <a:defRPr/>
              </a:pPr>
              <a:t>31</a:t>
            </a:fld>
            <a:endParaRPr lang="es-MX"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2 Marcador de contenido"/>
          <p:cNvSpPr>
            <a:spLocks noGrp="1"/>
          </p:cNvSpPr>
          <p:nvPr>
            <p:ph idx="1"/>
          </p:nvPr>
        </p:nvSpPr>
        <p:spPr>
          <a:xfrm>
            <a:off x="785813" y="908050"/>
            <a:ext cx="8107362" cy="3816350"/>
          </a:xfrm>
        </p:spPr>
        <p:txBody>
          <a:bodyPr/>
          <a:lstStyle/>
          <a:p>
            <a:r>
              <a:rPr lang="es-ES_tradnl" altLang="es-MX" sz="2400">
                <a:latin typeface="Arial" charset="0"/>
                <a:cs typeface="Arial" charset="0"/>
              </a:rPr>
              <a:t>Normalmente un proceso de verificación de alcance genera:</a:t>
            </a:r>
          </a:p>
          <a:p>
            <a:pPr lvl="1"/>
            <a:r>
              <a:rPr lang="es-ES_tradnl" altLang="es-MX" sz="2000">
                <a:latin typeface="Arial" charset="0"/>
                <a:cs typeface="Arial" charset="0"/>
              </a:rPr>
              <a:t>Aceptación formal de los entregables, el cliente o patrocinador provee de documentación formal aceptando los entregables.</a:t>
            </a:r>
          </a:p>
          <a:p>
            <a:pPr lvl="1"/>
            <a:r>
              <a:rPr lang="es-ES_tradnl" altLang="es-MX" sz="2000">
                <a:latin typeface="Arial" charset="0"/>
                <a:cs typeface="Arial" charset="0"/>
              </a:rPr>
              <a:t>Solicitud de cambios, si algún entregable no fue aceptado, se documenta la no-aceptación.  Si es necesario, se registra una solicitud de cambio y se procesa de acuerdo al proceso de control de cambios.</a:t>
            </a:r>
          </a:p>
          <a:p>
            <a:pPr lvl="1"/>
            <a:r>
              <a:rPr lang="es-ES_tradnl" altLang="es-MX" sz="2000">
                <a:latin typeface="Arial" charset="0"/>
                <a:cs typeface="Arial" charset="0"/>
              </a:rPr>
              <a:t>Cambios a la documentación del proyecto</a:t>
            </a:r>
          </a:p>
        </p:txBody>
      </p:sp>
      <p:sp>
        <p:nvSpPr>
          <p:cNvPr id="48131" name="1 Título"/>
          <p:cNvSpPr>
            <a:spLocks noGrp="1"/>
          </p:cNvSpPr>
          <p:nvPr>
            <p:ph type="title"/>
          </p:nvPr>
        </p:nvSpPr>
        <p:spPr/>
        <p:txBody>
          <a:bodyPr/>
          <a:lstStyle/>
          <a:p>
            <a:r>
              <a:rPr lang="es-ES_tradnl" altLang="es-MX"/>
              <a:t>Verificar Alcance</a:t>
            </a:r>
          </a:p>
        </p:txBody>
      </p:sp>
      <p:sp>
        <p:nvSpPr>
          <p:cNvPr id="4" name="3 Marcador de número de diapositiva"/>
          <p:cNvSpPr>
            <a:spLocks noGrp="1"/>
          </p:cNvSpPr>
          <p:nvPr>
            <p:ph type="sldNum" sz="quarter" idx="10"/>
          </p:nvPr>
        </p:nvSpPr>
        <p:spPr/>
        <p:txBody>
          <a:bodyPr/>
          <a:lstStyle/>
          <a:p>
            <a:pPr>
              <a:defRPr/>
            </a:pPr>
            <a:fld id="{D9C01FCD-97FE-44B5-B7C2-C72DCA199B26}" type="slidenum">
              <a:rPr lang="es-MX" smtClean="0"/>
              <a:pPr>
                <a:defRPr/>
              </a:pPr>
              <a:t>32</a:t>
            </a:fld>
            <a:endParaRPr lang="es-MX"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1"/>
          </p:nvPr>
        </p:nvSpPr>
        <p:spPr>
          <a:xfrm>
            <a:off x="611188" y="981075"/>
            <a:ext cx="8107362" cy="5164138"/>
          </a:xfrm>
        </p:spPr>
        <p:txBody>
          <a:bodyPr/>
          <a:lstStyle/>
          <a:p>
            <a:r>
              <a:rPr lang="es-ES" altLang="es-MX" sz="2400">
                <a:latin typeface="Arial" charset="0"/>
                <a:cs typeface="Arial" charset="0"/>
              </a:rPr>
              <a:t>Es el proceso de monitorear el estado del proyecto y el alcance del producto y administrar cambios a la línea base del alcance.</a:t>
            </a:r>
          </a:p>
          <a:p>
            <a:r>
              <a:rPr lang="es-ES" altLang="es-MX" sz="2400">
                <a:latin typeface="Arial" charset="0"/>
                <a:cs typeface="Arial" charset="0"/>
              </a:rPr>
              <a:t>Controlar el alcance del proyecto asegura que todos los cambios pasen por el proceso de control integrado de cambios. (4.5)</a:t>
            </a:r>
          </a:p>
          <a:p>
            <a:r>
              <a:rPr lang="es-ES" altLang="es-MX" sz="2400">
                <a:latin typeface="Arial" charset="0"/>
                <a:cs typeface="Arial" charset="0"/>
              </a:rPr>
              <a:t>Cambios al alcance sin control se denomina “Scope Creep”.</a:t>
            </a:r>
          </a:p>
          <a:p>
            <a:r>
              <a:rPr lang="es-ES" altLang="es-MX" sz="2400">
                <a:latin typeface="Arial" charset="0"/>
                <a:cs typeface="Arial" charset="0"/>
              </a:rPr>
              <a:t>El cambio es inevitable, por lo que es indispensable tener alguna manera de administrarlo.</a:t>
            </a:r>
          </a:p>
          <a:p>
            <a:endParaRPr lang="es-ES" altLang="es-MX" sz="2400">
              <a:latin typeface="Arial" charset="0"/>
              <a:cs typeface="Arial" charset="0"/>
            </a:endParaRPr>
          </a:p>
        </p:txBody>
      </p:sp>
      <p:sp>
        <p:nvSpPr>
          <p:cNvPr id="49155" name="Rectangle 2"/>
          <p:cNvSpPr>
            <a:spLocks noGrp="1"/>
          </p:cNvSpPr>
          <p:nvPr>
            <p:ph type="title"/>
          </p:nvPr>
        </p:nvSpPr>
        <p:spPr/>
        <p:txBody>
          <a:bodyPr/>
          <a:lstStyle/>
          <a:p>
            <a:r>
              <a:rPr lang="es-ES" altLang="es-MX"/>
              <a:t>Controlar Alcance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ltGray">
          <a:xfrm>
            <a:off x="203200" y="214313"/>
            <a:ext cx="8331200" cy="344487"/>
          </a:xfrm>
          <a:prstGeom prst="rect">
            <a:avLst/>
          </a:prstGeom>
          <a:noFill/>
          <a:ln w="9525">
            <a:noFill/>
            <a:miter lim="800000"/>
            <a:headEnd/>
            <a:tailEnd/>
          </a:ln>
          <a:effectLst/>
        </p:spPr>
        <p:txBody>
          <a:bodyPr wrap="none" lIns="180000" anchor="ctr"/>
          <a:lstStyle/>
          <a:p>
            <a:pPr>
              <a:defRPr/>
            </a:pPr>
            <a:r>
              <a:rPr lang="es-ES" sz="3200" kern="0" dirty="0">
                <a:solidFill>
                  <a:schemeClr val="bg1"/>
                </a:solidFill>
                <a:latin typeface="+mj-lt"/>
                <a:ea typeface="+mj-ea"/>
                <a:cs typeface="+mj-cs"/>
              </a:rPr>
              <a:t>Gestión del alcance</a:t>
            </a:r>
          </a:p>
        </p:txBody>
      </p:sp>
      <p:sp>
        <p:nvSpPr>
          <p:cNvPr id="9219" name="Rectangle 4"/>
          <p:cNvSpPr txBox="1">
            <a:spLocks noChangeArrowheads="1"/>
          </p:cNvSpPr>
          <p:nvPr/>
        </p:nvSpPr>
        <p:spPr bwMode="auto">
          <a:xfrm>
            <a:off x="323850" y="1143000"/>
            <a:ext cx="882015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4163" indent="-284163" eaLnBrk="0" hangingPunct="0">
              <a:defRPr>
                <a:solidFill>
                  <a:schemeClr val="tx1"/>
                </a:solidFill>
                <a:latin typeface="Arial" charset="0"/>
              </a:defRPr>
            </a:lvl1pPr>
            <a:lvl2pPr marL="630238" indent="-2841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s-ES" altLang="es-MX" sz="2800" dirty="0">
                <a:cs typeface="Arial" charset="0"/>
              </a:rPr>
              <a:t>Incluye los procesos necesarios para garantizar que el proyecto incluye </a:t>
            </a:r>
            <a:r>
              <a:rPr lang="es-ES" altLang="es-MX" sz="2800" b="1" dirty="0">
                <a:cs typeface="Arial" charset="0"/>
              </a:rPr>
              <a:t>todos</a:t>
            </a:r>
            <a:r>
              <a:rPr lang="es-ES" altLang="es-MX" sz="2800" dirty="0">
                <a:cs typeface="Arial" charset="0"/>
              </a:rPr>
              <a:t> los trabajos necesarios, y </a:t>
            </a:r>
            <a:r>
              <a:rPr lang="es-ES" altLang="es-MX" sz="2800" b="1" dirty="0">
                <a:cs typeface="Arial" charset="0"/>
              </a:rPr>
              <a:t>sólo</a:t>
            </a:r>
            <a:r>
              <a:rPr lang="es-ES" altLang="es-MX" sz="2800" dirty="0">
                <a:cs typeface="Arial" charset="0"/>
              </a:rPr>
              <a:t> los trabajos necesarios, para completar el proyecto con éxito *.</a:t>
            </a:r>
          </a:p>
          <a:p>
            <a:pPr>
              <a:spcBef>
                <a:spcPct val="20000"/>
              </a:spcBef>
              <a:buFont typeface="Arial" charset="0"/>
              <a:buChar char="•"/>
            </a:pPr>
            <a:r>
              <a:rPr lang="es-ES" altLang="es-MX" sz="2000" dirty="0">
                <a:cs typeface="Arial" charset="0"/>
              </a:rPr>
              <a:t>Incluye:</a:t>
            </a:r>
          </a:p>
          <a:p>
            <a:pPr lvl="1">
              <a:spcBef>
                <a:spcPct val="20000"/>
              </a:spcBef>
              <a:buFont typeface="Arial" charset="0"/>
              <a:buChar char="•"/>
            </a:pPr>
            <a:r>
              <a:rPr lang="es-ES" altLang="es-MX" sz="2000" dirty="0">
                <a:cs typeface="Arial" charset="0"/>
              </a:rPr>
              <a:t>Iniciación.</a:t>
            </a:r>
          </a:p>
          <a:p>
            <a:pPr lvl="1">
              <a:spcBef>
                <a:spcPct val="20000"/>
              </a:spcBef>
              <a:buFont typeface="Arial" charset="0"/>
              <a:buChar char="•"/>
            </a:pPr>
            <a:r>
              <a:rPr lang="es-ES" altLang="es-MX" sz="2000" dirty="0">
                <a:cs typeface="Arial" charset="0"/>
              </a:rPr>
              <a:t>Planificación del alcance.</a:t>
            </a:r>
          </a:p>
          <a:p>
            <a:pPr lvl="1">
              <a:spcBef>
                <a:spcPct val="20000"/>
              </a:spcBef>
              <a:buFont typeface="Arial" charset="0"/>
              <a:buChar char="•"/>
            </a:pPr>
            <a:r>
              <a:rPr lang="es-ES" altLang="es-MX" sz="2000" dirty="0">
                <a:cs typeface="Arial" charset="0"/>
              </a:rPr>
              <a:t>Definición del alcance.</a:t>
            </a:r>
          </a:p>
          <a:p>
            <a:pPr lvl="1">
              <a:spcBef>
                <a:spcPct val="20000"/>
              </a:spcBef>
              <a:buFont typeface="Arial" charset="0"/>
              <a:buChar char="•"/>
            </a:pPr>
            <a:r>
              <a:rPr lang="es-ES" altLang="es-MX" sz="2000" dirty="0">
                <a:cs typeface="Arial" charset="0"/>
              </a:rPr>
              <a:t>Verificación del alcance.</a:t>
            </a:r>
          </a:p>
          <a:p>
            <a:pPr lvl="1">
              <a:spcBef>
                <a:spcPct val="20000"/>
              </a:spcBef>
              <a:buFont typeface="Arial" charset="0"/>
              <a:buChar char="•"/>
            </a:pPr>
            <a:r>
              <a:rPr lang="es-ES" altLang="es-MX" sz="2000" dirty="0">
                <a:cs typeface="Arial" charset="0"/>
              </a:rPr>
              <a:t>Control de cambios del alcance.</a:t>
            </a:r>
          </a:p>
        </p:txBody>
      </p:sp>
      <p:sp>
        <p:nvSpPr>
          <p:cNvPr id="10" name="Slide Number Placeholder 2"/>
          <p:cNvSpPr>
            <a:spLocks noGrp="1"/>
          </p:cNvSpPr>
          <p:nvPr>
            <p:ph type="sldNum" sz="quarter" idx="10"/>
          </p:nvPr>
        </p:nvSpPr>
        <p:spPr>
          <a:xfrm>
            <a:off x="7010400" y="6492875"/>
            <a:ext cx="2133600" cy="365125"/>
          </a:xfrm>
        </p:spPr>
        <p:txBody>
          <a:bodyPr/>
          <a:lstStyle/>
          <a:p>
            <a:pPr>
              <a:defRPr/>
            </a:pPr>
            <a:fld id="{4FF01D73-C0E4-4855-A8E0-9C32225D824A}" type="slidenum">
              <a:rPr lang="es-MX" sz="1600" smtClean="0"/>
              <a:pPr>
                <a:defRPr/>
              </a:pPr>
              <a:t>4</a:t>
            </a:fld>
            <a:endParaRPr lang="es-MX" sz="1600" dirty="0"/>
          </a:p>
        </p:txBody>
      </p:sp>
      <p:sp>
        <p:nvSpPr>
          <p:cNvPr id="9221" name="Rectangle 2"/>
          <p:cNvSpPr>
            <a:spLocks noGrp="1" noChangeArrowheads="1"/>
          </p:cNvSpPr>
          <p:nvPr>
            <p:ph type="title"/>
          </p:nvPr>
        </p:nvSpPr>
        <p:spPr>
          <a:xfrm>
            <a:off x="203200" y="285750"/>
            <a:ext cx="8331200" cy="344488"/>
          </a:xfrm>
        </p:spPr>
        <p:txBody>
          <a:bodyPr/>
          <a:lstStyle/>
          <a:p>
            <a:r>
              <a:rPr lang="es-ES" altLang="es-MX"/>
              <a:t>Administración del alcance</a:t>
            </a:r>
          </a:p>
        </p:txBody>
      </p:sp>
      <p:sp>
        <p:nvSpPr>
          <p:cNvPr id="9222" name="1 Rectángulo"/>
          <p:cNvSpPr>
            <a:spLocks noChangeArrowheads="1"/>
          </p:cNvSpPr>
          <p:nvPr/>
        </p:nvSpPr>
        <p:spPr bwMode="auto">
          <a:xfrm>
            <a:off x="468313" y="5983288"/>
            <a:ext cx="7056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r>
              <a:rPr lang="es-ES_tradnl" altLang="es-MX" sz="1400">
                <a:cs typeface="Arial" charset="0"/>
              </a:rPr>
              <a:t>* Traducción libre del PMBOK Guide Fourth Edition</a:t>
            </a:r>
            <a:endParaRPr lang="es-ES" altLang="es-MX" sz="140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3200" y="285750"/>
            <a:ext cx="8331200" cy="344488"/>
          </a:xfrm>
        </p:spPr>
        <p:txBody>
          <a:bodyPr/>
          <a:lstStyle/>
          <a:p>
            <a:r>
              <a:rPr lang="es-ES" altLang="es-MX"/>
              <a:t>¿Qué es el alcance del proyecto?</a:t>
            </a:r>
          </a:p>
        </p:txBody>
      </p:sp>
      <p:sp>
        <p:nvSpPr>
          <p:cNvPr id="15" name="4 Marcador de número de diapositiva"/>
          <p:cNvSpPr>
            <a:spLocks noGrp="1"/>
          </p:cNvSpPr>
          <p:nvPr>
            <p:ph type="sldNum" sz="quarter" idx="10"/>
          </p:nvPr>
        </p:nvSpPr>
        <p:spPr>
          <a:xfrm>
            <a:off x="7772400" y="6553200"/>
            <a:ext cx="1371600" cy="304800"/>
          </a:xfrm>
        </p:spPr>
        <p:txBody>
          <a:bodyPr/>
          <a:lstStyle/>
          <a:p>
            <a:pPr>
              <a:defRPr/>
            </a:pPr>
            <a:fld id="{249FB685-841A-4D0D-AAD1-171EA585879D}" type="slidenum">
              <a:rPr lang="es-MX"/>
              <a:pPr>
                <a:defRPr/>
              </a:pPr>
              <a:t>5</a:t>
            </a:fld>
            <a:endParaRPr lang="es-MX"/>
          </a:p>
        </p:txBody>
      </p:sp>
      <p:sp>
        <p:nvSpPr>
          <p:cNvPr id="10244" name="Rectangle 3"/>
          <p:cNvSpPr txBox="1">
            <a:spLocks noChangeArrowheads="1"/>
          </p:cNvSpPr>
          <p:nvPr/>
        </p:nvSpPr>
        <p:spPr bwMode="auto">
          <a:xfrm>
            <a:off x="539750" y="1001713"/>
            <a:ext cx="8135938"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4163" indent="-2841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s-AR" altLang="es-MX" sz="2400">
                <a:cs typeface="Arial" charset="0"/>
              </a:rPr>
              <a:t>Es la suma de todos los productos y servicios que deben entregarse en un proyecto.</a:t>
            </a:r>
          </a:p>
          <a:p>
            <a:pPr>
              <a:spcBef>
                <a:spcPct val="20000"/>
              </a:spcBef>
              <a:buFont typeface="Arial" charset="0"/>
              <a:buChar char="•"/>
            </a:pPr>
            <a:r>
              <a:rPr lang="es-AR" altLang="es-MX" sz="2400">
                <a:cs typeface="Arial" charset="0"/>
              </a:rPr>
              <a:t>Define qué está incluido y qué no está incluido en el proyecto. </a:t>
            </a:r>
          </a:p>
          <a:p>
            <a:pPr>
              <a:spcBef>
                <a:spcPct val="20000"/>
              </a:spcBef>
              <a:buFont typeface="Arial" charset="0"/>
              <a:buChar char="•"/>
            </a:pPr>
            <a:r>
              <a:rPr lang="es-AR" altLang="es-MX" sz="2400">
                <a:cs typeface="Arial" charset="0"/>
              </a:rPr>
              <a:t>Los objetivos deben ser específicos, medibles, alcanzables, realistas y tener un tiempo límite. SMART</a:t>
            </a:r>
          </a:p>
          <a:p>
            <a:pPr>
              <a:spcBef>
                <a:spcPct val="20000"/>
              </a:spcBef>
              <a:buFont typeface="Arial" charset="0"/>
              <a:buChar char="•"/>
            </a:pPr>
            <a:r>
              <a:rPr lang="es-AR" altLang="es-MX" sz="2400">
                <a:cs typeface="Arial" charset="0"/>
              </a:rPr>
              <a:t>El equipo de proyecto y el resto de involucrados deben tener la misma visión de los productos que se van a entregar como resultado del proyecto y que tareas se van a realizar para producirlos.</a:t>
            </a:r>
          </a:p>
          <a:p>
            <a:pPr>
              <a:spcBef>
                <a:spcPct val="20000"/>
              </a:spcBef>
              <a:buFont typeface="Arial" charset="0"/>
              <a:buChar char="•"/>
            </a:pPr>
            <a:endParaRPr lang="es-AR" altLang="es-MX" sz="240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5AE505C9-EC01-4B4C-ACEE-1A67D6F543FF}" type="slidenum">
              <a:rPr lang="es-MX"/>
              <a:pPr>
                <a:defRPr/>
              </a:pPr>
              <a:t>6</a:t>
            </a:fld>
            <a:endParaRPr lang="es-MX"/>
          </a:p>
        </p:txBody>
      </p:sp>
      <p:sp>
        <p:nvSpPr>
          <p:cNvPr id="11267" name="Rectangle 2"/>
          <p:cNvSpPr>
            <a:spLocks noGrp="1" noChangeArrowheads="1"/>
          </p:cNvSpPr>
          <p:nvPr>
            <p:ph type="title"/>
          </p:nvPr>
        </p:nvSpPr>
        <p:spPr>
          <a:xfrm>
            <a:off x="0" y="214313"/>
            <a:ext cx="9036050" cy="344487"/>
          </a:xfrm>
        </p:spPr>
        <p:txBody>
          <a:bodyPr/>
          <a:lstStyle/>
          <a:p>
            <a:r>
              <a:rPr lang="es-ES" altLang="es-MX"/>
              <a:t>Alcance de producto vs alcance de proyecto</a:t>
            </a:r>
          </a:p>
        </p:txBody>
      </p:sp>
      <p:sp>
        <p:nvSpPr>
          <p:cNvPr id="11268" name="Rectangle 3"/>
          <p:cNvSpPr txBox="1">
            <a:spLocks noChangeArrowheads="1"/>
          </p:cNvSpPr>
          <p:nvPr/>
        </p:nvSpPr>
        <p:spPr bwMode="auto">
          <a:xfrm>
            <a:off x="152400" y="1141413"/>
            <a:ext cx="8739188"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4163" indent="-284163" eaLnBrk="0" hangingPunct="0">
              <a:defRPr>
                <a:solidFill>
                  <a:schemeClr val="tx1"/>
                </a:solidFill>
                <a:latin typeface="Arial" charset="0"/>
              </a:defRPr>
            </a:lvl1pPr>
            <a:lvl2pPr marL="630238" indent="-2841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s-AR" altLang="es-MX" sz="2800" dirty="0">
                <a:cs typeface="Arial" charset="0"/>
              </a:rPr>
              <a:t>Alcance de producto </a:t>
            </a:r>
          </a:p>
          <a:p>
            <a:pPr lvl="1">
              <a:spcBef>
                <a:spcPct val="20000"/>
              </a:spcBef>
              <a:buFont typeface="Arial" charset="0"/>
              <a:buChar char="•"/>
            </a:pPr>
            <a:r>
              <a:rPr lang="es-AR" altLang="es-MX" sz="2400" dirty="0">
                <a:cs typeface="Arial" charset="0"/>
              </a:rPr>
              <a:t>Características y funciones que deben incluirse en el producto o servicio.</a:t>
            </a:r>
          </a:p>
          <a:p>
            <a:pPr lvl="1">
              <a:spcBef>
                <a:spcPct val="20000"/>
              </a:spcBef>
              <a:buFont typeface="Arial" charset="0"/>
              <a:buChar char="•"/>
            </a:pPr>
            <a:r>
              <a:rPr lang="es-AR" altLang="es-MX" sz="2400" dirty="0">
                <a:cs typeface="Arial" charset="0"/>
              </a:rPr>
              <a:t>La finalización con éxito del alcance del producto se verifica con los requisitos (funcionales, no funcionales, de negocio, interfaz, etc…)</a:t>
            </a:r>
          </a:p>
          <a:p>
            <a:pPr lvl="1">
              <a:spcBef>
                <a:spcPct val="20000"/>
              </a:spcBef>
              <a:buFont typeface="Arial" charset="0"/>
              <a:buChar char="•"/>
            </a:pPr>
            <a:endParaRPr lang="es-AR" altLang="es-MX" sz="2400" dirty="0">
              <a:cs typeface="Arial" charset="0"/>
            </a:endParaRPr>
          </a:p>
          <a:p>
            <a:pPr>
              <a:spcBef>
                <a:spcPct val="20000"/>
              </a:spcBef>
              <a:buFont typeface="Arial" charset="0"/>
              <a:buChar char="•"/>
            </a:pPr>
            <a:r>
              <a:rPr lang="es-AR" altLang="es-MX" sz="2800" dirty="0">
                <a:cs typeface="Arial" charset="0"/>
              </a:rPr>
              <a:t>Alcance del proyecto</a:t>
            </a:r>
          </a:p>
          <a:p>
            <a:pPr lvl="1">
              <a:spcBef>
                <a:spcPct val="20000"/>
              </a:spcBef>
              <a:buFont typeface="Arial" charset="0"/>
              <a:buChar char="•"/>
            </a:pPr>
            <a:r>
              <a:rPr lang="es-AR" altLang="es-MX" sz="2400" dirty="0">
                <a:cs typeface="Arial" charset="0"/>
              </a:rPr>
              <a:t>El trabajo o tareas que deben ser realizadas para entregar el producto con las características y funciones solicitadas.</a:t>
            </a:r>
          </a:p>
          <a:p>
            <a:pPr lvl="1">
              <a:spcBef>
                <a:spcPct val="20000"/>
              </a:spcBef>
              <a:buFont typeface="Arial" charset="0"/>
              <a:buChar char="•"/>
            </a:pPr>
            <a:r>
              <a:rPr lang="es-AR" altLang="es-MX" sz="2400" dirty="0">
                <a:cs typeface="Arial" charset="0"/>
              </a:rPr>
              <a:t>El alcance del proyecto se verifica con el plan de proyecto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E6361D7F-11C3-4E9B-958B-C461B4798968}" type="slidenum">
              <a:rPr lang="es-MX"/>
              <a:pPr>
                <a:defRPr/>
              </a:pPr>
              <a:t>7</a:t>
            </a:fld>
            <a:endParaRPr lang="es-MX"/>
          </a:p>
        </p:txBody>
      </p:sp>
      <p:sp>
        <p:nvSpPr>
          <p:cNvPr id="14339" name="Rectangle 2"/>
          <p:cNvSpPr>
            <a:spLocks noGrp="1" noChangeArrowheads="1"/>
          </p:cNvSpPr>
          <p:nvPr>
            <p:ph type="title"/>
          </p:nvPr>
        </p:nvSpPr>
        <p:spPr>
          <a:xfrm>
            <a:off x="203200" y="214313"/>
            <a:ext cx="9048750" cy="344487"/>
          </a:xfrm>
        </p:spPr>
        <p:txBody>
          <a:bodyPr/>
          <a:lstStyle/>
          <a:p>
            <a:r>
              <a:rPr lang="es-ES" altLang="es-MX"/>
              <a:t>Procesos de gestión del alcance. </a:t>
            </a:r>
          </a:p>
        </p:txBody>
      </p:sp>
      <p:sp>
        <p:nvSpPr>
          <p:cNvPr id="5" name="Rectangle 3"/>
          <p:cNvSpPr txBox="1">
            <a:spLocks noChangeArrowheads="1"/>
          </p:cNvSpPr>
          <p:nvPr/>
        </p:nvSpPr>
        <p:spPr bwMode="auto">
          <a:xfrm>
            <a:off x="152400" y="925513"/>
            <a:ext cx="5788025" cy="3582987"/>
          </a:xfrm>
          <a:prstGeom prst="rect">
            <a:avLst/>
          </a:prstGeom>
          <a:noFill/>
          <a:ln w="9525">
            <a:noFill/>
            <a:miter lim="800000"/>
            <a:headEnd/>
            <a:tailEnd/>
          </a:ln>
          <a:effectLst/>
        </p:spPr>
        <p:txBody>
          <a:bodyPr/>
          <a:lstStyle/>
          <a:p>
            <a:pPr marL="342900" indent="-342900">
              <a:spcBef>
                <a:spcPct val="20000"/>
              </a:spcBef>
              <a:buFontTx/>
              <a:buChar char="•"/>
              <a:defRPr/>
            </a:pPr>
            <a:r>
              <a:rPr lang="es-ES" sz="2800" kern="0" dirty="0">
                <a:latin typeface="Arial" pitchFamily="34" charset="0"/>
                <a:cs typeface="Arial" pitchFamily="34" charset="0"/>
              </a:rPr>
              <a:t>¿Cuál es la finalidad de estos procesos?</a:t>
            </a:r>
          </a:p>
          <a:p>
            <a:pPr marL="742950" lvl="1" indent="-285750">
              <a:spcBef>
                <a:spcPct val="20000"/>
              </a:spcBef>
              <a:buFontTx/>
              <a:buChar char="•"/>
              <a:defRPr/>
            </a:pPr>
            <a:r>
              <a:rPr lang="es-AR" sz="2400" kern="0" dirty="0">
                <a:latin typeface="Arial" pitchFamily="34" charset="0"/>
                <a:cs typeface="Arial" pitchFamily="34" charset="0"/>
              </a:rPr>
              <a:t>Iniciación</a:t>
            </a:r>
          </a:p>
          <a:p>
            <a:pPr marL="742950" lvl="1" indent="-285750">
              <a:spcBef>
                <a:spcPct val="20000"/>
              </a:spcBef>
              <a:buFontTx/>
              <a:buChar char="•"/>
              <a:defRPr/>
            </a:pPr>
            <a:r>
              <a:rPr lang="es-AR" sz="2400" kern="0" dirty="0">
                <a:latin typeface="Arial" pitchFamily="34" charset="0"/>
                <a:cs typeface="Arial" pitchFamily="34" charset="0"/>
              </a:rPr>
              <a:t>Planificación del alcance</a:t>
            </a:r>
          </a:p>
          <a:p>
            <a:pPr marL="742950" lvl="1" indent="-285750">
              <a:spcBef>
                <a:spcPct val="20000"/>
              </a:spcBef>
              <a:buFontTx/>
              <a:buChar char="•"/>
              <a:defRPr/>
            </a:pPr>
            <a:r>
              <a:rPr lang="es-AR" sz="2400" kern="0" dirty="0">
                <a:latin typeface="Arial" pitchFamily="34" charset="0"/>
                <a:cs typeface="Arial" pitchFamily="34" charset="0"/>
              </a:rPr>
              <a:t>Definición del alcance</a:t>
            </a:r>
          </a:p>
          <a:p>
            <a:pPr marL="742950" lvl="1" indent="-285750">
              <a:spcBef>
                <a:spcPct val="20000"/>
              </a:spcBef>
              <a:buFontTx/>
              <a:buChar char="•"/>
              <a:defRPr/>
            </a:pPr>
            <a:r>
              <a:rPr lang="es-AR" sz="2400" kern="0" dirty="0">
                <a:latin typeface="Arial" pitchFamily="34" charset="0"/>
                <a:cs typeface="Arial" pitchFamily="34" charset="0"/>
              </a:rPr>
              <a:t>Verificación del alcance</a:t>
            </a:r>
          </a:p>
          <a:p>
            <a:pPr marL="742950" lvl="1" indent="-285750">
              <a:spcBef>
                <a:spcPct val="20000"/>
              </a:spcBef>
              <a:buFontTx/>
              <a:buChar char="•"/>
              <a:defRPr/>
            </a:pPr>
            <a:r>
              <a:rPr lang="es-AR" sz="2400" kern="0" dirty="0">
                <a:latin typeface="Arial" pitchFamily="34" charset="0"/>
                <a:cs typeface="Arial" pitchFamily="34" charset="0"/>
              </a:rPr>
              <a:t>Control de cambios del alcance</a:t>
            </a:r>
          </a:p>
          <a:p>
            <a:pPr marL="342900" indent="-342900">
              <a:spcBef>
                <a:spcPct val="20000"/>
              </a:spcBef>
              <a:buFontTx/>
              <a:buChar char="•"/>
              <a:defRPr/>
            </a:pPr>
            <a:endParaRPr lang="es-AR" sz="2000" kern="0" dirty="0">
              <a:latin typeface="Arial" pitchFamily="34" charset="0"/>
              <a:cs typeface="Arial" pitchFamily="34" charset="0"/>
            </a:endParaRPr>
          </a:p>
        </p:txBody>
      </p:sp>
      <p:graphicFrame>
        <p:nvGraphicFramePr>
          <p:cNvPr id="14341" name="Object 4"/>
          <p:cNvGraphicFramePr>
            <a:graphicFrameLocks noChangeAspect="1"/>
          </p:cNvGraphicFramePr>
          <p:nvPr/>
        </p:nvGraphicFramePr>
        <p:xfrm>
          <a:off x="6443663" y="1341438"/>
          <a:ext cx="1209675" cy="2654300"/>
        </p:xfrm>
        <a:graphic>
          <a:graphicData uri="http://schemas.openxmlformats.org/presentationml/2006/ole">
            <mc:AlternateContent xmlns:mc="http://schemas.openxmlformats.org/markup-compatibility/2006">
              <mc:Choice xmlns:v="urn:schemas-microsoft-com:vml" Requires="v">
                <p:oleObj spid="_x0000_s14346" name="Imagen" r:id="rId4" imgW="1857375" imgH="3995738" progId="MS_ClipArt_Gallery">
                  <p:embed/>
                </p:oleObj>
              </mc:Choice>
              <mc:Fallback>
                <p:oleObj name="Imagen" r:id="rId4" imgW="1857375" imgH="3995738" progId="MS_ClipArt_Gallery">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1341438"/>
                        <a:ext cx="12096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8ABC8537-A096-4072-8B9A-CB95318B1ECD}" type="slidenum">
              <a:rPr lang="es-MX"/>
              <a:pPr>
                <a:defRPr/>
              </a:pPr>
              <a:t>8</a:t>
            </a:fld>
            <a:endParaRPr lang="es-MX" dirty="0"/>
          </a:p>
        </p:txBody>
      </p:sp>
      <p:sp>
        <p:nvSpPr>
          <p:cNvPr id="15363" name="Rectangle 2"/>
          <p:cNvSpPr>
            <a:spLocks noGrp="1" noChangeArrowheads="1"/>
          </p:cNvSpPr>
          <p:nvPr>
            <p:ph type="title"/>
          </p:nvPr>
        </p:nvSpPr>
        <p:spPr>
          <a:xfrm>
            <a:off x="203200" y="285750"/>
            <a:ext cx="8331200" cy="344488"/>
          </a:xfrm>
        </p:spPr>
        <p:txBody>
          <a:bodyPr/>
          <a:lstStyle/>
          <a:p>
            <a:r>
              <a:rPr lang="es-ES" altLang="es-MX"/>
              <a:t>Iniciación</a:t>
            </a:r>
          </a:p>
        </p:txBody>
      </p:sp>
      <p:sp>
        <p:nvSpPr>
          <p:cNvPr id="7" name="Rectangle 3"/>
          <p:cNvSpPr txBox="1">
            <a:spLocks noChangeArrowheads="1"/>
          </p:cNvSpPr>
          <p:nvPr/>
        </p:nvSpPr>
        <p:spPr bwMode="auto">
          <a:xfrm>
            <a:off x="225425" y="1196975"/>
            <a:ext cx="8739188" cy="3800475"/>
          </a:xfrm>
          <a:prstGeom prst="rect">
            <a:avLst/>
          </a:prstGeom>
          <a:noFill/>
          <a:ln w="9525">
            <a:noFill/>
            <a:miter lim="800000"/>
            <a:headEnd/>
            <a:tailEnd/>
          </a:ln>
          <a:effectLst/>
        </p:spPr>
        <p:txBody>
          <a:bodyPr/>
          <a:lstStyle/>
          <a:p>
            <a:pPr marL="342900" indent="-342900">
              <a:spcBef>
                <a:spcPct val="20000"/>
              </a:spcBef>
              <a:buFontTx/>
              <a:buChar char="•"/>
              <a:defRPr/>
            </a:pPr>
            <a:r>
              <a:rPr lang="es-ES" sz="2800" kern="0" dirty="0">
                <a:latin typeface="Arial" pitchFamily="34" charset="0"/>
                <a:cs typeface="Arial" pitchFamily="34" charset="0"/>
              </a:rPr>
              <a:t>Es el proceso de autorización formal de un nuevo proyecto o fase.</a:t>
            </a:r>
          </a:p>
          <a:p>
            <a:pPr marL="742950" lvl="1" indent="-285750">
              <a:spcBef>
                <a:spcPct val="20000"/>
              </a:spcBef>
              <a:buFontTx/>
              <a:buChar char="•"/>
              <a:defRPr/>
            </a:pPr>
            <a:r>
              <a:rPr lang="es-ES" sz="2400" kern="0" dirty="0">
                <a:latin typeface="Arial" pitchFamily="34" charset="0"/>
                <a:cs typeface="Arial" pitchFamily="34" charset="0"/>
              </a:rPr>
              <a:t>La autorización formal nos garantiza el soporte de la organización para nuestro proyecto.</a:t>
            </a:r>
          </a:p>
          <a:p>
            <a:pPr marL="742950" lvl="1" indent="-285750">
              <a:spcBef>
                <a:spcPct val="20000"/>
              </a:spcBef>
              <a:buFontTx/>
              <a:buChar char="•"/>
              <a:defRPr/>
            </a:pPr>
            <a:r>
              <a:rPr lang="es-ES" sz="2400" kern="0" dirty="0">
                <a:latin typeface="Arial" pitchFamily="34" charset="0"/>
                <a:cs typeface="Arial" pitchFamily="34" charset="0"/>
              </a:rPr>
              <a:t>Definir los objetivos de alto nivel.</a:t>
            </a:r>
          </a:p>
          <a:p>
            <a:pPr marL="742950" lvl="1" indent="-285750">
              <a:spcBef>
                <a:spcPct val="20000"/>
              </a:spcBef>
              <a:buFontTx/>
              <a:buChar char="•"/>
              <a:defRPr/>
            </a:pPr>
            <a:r>
              <a:rPr lang="es-ES" sz="2400" kern="0" dirty="0">
                <a:latin typeface="Arial" pitchFamily="34" charset="0"/>
                <a:cs typeface="Arial" pitchFamily="34" charset="0"/>
              </a:rPr>
              <a:t>Asegurar las aprobaciones y recursos necesarios.</a:t>
            </a:r>
          </a:p>
          <a:p>
            <a:pPr marL="742950" lvl="1" indent="-285750">
              <a:spcBef>
                <a:spcPct val="20000"/>
              </a:spcBef>
              <a:buFontTx/>
              <a:buChar char="•"/>
              <a:defRPr/>
            </a:pPr>
            <a:r>
              <a:rPr lang="es-ES" sz="2400" kern="0" dirty="0">
                <a:latin typeface="Arial" pitchFamily="34" charset="0"/>
                <a:cs typeface="Arial" pitchFamily="34" charset="0"/>
              </a:rPr>
              <a:t>Confirmar la alineación con los objetivos estratégicos.</a:t>
            </a:r>
          </a:p>
          <a:p>
            <a:pPr marL="742950" lvl="1" indent="-285750">
              <a:spcBef>
                <a:spcPct val="20000"/>
              </a:spcBef>
              <a:buFontTx/>
              <a:buChar char="•"/>
              <a:defRPr/>
            </a:pPr>
            <a:r>
              <a:rPr lang="es-ES" sz="2400" kern="0" dirty="0">
                <a:latin typeface="Arial" pitchFamily="34" charset="0"/>
                <a:cs typeface="Arial" pitchFamily="34" charset="0"/>
              </a:rPr>
              <a:t>Asignar un jefe de proyecto o jefe para la fase.</a:t>
            </a:r>
          </a:p>
          <a:p>
            <a:pPr marL="342900" indent="-342900">
              <a:spcBef>
                <a:spcPct val="20000"/>
              </a:spcBef>
              <a:buFontTx/>
              <a:buChar char="•"/>
              <a:defRPr/>
            </a:pPr>
            <a:endParaRPr lang="es-ES" sz="2800" kern="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0"/>
          </p:nvPr>
        </p:nvSpPr>
        <p:spPr>
          <a:xfrm>
            <a:off x="7772400" y="6553200"/>
            <a:ext cx="1371600" cy="304800"/>
          </a:xfrm>
        </p:spPr>
        <p:txBody>
          <a:bodyPr/>
          <a:lstStyle/>
          <a:p>
            <a:pPr>
              <a:defRPr/>
            </a:pPr>
            <a:fld id="{C6AB5BCC-7B6D-4CD0-AA17-551415E231AD}" type="slidenum">
              <a:rPr lang="es-MX"/>
              <a:pPr>
                <a:defRPr/>
              </a:pPr>
              <a:t>9</a:t>
            </a:fld>
            <a:endParaRPr lang="es-MX"/>
          </a:p>
        </p:txBody>
      </p:sp>
      <p:sp>
        <p:nvSpPr>
          <p:cNvPr id="19459" name="Rectangle 2"/>
          <p:cNvSpPr>
            <a:spLocks noGrp="1" noChangeArrowheads="1"/>
          </p:cNvSpPr>
          <p:nvPr>
            <p:ph type="title"/>
          </p:nvPr>
        </p:nvSpPr>
        <p:spPr>
          <a:xfrm>
            <a:off x="203200" y="214313"/>
            <a:ext cx="8331200" cy="344487"/>
          </a:xfrm>
        </p:spPr>
        <p:txBody>
          <a:bodyPr/>
          <a:lstStyle/>
          <a:p>
            <a:r>
              <a:rPr lang="es-AR" altLang="es-MX"/>
              <a:t>Iniciación. </a:t>
            </a:r>
            <a:r>
              <a:rPr lang="es-AR" altLang="es-MX" sz="2000"/>
              <a:t>Métodos para seleccionar un proyecto</a:t>
            </a:r>
          </a:p>
        </p:txBody>
      </p:sp>
      <p:sp>
        <p:nvSpPr>
          <p:cNvPr id="5" name="Rectangle 3"/>
          <p:cNvSpPr txBox="1">
            <a:spLocks noChangeArrowheads="1"/>
          </p:cNvSpPr>
          <p:nvPr/>
        </p:nvSpPr>
        <p:spPr bwMode="auto">
          <a:xfrm>
            <a:off x="152400" y="925513"/>
            <a:ext cx="8739188" cy="4016375"/>
          </a:xfrm>
          <a:prstGeom prst="rect">
            <a:avLst/>
          </a:prstGeom>
          <a:noFill/>
          <a:ln w="9525">
            <a:noFill/>
            <a:miter lim="800000"/>
            <a:headEnd/>
            <a:tailEnd/>
          </a:ln>
          <a:effectLst/>
        </p:spPr>
        <p:txBody>
          <a:bodyPr/>
          <a:lstStyle/>
          <a:p>
            <a:pPr marL="342900" indent="-342900">
              <a:spcBef>
                <a:spcPct val="20000"/>
              </a:spcBef>
              <a:buFontTx/>
              <a:buChar char="•"/>
              <a:defRPr/>
            </a:pPr>
            <a:r>
              <a:rPr lang="es-AR" sz="2400" kern="0" dirty="0">
                <a:latin typeface="Arial" pitchFamily="34" charset="0"/>
                <a:cs typeface="Arial" pitchFamily="34" charset="0"/>
              </a:rPr>
              <a:t>Normalmente hay más proyectos que tiempo y recursos para realizarlos. Por tanto, deben seleccionarse los “mejores proyectos  para nuestra organización”. </a:t>
            </a:r>
          </a:p>
          <a:p>
            <a:pPr marL="342900" indent="-342900">
              <a:spcBef>
                <a:spcPct val="20000"/>
              </a:spcBef>
              <a:buFontTx/>
              <a:buChar char="•"/>
              <a:defRPr/>
            </a:pPr>
            <a:r>
              <a:rPr lang="es-AR" sz="2400" kern="0" dirty="0">
                <a:latin typeface="Arial" pitchFamily="34" charset="0"/>
                <a:cs typeface="Arial" pitchFamily="34" charset="0"/>
              </a:rPr>
              <a:t>Los métodos de selección incluyen:</a:t>
            </a:r>
          </a:p>
          <a:p>
            <a:pPr marL="742950" lvl="1" indent="-285750">
              <a:spcBef>
                <a:spcPct val="20000"/>
              </a:spcBef>
              <a:buFontTx/>
              <a:buChar char="•"/>
              <a:defRPr/>
            </a:pPr>
            <a:r>
              <a:rPr lang="es-AR" sz="2400" kern="0" dirty="0">
                <a:latin typeface="Arial" pitchFamily="34" charset="0"/>
                <a:cs typeface="Arial" pitchFamily="34" charset="0"/>
              </a:rPr>
              <a:t>centrase en las necesidades generales</a:t>
            </a:r>
          </a:p>
          <a:p>
            <a:pPr marL="742950" lvl="1" indent="-285750">
              <a:spcBef>
                <a:spcPct val="20000"/>
              </a:spcBef>
              <a:buFontTx/>
              <a:buChar char="•"/>
              <a:defRPr/>
            </a:pPr>
            <a:r>
              <a:rPr lang="es-AR" sz="2400" kern="0" dirty="0">
                <a:latin typeface="Arial" pitchFamily="34" charset="0"/>
                <a:cs typeface="Arial" pitchFamily="34" charset="0"/>
              </a:rPr>
              <a:t>categorizar proyectos</a:t>
            </a:r>
          </a:p>
          <a:p>
            <a:pPr marL="742950" lvl="1" indent="-285750">
              <a:spcBef>
                <a:spcPct val="20000"/>
              </a:spcBef>
              <a:buFontTx/>
              <a:buChar char="•"/>
              <a:defRPr/>
            </a:pPr>
            <a:r>
              <a:rPr lang="es-AR" sz="2400" kern="0" dirty="0">
                <a:latin typeface="Arial" pitchFamily="34" charset="0"/>
                <a:cs typeface="Arial" pitchFamily="34" charset="0"/>
              </a:rPr>
              <a:t>análisis financiero</a:t>
            </a:r>
          </a:p>
          <a:p>
            <a:pPr marL="742950" lvl="1" indent="-285750">
              <a:spcBef>
                <a:spcPct val="20000"/>
              </a:spcBef>
              <a:buFontTx/>
              <a:buChar char="•"/>
              <a:defRPr/>
            </a:pPr>
            <a:r>
              <a:rPr lang="es-AR" sz="2400" kern="0" dirty="0">
                <a:latin typeface="Arial" pitchFamily="34" charset="0"/>
                <a:cs typeface="Arial" pitchFamily="34" charset="0"/>
              </a:rPr>
              <a:t>métodos de puntuación</a:t>
            </a:r>
          </a:p>
          <a:p>
            <a:pPr marL="342900" indent="-342900">
              <a:spcBef>
                <a:spcPct val="20000"/>
              </a:spcBef>
              <a:buFontTx/>
              <a:buChar char="•"/>
              <a:defRPr/>
            </a:pPr>
            <a:endParaRPr lang="es-AR" sz="2400" kern="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2285</TotalTime>
  <Words>1994</Words>
  <Application>Microsoft Office PowerPoint</Application>
  <PresentationFormat>Presentación en pantalla (4:3)</PresentationFormat>
  <Paragraphs>255</Paragraphs>
  <Slides>33</Slides>
  <Notes>27</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3</vt:i4>
      </vt:variant>
      <vt:variant>
        <vt:lpstr>Títulos de diapositiva</vt:lpstr>
      </vt:variant>
      <vt:variant>
        <vt:i4>33</vt:i4>
      </vt:variant>
    </vt:vector>
  </HeadingPairs>
  <TitlesOfParts>
    <vt:vector size="42" baseType="lpstr">
      <vt:lpstr>Arial</vt:lpstr>
      <vt:lpstr>Arial Rounded MT Bold</vt:lpstr>
      <vt:lpstr>Calibri</vt:lpstr>
      <vt:lpstr>Verdana</vt:lpstr>
      <vt:lpstr>Wingdings</vt:lpstr>
      <vt:lpstr>Tema de Office</vt:lpstr>
      <vt:lpstr>Imagen</vt:lpstr>
      <vt:lpstr>Document</vt:lpstr>
      <vt:lpstr>SmartDraw</vt:lpstr>
      <vt:lpstr>Módulo 3: Alcance</vt:lpstr>
      <vt:lpstr>Temario</vt:lpstr>
      <vt:lpstr>Administración del alcance</vt:lpstr>
      <vt:lpstr>Administración del alcance</vt:lpstr>
      <vt:lpstr>¿Qué es el alcance del proyecto?</vt:lpstr>
      <vt:lpstr>Alcance de producto vs alcance de proyecto</vt:lpstr>
      <vt:lpstr>Procesos de gestión del alcance. </vt:lpstr>
      <vt:lpstr>Iniciación</vt:lpstr>
      <vt:lpstr>Iniciación. Métodos para seleccionar un proyecto</vt:lpstr>
      <vt:lpstr>Iniciación. Acta del proyecto (project charter)</vt:lpstr>
      <vt:lpstr>Iniciación. Acta del proyecto (project charter)</vt:lpstr>
      <vt:lpstr>Acta del proyecto. Ejemplo</vt:lpstr>
      <vt:lpstr>Planificar el alcance</vt:lpstr>
      <vt:lpstr>Enunciado del alcance</vt:lpstr>
      <vt:lpstr>Plan de gestión del alcance</vt:lpstr>
      <vt:lpstr>Definir el alcance</vt:lpstr>
      <vt:lpstr>Entregables</vt:lpstr>
      <vt:lpstr>Work Breakdown Structures</vt:lpstr>
      <vt:lpstr>Work Breakdown Structures</vt:lpstr>
      <vt:lpstr>Paquete de trabajo</vt:lpstr>
      <vt:lpstr>Work Breakdown Structure. Ejemplo</vt:lpstr>
      <vt:lpstr>Algunas reglas para crear una WBS</vt:lpstr>
      <vt:lpstr>Algunas reglas para crear una WBS</vt:lpstr>
      <vt:lpstr>Descomposición</vt:lpstr>
      <vt:lpstr>Productos adicionales del EDT (WBS)</vt:lpstr>
      <vt:lpstr>Ejercicio de clase (10 minutos)</vt:lpstr>
      <vt:lpstr>WBS. Work package </vt:lpstr>
      <vt:lpstr>WBS. Work package </vt:lpstr>
      <vt:lpstr>WBS. Pregunta </vt:lpstr>
      <vt:lpstr>Verificar el alcance</vt:lpstr>
      <vt:lpstr>Inspección</vt:lpstr>
      <vt:lpstr>Verificar Alcance</vt:lpstr>
      <vt:lpstr>Controlar Alcance</vt:lpstr>
    </vt:vector>
  </TitlesOfParts>
  <Company>ITESM-CQ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Informática</dc:creator>
  <cp:lastModifiedBy>Eduardo Juárez Pineda</cp:lastModifiedBy>
  <cp:revision>236</cp:revision>
  <dcterms:created xsi:type="dcterms:W3CDTF">2008-02-27T22:31:12Z</dcterms:created>
  <dcterms:modified xsi:type="dcterms:W3CDTF">2017-09-08T15:45:00Z</dcterms:modified>
</cp:coreProperties>
</file>