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3" r:id="rId2"/>
    <p:sldId id="487" r:id="rId3"/>
    <p:sldId id="570" r:id="rId4"/>
    <p:sldId id="603" r:id="rId5"/>
    <p:sldId id="604" r:id="rId6"/>
    <p:sldId id="605" r:id="rId7"/>
    <p:sldId id="606" r:id="rId8"/>
    <p:sldId id="575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594" r:id="rId25"/>
    <p:sldId id="623" r:id="rId26"/>
    <p:sldId id="624" r:id="rId27"/>
    <p:sldId id="625" r:id="rId28"/>
    <p:sldId id="626" r:id="rId29"/>
    <p:sldId id="627" r:id="rId30"/>
    <p:sldId id="628" r:id="rId31"/>
    <p:sldId id="601" r:id="rId32"/>
    <p:sldId id="629" r:id="rId33"/>
    <p:sldId id="630" r:id="rId34"/>
    <p:sldId id="566" r:id="rId35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CC3300"/>
    <a:srgbClr val="CC00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9" autoAdjust="0"/>
    <p:restoredTop sz="81849" autoAdjust="0"/>
  </p:normalViewPr>
  <p:slideViewPr>
    <p:cSldViewPr snapToGrid="0">
      <p:cViewPr varScale="1">
        <p:scale>
          <a:sx n="95" d="100"/>
          <a:sy n="95" d="100"/>
        </p:scale>
        <p:origin x="2208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1350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E94E7-10EE-43B7-8520-7006C60B9DC1}" type="doc">
      <dgm:prSet loTypeId="urn:microsoft.com/office/officeart/2005/8/layout/cycle5" loCatId="cycle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s-MX"/>
        </a:p>
      </dgm:t>
    </dgm:pt>
    <dgm:pt modelId="{08F8750A-784F-48EF-A5CB-2F0E26A297C3}">
      <dgm:prSet phldrT="[Texto]" custT="1"/>
      <dgm:spPr/>
      <dgm:t>
        <a:bodyPr/>
        <a:lstStyle/>
        <a:p>
          <a:r>
            <a:rPr lang="es-MX" sz="2000" dirty="0" smtClean="0"/>
            <a:t>Diseño</a:t>
          </a:r>
          <a:endParaRPr lang="es-MX" sz="2000" dirty="0"/>
        </a:p>
      </dgm:t>
    </dgm:pt>
    <dgm:pt modelId="{0F79B82A-1616-44F3-9086-4184D7D9B85B}" type="parTrans" cxnId="{ECFA9C1F-72CF-4A78-8D58-2A65F1D456D5}">
      <dgm:prSet/>
      <dgm:spPr/>
      <dgm:t>
        <a:bodyPr/>
        <a:lstStyle/>
        <a:p>
          <a:endParaRPr lang="es-MX" sz="2000"/>
        </a:p>
      </dgm:t>
    </dgm:pt>
    <dgm:pt modelId="{27B29B74-A9D5-4BD6-AF14-7FA4B3528D1F}" type="sibTrans" cxnId="{ECFA9C1F-72CF-4A78-8D58-2A65F1D456D5}">
      <dgm:prSet custT="1"/>
      <dgm:spPr>
        <a:solidFill>
          <a:srgbClr val="FF0000"/>
        </a:solidFill>
        <a:ln w="57150">
          <a:solidFill>
            <a:srgbClr val="FF0000"/>
          </a:solidFill>
        </a:ln>
      </dgm:spPr>
      <dgm:t>
        <a:bodyPr/>
        <a:lstStyle/>
        <a:p>
          <a:endParaRPr lang="es-MX" sz="2000"/>
        </a:p>
      </dgm:t>
    </dgm:pt>
    <dgm:pt modelId="{5B52C326-66E7-4826-BF84-14D24BE22725}">
      <dgm:prSet phldrT="[Texto]" custT="1"/>
      <dgm:spPr/>
      <dgm:t>
        <a:bodyPr/>
        <a:lstStyle/>
        <a:p>
          <a:r>
            <a:rPr lang="es-MX" sz="2000" dirty="0" smtClean="0"/>
            <a:t>Pruebas de usuario</a:t>
          </a:r>
          <a:endParaRPr lang="es-MX" sz="2000" dirty="0"/>
        </a:p>
      </dgm:t>
    </dgm:pt>
    <dgm:pt modelId="{EF60141D-68BD-45BF-BAD3-39ACD405BBE3}" type="parTrans" cxnId="{0201F04F-C593-44B0-B640-690773C06732}">
      <dgm:prSet/>
      <dgm:spPr/>
      <dgm:t>
        <a:bodyPr/>
        <a:lstStyle/>
        <a:p>
          <a:endParaRPr lang="es-MX" sz="2000"/>
        </a:p>
      </dgm:t>
    </dgm:pt>
    <dgm:pt modelId="{B0F7C21A-AE57-456C-9715-BF89691CE8EA}" type="sibTrans" cxnId="{0201F04F-C593-44B0-B640-690773C06732}">
      <dgm:prSet custT="1"/>
      <dgm:spPr>
        <a:solidFill>
          <a:srgbClr val="00B050"/>
        </a:solidFill>
        <a:ln w="57150">
          <a:solidFill>
            <a:srgbClr val="00B050"/>
          </a:solidFill>
        </a:ln>
      </dgm:spPr>
      <dgm:t>
        <a:bodyPr/>
        <a:lstStyle/>
        <a:p>
          <a:endParaRPr lang="es-MX" sz="2000"/>
        </a:p>
      </dgm:t>
    </dgm:pt>
    <dgm:pt modelId="{3FA155E1-9579-4A16-85D2-5731DD03904D}">
      <dgm:prSet phldrT="[Texto]" custT="1"/>
      <dgm:spPr/>
      <dgm:t>
        <a:bodyPr/>
        <a:lstStyle/>
        <a:p>
          <a:r>
            <a:rPr lang="es-MX" sz="2000" dirty="0" smtClean="0"/>
            <a:t>Construcción Rápida</a:t>
          </a:r>
          <a:endParaRPr lang="es-MX" sz="2000" dirty="0"/>
        </a:p>
      </dgm:t>
    </dgm:pt>
    <dgm:pt modelId="{FFD8A3C3-66FC-46E9-AF70-988F3BEE996A}" type="parTrans" cxnId="{712D880A-4E92-4153-A578-1157D7FB335B}">
      <dgm:prSet/>
      <dgm:spPr/>
      <dgm:t>
        <a:bodyPr/>
        <a:lstStyle/>
        <a:p>
          <a:endParaRPr lang="es-MX" sz="2000"/>
        </a:p>
      </dgm:t>
    </dgm:pt>
    <dgm:pt modelId="{0F586A47-1B25-4213-9898-B048BBE781B3}" type="sibTrans" cxnId="{712D880A-4E92-4153-A578-1157D7FB335B}">
      <dgm:prSet custT="1"/>
      <dgm:spPr>
        <a:ln w="57150">
          <a:solidFill>
            <a:srgbClr val="FFC000"/>
          </a:solidFill>
        </a:ln>
      </dgm:spPr>
      <dgm:t>
        <a:bodyPr/>
        <a:lstStyle/>
        <a:p>
          <a:endParaRPr lang="es-MX" sz="2000"/>
        </a:p>
      </dgm:t>
    </dgm:pt>
    <dgm:pt modelId="{84052BDD-725B-4C05-9AC2-CD17A48587A7}">
      <dgm:prSet phldrT="[Texto]" custT="1"/>
      <dgm:spPr/>
      <dgm:t>
        <a:bodyPr/>
        <a:lstStyle/>
        <a:p>
          <a:r>
            <a:rPr lang="es-MX" sz="2000" dirty="0" smtClean="0"/>
            <a:t>Retroalimentación</a:t>
          </a:r>
          <a:endParaRPr lang="es-MX" sz="2000" dirty="0"/>
        </a:p>
      </dgm:t>
    </dgm:pt>
    <dgm:pt modelId="{06C4F9C1-A5F1-4F71-B1B4-DED92BC1D1C4}" type="parTrans" cxnId="{32FD2FB4-A698-4AD4-BEEE-F3523487E4DF}">
      <dgm:prSet/>
      <dgm:spPr/>
      <dgm:t>
        <a:bodyPr/>
        <a:lstStyle/>
        <a:p>
          <a:endParaRPr lang="es-MX" sz="2000"/>
        </a:p>
      </dgm:t>
    </dgm:pt>
    <dgm:pt modelId="{F732CA40-F4D2-41FD-AA17-C4C601E07E7E}" type="sibTrans" cxnId="{32FD2FB4-A698-4AD4-BEEE-F3523487E4DF}">
      <dgm:prSet custT="1"/>
      <dgm:spPr>
        <a:ln w="57150">
          <a:solidFill>
            <a:srgbClr val="00B0F0"/>
          </a:solidFill>
        </a:ln>
      </dgm:spPr>
      <dgm:t>
        <a:bodyPr/>
        <a:lstStyle/>
        <a:p>
          <a:endParaRPr lang="es-MX" sz="2000"/>
        </a:p>
      </dgm:t>
    </dgm:pt>
    <dgm:pt modelId="{7491BA9A-C851-4F34-8AB2-903920C477F8}">
      <dgm:prSet phldrT="[Texto]" custT="1"/>
      <dgm:spPr/>
      <dgm:t>
        <a:bodyPr/>
        <a:lstStyle/>
        <a:p>
          <a:r>
            <a:rPr lang="es-MX" sz="2000" dirty="0" smtClean="0"/>
            <a:t>Requerimientos de Usuario</a:t>
          </a:r>
          <a:endParaRPr lang="es-MX" sz="2000" dirty="0"/>
        </a:p>
      </dgm:t>
    </dgm:pt>
    <dgm:pt modelId="{14C44C50-C36A-4346-B702-A05A54A3658E}" type="parTrans" cxnId="{05A4A37D-FA7B-4B3D-AE7D-EC77936E62CA}">
      <dgm:prSet/>
      <dgm:spPr/>
      <dgm:t>
        <a:bodyPr/>
        <a:lstStyle/>
        <a:p>
          <a:endParaRPr lang="es-MX" sz="2000"/>
        </a:p>
      </dgm:t>
    </dgm:pt>
    <dgm:pt modelId="{0209384E-875E-42B4-92E6-95DB958DC379}" type="sibTrans" cxnId="{05A4A37D-FA7B-4B3D-AE7D-EC77936E62CA}">
      <dgm:prSet custT="1"/>
      <dgm:spPr>
        <a:ln w="57150">
          <a:solidFill>
            <a:srgbClr val="7030A0"/>
          </a:solidFill>
        </a:ln>
      </dgm:spPr>
      <dgm:t>
        <a:bodyPr/>
        <a:lstStyle/>
        <a:p>
          <a:endParaRPr lang="es-MX" sz="2000"/>
        </a:p>
      </dgm:t>
    </dgm:pt>
    <dgm:pt modelId="{36D509CC-D0F3-47C3-A279-10E5ACE51C38}" type="pres">
      <dgm:prSet presAssocID="{635E94E7-10EE-43B7-8520-7006C60B9DC1}" presName="cycle" presStyleCnt="0">
        <dgm:presLayoutVars>
          <dgm:dir/>
          <dgm:resizeHandles val="exact"/>
        </dgm:presLayoutVars>
      </dgm:prSet>
      <dgm:spPr/>
    </dgm:pt>
    <dgm:pt modelId="{707D5C77-C02A-4144-BA41-B32567C0B902}" type="pres">
      <dgm:prSet presAssocID="{08F8750A-784F-48EF-A5CB-2F0E26A297C3}" presName="node" presStyleLbl="node1" presStyleIdx="0" presStyleCnt="5">
        <dgm:presLayoutVars>
          <dgm:bulletEnabled val="1"/>
        </dgm:presLayoutVars>
      </dgm:prSet>
      <dgm:spPr/>
    </dgm:pt>
    <dgm:pt modelId="{71185352-ACF3-46D3-9AD8-FCAEB261FB86}" type="pres">
      <dgm:prSet presAssocID="{08F8750A-784F-48EF-A5CB-2F0E26A297C3}" presName="spNode" presStyleCnt="0"/>
      <dgm:spPr/>
    </dgm:pt>
    <dgm:pt modelId="{E0368436-9478-40CA-8DB2-A6D927ECAAE5}" type="pres">
      <dgm:prSet presAssocID="{27B29B74-A9D5-4BD6-AF14-7FA4B3528D1F}" presName="sibTrans" presStyleLbl="sibTrans1D1" presStyleIdx="0" presStyleCnt="5"/>
      <dgm:spPr/>
    </dgm:pt>
    <dgm:pt modelId="{51AADE90-0916-4879-B68C-6706E555D07E}" type="pres">
      <dgm:prSet presAssocID="{3FA155E1-9579-4A16-85D2-5731DD03904D}" presName="node" presStyleLbl="node1" presStyleIdx="1" presStyleCnt="5" custRadScaleRad="114970" custRadScaleInc="9079">
        <dgm:presLayoutVars>
          <dgm:bulletEnabled val="1"/>
        </dgm:presLayoutVars>
      </dgm:prSet>
      <dgm:spPr/>
    </dgm:pt>
    <dgm:pt modelId="{E8FFAF50-C184-40D6-8F0C-5374F25B4A3A}" type="pres">
      <dgm:prSet presAssocID="{3FA155E1-9579-4A16-85D2-5731DD03904D}" presName="spNode" presStyleCnt="0"/>
      <dgm:spPr/>
    </dgm:pt>
    <dgm:pt modelId="{AB9E4E3F-9298-4F37-9A64-6893C2758FFA}" type="pres">
      <dgm:prSet presAssocID="{0F586A47-1B25-4213-9898-B048BBE781B3}" presName="sibTrans" presStyleLbl="sibTrans1D1" presStyleIdx="1" presStyleCnt="5"/>
      <dgm:spPr/>
    </dgm:pt>
    <dgm:pt modelId="{7A6B172B-3518-439B-8CC6-852E627CBC71}" type="pres">
      <dgm:prSet presAssocID="{5B52C326-66E7-4826-BF84-14D24BE22725}" presName="node" presStyleLbl="node1" presStyleIdx="2" presStyleCnt="5" custRadScaleRad="108978" custRadScaleInc="-51287">
        <dgm:presLayoutVars>
          <dgm:bulletEnabled val="1"/>
        </dgm:presLayoutVars>
      </dgm:prSet>
      <dgm:spPr/>
    </dgm:pt>
    <dgm:pt modelId="{C4CFAA20-6010-421A-8317-2494C440CAF9}" type="pres">
      <dgm:prSet presAssocID="{5B52C326-66E7-4826-BF84-14D24BE22725}" presName="spNode" presStyleCnt="0"/>
      <dgm:spPr/>
    </dgm:pt>
    <dgm:pt modelId="{C5DB5D34-D7EF-4083-AEA2-AEB9A1220F60}" type="pres">
      <dgm:prSet presAssocID="{B0F7C21A-AE57-456C-9715-BF89691CE8EA}" presName="sibTrans" presStyleLbl="sibTrans1D1" presStyleIdx="2" presStyleCnt="5"/>
      <dgm:spPr/>
    </dgm:pt>
    <dgm:pt modelId="{335E6251-ED4D-4926-A1CD-4A23CA33987E}" type="pres">
      <dgm:prSet presAssocID="{84052BDD-725B-4C05-9AC2-CD17A48587A7}" presName="node" presStyleLbl="node1" presStyleIdx="3" presStyleCnt="5" custScaleX="141442" custRadScaleRad="111110" custRadScaleInc="65215">
        <dgm:presLayoutVars>
          <dgm:bulletEnabled val="1"/>
        </dgm:presLayoutVars>
      </dgm:prSet>
      <dgm:spPr/>
    </dgm:pt>
    <dgm:pt modelId="{0B90B306-5C26-4764-A7E4-F51DE5B9577D}" type="pres">
      <dgm:prSet presAssocID="{84052BDD-725B-4C05-9AC2-CD17A48587A7}" presName="spNode" presStyleCnt="0"/>
      <dgm:spPr/>
    </dgm:pt>
    <dgm:pt modelId="{596C0932-BAC1-4A1E-86CE-AC9B80402727}" type="pres">
      <dgm:prSet presAssocID="{F732CA40-F4D2-41FD-AA17-C4C601E07E7E}" presName="sibTrans" presStyleLbl="sibTrans1D1" presStyleIdx="3" presStyleCnt="5"/>
      <dgm:spPr/>
    </dgm:pt>
    <dgm:pt modelId="{68DDEFE8-CDCD-4CC1-8630-1B89B1F97724}" type="pres">
      <dgm:prSet presAssocID="{7491BA9A-C851-4F34-8AB2-903920C477F8}" presName="node" presStyleLbl="node1" presStyleIdx="4" presStyleCnt="5" custScaleX="162248" custRadScaleRad="112665" custRadScaleInc="-5736">
        <dgm:presLayoutVars>
          <dgm:bulletEnabled val="1"/>
        </dgm:presLayoutVars>
      </dgm:prSet>
      <dgm:spPr/>
    </dgm:pt>
    <dgm:pt modelId="{C97C36EB-8000-4344-8F1C-781A1F020981}" type="pres">
      <dgm:prSet presAssocID="{7491BA9A-C851-4F34-8AB2-903920C477F8}" presName="spNode" presStyleCnt="0"/>
      <dgm:spPr/>
    </dgm:pt>
    <dgm:pt modelId="{8D21A79D-EBA8-4268-94DF-4B1406841709}" type="pres">
      <dgm:prSet presAssocID="{0209384E-875E-42B4-92E6-95DB958DC379}" presName="sibTrans" presStyleLbl="sibTrans1D1" presStyleIdx="4" presStyleCnt="5"/>
      <dgm:spPr/>
    </dgm:pt>
  </dgm:ptLst>
  <dgm:cxnLst>
    <dgm:cxn modelId="{32FD2FB4-A698-4AD4-BEEE-F3523487E4DF}" srcId="{635E94E7-10EE-43B7-8520-7006C60B9DC1}" destId="{84052BDD-725B-4C05-9AC2-CD17A48587A7}" srcOrd="3" destOrd="0" parTransId="{06C4F9C1-A5F1-4F71-B1B4-DED92BC1D1C4}" sibTransId="{F732CA40-F4D2-41FD-AA17-C4C601E07E7E}"/>
    <dgm:cxn modelId="{826A7690-700E-4DAA-BEFB-C4554EBEAA30}" type="presOf" srcId="{635E94E7-10EE-43B7-8520-7006C60B9DC1}" destId="{36D509CC-D0F3-47C3-A279-10E5ACE51C38}" srcOrd="0" destOrd="0" presId="urn:microsoft.com/office/officeart/2005/8/layout/cycle5"/>
    <dgm:cxn modelId="{CD7CF051-AC5C-42D7-9073-5727C462EAB5}" type="presOf" srcId="{3FA155E1-9579-4A16-85D2-5731DD03904D}" destId="{51AADE90-0916-4879-B68C-6706E555D07E}" srcOrd="0" destOrd="0" presId="urn:microsoft.com/office/officeart/2005/8/layout/cycle5"/>
    <dgm:cxn modelId="{CF86A4BD-EE77-49D3-91FA-2754F0186B7F}" type="presOf" srcId="{7491BA9A-C851-4F34-8AB2-903920C477F8}" destId="{68DDEFE8-CDCD-4CC1-8630-1B89B1F97724}" srcOrd="0" destOrd="0" presId="urn:microsoft.com/office/officeart/2005/8/layout/cycle5"/>
    <dgm:cxn modelId="{05A4A37D-FA7B-4B3D-AE7D-EC77936E62CA}" srcId="{635E94E7-10EE-43B7-8520-7006C60B9DC1}" destId="{7491BA9A-C851-4F34-8AB2-903920C477F8}" srcOrd="4" destOrd="0" parTransId="{14C44C50-C36A-4346-B702-A05A54A3658E}" sibTransId="{0209384E-875E-42B4-92E6-95DB958DC379}"/>
    <dgm:cxn modelId="{0E4BEFD6-37B0-40FA-88C0-313FAE8AA8DF}" type="presOf" srcId="{0209384E-875E-42B4-92E6-95DB958DC379}" destId="{8D21A79D-EBA8-4268-94DF-4B1406841709}" srcOrd="0" destOrd="0" presId="urn:microsoft.com/office/officeart/2005/8/layout/cycle5"/>
    <dgm:cxn modelId="{0201F04F-C593-44B0-B640-690773C06732}" srcId="{635E94E7-10EE-43B7-8520-7006C60B9DC1}" destId="{5B52C326-66E7-4826-BF84-14D24BE22725}" srcOrd="2" destOrd="0" parTransId="{EF60141D-68BD-45BF-BAD3-39ACD405BBE3}" sibTransId="{B0F7C21A-AE57-456C-9715-BF89691CE8EA}"/>
    <dgm:cxn modelId="{08ECB1A3-D044-4E50-9BBD-0E339004B694}" type="presOf" srcId="{84052BDD-725B-4C05-9AC2-CD17A48587A7}" destId="{335E6251-ED4D-4926-A1CD-4A23CA33987E}" srcOrd="0" destOrd="0" presId="urn:microsoft.com/office/officeart/2005/8/layout/cycle5"/>
    <dgm:cxn modelId="{5AEB9F02-2D86-43FA-97C1-EDFE62F3860D}" type="presOf" srcId="{08F8750A-784F-48EF-A5CB-2F0E26A297C3}" destId="{707D5C77-C02A-4144-BA41-B32567C0B902}" srcOrd="0" destOrd="0" presId="urn:microsoft.com/office/officeart/2005/8/layout/cycle5"/>
    <dgm:cxn modelId="{CA1D47B0-C9F1-41A5-96A0-5DFF784EA526}" type="presOf" srcId="{0F586A47-1B25-4213-9898-B048BBE781B3}" destId="{AB9E4E3F-9298-4F37-9A64-6893C2758FFA}" srcOrd="0" destOrd="0" presId="urn:microsoft.com/office/officeart/2005/8/layout/cycle5"/>
    <dgm:cxn modelId="{712D880A-4E92-4153-A578-1157D7FB335B}" srcId="{635E94E7-10EE-43B7-8520-7006C60B9DC1}" destId="{3FA155E1-9579-4A16-85D2-5731DD03904D}" srcOrd="1" destOrd="0" parTransId="{FFD8A3C3-66FC-46E9-AF70-988F3BEE996A}" sibTransId="{0F586A47-1B25-4213-9898-B048BBE781B3}"/>
    <dgm:cxn modelId="{95D57575-CCB3-4717-96A5-6F45F2EC3C7A}" type="presOf" srcId="{B0F7C21A-AE57-456C-9715-BF89691CE8EA}" destId="{C5DB5D34-D7EF-4083-AEA2-AEB9A1220F60}" srcOrd="0" destOrd="0" presId="urn:microsoft.com/office/officeart/2005/8/layout/cycle5"/>
    <dgm:cxn modelId="{ECFA9C1F-72CF-4A78-8D58-2A65F1D456D5}" srcId="{635E94E7-10EE-43B7-8520-7006C60B9DC1}" destId="{08F8750A-784F-48EF-A5CB-2F0E26A297C3}" srcOrd="0" destOrd="0" parTransId="{0F79B82A-1616-44F3-9086-4184D7D9B85B}" sibTransId="{27B29B74-A9D5-4BD6-AF14-7FA4B3528D1F}"/>
    <dgm:cxn modelId="{16A50DFB-2060-40BC-BE02-2D719536D0D2}" type="presOf" srcId="{F732CA40-F4D2-41FD-AA17-C4C601E07E7E}" destId="{596C0932-BAC1-4A1E-86CE-AC9B80402727}" srcOrd="0" destOrd="0" presId="urn:microsoft.com/office/officeart/2005/8/layout/cycle5"/>
    <dgm:cxn modelId="{DC525CDB-D876-4396-9D52-E1B7B31B1E59}" type="presOf" srcId="{27B29B74-A9D5-4BD6-AF14-7FA4B3528D1F}" destId="{E0368436-9478-40CA-8DB2-A6D927ECAAE5}" srcOrd="0" destOrd="0" presId="urn:microsoft.com/office/officeart/2005/8/layout/cycle5"/>
    <dgm:cxn modelId="{66BA1A51-6434-4B50-8C10-499D7C9B6D01}" type="presOf" srcId="{5B52C326-66E7-4826-BF84-14D24BE22725}" destId="{7A6B172B-3518-439B-8CC6-852E627CBC71}" srcOrd="0" destOrd="0" presId="urn:microsoft.com/office/officeart/2005/8/layout/cycle5"/>
    <dgm:cxn modelId="{58C2D895-0E84-4ED4-9E06-264F3C73375D}" type="presParOf" srcId="{36D509CC-D0F3-47C3-A279-10E5ACE51C38}" destId="{707D5C77-C02A-4144-BA41-B32567C0B902}" srcOrd="0" destOrd="0" presId="urn:microsoft.com/office/officeart/2005/8/layout/cycle5"/>
    <dgm:cxn modelId="{7D38B36B-3B51-46A6-882D-5A1D233F79C7}" type="presParOf" srcId="{36D509CC-D0F3-47C3-A279-10E5ACE51C38}" destId="{71185352-ACF3-46D3-9AD8-FCAEB261FB86}" srcOrd="1" destOrd="0" presId="urn:microsoft.com/office/officeart/2005/8/layout/cycle5"/>
    <dgm:cxn modelId="{9703CAAB-48D0-40B3-A3DD-38E0322958EA}" type="presParOf" srcId="{36D509CC-D0F3-47C3-A279-10E5ACE51C38}" destId="{E0368436-9478-40CA-8DB2-A6D927ECAAE5}" srcOrd="2" destOrd="0" presId="urn:microsoft.com/office/officeart/2005/8/layout/cycle5"/>
    <dgm:cxn modelId="{F0905FE4-2BF4-41F7-8936-FCB2737461C6}" type="presParOf" srcId="{36D509CC-D0F3-47C3-A279-10E5ACE51C38}" destId="{51AADE90-0916-4879-B68C-6706E555D07E}" srcOrd="3" destOrd="0" presId="urn:microsoft.com/office/officeart/2005/8/layout/cycle5"/>
    <dgm:cxn modelId="{1244C30F-C0F0-4FB7-A201-F3AED12F95A4}" type="presParOf" srcId="{36D509CC-D0F3-47C3-A279-10E5ACE51C38}" destId="{E8FFAF50-C184-40D6-8F0C-5374F25B4A3A}" srcOrd="4" destOrd="0" presId="urn:microsoft.com/office/officeart/2005/8/layout/cycle5"/>
    <dgm:cxn modelId="{98D5D5E2-FAE8-45BA-BC02-4B01BA674BC7}" type="presParOf" srcId="{36D509CC-D0F3-47C3-A279-10E5ACE51C38}" destId="{AB9E4E3F-9298-4F37-9A64-6893C2758FFA}" srcOrd="5" destOrd="0" presId="urn:microsoft.com/office/officeart/2005/8/layout/cycle5"/>
    <dgm:cxn modelId="{3FD943FF-C311-4AF8-B575-4191DA92BDD6}" type="presParOf" srcId="{36D509CC-D0F3-47C3-A279-10E5ACE51C38}" destId="{7A6B172B-3518-439B-8CC6-852E627CBC71}" srcOrd="6" destOrd="0" presId="urn:microsoft.com/office/officeart/2005/8/layout/cycle5"/>
    <dgm:cxn modelId="{03ACF569-B724-46DD-BBAE-40A4B64AC3F8}" type="presParOf" srcId="{36D509CC-D0F3-47C3-A279-10E5ACE51C38}" destId="{C4CFAA20-6010-421A-8317-2494C440CAF9}" srcOrd="7" destOrd="0" presId="urn:microsoft.com/office/officeart/2005/8/layout/cycle5"/>
    <dgm:cxn modelId="{653609B4-967C-4231-9BA5-D7842920A65A}" type="presParOf" srcId="{36D509CC-D0F3-47C3-A279-10E5ACE51C38}" destId="{C5DB5D34-D7EF-4083-AEA2-AEB9A1220F60}" srcOrd="8" destOrd="0" presId="urn:microsoft.com/office/officeart/2005/8/layout/cycle5"/>
    <dgm:cxn modelId="{F4AD8842-A354-4784-B82B-38A5A3305A8A}" type="presParOf" srcId="{36D509CC-D0F3-47C3-A279-10E5ACE51C38}" destId="{335E6251-ED4D-4926-A1CD-4A23CA33987E}" srcOrd="9" destOrd="0" presId="urn:microsoft.com/office/officeart/2005/8/layout/cycle5"/>
    <dgm:cxn modelId="{F77BD167-76F8-4867-B7F2-92BFC06EE6D3}" type="presParOf" srcId="{36D509CC-D0F3-47C3-A279-10E5ACE51C38}" destId="{0B90B306-5C26-4764-A7E4-F51DE5B9577D}" srcOrd="10" destOrd="0" presId="urn:microsoft.com/office/officeart/2005/8/layout/cycle5"/>
    <dgm:cxn modelId="{30D725CD-7045-4782-A5D1-7CAEB4E50260}" type="presParOf" srcId="{36D509CC-D0F3-47C3-A279-10E5ACE51C38}" destId="{596C0932-BAC1-4A1E-86CE-AC9B80402727}" srcOrd="11" destOrd="0" presId="urn:microsoft.com/office/officeart/2005/8/layout/cycle5"/>
    <dgm:cxn modelId="{D6E5807B-58F3-4D30-83F2-091E743AF190}" type="presParOf" srcId="{36D509CC-D0F3-47C3-A279-10E5ACE51C38}" destId="{68DDEFE8-CDCD-4CC1-8630-1B89B1F97724}" srcOrd="12" destOrd="0" presId="urn:microsoft.com/office/officeart/2005/8/layout/cycle5"/>
    <dgm:cxn modelId="{756DF1CD-4F52-4D00-896E-098E98B7B2D8}" type="presParOf" srcId="{36D509CC-D0F3-47C3-A279-10E5ACE51C38}" destId="{C97C36EB-8000-4344-8F1C-781A1F020981}" srcOrd="13" destOrd="0" presId="urn:microsoft.com/office/officeart/2005/8/layout/cycle5"/>
    <dgm:cxn modelId="{8C255C91-3649-4B4E-9AEA-0976B8B5B175}" type="presParOf" srcId="{36D509CC-D0F3-47C3-A279-10E5ACE51C38}" destId="{8D21A79D-EBA8-4268-94DF-4B140684170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D5C77-C02A-4144-BA41-B32567C0B902}">
      <dsp:nvSpPr>
        <dsp:cNvPr id="0" name=""/>
        <dsp:cNvSpPr/>
      </dsp:nvSpPr>
      <dsp:spPr>
        <a:xfrm>
          <a:off x="3391122" y="605"/>
          <a:ext cx="1746799" cy="11354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Diseño</a:t>
          </a:r>
          <a:endParaRPr lang="es-MX" sz="2000" kern="1200" dirty="0"/>
        </a:p>
      </dsp:txBody>
      <dsp:txXfrm>
        <a:off x="3446549" y="56032"/>
        <a:ext cx="1635945" cy="1024565"/>
      </dsp:txXfrm>
    </dsp:sp>
    <dsp:sp modelId="{E0368436-9478-40CA-8DB2-A6D927ECAAE5}">
      <dsp:nvSpPr>
        <dsp:cNvPr id="0" name=""/>
        <dsp:cNvSpPr/>
      </dsp:nvSpPr>
      <dsp:spPr>
        <a:xfrm>
          <a:off x="2503937" y="713473"/>
          <a:ext cx="4535275" cy="4535275"/>
        </a:xfrm>
        <a:custGeom>
          <a:avLst/>
          <a:gdLst/>
          <a:ahLst/>
          <a:cxnLst/>
          <a:rect l="0" t="0" r="0" b="0"/>
          <a:pathLst>
            <a:path>
              <a:moveTo>
                <a:pt x="2948607" y="104662"/>
              </a:moveTo>
              <a:arcTo wR="2267637" hR="2267637" stAng="17248534" swAng="1527422"/>
            </a:path>
          </a:pathLst>
        </a:custGeom>
        <a:noFill/>
        <a:ln w="5715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ADE90-0916-4879-B68C-6706E555D07E}">
      <dsp:nvSpPr>
        <dsp:cNvPr id="0" name=""/>
        <dsp:cNvSpPr/>
      </dsp:nvSpPr>
      <dsp:spPr>
        <a:xfrm>
          <a:off x="5899462" y="1557458"/>
          <a:ext cx="1746799" cy="11354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255083"/>
                <a:satOff val="-20472"/>
                <a:lumOff val="202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255083"/>
                <a:satOff val="-20472"/>
                <a:lumOff val="202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255083"/>
                <a:satOff val="-20472"/>
                <a:lumOff val="202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Construcción Rápida</a:t>
          </a:r>
          <a:endParaRPr lang="es-MX" sz="2000" kern="1200" dirty="0"/>
        </a:p>
      </dsp:txBody>
      <dsp:txXfrm>
        <a:off x="5954889" y="1612885"/>
        <a:ext cx="1635945" cy="1024565"/>
      </dsp:txXfrm>
    </dsp:sp>
    <dsp:sp modelId="{AB9E4E3F-9298-4F37-9A64-6893C2758FFA}">
      <dsp:nvSpPr>
        <dsp:cNvPr id="0" name=""/>
        <dsp:cNvSpPr/>
      </dsp:nvSpPr>
      <dsp:spPr>
        <a:xfrm>
          <a:off x="2332701" y="389549"/>
          <a:ext cx="4535275" cy="4535275"/>
        </a:xfrm>
        <a:custGeom>
          <a:avLst/>
          <a:gdLst/>
          <a:ahLst/>
          <a:cxnLst/>
          <a:rect l="0" t="0" r="0" b="0"/>
          <a:pathLst>
            <a:path>
              <a:moveTo>
                <a:pt x="4516632" y="2557815"/>
              </a:moveTo>
              <a:arcTo wR="2267637" hR="2267637" stAng="441120" swAng="1187530"/>
            </a:path>
          </a:pathLst>
        </a:custGeom>
        <a:noFill/>
        <a:ln w="57150" cap="flat" cmpd="sng" algn="ctr">
          <a:solidFill>
            <a:srgbClr val="FFC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B172B-3518-439B-8CC6-852E627CBC71}">
      <dsp:nvSpPr>
        <dsp:cNvPr id="0" name=""/>
        <dsp:cNvSpPr/>
      </dsp:nvSpPr>
      <dsp:spPr>
        <a:xfrm>
          <a:off x="5236488" y="3911891"/>
          <a:ext cx="1746799" cy="11354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510166"/>
                <a:satOff val="-40943"/>
                <a:lumOff val="40528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510166"/>
                <a:satOff val="-40943"/>
                <a:lumOff val="40528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510166"/>
                <a:satOff val="-40943"/>
                <a:lumOff val="405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Pruebas de usuario</a:t>
          </a:r>
          <a:endParaRPr lang="es-MX" sz="2000" kern="1200" dirty="0"/>
        </a:p>
      </dsp:txBody>
      <dsp:txXfrm>
        <a:off x="5291915" y="3967318"/>
        <a:ext cx="1635945" cy="1024565"/>
      </dsp:txXfrm>
    </dsp:sp>
    <dsp:sp modelId="{C5DB5D34-D7EF-4083-AEA2-AEB9A1220F60}">
      <dsp:nvSpPr>
        <dsp:cNvPr id="0" name=""/>
        <dsp:cNvSpPr/>
      </dsp:nvSpPr>
      <dsp:spPr>
        <a:xfrm>
          <a:off x="1938934" y="831823"/>
          <a:ext cx="4535275" cy="4535275"/>
        </a:xfrm>
        <a:custGeom>
          <a:avLst/>
          <a:gdLst/>
          <a:ahLst/>
          <a:cxnLst/>
          <a:rect l="0" t="0" r="0" b="0"/>
          <a:pathLst>
            <a:path>
              <a:moveTo>
                <a:pt x="2984297" y="4419050"/>
              </a:moveTo>
              <a:arcTo wR="2267637" hR="2267637" stAng="4294590" swAng="2436603"/>
            </a:path>
          </a:pathLst>
        </a:custGeom>
        <a:noFill/>
        <a:ln w="57150" cap="flat" cmpd="sng" algn="ctr">
          <a:solidFill>
            <a:srgbClr val="00B05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E6251-ED4D-4926-A1CD-4A23CA33987E}">
      <dsp:nvSpPr>
        <dsp:cNvPr id="0" name=""/>
        <dsp:cNvSpPr/>
      </dsp:nvSpPr>
      <dsp:spPr>
        <a:xfrm>
          <a:off x="1053186" y="3831490"/>
          <a:ext cx="2470708" cy="11354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510166"/>
                <a:satOff val="-40943"/>
                <a:lumOff val="40528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510166"/>
                <a:satOff val="-40943"/>
                <a:lumOff val="40528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510166"/>
                <a:satOff val="-40943"/>
                <a:lumOff val="405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Retroalimentación</a:t>
          </a:r>
          <a:endParaRPr lang="es-MX" sz="2000" kern="1200" dirty="0"/>
        </a:p>
      </dsp:txBody>
      <dsp:txXfrm>
        <a:off x="1108613" y="3886917"/>
        <a:ext cx="2359854" cy="1024565"/>
      </dsp:txXfrm>
    </dsp:sp>
    <dsp:sp modelId="{596C0932-BAC1-4A1E-86CE-AC9B80402727}">
      <dsp:nvSpPr>
        <dsp:cNvPr id="0" name=""/>
        <dsp:cNvSpPr/>
      </dsp:nvSpPr>
      <dsp:spPr>
        <a:xfrm>
          <a:off x="1710321" y="549237"/>
          <a:ext cx="4535275" cy="4535275"/>
        </a:xfrm>
        <a:custGeom>
          <a:avLst/>
          <a:gdLst/>
          <a:ahLst/>
          <a:cxnLst/>
          <a:rect l="0" t="0" r="0" b="0"/>
          <a:pathLst>
            <a:path>
              <a:moveTo>
                <a:pt x="145055" y="3065651"/>
              </a:moveTo>
              <a:arcTo wR="2267637" hR="2267637" stAng="9563734" swAng="1096386"/>
            </a:path>
          </a:pathLst>
        </a:custGeom>
        <a:noFill/>
        <a:ln w="57150" cap="flat" cmpd="sng" algn="ctr">
          <a:solidFill>
            <a:srgbClr val="00B0F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DEFE8-CDCD-4CC1-8630-1B89B1F97724}">
      <dsp:nvSpPr>
        <dsp:cNvPr id="0" name=""/>
        <dsp:cNvSpPr/>
      </dsp:nvSpPr>
      <dsp:spPr>
        <a:xfrm>
          <a:off x="399391" y="1537358"/>
          <a:ext cx="2834147" cy="11354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255083"/>
                <a:satOff val="-20472"/>
                <a:lumOff val="202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255083"/>
                <a:satOff val="-20472"/>
                <a:lumOff val="202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255083"/>
                <a:satOff val="-20472"/>
                <a:lumOff val="202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Requerimientos de Usuario</a:t>
          </a:r>
          <a:endParaRPr lang="es-MX" sz="2000" kern="1200" dirty="0"/>
        </a:p>
      </dsp:txBody>
      <dsp:txXfrm>
        <a:off x="454818" y="1592785"/>
        <a:ext cx="2723293" cy="1024565"/>
      </dsp:txXfrm>
    </dsp:sp>
    <dsp:sp modelId="{8D21A79D-EBA8-4268-94DF-4B1406841709}">
      <dsp:nvSpPr>
        <dsp:cNvPr id="0" name=""/>
        <dsp:cNvSpPr/>
      </dsp:nvSpPr>
      <dsp:spPr>
        <a:xfrm>
          <a:off x="1554871" y="701851"/>
          <a:ext cx="4535275" cy="4535275"/>
        </a:xfrm>
        <a:custGeom>
          <a:avLst/>
          <a:gdLst/>
          <a:ahLst/>
          <a:cxnLst/>
          <a:rect l="0" t="0" r="0" b="0"/>
          <a:pathLst>
            <a:path>
              <a:moveTo>
                <a:pt x="720491" y="609771"/>
              </a:moveTo>
              <a:arcTo wR="2267637" hR="2267637" stAng="13618713" swAng="1454461"/>
            </a:path>
          </a:pathLst>
        </a:custGeom>
        <a:noFill/>
        <a:ln w="57150" cap="flat" cmpd="sng" algn="ctr">
          <a:solidFill>
            <a:srgbClr val="7030A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3A0361-2436-4044-8F0A-3AEB4DC51AE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1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BC426D-59A8-4175-956D-EEC8D8D77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51439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005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346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0410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360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70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8885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92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3598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6370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36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30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5324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5014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175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797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598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842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16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044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 smtClean="0">
              <a:latin typeface="Calibri" pitchFamily="34" charset="0"/>
            </a:endParaRPr>
          </a:p>
        </p:txBody>
      </p:sp>
      <p:sp>
        <p:nvSpPr>
          <p:cNvPr id="176132" name="Text Box 4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5" rIns="99048" bIns="4952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s-E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112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6D88DD5C-5FAE-4C2B-B77B-62695532C5A4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" name="Picture 3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4377404" y="6553200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Bases de datos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34" charset="0"/>
              <a:buNone/>
              <a:defRPr/>
            </a:lvl1pPr>
          </a:lstStyle>
          <a:p>
            <a:r>
              <a:rPr lang="es-MX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30655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2844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646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5400" y="11430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5400" y="38481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413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8681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7087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1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110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337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16930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66316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ln>
            <a:solidFill>
              <a:srgbClr val="006600"/>
            </a:solidFill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031" name="Picture 3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9B6955EF-D2E1-41A9-826A-3CB6AAD891C2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4377404" y="6553200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Bases de datos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34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Bases de datos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497759" y="2079936"/>
            <a:ext cx="8918957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algn="ctr" eaLnBrk="1" hangingPunct="1"/>
            <a:r>
              <a:rPr lang="es-ES" sz="4400" dirty="0" smtClean="0">
                <a:solidFill>
                  <a:srgbClr val="006600"/>
                </a:solidFill>
              </a:rPr>
              <a:t>Tema 2:</a:t>
            </a:r>
            <a:r>
              <a:rPr lang="es-ES" sz="4000" dirty="0" smtClean="0">
                <a:solidFill>
                  <a:srgbClr val="006600"/>
                </a:solidFill>
              </a:rPr>
              <a:t> </a:t>
            </a:r>
            <a:endParaRPr lang="es-ES" sz="40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s-ES" sz="3200" dirty="0"/>
              <a:t>C</a:t>
            </a:r>
            <a:r>
              <a:rPr lang="es-ES" sz="3200" dirty="0" smtClean="0"/>
              <a:t>iclo </a:t>
            </a:r>
            <a:r>
              <a:rPr lang="es-ES" sz="3200" dirty="0" smtClean="0"/>
              <a:t>de vida de los sistemas de </a:t>
            </a:r>
            <a:r>
              <a:rPr lang="es-ES" sz="3200" dirty="0" smtClean="0"/>
              <a:t>información</a:t>
            </a:r>
          </a:p>
          <a:p>
            <a:pPr eaLnBrk="1" hangingPunct="1"/>
            <a:r>
              <a:rPr lang="es-ES" sz="2800" dirty="0" smtClean="0">
                <a:solidFill>
                  <a:srgbClr val="006600"/>
                </a:solidFill>
              </a:rPr>
              <a:t> </a:t>
            </a:r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Mantenimiento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5"/>
            <a:ext cx="9013333" cy="32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Los sistemas deben cambiar para adecuarse al ambiente, a fin de solucionar la problemática de negocios de la organización.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 Se pueden buscar nuevas áreas de oportunidad, a fin de que el sistema continúe creciendo.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 Eventualmente, un sistema llega a ser absorbido por otro, o muere</a:t>
            </a:r>
            <a:r>
              <a:rPr lang="es-MX" dirty="0" smtClean="0"/>
              <a:t>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56903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Algunos comentarios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5"/>
            <a:ext cx="9013333" cy="32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La clave para la construcción de un buen sistema es una comprensión profunda de la organización.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Un mal análisis de requerimientos es una de las causas principales de la falla de los sistemas y de los costos elevados de </a:t>
            </a:r>
            <a:r>
              <a:rPr lang="es-MX" dirty="0" smtClean="0"/>
              <a:t>desarrollo. </a:t>
            </a:r>
          </a:p>
        </p:txBody>
      </p:sp>
    </p:spTree>
    <p:extLst>
      <p:ext uri="{BB962C8B-B14F-4D97-AF65-F5344CB8AC3E}">
        <p14:creationId xmlns:p14="http://schemas.microsoft.com/office/powerpoint/2010/main" val="39321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Modelos de procesos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Estrategias = Modelos de proceso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Se basan en: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smtClean="0"/>
              <a:t> </a:t>
            </a:r>
            <a:r>
              <a:rPr lang="es-MX" dirty="0" smtClean="0"/>
              <a:t>Tipo </a:t>
            </a:r>
            <a:r>
              <a:rPr lang="es-MX" dirty="0"/>
              <a:t>de aplicación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smtClean="0"/>
              <a:t> </a:t>
            </a:r>
            <a:r>
              <a:rPr lang="es-MX" dirty="0"/>
              <a:t>Métodos y herramientas utilizados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smtClean="0"/>
              <a:t> </a:t>
            </a:r>
            <a:r>
              <a:rPr lang="es-MX" dirty="0"/>
              <a:t>Tiempos de entrega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 smtClean="0"/>
              <a:t> </a:t>
            </a:r>
            <a:r>
              <a:rPr lang="es-MX" dirty="0"/>
              <a:t>Características del equipo de desarrollo</a:t>
            </a:r>
            <a:endParaRPr lang="es-MX" sz="1600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1425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cascada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Se define secuencialmente cada etapa y el resultado de una etapa es la entrada de la siguiente.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Si hay cambios 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260" y="2559718"/>
            <a:ext cx="6036469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04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cascada - Ventajas 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Es útil cuando el sistema tiene una complejidad moderada.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No existe urgencia extrema de entregar resultados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Se tienen más o menos claros los requerimientos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Se dispone de un solo grupo de </a:t>
            </a:r>
            <a:r>
              <a:rPr lang="es-MX" dirty="0" smtClean="0"/>
              <a:t>desarrolladores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  <p:pic>
        <p:nvPicPr>
          <p:cNvPr id="1026" name="Picture 2" descr="http://t0.gstatic.com/images?q=tbn:ANd9GcQC8MEEg7yw5sugQ2x2jhepLvUvEYomeQyhBw3DEkuxyhjIO2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23" y="4471515"/>
            <a:ext cx="2201206" cy="18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3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cascada - Desventajas 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Los proyectos reales rara vez siguen un flujo secuencial ordenado.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Es difícil que el “usuario” establezca todos los requerimientos en forma explícita.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La versión del sistema “funcionando” estará disponible hasta el término de las etapas.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  <p:pic>
        <p:nvPicPr>
          <p:cNvPr id="2050" name="Picture 2" descr="http://3.bp.blogspot.com/_WqppBAL15co/TOHQNJs3LUI/AAAAAAAAACs/xibCSXC_vN0/s320/Blog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95" y="4314911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2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basado en prototipos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Es una construcción rápida que representa los procesos más significativos del sistema deseado.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Es ideal para representar requerimientos de software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Es ideal si se combina con una estrategia iterativa</a:t>
            </a:r>
            <a:endParaRPr lang="es-MX" sz="2000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81766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¿Qué es un prototipo?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Versión de preproducción de un producto. Permite:</a:t>
            </a: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Probar aspectos de diseños.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Evaluar factibilidad técnica y económica.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Verificar y validar el producto.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4" y="3735465"/>
            <a:ext cx="3113421" cy="227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griho2.udl.es/ipo/prototipos/prototipo_papel_mapa_navegaciona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7812" r="6128"/>
          <a:stretch/>
        </p:blipFill>
        <p:spPr bwMode="auto">
          <a:xfrm>
            <a:off x="6650029" y="2230734"/>
            <a:ext cx="2544213" cy="3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6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 de prototipos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b="1" dirty="0"/>
              <a:t>Exploratorio:</a:t>
            </a:r>
            <a:r>
              <a:rPr lang="es-MX" dirty="0"/>
              <a:t> Herramienta de apoyo para el </a:t>
            </a:r>
            <a:r>
              <a:rPr lang="es-MX" dirty="0" smtClean="0"/>
              <a:t>desarrollo de </a:t>
            </a:r>
            <a:r>
              <a:rPr lang="es-MX" dirty="0"/>
              <a:t>la especificación de </a:t>
            </a:r>
            <a:r>
              <a:rPr lang="es-MX" dirty="0" smtClean="0"/>
              <a:t>requerimientos. Ejemplo</a:t>
            </a:r>
            <a:r>
              <a:rPr lang="es-MX" dirty="0"/>
              <a:t>: prototipo </a:t>
            </a:r>
            <a:r>
              <a:rPr lang="es-MX" dirty="0" smtClean="0"/>
              <a:t>animado.</a:t>
            </a:r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Solución:</a:t>
            </a:r>
            <a:r>
              <a:rPr lang="es-MX" dirty="0"/>
              <a:t> Prototipo de los requerimientos de </a:t>
            </a:r>
            <a:r>
              <a:rPr lang="es-MX" dirty="0" smtClean="0"/>
              <a:t>software del </a:t>
            </a:r>
            <a:r>
              <a:rPr lang="es-MX" dirty="0"/>
              <a:t>sistema, se puede usar un lenguaje de muy alto nivel.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De investigación</a:t>
            </a:r>
            <a:r>
              <a:rPr lang="es-MX" dirty="0"/>
              <a:t> : Permite evaluar soluciones alternativas en </a:t>
            </a:r>
            <a:r>
              <a:rPr lang="es-MX" dirty="0" smtClean="0"/>
              <a:t>la etapa </a:t>
            </a:r>
            <a:r>
              <a:rPr lang="es-MX" dirty="0"/>
              <a:t>de diseño. (Pruebas de concepto).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5748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 de prototipos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4"/>
            <a:ext cx="9013333" cy="419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b="1" dirty="0"/>
              <a:t>De verificación:</a:t>
            </a:r>
            <a:r>
              <a:rPr lang="es-MX" dirty="0"/>
              <a:t> Usado para evaluar el código fuente producido usando métodos formales.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De evaluación:</a:t>
            </a:r>
            <a:r>
              <a:rPr lang="es-MX" dirty="0"/>
              <a:t> Para evaluar los efectos de modificaciones </a:t>
            </a:r>
            <a:r>
              <a:rPr lang="es-MX" dirty="0" smtClean="0"/>
              <a:t>y actualizaciones</a:t>
            </a:r>
            <a:r>
              <a:rPr lang="es-MX" dirty="0"/>
              <a:t>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Desechable:</a:t>
            </a:r>
            <a:r>
              <a:rPr lang="es-MX" dirty="0"/>
              <a:t> Puede ser parte específica del ciclo de vida de software y perder su utilidad después de su uso.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b="1" dirty="0"/>
              <a:t>Evolutivo:</a:t>
            </a:r>
            <a:r>
              <a:rPr lang="es-MX" dirty="0"/>
              <a:t> Puede ser un modelo de propósito general del que evoluciona el sistema real.</a:t>
            </a:r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15788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78396" y="1468189"/>
            <a:ext cx="9013333" cy="32454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MX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MX" dirty="0" smtClean="0"/>
              <a:t> “Trata </a:t>
            </a:r>
            <a:r>
              <a:rPr lang="es-MX" dirty="0"/>
              <a:t>sobre las teorías, métodos y herramientas para de desarrollo de sistemas computacionales. Desde su planeación, análisis, diseño , construcción y mantenimiento. </a:t>
            </a:r>
            <a:r>
              <a:rPr lang="es-MX" dirty="0" smtClean="0"/>
              <a:t>“ </a:t>
            </a:r>
            <a:r>
              <a:rPr lang="es-MX" sz="1800" b="1" dirty="0" smtClean="0"/>
              <a:t>[</a:t>
            </a:r>
            <a:r>
              <a:rPr lang="es-MX" sz="1800" b="1" dirty="0" err="1"/>
              <a:t>Pressman</a:t>
            </a:r>
            <a:r>
              <a:rPr lang="es-MX" sz="1800" b="1" dirty="0"/>
              <a:t> 2002</a:t>
            </a:r>
            <a:r>
              <a:rPr lang="es-MX" sz="1800" b="1" dirty="0" smtClean="0"/>
              <a:t>]</a:t>
            </a:r>
            <a:endParaRPr lang="es-MX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Recordando – Ingeniería de software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76971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Uso de los prototipos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5" y="1344529"/>
            <a:ext cx="7890961" cy="478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7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2506" y="277695"/>
            <a:ext cx="935254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procesos basado en prototipos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31062018"/>
              </p:ext>
            </p:extLst>
          </p:nvPr>
        </p:nvGraphicFramePr>
        <p:xfrm>
          <a:off x="1068196" y="1101503"/>
          <a:ext cx="7985370" cy="531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1954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Prototipos - Ventajas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5"/>
            <a:ext cx="9013333" cy="276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 Es útil cuando el sistema o módulo no es muy complejo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Existe urgencia de </a:t>
            </a:r>
            <a:r>
              <a:rPr lang="es-MX" dirty="0" smtClean="0"/>
              <a:t>entregar </a:t>
            </a:r>
            <a:r>
              <a:rPr lang="es-MX" dirty="0"/>
              <a:t>resultados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El usuario no tiene muy claros sus requerimientos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Se tiene poco personal para </a:t>
            </a:r>
            <a:r>
              <a:rPr lang="es-MX" dirty="0" smtClean="0"/>
              <a:t>desarrollo</a:t>
            </a:r>
            <a:endParaRPr lang="es-MX" dirty="0"/>
          </a:p>
        </p:txBody>
      </p:sp>
      <p:pic>
        <p:nvPicPr>
          <p:cNvPr id="7" name="Picture 6" descr="http://2.bp.blogspot.com/-UDRXxVtqdtE/UJhhtSvE_LI/AAAAAAAAACM/-f8OzIo--y8/s1600/desventajas-del-marketing-de-afiliad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60516" y="3786314"/>
            <a:ext cx="2441013" cy="183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27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Prototipos - Desventajas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1067139"/>
            <a:ext cx="9013333" cy="276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 Existe el riesgo que usuario crea que el sistema ya está completo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La inversión en tiempo(dinero)  en el mismo.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  <p:pic>
        <p:nvPicPr>
          <p:cNvPr id="6" name="Picture 6" descr="http://2.bp.blogspot.com/-UDRXxVtqdtE/UJhhtSvE_LI/AAAAAAAAACM/-f8OzIo--y8/s1600/desventajas-del-marketing-de-afiliad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1" y="3755981"/>
            <a:ext cx="2441013" cy="183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6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" y="1385387"/>
            <a:ext cx="8602982" cy="4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 iterativo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782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iterativo basado en prototipos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8396" y="1067139"/>
            <a:ext cx="9013333" cy="276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 El cliente puede “ver” la versión funcionando del software.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Es ideal cuando el usuario no tiene inicialmente todos sus requerimientos definidos.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El riesgo que se puede presentar es desarrollar algoritmos no eficientes simplemente para mostrar un programa “funcionando”.</a:t>
            </a:r>
            <a:endParaRPr lang="es-MX" sz="2000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09447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0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28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desarrollo rápido de aplicaciones (RAD)</a:t>
            </a:r>
            <a:endParaRPr lang="es-ES" sz="20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397167"/>
            <a:ext cx="77343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0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 en espiral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78" y="1163050"/>
            <a:ext cx="8203752" cy="49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589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 en espiral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8396" y="1067139"/>
            <a:ext cx="9013333" cy="276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Incorpora aspectos sistemáticos y de control al modelo iterativo basado en prototipos</a:t>
            </a:r>
            <a:r>
              <a:rPr lang="es-MX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 Se desarrolla en entregas incrementales útiles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Divide en regiones de tareas a las actividades estratégicas de control del proyecto.</a:t>
            </a:r>
            <a:endParaRPr lang="es-MX" sz="2000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32310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 en espiral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8396" y="1067138"/>
            <a:ext cx="8826025" cy="437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Es de gran utilidad para modelar sistemas grandes y muy complejos.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Permite </a:t>
            </a:r>
            <a:r>
              <a:rPr lang="es-MX" dirty="0"/>
              <a:t>la participación de grupos de trabajo muy especializados.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Es útil para proyectos de larga duración.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Puede ser difícil convencer a los clientes que el proceso es </a:t>
            </a:r>
            <a:r>
              <a:rPr lang="es-MX" dirty="0" smtClean="0"/>
              <a:t>controlable.</a:t>
            </a: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Demanda expertos en control de </a:t>
            </a:r>
            <a:r>
              <a:rPr lang="es-MX" dirty="0" smtClean="0"/>
              <a:t>riesgos.</a:t>
            </a:r>
            <a:endParaRPr lang="es-MX" dirty="0"/>
          </a:p>
          <a:p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3051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4" y="1971175"/>
            <a:ext cx="8143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Recordando – Ingeniería de software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96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" y="277695"/>
            <a:ext cx="984183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de riesgos en los modelos anteriores</a:t>
            </a:r>
            <a:endParaRPr lang="es-ES" sz="2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8396" y="1067138"/>
            <a:ext cx="8826025" cy="437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Si hay error en las primeras fases, se elevan los costos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Si los errores se detectan hasta las pruebas, puede haber un rechazo o cancelación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Cuando se detectan errores graves al final se ha perdido mucho tiempo</a:t>
            </a:r>
          </a:p>
          <a:p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88646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6" y="1585913"/>
            <a:ext cx="8788828" cy="409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 iterativo - incremental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4686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proceso iterativo - incremental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8396" y="1067138"/>
            <a:ext cx="8826025" cy="437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Arial" pitchFamily="34" charset="0"/>
              <a:buChar char="•"/>
            </a:pPr>
            <a:r>
              <a:rPr lang="es-MX" dirty="0"/>
              <a:t>Combina las ventajas del modelo basado en prototipos y del incremental, permitiendo que el producto elaborado en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cada “vuelta” sea útil y se instale en el área usuaria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El usuario obtiene desde el inicio una parte del sistema funcionando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Es útil en sistemas grandes y complejos, que requieren resultados rápidos.</a:t>
            </a:r>
            <a:endParaRPr lang="es-MX" sz="2000" dirty="0"/>
          </a:p>
          <a:p>
            <a:endParaRPr lang="es-MX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500779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253" y="277695"/>
            <a:ext cx="9745579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Actividad en clase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7" y="1395663"/>
            <a:ext cx="9047185" cy="428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00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Bases de datos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497759" y="2079936"/>
            <a:ext cx="8918957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algn="ctr" eaLnBrk="1" hangingPunct="1"/>
            <a:r>
              <a:rPr lang="es-ES" sz="4400" dirty="0" smtClean="0">
                <a:solidFill>
                  <a:srgbClr val="006600"/>
                </a:solidFill>
              </a:rPr>
              <a:t>Tema 2</a:t>
            </a:r>
            <a:r>
              <a:rPr lang="es-ES" sz="4400" dirty="0" smtClean="0">
                <a:solidFill>
                  <a:srgbClr val="006600"/>
                </a:solidFill>
              </a:rPr>
              <a:t>:</a:t>
            </a:r>
          </a:p>
          <a:p>
            <a:pPr algn="ctr" eaLnBrk="1" hangingPunct="1"/>
            <a:r>
              <a:rPr lang="es-ES" sz="3200" dirty="0"/>
              <a:t>C</a:t>
            </a:r>
            <a:r>
              <a:rPr lang="es-ES" sz="3200" dirty="0" smtClean="0"/>
              <a:t>iclo </a:t>
            </a:r>
            <a:r>
              <a:rPr lang="es-ES" sz="3200" dirty="0" smtClean="0"/>
              <a:t>de vida de los sistemas de </a:t>
            </a:r>
            <a:r>
              <a:rPr lang="es-ES" sz="3200" dirty="0" smtClean="0"/>
              <a:t>información</a:t>
            </a:r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Recordando – ciclo de vida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768" y="2402302"/>
            <a:ext cx="7246485" cy="367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8396" y="1067139"/>
            <a:ext cx="9013333" cy="32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 2" pitchFamily="18" charset="2"/>
              <a:buChar char="—"/>
            </a:pPr>
            <a:endParaRPr lang="es-MX" kern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MX" kern="0" dirty="0" smtClean="0"/>
              <a:t> </a:t>
            </a:r>
            <a:r>
              <a:rPr lang="es-MX" dirty="0"/>
              <a:t>Cualquier SI, independientemente de si es adquirido o desarrollado internamente, tiene que pasar por cuatro etapas</a:t>
            </a:r>
            <a:r>
              <a:rPr lang="es-MX" dirty="0" smtClean="0"/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39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78396" y="954845"/>
            <a:ext cx="9013333" cy="32454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Tiene como objetivo determinar las especificaciones iniciales del problema, presentar opciones de solución (Estudio de factibilidad), una propuesta y un programa de desarrollo inicial:</a:t>
            </a:r>
          </a:p>
          <a:p>
            <a:pPr>
              <a:buFont typeface="Arial" pitchFamily="34" charset="0"/>
              <a:buChar char="•"/>
            </a:pP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Tiene las siguiente fases</a:t>
            </a:r>
            <a:r>
              <a:rPr lang="es-MX" dirty="0" smtClean="0"/>
              <a:t>:</a:t>
            </a:r>
            <a:endParaRPr lang="es-MX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MX" sz="1600" b="1" dirty="0" smtClean="0"/>
              <a:t>Especificación </a:t>
            </a:r>
            <a:r>
              <a:rPr lang="es-MX" sz="1600" b="1" dirty="0"/>
              <a:t>del problema</a:t>
            </a:r>
            <a:r>
              <a:rPr lang="es-MX" sz="1600" dirty="0"/>
              <a:t>: Determina características del problema, sus objetivos y beneficios.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sz="1600" b="1" dirty="0" smtClean="0"/>
              <a:t>Estudio </a:t>
            </a:r>
            <a:r>
              <a:rPr lang="es-MX" sz="1600" b="1" dirty="0"/>
              <a:t>de factibilidad</a:t>
            </a:r>
            <a:r>
              <a:rPr lang="es-MX" sz="1600" dirty="0"/>
              <a:t>: Determina alternativas y sus factibilidades técnica, económica, legal y alternativas de solución.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sz="1600" b="1" dirty="0" smtClean="0"/>
              <a:t>Plan </a:t>
            </a:r>
            <a:r>
              <a:rPr lang="es-MX" sz="1600" b="1" dirty="0"/>
              <a:t>de actividades</a:t>
            </a:r>
            <a:r>
              <a:rPr lang="es-MX" sz="1600" dirty="0"/>
              <a:t>: Define las actividades, su duración ,</a:t>
            </a:r>
            <a:r>
              <a:rPr lang="es-MX" sz="1600" dirty="0" smtClean="0"/>
              <a:t> recursos </a:t>
            </a:r>
            <a:r>
              <a:rPr lang="es-MX" sz="1600" dirty="0"/>
              <a:t>materiales y humanos.</a:t>
            </a:r>
            <a:endParaRPr lang="es-MX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Planeación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483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78396" y="954845"/>
            <a:ext cx="9013333" cy="32454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Dentro de esta etapa es en donde se llevan a cabo todo los requerimiento y/o procesos para la elaboración del software deseado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dirty="0" smtClean="0"/>
              <a:t>Tiene </a:t>
            </a:r>
            <a:r>
              <a:rPr lang="es-MX" dirty="0"/>
              <a:t>las siguientes fases</a:t>
            </a:r>
            <a:r>
              <a:rPr lang="es-MX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  <a:p>
            <a:pPr lvl="1">
              <a:buFont typeface="Arial" pitchFamily="34" charset="0"/>
              <a:buChar char="•"/>
            </a:pPr>
            <a:r>
              <a:rPr lang="es-MX" sz="1600" b="1" dirty="0" smtClean="0"/>
              <a:t>Análisis</a:t>
            </a:r>
            <a:r>
              <a:rPr lang="es-MX" sz="1600" b="1" dirty="0"/>
              <a:t>:</a:t>
            </a:r>
            <a:r>
              <a:rPr lang="es-MX" sz="1600" dirty="0"/>
              <a:t> Especificar las operaciones que realizará el sistema. Realizar estudio funcional y validar con el usuario</a:t>
            </a:r>
            <a:r>
              <a:rPr lang="es-MX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s-MX" sz="1600" dirty="0"/>
          </a:p>
          <a:p>
            <a:pPr lvl="1">
              <a:buFont typeface="Arial" pitchFamily="34" charset="0"/>
              <a:buChar char="•"/>
            </a:pPr>
            <a:r>
              <a:rPr lang="es-MX" sz="1600" b="1" dirty="0" smtClean="0"/>
              <a:t>Diseño</a:t>
            </a:r>
            <a:r>
              <a:rPr lang="es-MX" sz="1600" b="1" dirty="0"/>
              <a:t>:</a:t>
            </a:r>
            <a:r>
              <a:rPr lang="es-MX" sz="1600" dirty="0"/>
              <a:t> Detallar las características del sistema, sus algoritmos, estructuras de datos, componentes, sistema de archivos, etc.</a:t>
            </a:r>
          </a:p>
          <a:p>
            <a:endParaRPr lang="es-MX" sz="2000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9227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78396" y="954845"/>
            <a:ext cx="9013333" cy="32454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dirty="0" smtClean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MX" sz="1800" b="1" dirty="0" smtClean="0"/>
              <a:t>Construcción</a:t>
            </a:r>
            <a:r>
              <a:rPr lang="es-MX" sz="1800" b="1" dirty="0"/>
              <a:t>.</a:t>
            </a:r>
            <a:r>
              <a:rPr lang="es-MX" sz="1800" dirty="0"/>
              <a:t>  Elaborar los </a:t>
            </a:r>
            <a:r>
              <a:rPr lang="es-MX" sz="1800" dirty="0" smtClean="0"/>
              <a:t>programa.</a:t>
            </a:r>
          </a:p>
          <a:p>
            <a:pPr marL="685800" lvl="1">
              <a:buFont typeface="Wingdings" panose="05000000000000000000" pitchFamily="2" charset="2"/>
              <a:buChar char="v"/>
            </a:pPr>
            <a:endParaRPr lang="es-MX" sz="1800" b="1" dirty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MX" sz="1800" b="1" dirty="0" smtClean="0"/>
              <a:t>Pruebas</a:t>
            </a:r>
            <a:r>
              <a:rPr lang="es-MX" sz="1800" b="1" dirty="0"/>
              <a:t>:</a:t>
            </a:r>
            <a:r>
              <a:rPr lang="es-MX" sz="1800" dirty="0"/>
              <a:t> Localizar y corregir fallas de programas. Considerar varios tipos de pruebas (unidad, integración, usabilidad, </a:t>
            </a:r>
            <a:r>
              <a:rPr lang="es-MX" sz="1800" dirty="0" smtClean="0"/>
              <a:t>etc.).</a:t>
            </a:r>
          </a:p>
          <a:p>
            <a:pPr marL="685800" lvl="1">
              <a:buFont typeface="Wingdings" panose="05000000000000000000" pitchFamily="2" charset="2"/>
              <a:buChar char="v"/>
            </a:pPr>
            <a:endParaRPr lang="es-MX" sz="1800" b="1" dirty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s-MX" sz="1800" b="1" dirty="0" smtClean="0"/>
              <a:t>Instalación</a:t>
            </a:r>
            <a:r>
              <a:rPr lang="es-MX" sz="1800" b="1" dirty="0"/>
              <a:t>:</a:t>
            </a:r>
            <a:r>
              <a:rPr lang="es-MX" sz="1800" dirty="0"/>
              <a:t> Integrar módulos o programas e instalar </a:t>
            </a:r>
            <a:r>
              <a:rPr lang="es-MX" sz="1800" dirty="0" smtClean="0"/>
              <a:t>el sistema </a:t>
            </a:r>
            <a:r>
              <a:rPr lang="es-MX" sz="1800" dirty="0"/>
              <a:t>en el equipo en que operará.</a:t>
            </a:r>
          </a:p>
          <a:p>
            <a:pPr lvl="1">
              <a:buFont typeface="Arial" pitchFamily="34" charset="0"/>
              <a:buChar char="•"/>
            </a:pPr>
            <a:endParaRPr lang="es-MX" sz="1600" dirty="0"/>
          </a:p>
          <a:p>
            <a:endParaRPr lang="es-MX" sz="2000" dirty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493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00" y="1753355"/>
            <a:ext cx="66960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Ciclo de desarrollo – modelo cascada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35227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7306" y="277695"/>
            <a:ext cx="8887326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36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Operación</a:t>
            </a:r>
            <a:endParaRPr lang="es-ES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396" y="954845"/>
            <a:ext cx="9013333" cy="32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rebuchet MS" pitchFamily="34" charset="0"/>
              <a:buChar char="&gt;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>
                <a:solidFill>
                  <a:srgbClr val="000066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imes New Roman" pitchFamily="18" charset="0"/>
              <a:buChar char="–"/>
              <a:defRPr sz="1600">
                <a:solidFill>
                  <a:srgbClr val="000066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Trebuchet MS" pitchFamily="34" charset="0"/>
              <a:buChar char="&gt;"/>
              <a:defRPr sz="16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s-MX" kern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Se refiere al uso del sistema después de que ha sido instalado.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Se requiere que una persona verifique el uso adecuado del sistema y que provea los beneficios esperados.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El sistema llega a su madurez cuando se ha estabilizado dentro de la organización.</a:t>
            </a:r>
            <a:endParaRPr lang="es-MX" sz="2000" dirty="0"/>
          </a:p>
          <a:p>
            <a:pPr>
              <a:buFont typeface="Arial" pitchFamily="34" charset="0"/>
              <a:buChar char="•"/>
            </a:pPr>
            <a:endParaRPr lang="es-MX" kern="0" dirty="0" smtClean="0"/>
          </a:p>
        </p:txBody>
      </p:sp>
    </p:spTree>
    <p:extLst>
      <p:ext uri="{BB962C8B-B14F-4D97-AF65-F5344CB8AC3E}">
        <p14:creationId xmlns:p14="http://schemas.microsoft.com/office/powerpoint/2010/main" val="2808653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27484</TotalTime>
  <Words>1050</Words>
  <Application>Microsoft Office PowerPoint</Application>
  <PresentationFormat>A4 (210 x 297 mm)</PresentationFormat>
  <Paragraphs>208</Paragraphs>
  <Slides>34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Garrison Light Sans</vt:lpstr>
      <vt:lpstr>Times New Roman</vt:lpstr>
      <vt:lpstr>Trebuchet MS</vt:lpstr>
      <vt:lpstr>Wingdings</vt:lpstr>
      <vt:lpstr>Wingdings 2</vt:lpstr>
      <vt:lpstr>Diseño predeterminado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Bases de datos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miguel angel</cp:lastModifiedBy>
  <cp:revision>1112</cp:revision>
  <cp:lastPrinted>2001-11-28T11:57:43Z</cp:lastPrinted>
  <dcterms:created xsi:type="dcterms:W3CDTF">1601-01-01T00:00:00Z</dcterms:created>
  <dcterms:modified xsi:type="dcterms:W3CDTF">2014-09-08T19:47:19Z</dcterms:modified>
</cp:coreProperties>
</file>