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67" r:id="rId3"/>
    <p:sldId id="257" r:id="rId4"/>
    <p:sldId id="258" r:id="rId5"/>
    <p:sldId id="259" r:id="rId6"/>
    <p:sldId id="268" r:id="rId7"/>
    <p:sldId id="266" r:id="rId8"/>
    <p:sldId id="271" r:id="rId9"/>
    <p:sldId id="292" r:id="rId10"/>
    <p:sldId id="295" r:id="rId11"/>
    <p:sldId id="293" r:id="rId12"/>
    <p:sldId id="261" r:id="rId13"/>
    <p:sldId id="284" r:id="rId14"/>
    <p:sldId id="285" r:id="rId15"/>
    <p:sldId id="286" r:id="rId16"/>
    <p:sldId id="287" r:id="rId17"/>
    <p:sldId id="288" r:id="rId18"/>
    <p:sldId id="289" r:id="rId19"/>
    <p:sldId id="290" r:id="rId20"/>
    <p:sldId id="291"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98E635-8C21-4A0F-B5E1-451E990713E9}" type="datetimeFigureOut">
              <a:rPr lang="es-MX" smtClean="0"/>
              <a:t>24/03/2015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A0DE0-F6AB-47AD-96B7-011C5BC77A2B}" type="slidenum">
              <a:rPr lang="es-MX" smtClean="0"/>
              <a:t>‹Nº›</a:t>
            </a:fld>
            <a:endParaRPr lang="es-MX"/>
          </a:p>
        </p:txBody>
      </p:sp>
    </p:spTree>
    <p:extLst>
      <p:ext uri="{BB962C8B-B14F-4D97-AF65-F5344CB8AC3E}">
        <p14:creationId xmlns:p14="http://schemas.microsoft.com/office/powerpoint/2010/main" val="4074514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795CB1-3465-4114-BD78-15664F43A4B8}" type="datetimeFigureOut">
              <a:rPr lang="es-MX" smtClean="0"/>
              <a:t>24/03/2015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5795CB1-3465-4114-BD78-15664F43A4B8}" type="datetimeFigureOut">
              <a:rPr lang="es-MX" smtClean="0"/>
              <a:t>24/03/2015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5795CB1-3465-4114-BD78-15664F43A4B8}" type="datetimeFigureOut">
              <a:rPr lang="es-MX" smtClean="0"/>
              <a:t>24/03/2015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5795CB1-3465-4114-BD78-15664F43A4B8}" type="datetimeFigureOut">
              <a:rPr lang="es-MX" smtClean="0"/>
              <a:t>24/03/2015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5795CB1-3465-4114-BD78-15664F43A4B8}" type="datetimeFigureOut">
              <a:rPr lang="es-MX" smtClean="0"/>
              <a:t>24/03/2015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5795CB1-3465-4114-BD78-15664F43A4B8}" type="datetimeFigureOut">
              <a:rPr lang="es-MX" smtClean="0"/>
              <a:t>24/03/2015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5795CB1-3465-4114-BD78-15664F43A4B8}" type="datetimeFigureOut">
              <a:rPr lang="es-MX" smtClean="0"/>
              <a:t>24/03/2015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5795CB1-3465-4114-BD78-15664F43A4B8}" type="datetimeFigureOut">
              <a:rPr lang="es-MX" smtClean="0"/>
              <a:t>24/03/2015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95CB1-3465-4114-BD78-15664F43A4B8}" type="datetimeFigureOut">
              <a:rPr lang="es-MX" smtClean="0"/>
              <a:t>24/03/2015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AEC17F8-93AD-4078-8FD3-4C9790FD41E5}"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5795CB1-3465-4114-BD78-15664F43A4B8}" type="datetimeFigureOut">
              <a:rPr lang="es-MX" smtClean="0"/>
              <a:t>24/03/2015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AEC17F8-93AD-4078-8FD3-4C9790FD41E5}"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5795CB1-3465-4114-BD78-15664F43A4B8}" type="datetimeFigureOut">
              <a:rPr lang="es-MX" smtClean="0"/>
              <a:t>24/03/2015</a:t>
            </a:fld>
            <a:endParaRPr lang="es-MX"/>
          </a:p>
        </p:txBody>
      </p:sp>
      <p:sp>
        <p:nvSpPr>
          <p:cNvPr id="9" name="Slide Number Placeholder 8"/>
          <p:cNvSpPr>
            <a:spLocks noGrp="1"/>
          </p:cNvSpPr>
          <p:nvPr>
            <p:ph type="sldNum" sz="quarter" idx="11"/>
          </p:nvPr>
        </p:nvSpPr>
        <p:spPr/>
        <p:txBody>
          <a:bodyPr/>
          <a:lstStyle/>
          <a:p>
            <a:fld id="{1AEC17F8-93AD-4078-8FD3-4C9790FD41E5}"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AEC17F8-93AD-4078-8FD3-4C9790FD41E5}"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5795CB1-3465-4114-BD78-15664F43A4B8}" type="datetimeFigureOut">
              <a:rPr lang="es-MX" smtClean="0"/>
              <a:t>24/03/2015</a:t>
            </a:fld>
            <a:endParaRPr lang="es-MX"/>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Usabilidad</a:t>
            </a:r>
            <a:endParaRPr lang="es-MX" dirty="0"/>
          </a:p>
        </p:txBody>
      </p:sp>
      <p:sp>
        <p:nvSpPr>
          <p:cNvPr id="3" name="2 Subtítulo"/>
          <p:cNvSpPr>
            <a:spLocks noGrp="1"/>
          </p:cNvSpPr>
          <p:nvPr>
            <p:ph type="subTitle" idx="1"/>
          </p:nvPr>
        </p:nvSpPr>
        <p:spPr/>
        <p:txBody>
          <a:bodyPr/>
          <a:lstStyle/>
          <a:p>
            <a:r>
              <a:rPr lang="es-MX" dirty="0" smtClean="0"/>
              <a:t>Laboratorio de Desarrollo de Aplicaciones Web</a:t>
            </a:r>
            <a:endParaRPr lang="es-MX" dirty="0"/>
          </a:p>
        </p:txBody>
      </p:sp>
    </p:spTree>
    <p:extLst>
      <p:ext uri="{BB962C8B-B14F-4D97-AF65-F5344CB8AC3E}">
        <p14:creationId xmlns:p14="http://schemas.microsoft.com/office/powerpoint/2010/main" val="263823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Técnicas para evaluar la usabilidad de un sistemas</a:t>
            </a:r>
            <a:endParaRPr lang="es-MX" dirty="0"/>
          </a:p>
        </p:txBody>
      </p:sp>
      <p:sp>
        <p:nvSpPr>
          <p:cNvPr id="3" name="2 Marcador de contenido"/>
          <p:cNvSpPr>
            <a:spLocks noGrp="1"/>
          </p:cNvSpPr>
          <p:nvPr>
            <p:ph idx="1"/>
          </p:nvPr>
        </p:nvSpPr>
        <p:spPr/>
        <p:txBody>
          <a:bodyPr/>
          <a:lstStyle/>
          <a:p>
            <a:endParaRPr lang="es-MX" dirty="0" smtClean="0"/>
          </a:p>
          <a:p>
            <a:r>
              <a:rPr lang="es-MX" sz="2400" dirty="0" err="1" smtClean="0"/>
              <a:t>Thinking</a:t>
            </a:r>
            <a:r>
              <a:rPr lang="es-MX" sz="2400" dirty="0" smtClean="0"/>
              <a:t> </a:t>
            </a:r>
            <a:r>
              <a:rPr lang="es-MX" sz="2400" dirty="0" err="1" smtClean="0"/>
              <a:t>Aloud</a:t>
            </a:r>
            <a:r>
              <a:rPr lang="es-MX" sz="2400" dirty="0" smtClean="0"/>
              <a:t> </a:t>
            </a:r>
            <a:r>
              <a:rPr lang="es-MX" sz="2400" dirty="0" err="1" smtClean="0"/>
              <a:t>Tests</a:t>
            </a:r>
            <a:endParaRPr lang="es-MX" sz="2400" dirty="0" smtClean="0"/>
          </a:p>
          <a:p>
            <a:endParaRPr lang="es-MX" sz="2400" dirty="0" smtClean="0"/>
          </a:p>
          <a:p>
            <a:pPr lvl="1"/>
            <a:r>
              <a:rPr lang="es-MX" dirty="0" smtClean="0"/>
              <a:t>Se le da una serie de tareas al usuario final del sistema</a:t>
            </a:r>
            <a:r>
              <a:rPr lang="es-MX" dirty="0" smtClean="0"/>
              <a:t>.</a:t>
            </a:r>
          </a:p>
          <a:p>
            <a:pPr lvl="1"/>
            <a:endParaRPr lang="es-MX" dirty="0" smtClean="0"/>
          </a:p>
          <a:p>
            <a:pPr lvl="1"/>
            <a:r>
              <a:rPr lang="es-MX" dirty="0" smtClean="0"/>
              <a:t>Sin ningún tipo de ayuda, el usuario intenta llevar a cabo cada una de las tareas. Durante este proceso, tiene que decir en voz alta todo lo que va pensando. Durante toda la sesión se debe grabar la pantalla y la voz del usuario</a:t>
            </a:r>
            <a:r>
              <a:rPr lang="es-MX" dirty="0" smtClean="0"/>
              <a:t>.</a:t>
            </a:r>
          </a:p>
          <a:p>
            <a:pPr lvl="1"/>
            <a:endParaRPr lang="es-MX" dirty="0" smtClean="0"/>
          </a:p>
          <a:p>
            <a:pPr lvl="1"/>
            <a:r>
              <a:rPr lang="es-MX" dirty="0" smtClean="0"/>
              <a:t>Posteriormente el evaluador analiza las grabaciones para hacer mejoras en la interface.</a:t>
            </a:r>
          </a:p>
          <a:p>
            <a:endParaRPr lang="es-MX" dirty="0"/>
          </a:p>
        </p:txBody>
      </p:sp>
    </p:spTree>
    <p:extLst>
      <p:ext uri="{BB962C8B-B14F-4D97-AF65-F5344CB8AC3E}">
        <p14:creationId xmlns:p14="http://schemas.microsoft.com/office/powerpoint/2010/main" val="423538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Técnicas para evaluar la usabilidad de un sistemas</a:t>
            </a:r>
            <a:endParaRPr lang="es-MX" dirty="0"/>
          </a:p>
        </p:txBody>
      </p:sp>
      <p:sp>
        <p:nvSpPr>
          <p:cNvPr id="3" name="2 Marcador de contenido"/>
          <p:cNvSpPr>
            <a:spLocks noGrp="1"/>
          </p:cNvSpPr>
          <p:nvPr>
            <p:ph idx="1"/>
          </p:nvPr>
        </p:nvSpPr>
        <p:spPr/>
        <p:txBody>
          <a:bodyPr/>
          <a:lstStyle/>
          <a:p>
            <a:endParaRPr lang="es-MX" dirty="0" smtClean="0"/>
          </a:p>
          <a:p>
            <a:r>
              <a:rPr lang="es-MX" sz="2400" dirty="0" smtClean="0"/>
              <a:t>Evaluación </a:t>
            </a:r>
            <a:r>
              <a:rPr lang="es-MX" sz="2400" dirty="0"/>
              <a:t>heurística (</a:t>
            </a:r>
            <a:r>
              <a:rPr lang="es-MX" sz="2400" dirty="0" err="1"/>
              <a:t>Heuristic</a:t>
            </a:r>
            <a:r>
              <a:rPr lang="es-MX" sz="2400" dirty="0"/>
              <a:t> </a:t>
            </a:r>
            <a:r>
              <a:rPr lang="es-MX" sz="2400" dirty="0" err="1" smtClean="0"/>
              <a:t>Evaluation</a:t>
            </a:r>
            <a:r>
              <a:rPr lang="es-MX" sz="2400" dirty="0" smtClean="0"/>
              <a:t> HE), </a:t>
            </a:r>
            <a:r>
              <a:rPr lang="es-MX" sz="2400" dirty="0"/>
              <a:t>también conocida como Revisión de Expertos (</a:t>
            </a:r>
            <a:r>
              <a:rPr lang="es-MX" sz="2400" dirty="0" err="1"/>
              <a:t>Expert</a:t>
            </a:r>
            <a:r>
              <a:rPr lang="es-MX" sz="2400" dirty="0"/>
              <a:t> </a:t>
            </a:r>
            <a:r>
              <a:rPr lang="es-MX" sz="2400" dirty="0" err="1"/>
              <a:t>Review</a:t>
            </a:r>
            <a:r>
              <a:rPr lang="es-MX" sz="2400" dirty="0" smtClean="0"/>
              <a:t>)</a:t>
            </a:r>
          </a:p>
          <a:p>
            <a:pPr lvl="1"/>
            <a:endParaRPr lang="es-MX" dirty="0" smtClean="0"/>
          </a:p>
          <a:p>
            <a:pPr lvl="1"/>
            <a:r>
              <a:rPr lang="es-MX" dirty="0" smtClean="0"/>
              <a:t>Beneficios</a:t>
            </a:r>
            <a:endParaRPr lang="es-MX" dirty="0" smtClean="0"/>
          </a:p>
          <a:p>
            <a:pPr lvl="2"/>
            <a:r>
              <a:rPr lang="es-MX" dirty="0" smtClean="0"/>
              <a:t>Es buena cuando no hay usuarios finales del </a:t>
            </a:r>
            <a:r>
              <a:rPr lang="es-MX" dirty="0" smtClean="0"/>
              <a:t>sistema</a:t>
            </a:r>
          </a:p>
          <a:p>
            <a:pPr lvl="2"/>
            <a:r>
              <a:rPr lang="es-MX" dirty="0" smtClean="0"/>
              <a:t>Se </a:t>
            </a:r>
            <a:r>
              <a:rPr lang="es-MX" dirty="0" smtClean="0"/>
              <a:t>basa en mejores </a:t>
            </a:r>
            <a:r>
              <a:rPr lang="es-MX" dirty="0" smtClean="0"/>
              <a:t>prácticas</a:t>
            </a:r>
          </a:p>
          <a:p>
            <a:pPr lvl="2"/>
            <a:r>
              <a:rPr lang="es-MX" dirty="0" smtClean="0"/>
              <a:t>Es </a:t>
            </a:r>
            <a:r>
              <a:rPr lang="es-MX" dirty="0" smtClean="0"/>
              <a:t>barata y rápida de </a:t>
            </a:r>
            <a:r>
              <a:rPr lang="es-MX" dirty="0" err="1" smtClean="0"/>
              <a:t>ejectuar</a:t>
            </a:r>
            <a:endParaRPr lang="es-MX" dirty="0" smtClean="0"/>
          </a:p>
          <a:p>
            <a:pPr lvl="2"/>
            <a:endParaRPr lang="es-MX" dirty="0" smtClean="0"/>
          </a:p>
          <a:p>
            <a:pPr lvl="1"/>
            <a:r>
              <a:rPr lang="es-MX" dirty="0" smtClean="0"/>
              <a:t>Desventajas</a:t>
            </a:r>
            <a:endParaRPr lang="es-MX" dirty="0" smtClean="0"/>
          </a:p>
          <a:p>
            <a:pPr lvl="2"/>
            <a:r>
              <a:rPr lang="es-MX" dirty="0" smtClean="0"/>
              <a:t>Los usuarios finales no tienen participación, por lo que la evaluación no se ejecuta dentro del contexto de uso del sistema</a:t>
            </a:r>
            <a:endParaRPr lang="es-MX" dirty="0"/>
          </a:p>
          <a:p>
            <a:endParaRPr lang="es-MX" sz="2400" dirty="0" smtClean="0"/>
          </a:p>
          <a:p>
            <a:endParaRPr lang="es-MX" dirty="0"/>
          </a:p>
        </p:txBody>
      </p:sp>
    </p:spTree>
    <p:extLst>
      <p:ext uri="{BB962C8B-B14F-4D97-AF65-F5344CB8AC3E}">
        <p14:creationId xmlns:p14="http://schemas.microsoft.com/office/powerpoint/2010/main" val="237493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Evaluación Heurística</a:t>
            </a:r>
            <a:endParaRPr lang="es-MX" dirty="0"/>
          </a:p>
        </p:txBody>
      </p:sp>
      <p:sp>
        <p:nvSpPr>
          <p:cNvPr id="3" name="2 Marcador de contenido"/>
          <p:cNvSpPr>
            <a:spLocks noGrp="1"/>
          </p:cNvSpPr>
          <p:nvPr>
            <p:ph idx="1"/>
          </p:nvPr>
        </p:nvSpPr>
        <p:spPr/>
        <p:txBody>
          <a:bodyPr>
            <a:normAutofit lnSpcReduction="10000"/>
          </a:bodyPr>
          <a:lstStyle/>
          <a:p>
            <a:r>
              <a:rPr lang="en-US" dirty="0" smtClean="0"/>
              <a:t>El </a:t>
            </a:r>
            <a:r>
              <a:rPr lang="en-US" dirty="0" err="1" smtClean="0"/>
              <a:t>procedimiento</a:t>
            </a:r>
            <a:r>
              <a:rPr lang="en-US" dirty="0" smtClean="0"/>
              <a:t> </a:t>
            </a:r>
            <a:r>
              <a:rPr lang="en-US" dirty="0" err="1" smtClean="0"/>
              <a:t>para</a:t>
            </a:r>
            <a:r>
              <a:rPr lang="en-US" dirty="0" smtClean="0"/>
              <a:t> </a:t>
            </a:r>
            <a:r>
              <a:rPr lang="en-US" dirty="0" err="1" smtClean="0"/>
              <a:t>hacer</a:t>
            </a:r>
            <a:r>
              <a:rPr lang="en-US" dirty="0" smtClean="0"/>
              <a:t> </a:t>
            </a:r>
            <a:r>
              <a:rPr lang="en-US" dirty="0" err="1" smtClean="0"/>
              <a:t>una</a:t>
            </a:r>
            <a:r>
              <a:rPr lang="en-US" dirty="0" smtClean="0"/>
              <a:t> </a:t>
            </a:r>
            <a:r>
              <a:rPr lang="en-US" dirty="0" err="1" smtClean="0"/>
              <a:t>Evaluación</a:t>
            </a:r>
            <a:r>
              <a:rPr lang="en-US" dirty="0" smtClean="0"/>
              <a:t> </a:t>
            </a:r>
            <a:r>
              <a:rPr lang="en-US" dirty="0" err="1" smtClean="0"/>
              <a:t>Heurística</a:t>
            </a:r>
            <a:r>
              <a:rPr lang="en-US" dirty="0" smtClean="0"/>
              <a:t> (EH) </a:t>
            </a:r>
            <a:r>
              <a:rPr lang="en-US" dirty="0" err="1" smtClean="0"/>
              <a:t>es</a:t>
            </a:r>
            <a:r>
              <a:rPr lang="en-US" dirty="0" smtClean="0"/>
              <a:t> </a:t>
            </a:r>
            <a:r>
              <a:rPr lang="en-US" dirty="0" err="1" smtClean="0"/>
              <a:t>llegar</a:t>
            </a:r>
            <a:r>
              <a:rPr lang="en-US" dirty="0" smtClean="0"/>
              <a:t> con un </a:t>
            </a:r>
            <a:r>
              <a:rPr lang="en-US" dirty="0" err="1" smtClean="0"/>
              <a:t>diseño</a:t>
            </a:r>
            <a:r>
              <a:rPr lang="en-US" dirty="0" smtClean="0"/>
              <a:t> de UI y </a:t>
            </a:r>
            <a:r>
              <a:rPr lang="en-US" dirty="0" err="1" smtClean="0"/>
              <a:t>hacer</a:t>
            </a:r>
            <a:r>
              <a:rPr lang="en-US" dirty="0" smtClean="0"/>
              <a:t> </a:t>
            </a:r>
            <a:r>
              <a:rPr lang="en-US" dirty="0" err="1" smtClean="0"/>
              <a:t>que</a:t>
            </a:r>
            <a:r>
              <a:rPr lang="en-US" dirty="0" smtClean="0"/>
              <a:t> </a:t>
            </a:r>
            <a:r>
              <a:rPr lang="en-US" dirty="0" err="1" smtClean="0"/>
              <a:t>varias</a:t>
            </a:r>
            <a:r>
              <a:rPr lang="en-US" dirty="0" smtClean="0"/>
              <a:t> personas </a:t>
            </a:r>
            <a:r>
              <a:rPr lang="en-US" dirty="0" err="1" smtClean="0"/>
              <a:t>examinen</a:t>
            </a:r>
            <a:r>
              <a:rPr lang="en-US" dirty="0" smtClean="0"/>
              <a:t> el </a:t>
            </a:r>
            <a:r>
              <a:rPr lang="en-US" dirty="0" err="1" smtClean="0"/>
              <a:t>diseño</a:t>
            </a:r>
            <a:r>
              <a:rPr lang="en-US" dirty="0" smtClean="0"/>
              <a:t> con </a:t>
            </a:r>
            <a:r>
              <a:rPr lang="en-US" dirty="0" err="1" smtClean="0"/>
              <a:t>respecto</a:t>
            </a:r>
            <a:r>
              <a:rPr lang="en-US" dirty="0" smtClean="0"/>
              <a:t> </a:t>
            </a:r>
            <a:r>
              <a:rPr lang="en-US" dirty="0" err="1" smtClean="0"/>
              <a:t>si</a:t>
            </a:r>
            <a:r>
              <a:rPr lang="en-US" dirty="0" smtClean="0"/>
              <a:t> viola </a:t>
            </a:r>
            <a:r>
              <a:rPr lang="en-US" dirty="0" err="1" smtClean="0"/>
              <a:t>alguna</a:t>
            </a:r>
            <a:r>
              <a:rPr lang="en-US" dirty="0" smtClean="0"/>
              <a:t> de </a:t>
            </a:r>
            <a:r>
              <a:rPr lang="en-US" dirty="0" err="1" smtClean="0"/>
              <a:t>las</a:t>
            </a:r>
            <a:r>
              <a:rPr lang="en-US" dirty="0" smtClean="0"/>
              <a:t> </a:t>
            </a:r>
            <a:r>
              <a:rPr lang="en-US" dirty="0" err="1" smtClean="0"/>
              <a:t>heurísticas</a:t>
            </a:r>
            <a:r>
              <a:rPr lang="en-US" dirty="0" smtClean="0"/>
              <a:t>. </a:t>
            </a:r>
            <a:endParaRPr lang="en-US" dirty="0" smtClean="0"/>
          </a:p>
          <a:p>
            <a:endParaRPr lang="en-US" dirty="0" smtClean="0"/>
          </a:p>
          <a:p>
            <a:pPr lvl="1"/>
            <a:r>
              <a:rPr lang="en-US" dirty="0" smtClean="0"/>
              <a:t>Si la </a:t>
            </a:r>
            <a:r>
              <a:rPr lang="en-US" dirty="0" err="1" smtClean="0"/>
              <a:t>heurística</a:t>
            </a:r>
            <a:r>
              <a:rPr lang="en-US" dirty="0" smtClean="0"/>
              <a:t> se viola, hay </a:t>
            </a:r>
            <a:r>
              <a:rPr lang="en-US" dirty="0" err="1" smtClean="0"/>
              <a:t>que</a:t>
            </a:r>
            <a:r>
              <a:rPr lang="en-US" dirty="0" smtClean="0"/>
              <a:t> </a:t>
            </a:r>
            <a:r>
              <a:rPr lang="en-US" dirty="0" err="1" smtClean="0"/>
              <a:t>arreglar</a:t>
            </a:r>
            <a:r>
              <a:rPr lang="en-US" dirty="0" smtClean="0"/>
              <a:t> el </a:t>
            </a:r>
            <a:r>
              <a:rPr lang="en-US" dirty="0" err="1" smtClean="0"/>
              <a:t>diseño</a:t>
            </a:r>
            <a:r>
              <a:rPr lang="en-US" dirty="0" smtClean="0"/>
              <a:t> </a:t>
            </a:r>
            <a:r>
              <a:rPr lang="en-US" dirty="0" err="1" smtClean="0"/>
              <a:t>para</a:t>
            </a:r>
            <a:r>
              <a:rPr lang="en-US" dirty="0" smtClean="0"/>
              <a:t> </a:t>
            </a:r>
            <a:r>
              <a:rPr lang="en-US" dirty="0" err="1" smtClean="0"/>
              <a:t>que</a:t>
            </a:r>
            <a:r>
              <a:rPr lang="en-US" dirty="0" smtClean="0"/>
              <a:t> </a:t>
            </a:r>
            <a:r>
              <a:rPr lang="en-US" dirty="0" err="1" smtClean="0"/>
              <a:t>ya</a:t>
            </a:r>
            <a:r>
              <a:rPr lang="en-US" dirty="0" smtClean="0"/>
              <a:t> no </a:t>
            </a:r>
            <a:r>
              <a:rPr lang="en-US" dirty="0" err="1" smtClean="0"/>
              <a:t>viole</a:t>
            </a:r>
            <a:r>
              <a:rPr lang="en-US" dirty="0" smtClean="0"/>
              <a:t> la </a:t>
            </a:r>
            <a:r>
              <a:rPr lang="en-US" dirty="0" err="1" smtClean="0"/>
              <a:t>heurística</a:t>
            </a:r>
            <a:r>
              <a:rPr lang="en-US" dirty="0" smtClean="0"/>
              <a:t>.</a:t>
            </a:r>
          </a:p>
          <a:p>
            <a:pPr lvl="1"/>
            <a:endParaRPr lang="en-US" dirty="0"/>
          </a:p>
          <a:p>
            <a:r>
              <a:rPr lang="en-US" dirty="0" smtClean="0"/>
              <a:t>La EH </a:t>
            </a:r>
            <a:r>
              <a:rPr lang="en-US" dirty="0" err="1" smtClean="0"/>
              <a:t>puede</a:t>
            </a:r>
            <a:r>
              <a:rPr lang="en-US" dirty="0" smtClean="0"/>
              <a:t> </a:t>
            </a:r>
            <a:r>
              <a:rPr lang="en-US" dirty="0" err="1" smtClean="0"/>
              <a:t>hacerse</a:t>
            </a:r>
            <a:r>
              <a:rPr lang="en-US" dirty="0" smtClean="0"/>
              <a:t> en </a:t>
            </a:r>
            <a:r>
              <a:rPr lang="en-US" dirty="0" err="1" smtClean="0"/>
              <a:t>cualquier</a:t>
            </a:r>
            <a:r>
              <a:rPr lang="en-US" dirty="0" smtClean="0"/>
              <a:t> </a:t>
            </a:r>
            <a:r>
              <a:rPr lang="en-US" dirty="0" err="1" smtClean="0"/>
              <a:t>fase</a:t>
            </a:r>
            <a:r>
              <a:rPr lang="en-US" dirty="0" smtClean="0"/>
              <a:t>, </a:t>
            </a:r>
            <a:r>
              <a:rPr lang="en-US" dirty="0" err="1" smtClean="0"/>
              <a:t>incluso</a:t>
            </a:r>
            <a:r>
              <a:rPr lang="en-US" dirty="0" smtClean="0"/>
              <a:t> con </a:t>
            </a:r>
            <a:r>
              <a:rPr lang="en-US" dirty="0" err="1" smtClean="0"/>
              <a:t>diseños</a:t>
            </a:r>
            <a:r>
              <a:rPr lang="en-US" dirty="0" smtClean="0"/>
              <a:t> de </a:t>
            </a:r>
            <a:r>
              <a:rPr lang="en-US" dirty="0" err="1" smtClean="0"/>
              <a:t>papel</a:t>
            </a:r>
            <a:r>
              <a:rPr lang="en-US" dirty="0" smtClean="0"/>
              <a:t> y </a:t>
            </a:r>
            <a:r>
              <a:rPr lang="en-US" dirty="0" err="1" smtClean="0"/>
              <a:t>lápiz</a:t>
            </a:r>
            <a:r>
              <a:rPr lang="en-US" dirty="0" smtClean="0"/>
              <a:t>, mockups, un </a:t>
            </a:r>
            <a:r>
              <a:rPr lang="en-US" dirty="0" err="1" smtClean="0"/>
              <a:t>prototipo</a:t>
            </a:r>
            <a:r>
              <a:rPr lang="en-US" dirty="0" smtClean="0"/>
              <a:t>, o el </a:t>
            </a:r>
            <a:r>
              <a:rPr lang="en-US" dirty="0" err="1" smtClean="0"/>
              <a:t>sistema</a:t>
            </a:r>
            <a:r>
              <a:rPr lang="en-US" dirty="0" smtClean="0"/>
              <a:t> </a:t>
            </a:r>
            <a:r>
              <a:rPr lang="en-US" dirty="0" err="1" smtClean="0"/>
              <a:t>funcionando</a:t>
            </a:r>
            <a:r>
              <a:rPr lang="en-US" dirty="0" smtClean="0"/>
              <a:t>.</a:t>
            </a:r>
          </a:p>
          <a:p>
            <a:endParaRPr lang="en-US" dirty="0" smtClean="0"/>
          </a:p>
          <a:p>
            <a:pPr lvl="1"/>
            <a:r>
              <a:rPr lang="en-US" dirty="0" smtClean="0"/>
              <a:t>Entre </a:t>
            </a:r>
            <a:r>
              <a:rPr lang="en-US" dirty="0" err="1" smtClean="0"/>
              <a:t>más</a:t>
            </a:r>
            <a:r>
              <a:rPr lang="en-US" dirty="0" smtClean="0"/>
              <a:t> </a:t>
            </a:r>
            <a:r>
              <a:rPr lang="en-US" dirty="0" err="1" smtClean="0"/>
              <a:t>temprano</a:t>
            </a:r>
            <a:r>
              <a:rPr lang="en-US" dirty="0" smtClean="0"/>
              <a:t> se </a:t>
            </a:r>
            <a:r>
              <a:rPr lang="en-US" dirty="0" err="1" smtClean="0"/>
              <a:t>encuentren</a:t>
            </a:r>
            <a:r>
              <a:rPr lang="en-US" dirty="0" smtClean="0"/>
              <a:t> los </a:t>
            </a:r>
            <a:r>
              <a:rPr lang="en-US" dirty="0" err="1" smtClean="0"/>
              <a:t>problemas</a:t>
            </a:r>
            <a:r>
              <a:rPr lang="en-US" dirty="0" smtClean="0"/>
              <a:t> de </a:t>
            </a:r>
            <a:r>
              <a:rPr lang="en-US" dirty="0" err="1" smtClean="0"/>
              <a:t>usabilidad</a:t>
            </a:r>
            <a:r>
              <a:rPr lang="en-US" dirty="0" smtClean="0"/>
              <a:t>, </a:t>
            </a:r>
            <a:r>
              <a:rPr lang="en-US" dirty="0" err="1" smtClean="0"/>
              <a:t>más</a:t>
            </a:r>
            <a:r>
              <a:rPr lang="en-US" dirty="0" smtClean="0"/>
              <a:t> </a:t>
            </a:r>
            <a:r>
              <a:rPr lang="en-US" dirty="0" err="1" smtClean="0"/>
              <a:t>barato</a:t>
            </a:r>
            <a:r>
              <a:rPr lang="en-US" dirty="0" smtClean="0"/>
              <a:t> </a:t>
            </a:r>
            <a:r>
              <a:rPr lang="en-US" dirty="0" err="1" smtClean="0"/>
              <a:t>es</a:t>
            </a:r>
            <a:r>
              <a:rPr lang="en-US" dirty="0" smtClean="0"/>
              <a:t> </a:t>
            </a:r>
            <a:r>
              <a:rPr lang="en-US" dirty="0" err="1" smtClean="0"/>
              <a:t>arreglarlos</a:t>
            </a:r>
            <a:r>
              <a:rPr lang="en-US" dirty="0" smtClean="0"/>
              <a:t>.</a:t>
            </a:r>
            <a:endParaRPr lang="es-MX" dirty="0"/>
          </a:p>
          <a:p>
            <a:endParaRPr lang="es-MX" dirty="0"/>
          </a:p>
        </p:txBody>
      </p:sp>
    </p:spTree>
    <p:extLst>
      <p:ext uri="{BB962C8B-B14F-4D97-AF65-F5344CB8AC3E}">
        <p14:creationId xmlns:p14="http://schemas.microsoft.com/office/powerpoint/2010/main" val="2329794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Evaluación Heurística</a:t>
            </a:r>
            <a:endParaRPr lang="es-MX" dirty="0"/>
          </a:p>
        </p:txBody>
      </p:sp>
      <p:sp>
        <p:nvSpPr>
          <p:cNvPr id="3" name="2 Marcador de contenido"/>
          <p:cNvSpPr>
            <a:spLocks noGrp="1"/>
          </p:cNvSpPr>
          <p:nvPr>
            <p:ph idx="1"/>
          </p:nvPr>
        </p:nvSpPr>
        <p:spPr/>
        <p:txBody>
          <a:bodyPr>
            <a:normAutofit/>
          </a:bodyPr>
          <a:lstStyle/>
          <a:p>
            <a:r>
              <a:rPr lang="en-US" dirty="0" err="1" smtClean="0"/>
              <a:t>Típicamente</a:t>
            </a:r>
            <a:r>
              <a:rPr lang="en-US" dirty="0" smtClean="0"/>
              <a:t>, </a:t>
            </a:r>
            <a:r>
              <a:rPr lang="en-US" dirty="0" err="1" smtClean="0"/>
              <a:t>varios</a:t>
            </a:r>
            <a:r>
              <a:rPr lang="en-US" dirty="0" smtClean="0"/>
              <a:t> </a:t>
            </a:r>
            <a:r>
              <a:rPr lang="en-US" dirty="0" err="1" smtClean="0"/>
              <a:t>evaluadores</a:t>
            </a:r>
            <a:r>
              <a:rPr lang="en-US" dirty="0" smtClean="0"/>
              <a:t> </a:t>
            </a:r>
            <a:r>
              <a:rPr lang="en-US" dirty="0" err="1" smtClean="0"/>
              <a:t>harán</a:t>
            </a:r>
            <a:r>
              <a:rPr lang="en-US" dirty="0" smtClean="0"/>
              <a:t> </a:t>
            </a:r>
            <a:r>
              <a:rPr lang="en-US" dirty="0" err="1" smtClean="0"/>
              <a:t>una</a:t>
            </a:r>
            <a:r>
              <a:rPr lang="en-US" dirty="0" smtClean="0"/>
              <a:t> EH de un </a:t>
            </a:r>
            <a:r>
              <a:rPr lang="en-US" dirty="0" err="1" smtClean="0"/>
              <a:t>diseño</a:t>
            </a:r>
            <a:r>
              <a:rPr lang="en-US" dirty="0" smtClean="0"/>
              <a:t>, </a:t>
            </a:r>
            <a:r>
              <a:rPr lang="en-US" dirty="0" err="1" smtClean="0"/>
              <a:t>porque</a:t>
            </a:r>
            <a:r>
              <a:rPr lang="en-US" dirty="0" smtClean="0"/>
              <a:t> se ha </a:t>
            </a:r>
            <a:r>
              <a:rPr lang="en-US" dirty="0" err="1" smtClean="0"/>
              <a:t>demostrado</a:t>
            </a:r>
            <a:r>
              <a:rPr lang="en-US" dirty="0" smtClean="0"/>
              <a:t> </a:t>
            </a:r>
            <a:r>
              <a:rPr lang="en-US" dirty="0" err="1" smtClean="0"/>
              <a:t>que</a:t>
            </a:r>
            <a:r>
              <a:rPr lang="en-US" dirty="0" smtClean="0"/>
              <a:t> </a:t>
            </a:r>
            <a:r>
              <a:rPr lang="en-US" dirty="0" err="1" smtClean="0"/>
              <a:t>diferentes</a:t>
            </a:r>
            <a:r>
              <a:rPr lang="en-US" dirty="0" smtClean="0"/>
              <a:t> personas </a:t>
            </a:r>
            <a:r>
              <a:rPr lang="en-US" dirty="0" err="1" smtClean="0"/>
              <a:t>encuentran</a:t>
            </a:r>
            <a:r>
              <a:rPr lang="en-US" dirty="0" smtClean="0"/>
              <a:t> </a:t>
            </a:r>
            <a:r>
              <a:rPr lang="en-US" dirty="0" err="1" smtClean="0"/>
              <a:t>diferentes</a:t>
            </a:r>
            <a:r>
              <a:rPr lang="en-US" dirty="0" smtClean="0"/>
              <a:t> </a:t>
            </a:r>
            <a:r>
              <a:rPr lang="en-US" dirty="0" err="1" smtClean="0"/>
              <a:t>violaciones</a:t>
            </a:r>
            <a:r>
              <a:rPr lang="en-US" dirty="0" smtClean="0"/>
              <a:t>.</a:t>
            </a:r>
          </a:p>
          <a:p>
            <a:endParaRPr lang="en-US" dirty="0" smtClean="0"/>
          </a:p>
          <a:p>
            <a:r>
              <a:rPr lang="en-US" dirty="0" smtClean="0"/>
              <a:t>Para un </a:t>
            </a:r>
            <a:r>
              <a:rPr lang="en-US" dirty="0" err="1" smtClean="0"/>
              <a:t>sistema</a:t>
            </a:r>
            <a:r>
              <a:rPr lang="en-US" dirty="0" smtClean="0"/>
              <a:t> simple (</a:t>
            </a:r>
            <a:r>
              <a:rPr lang="en-US" dirty="0" err="1" smtClean="0"/>
              <a:t>una</a:t>
            </a:r>
            <a:r>
              <a:rPr lang="en-US" dirty="0" smtClean="0"/>
              <a:t> </a:t>
            </a:r>
            <a:r>
              <a:rPr lang="en-US" dirty="0" err="1" smtClean="0"/>
              <a:t>docena</a:t>
            </a:r>
            <a:r>
              <a:rPr lang="en-US" dirty="0" smtClean="0"/>
              <a:t> de </a:t>
            </a:r>
            <a:r>
              <a:rPr lang="en-US" dirty="0" err="1" smtClean="0"/>
              <a:t>funciones</a:t>
            </a:r>
            <a:r>
              <a:rPr lang="en-US" dirty="0" smtClean="0"/>
              <a:t>), 4 o 5 </a:t>
            </a:r>
            <a:r>
              <a:rPr lang="en-US" dirty="0" err="1" smtClean="0"/>
              <a:t>evaluadores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suficientes</a:t>
            </a:r>
            <a:r>
              <a:rPr lang="en-US" dirty="0" smtClean="0"/>
              <a:t>. </a:t>
            </a:r>
          </a:p>
          <a:p>
            <a:pPr lvl="1"/>
            <a:r>
              <a:rPr lang="en-US" dirty="0" err="1" smtClean="0"/>
              <a:t>Más</a:t>
            </a:r>
            <a:r>
              <a:rPr lang="en-US" dirty="0" smtClean="0"/>
              <a:t> </a:t>
            </a:r>
            <a:r>
              <a:rPr lang="en-US" dirty="0" err="1" smtClean="0"/>
              <a:t>evaluadores</a:t>
            </a:r>
            <a:r>
              <a:rPr lang="en-US" dirty="0" smtClean="0"/>
              <a:t> </a:t>
            </a:r>
            <a:r>
              <a:rPr lang="en-US" dirty="0" err="1" smtClean="0"/>
              <a:t>pueden</a:t>
            </a:r>
            <a:r>
              <a:rPr lang="en-US" dirty="0" smtClean="0"/>
              <a:t> </a:t>
            </a:r>
            <a:r>
              <a:rPr lang="en-US" dirty="0" err="1" smtClean="0"/>
              <a:t>ser</a:t>
            </a:r>
            <a:r>
              <a:rPr lang="en-US" dirty="0" smtClean="0"/>
              <a:t> </a:t>
            </a:r>
            <a:r>
              <a:rPr lang="en-US" dirty="0" err="1" smtClean="0"/>
              <a:t>necesarios</a:t>
            </a:r>
            <a:r>
              <a:rPr lang="en-US" dirty="0" smtClean="0"/>
              <a:t> </a:t>
            </a:r>
            <a:r>
              <a:rPr lang="en-US" dirty="0" err="1" smtClean="0"/>
              <a:t>para</a:t>
            </a:r>
            <a:r>
              <a:rPr lang="en-US" dirty="0" smtClean="0"/>
              <a:t> </a:t>
            </a:r>
            <a:r>
              <a:rPr lang="en-US" dirty="0" err="1" smtClean="0"/>
              <a:t>sistemas</a:t>
            </a:r>
            <a:r>
              <a:rPr lang="en-US" dirty="0" smtClean="0"/>
              <a:t> </a:t>
            </a:r>
            <a:r>
              <a:rPr lang="en-US" dirty="0" err="1" smtClean="0"/>
              <a:t>más</a:t>
            </a:r>
            <a:r>
              <a:rPr lang="en-US" dirty="0" smtClean="0"/>
              <a:t> </a:t>
            </a:r>
            <a:r>
              <a:rPr lang="en-US" dirty="0" err="1" smtClean="0"/>
              <a:t>complicados</a:t>
            </a:r>
            <a:r>
              <a:rPr lang="en-US" dirty="0" smtClean="0"/>
              <a:t>. </a:t>
            </a:r>
          </a:p>
          <a:p>
            <a:endParaRPr lang="es-MX" dirty="0" smtClean="0"/>
          </a:p>
          <a:p>
            <a:r>
              <a:rPr lang="en-US" dirty="0" err="1"/>
              <a:t>Una</a:t>
            </a:r>
            <a:r>
              <a:rPr lang="en-US" dirty="0"/>
              <a:t> </a:t>
            </a:r>
            <a:r>
              <a:rPr lang="en-US" dirty="0" err="1"/>
              <a:t>vez</a:t>
            </a:r>
            <a:r>
              <a:rPr lang="en-US" dirty="0"/>
              <a:t> </a:t>
            </a:r>
            <a:r>
              <a:rPr lang="en-US" dirty="0" err="1"/>
              <a:t>que</a:t>
            </a:r>
            <a:r>
              <a:rPr lang="en-US" dirty="0"/>
              <a:t> </a:t>
            </a:r>
            <a:r>
              <a:rPr lang="en-US" dirty="0" err="1"/>
              <a:t>las</a:t>
            </a:r>
            <a:r>
              <a:rPr lang="en-US" dirty="0"/>
              <a:t> </a:t>
            </a:r>
            <a:r>
              <a:rPr lang="en-US" dirty="0" err="1"/>
              <a:t>heurísticas</a:t>
            </a:r>
            <a:r>
              <a:rPr lang="en-US" dirty="0"/>
              <a:t> son </a:t>
            </a:r>
            <a:r>
              <a:rPr lang="en-US" dirty="0" err="1"/>
              <a:t>entendidas</a:t>
            </a:r>
            <a:r>
              <a:rPr lang="en-US" dirty="0"/>
              <a:t>, </a:t>
            </a:r>
            <a:r>
              <a:rPr lang="en-US" dirty="0" err="1"/>
              <a:t>es</a:t>
            </a:r>
            <a:r>
              <a:rPr lang="en-US" dirty="0"/>
              <a:t> </a:t>
            </a:r>
            <a:r>
              <a:rPr lang="en-US" dirty="0" err="1"/>
              <a:t>común</a:t>
            </a:r>
            <a:r>
              <a:rPr lang="en-US" dirty="0"/>
              <a:t> </a:t>
            </a:r>
            <a:r>
              <a:rPr lang="en-US" dirty="0" err="1"/>
              <a:t>que</a:t>
            </a:r>
            <a:r>
              <a:rPr lang="en-US" dirty="0"/>
              <a:t> se </a:t>
            </a:r>
            <a:r>
              <a:rPr lang="en-US" dirty="0" err="1"/>
              <a:t>usen</a:t>
            </a:r>
            <a:r>
              <a:rPr lang="en-US" dirty="0"/>
              <a:t> de </a:t>
            </a:r>
            <a:r>
              <a:rPr lang="en-US" dirty="0" err="1"/>
              <a:t>manera</a:t>
            </a:r>
            <a:r>
              <a:rPr lang="en-US" dirty="0"/>
              <a:t> </a:t>
            </a:r>
            <a:r>
              <a:rPr lang="en-US" dirty="0" err="1"/>
              <a:t>implícita</a:t>
            </a:r>
            <a:r>
              <a:rPr lang="en-US" dirty="0"/>
              <a:t> en el </a:t>
            </a:r>
            <a:r>
              <a:rPr lang="en-US" dirty="0" err="1"/>
              <a:t>diseño</a:t>
            </a:r>
            <a:r>
              <a:rPr lang="en-US" dirty="0"/>
              <a:t>. </a:t>
            </a:r>
          </a:p>
          <a:p>
            <a:endParaRPr lang="es-MX" dirty="0"/>
          </a:p>
        </p:txBody>
      </p:sp>
    </p:spTree>
    <p:extLst>
      <p:ext uri="{BB962C8B-B14F-4D97-AF65-F5344CB8AC3E}">
        <p14:creationId xmlns:p14="http://schemas.microsoft.com/office/powerpoint/2010/main" val="183022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Heurísticas de (</a:t>
            </a:r>
            <a:r>
              <a:rPr lang="es-MX" dirty="0" err="1" smtClean="0"/>
              <a:t>Nielsen</a:t>
            </a:r>
            <a:r>
              <a:rPr lang="es-MX" dirty="0" smtClean="0"/>
              <a:t>, 1993) y (</a:t>
            </a:r>
            <a:r>
              <a:rPr lang="es-MX" dirty="0" err="1" smtClean="0"/>
              <a:t>Nielsen</a:t>
            </a:r>
            <a:r>
              <a:rPr lang="es-MX" dirty="0" smtClean="0"/>
              <a:t> y </a:t>
            </a:r>
            <a:r>
              <a:rPr lang="es-MX" dirty="0" err="1" smtClean="0"/>
              <a:t>Mack</a:t>
            </a:r>
            <a:r>
              <a:rPr lang="es-MX" dirty="0" smtClean="0"/>
              <a:t>, 1994)</a:t>
            </a:r>
            <a:endParaRPr lang="es-MX" dirty="0"/>
          </a:p>
        </p:txBody>
      </p:sp>
      <p:sp>
        <p:nvSpPr>
          <p:cNvPr id="3" name="2 Marcador de contenido"/>
          <p:cNvSpPr>
            <a:spLocks noGrp="1"/>
          </p:cNvSpPr>
          <p:nvPr>
            <p:ph idx="1"/>
          </p:nvPr>
        </p:nvSpPr>
        <p:spPr/>
        <p:txBody>
          <a:bodyPr>
            <a:normAutofit/>
          </a:bodyPr>
          <a:lstStyle/>
          <a:p>
            <a:endParaRPr lang="en-US" b="1" dirty="0" smtClean="0"/>
          </a:p>
          <a:p>
            <a:r>
              <a:rPr lang="en-US" b="1" dirty="0" err="1" smtClean="0"/>
              <a:t>Visibilidad</a:t>
            </a:r>
            <a:r>
              <a:rPr lang="en-US" b="1" dirty="0" smtClean="0"/>
              <a:t> </a:t>
            </a:r>
            <a:r>
              <a:rPr lang="en-US" b="1" dirty="0" smtClean="0"/>
              <a:t>del </a:t>
            </a:r>
            <a:r>
              <a:rPr lang="en-US" b="1" dirty="0" err="1" smtClean="0"/>
              <a:t>estatus</a:t>
            </a:r>
            <a:r>
              <a:rPr lang="en-US" b="1" dirty="0" smtClean="0"/>
              <a:t> de </a:t>
            </a:r>
            <a:r>
              <a:rPr lang="en-US" b="1" dirty="0" err="1" smtClean="0"/>
              <a:t>sistema</a:t>
            </a:r>
            <a:endParaRPr lang="es-MX" b="1" dirty="0" smtClean="0"/>
          </a:p>
          <a:p>
            <a:pPr lvl="1"/>
            <a:r>
              <a:rPr lang="es-MX" dirty="0" smtClean="0"/>
              <a:t>El </a:t>
            </a:r>
            <a:r>
              <a:rPr lang="es-MX" dirty="0" smtClean="0"/>
              <a:t>sistema debe mantener al usuario informado sobre lo que está pasando, las entradas que se recibieron, el procesamiento que se está haciendo, y los resultados del procesamiento.</a:t>
            </a:r>
          </a:p>
          <a:p>
            <a:pPr lvl="1"/>
            <a:endParaRPr lang="es-MX" dirty="0"/>
          </a:p>
          <a:p>
            <a:r>
              <a:rPr lang="en-US" b="1" dirty="0" err="1" smtClean="0"/>
              <a:t>Correspondencia</a:t>
            </a:r>
            <a:r>
              <a:rPr lang="en-US" b="1" dirty="0" smtClean="0"/>
              <a:t> entre el </a:t>
            </a:r>
            <a:r>
              <a:rPr lang="en-US" b="1" dirty="0" err="1" smtClean="0"/>
              <a:t>sistema</a:t>
            </a:r>
            <a:r>
              <a:rPr lang="en-US" b="1" dirty="0" smtClean="0"/>
              <a:t> y el </a:t>
            </a:r>
            <a:r>
              <a:rPr lang="en-US" b="1" dirty="0" err="1" smtClean="0"/>
              <a:t>mundo</a:t>
            </a:r>
            <a:r>
              <a:rPr lang="en-US" b="1" dirty="0" smtClean="0"/>
              <a:t> real</a:t>
            </a:r>
            <a:endParaRPr lang="es-MX" b="1" dirty="0" smtClean="0"/>
          </a:p>
          <a:p>
            <a:pPr lvl="1"/>
            <a:r>
              <a:rPr lang="en-US" dirty="0" smtClean="0"/>
              <a:t>El </a:t>
            </a:r>
            <a:r>
              <a:rPr lang="en-US" dirty="0" err="1" smtClean="0"/>
              <a:t>diseño</a:t>
            </a:r>
            <a:r>
              <a:rPr lang="en-US" dirty="0" smtClean="0"/>
              <a:t> de la UI </a:t>
            </a:r>
            <a:r>
              <a:rPr lang="en-US" dirty="0" err="1" smtClean="0"/>
              <a:t>debe</a:t>
            </a:r>
            <a:r>
              <a:rPr lang="en-US" dirty="0" smtClean="0"/>
              <a:t> </a:t>
            </a:r>
            <a:r>
              <a:rPr lang="en-US" dirty="0" err="1" smtClean="0"/>
              <a:t>usar</a:t>
            </a:r>
            <a:r>
              <a:rPr lang="en-US" dirty="0" smtClean="0"/>
              <a:t> </a:t>
            </a:r>
            <a:r>
              <a:rPr lang="en-US" dirty="0" err="1" smtClean="0"/>
              <a:t>conceptos</a:t>
            </a:r>
            <a:r>
              <a:rPr lang="en-US" dirty="0" smtClean="0"/>
              <a:t>, </a:t>
            </a:r>
            <a:r>
              <a:rPr lang="en-US" dirty="0" err="1" smtClean="0"/>
              <a:t>lenguaje</a:t>
            </a:r>
            <a:r>
              <a:rPr lang="en-US" dirty="0" smtClean="0"/>
              <a:t>, y </a:t>
            </a:r>
            <a:r>
              <a:rPr lang="en-US" dirty="0" err="1" smtClean="0"/>
              <a:t>convenciones</a:t>
            </a:r>
            <a:r>
              <a:rPr lang="en-US" dirty="0" smtClean="0"/>
              <a:t> del </a:t>
            </a:r>
            <a:r>
              <a:rPr lang="en-US" dirty="0" err="1" smtClean="0"/>
              <a:t>mundo</a:t>
            </a:r>
            <a:r>
              <a:rPr lang="en-US" dirty="0" smtClean="0"/>
              <a:t> real </a:t>
            </a:r>
            <a:r>
              <a:rPr lang="en-US" dirty="0" err="1" smtClean="0"/>
              <a:t>que</a:t>
            </a:r>
            <a:r>
              <a:rPr lang="en-US" dirty="0" smtClean="0"/>
              <a:t> </a:t>
            </a:r>
            <a:r>
              <a:rPr lang="en-US" dirty="0" err="1" smtClean="0"/>
              <a:t>sean</a:t>
            </a:r>
            <a:r>
              <a:rPr lang="en-US" dirty="0" smtClean="0"/>
              <a:t> </a:t>
            </a:r>
            <a:r>
              <a:rPr lang="en-US" dirty="0" err="1" smtClean="0"/>
              <a:t>familiares</a:t>
            </a:r>
            <a:r>
              <a:rPr lang="en-US" dirty="0" smtClean="0"/>
              <a:t> </a:t>
            </a:r>
            <a:r>
              <a:rPr lang="en-US" dirty="0" err="1" smtClean="0"/>
              <a:t>para</a:t>
            </a:r>
            <a:r>
              <a:rPr lang="en-US" dirty="0" smtClean="0"/>
              <a:t> el </a:t>
            </a:r>
            <a:r>
              <a:rPr lang="en-US" dirty="0" err="1" smtClean="0"/>
              <a:t>usuario</a:t>
            </a:r>
            <a:r>
              <a:rPr lang="en-US" dirty="0" smtClean="0"/>
              <a:t>. </a:t>
            </a:r>
            <a:endParaRPr lang="en-US" dirty="0" smtClean="0"/>
          </a:p>
          <a:p>
            <a:pPr lvl="1"/>
            <a:endParaRPr lang="en-US" dirty="0" smtClean="0"/>
          </a:p>
          <a:p>
            <a:pPr lvl="1"/>
            <a:r>
              <a:rPr lang="en-US" dirty="0" smtClean="0"/>
              <a:t>Se </a:t>
            </a:r>
            <a:r>
              <a:rPr lang="en-US" dirty="0" err="1" smtClean="0"/>
              <a:t>deben</a:t>
            </a:r>
            <a:r>
              <a:rPr lang="en-US" dirty="0" smtClean="0"/>
              <a:t> </a:t>
            </a:r>
            <a:r>
              <a:rPr lang="en-US" dirty="0" err="1" smtClean="0"/>
              <a:t>tomar</a:t>
            </a:r>
            <a:r>
              <a:rPr lang="en-US" dirty="0" smtClean="0"/>
              <a:t> en </a:t>
            </a:r>
            <a:r>
              <a:rPr lang="en-US" dirty="0" err="1" smtClean="0"/>
              <a:t>cuenta</a:t>
            </a:r>
            <a:r>
              <a:rPr lang="en-US" dirty="0" smtClean="0"/>
              <a:t> </a:t>
            </a:r>
            <a:r>
              <a:rPr lang="en-US" dirty="0" err="1" smtClean="0"/>
              <a:t>las</a:t>
            </a:r>
            <a:r>
              <a:rPr lang="en-US" dirty="0" smtClean="0"/>
              <a:t> </a:t>
            </a:r>
            <a:r>
              <a:rPr lang="en-US" dirty="0" err="1" smtClean="0"/>
              <a:t>cuestiones</a:t>
            </a:r>
            <a:r>
              <a:rPr lang="en-US" dirty="0" smtClean="0"/>
              <a:t> </a:t>
            </a:r>
            <a:r>
              <a:rPr lang="en-US" dirty="0" err="1" smtClean="0"/>
              <a:t>culturales</a:t>
            </a:r>
            <a:r>
              <a:rPr lang="en-US" dirty="0" smtClean="0"/>
              <a:t> </a:t>
            </a:r>
            <a:r>
              <a:rPr lang="en-US" dirty="0" err="1" smtClean="0"/>
              <a:t>relevantes</a:t>
            </a:r>
            <a:r>
              <a:rPr lang="en-US" dirty="0" smtClean="0"/>
              <a:t> </a:t>
            </a:r>
            <a:r>
              <a:rPr lang="en-US" dirty="0" err="1" smtClean="0"/>
              <a:t>para</a:t>
            </a:r>
            <a:r>
              <a:rPr lang="en-US" dirty="0" smtClean="0"/>
              <a:t> el </a:t>
            </a:r>
            <a:r>
              <a:rPr lang="en-US" dirty="0" err="1" smtClean="0"/>
              <a:t>diseño</a:t>
            </a:r>
            <a:r>
              <a:rPr lang="en-US" dirty="0" smtClean="0"/>
              <a:t> de </a:t>
            </a:r>
            <a:r>
              <a:rPr lang="en-US" dirty="0" err="1" smtClean="0"/>
              <a:t>sistemas</a:t>
            </a:r>
            <a:r>
              <a:rPr lang="en-US" dirty="0" smtClean="0"/>
              <a:t> </a:t>
            </a:r>
            <a:r>
              <a:rPr lang="en-US" dirty="0" err="1" smtClean="0"/>
              <a:t>que</a:t>
            </a:r>
            <a:r>
              <a:rPr lang="en-US" dirty="0" smtClean="0"/>
              <a:t> se </a:t>
            </a:r>
            <a:r>
              <a:rPr lang="en-US" dirty="0" err="1" smtClean="0"/>
              <a:t>espera</a:t>
            </a:r>
            <a:r>
              <a:rPr lang="en-US" dirty="0" smtClean="0"/>
              <a:t> </a:t>
            </a:r>
            <a:r>
              <a:rPr lang="en-US" dirty="0" err="1" smtClean="0"/>
              <a:t>que</a:t>
            </a:r>
            <a:r>
              <a:rPr lang="en-US" dirty="0" smtClean="0"/>
              <a:t> </a:t>
            </a:r>
            <a:r>
              <a:rPr lang="en-US" dirty="0" err="1" smtClean="0"/>
              <a:t>sean</a:t>
            </a:r>
            <a:r>
              <a:rPr lang="en-US" dirty="0" smtClean="0"/>
              <a:t> </a:t>
            </a:r>
            <a:r>
              <a:rPr lang="en-US" dirty="0" err="1" smtClean="0"/>
              <a:t>usados</a:t>
            </a:r>
            <a:r>
              <a:rPr lang="en-US" dirty="0" smtClean="0"/>
              <a:t> de </a:t>
            </a:r>
            <a:r>
              <a:rPr lang="en-US" dirty="0" err="1" smtClean="0"/>
              <a:t>manera</a:t>
            </a:r>
            <a:r>
              <a:rPr lang="en-US" dirty="0" smtClean="0"/>
              <a:t> global.</a:t>
            </a:r>
          </a:p>
        </p:txBody>
      </p:sp>
    </p:spTree>
    <p:extLst>
      <p:ext uri="{BB962C8B-B14F-4D97-AF65-F5344CB8AC3E}">
        <p14:creationId xmlns:p14="http://schemas.microsoft.com/office/powerpoint/2010/main" val="4168114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Heurísticas de (</a:t>
            </a:r>
            <a:r>
              <a:rPr lang="es-MX" dirty="0" err="1" smtClean="0"/>
              <a:t>Nielsen</a:t>
            </a:r>
            <a:r>
              <a:rPr lang="es-MX" dirty="0" smtClean="0"/>
              <a:t>, 1993) y (</a:t>
            </a:r>
            <a:r>
              <a:rPr lang="es-MX" dirty="0" err="1" smtClean="0"/>
              <a:t>Nielsen</a:t>
            </a:r>
            <a:r>
              <a:rPr lang="es-MX" dirty="0" smtClean="0"/>
              <a:t> y </a:t>
            </a:r>
            <a:r>
              <a:rPr lang="es-MX" dirty="0" err="1" smtClean="0"/>
              <a:t>Mack</a:t>
            </a:r>
            <a:r>
              <a:rPr lang="es-MX" dirty="0" smtClean="0"/>
              <a:t>, 1994)</a:t>
            </a:r>
            <a:endParaRPr lang="es-MX" dirty="0"/>
          </a:p>
        </p:txBody>
      </p:sp>
      <p:sp>
        <p:nvSpPr>
          <p:cNvPr id="3" name="2 Marcador de contenido"/>
          <p:cNvSpPr>
            <a:spLocks noGrp="1"/>
          </p:cNvSpPr>
          <p:nvPr>
            <p:ph idx="1"/>
          </p:nvPr>
        </p:nvSpPr>
        <p:spPr/>
        <p:txBody>
          <a:bodyPr>
            <a:normAutofit/>
          </a:bodyPr>
          <a:lstStyle/>
          <a:p>
            <a:pPr fontAlgn="base"/>
            <a:endParaRPr lang="es-MX" b="1" dirty="0" smtClean="0"/>
          </a:p>
          <a:p>
            <a:pPr fontAlgn="base"/>
            <a:r>
              <a:rPr lang="es-MX" b="1" dirty="0" smtClean="0"/>
              <a:t>Control </a:t>
            </a:r>
            <a:r>
              <a:rPr lang="es-MX" b="1" dirty="0"/>
              <a:t>y libertad del </a:t>
            </a:r>
            <a:r>
              <a:rPr lang="es-MX" b="1" dirty="0" smtClean="0"/>
              <a:t>usuario</a:t>
            </a:r>
          </a:p>
          <a:p>
            <a:pPr lvl="1" fontAlgn="base"/>
            <a:r>
              <a:rPr lang="es-MX" dirty="0" smtClean="0"/>
              <a:t>Hay </a:t>
            </a:r>
            <a:r>
              <a:rPr lang="es-MX" dirty="0"/>
              <a:t>ocasiones en que los usuarios elegirán las funciones del sistema por error y necesitarán una “salida de emergencia” claramente marcada para dejar el estado no deseado al que accedieron, sin tener que pasar por una serie de pasos. Se deben apoyar las funciones de deshacer y rehacer</a:t>
            </a:r>
            <a:r>
              <a:rPr lang="es-MX" dirty="0" smtClean="0"/>
              <a:t>.</a:t>
            </a:r>
          </a:p>
          <a:p>
            <a:pPr lvl="1" fontAlgn="base"/>
            <a:endParaRPr lang="es-MX" dirty="0" smtClean="0"/>
          </a:p>
          <a:p>
            <a:pPr fontAlgn="base"/>
            <a:r>
              <a:rPr lang="es-MX" b="1" dirty="0"/>
              <a:t>Consistencia y </a:t>
            </a:r>
            <a:r>
              <a:rPr lang="es-MX" b="1" dirty="0" smtClean="0"/>
              <a:t>estándares</a:t>
            </a:r>
            <a:endParaRPr lang="es-MX" dirty="0"/>
          </a:p>
          <a:p>
            <a:pPr lvl="1" fontAlgn="base"/>
            <a:r>
              <a:rPr lang="es-MX" dirty="0" smtClean="0"/>
              <a:t>Los </a:t>
            </a:r>
            <a:r>
              <a:rPr lang="es-MX" dirty="0"/>
              <a:t>usuarios no deberían cuestionarse si acciones, situaciones o palabras diferentes significan en realidad la misma cosa; siga las convenciones establecidas.</a:t>
            </a:r>
          </a:p>
          <a:p>
            <a:pPr fontAlgn="base"/>
            <a:endParaRPr lang="es-MX" dirty="0"/>
          </a:p>
        </p:txBody>
      </p:sp>
    </p:spTree>
    <p:extLst>
      <p:ext uri="{BB962C8B-B14F-4D97-AF65-F5344CB8AC3E}">
        <p14:creationId xmlns:p14="http://schemas.microsoft.com/office/powerpoint/2010/main" val="266506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Heurísticas de (</a:t>
            </a:r>
            <a:r>
              <a:rPr lang="es-MX" dirty="0" err="1"/>
              <a:t>Nielsen</a:t>
            </a:r>
            <a:r>
              <a:rPr lang="es-MX" dirty="0"/>
              <a:t>, 1993) y (</a:t>
            </a:r>
            <a:r>
              <a:rPr lang="es-MX" dirty="0" err="1"/>
              <a:t>Nielsen</a:t>
            </a:r>
            <a:r>
              <a:rPr lang="es-MX" dirty="0"/>
              <a:t> y </a:t>
            </a:r>
            <a:r>
              <a:rPr lang="es-MX" dirty="0" err="1"/>
              <a:t>Mack</a:t>
            </a:r>
            <a:r>
              <a:rPr lang="es-MX" dirty="0"/>
              <a:t>, 1994)</a:t>
            </a:r>
          </a:p>
        </p:txBody>
      </p:sp>
      <p:sp>
        <p:nvSpPr>
          <p:cNvPr id="3" name="2 Marcador de contenido"/>
          <p:cNvSpPr>
            <a:spLocks noGrp="1"/>
          </p:cNvSpPr>
          <p:nvPr>
            <p:ph idx="1"/>
          </p:nvPr>
        </p:nvSpPr>
        <p:spPr/>
        <p:txBody>
          <a:bodyPr/>
          <a:lstStyle/>
          <a:p>
            <a:pPr fontAlgn="base"/>
            <a:endParaRPr lang="es-MX" b="1" dirty="0" smtClean="0"/>
          </a:p>
          <a:p>
            <a:pPr fontAlgn="base"/>
            <a:r>
              <a:rPr lang="es-MX" b="1" dirty="0" smtClean="0"/>
              <a:t>Prevención </a:t>
            </a:r>
            <a:r>
              <a:rPr lang="es-MX" b="1" dirty="0"/>
              <a:t>de </a:t>
            </a:r>
            <a:r>
              <a:rPr lang="es-MX" b="1" dirty="0" smtClean="0"/>
              <a:t>errores</a:t>
            </a:r>
          </a:p>
          <a:p>
            <a:pPr lvl="1" fontAlgn="base"/>
            <a:r>
              <a:rPr lang="es-MX" dirty="0" smtClean="0"/>
              <a:t>Mucho </a:t>
            </a:r>
            <a:r>
              <a:rPr lang="es-MX" dirty="0"/>
              <a:t>mejor que un buen diseño de mensajes de error es realizar un diseño cuidadoso que prevenga la ocurrencia de problemas</a:t>
            </a:r>
            <a:r>
              <a:rPr lang="es-MX" dirty="0" smtClean="0"/>
              <a:t>.</a:t>
            </a:r>
          </a:p>
          <a:p>
            <a:pPr fontAlgn="base"/>
            <a:endParaRPr lang="es-MX" dirty="0"/>
          </a:p>
          <a:p>
            <a:pPr fontAlgn="base"/>
            <a:r>
              <a:rPr lang="es-MX" b="1" dirty="0"/>
              <a:t>Reconocimiento antes que </a:t>
            </a:r>
            <a:r>
              <a:rPr lang="es-MX" b="1" dirty="0" smtClean="0"/>
              <a:t>recuerdo</a:t>
            </a:r>
          </a:p>
          <a:p>
            <a:pPr lvl="1" fontAlgn="base"/>
            <a:r>
              <a:rPr lang="es-MX" dirty="0" smtClean="0"/>
              <a:t>Se </a:t>
            </a:r>
            <a:r>
              <a:rPr lang="es-MX" dirty="0"/>
              <a:t>deben hacer visibles los objetos, acciones y </a:t>
            </a:r>
            <a:r>
              <a:rPr lang="es-MX" dirty="0" smtClean="0"/>
              <a:t>opciones. </a:t>
            </a:r>
            <a:r>
              <a:rPr lang="es-MX" dirty="0"/>
              <a:t>El usuario no tendría que recordar la información que se le da en una parte del proceso, para seguir adelante. Las instrucciones para el uso del sistema deben estar a la vista o ser fácilmente recuperables cuando sea necesario.</a:t>
            </a:r>
          </a:p>
          <a:p>
            <a:endParaRPr lang="es-MX" dirty="0"/>
          </a:p>
        </p:txBody>
      </p:sp>
    </p:spTree>
    <p:extLst>
      <p:ext uri="{BB962C8B-B14F-4D97-AF65-F5344CB8AC3E}">
        <p14:creationId xmlns:p14="http://schemas.microsoft.com/office/powerpoint/2010/main" val="350138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Heurísticas de (</a:t>
            </a:r>
            <a:r>
              <a:rPr lang="es-MX" dirty="0" err="1"/>
              <a:t>Nielsen</a:t>
            </a:r>
            <a:r>
              <a:rPr lang="es-MX" dirty="0"/>
              <a:t>, 1993) y (</a:t>
            </a:r>
            <a:r>
              <a:rPr lang="es-MX" dirty="0" err="1"/>
              <a:t>Nielsen</a:t>
            </a:r>
            <a:r>
              <a:rPr lang="es-MX" dirty="0"/>
              <a:t> y </a:t>
            </a:r>
            <a:r>
              <a:rPr lang="es-MX" dirty="0" err="1"/>
              <a:t>Mack</a:t>
            </a:r>
            <a:r>
              <a:rPr lang="es-MX" dirty="0"/>
              <a:t>, 1994)</a:t>
            </a:r>
          </a:p>
        </p:txBody>
      </p:sp>
      <p:sp>
        <p:nvSpPr>
          <p:cNvPr id="3" name="2 Marcador de contenido"/>
          <p:cNvSpPr>
            <a:spLocks noGrp="1"/>
          </p:cNvSpPr>
          <p:nvPr>
            <p:ph idx="1"/>
          </p:nvPr>
        </p:nvSpPr>
        <p:spPr/>
        <p:txBody>
          <a:bodyPr/>
          <a:lstStyle/>
          <a:p>
            <a:pPr fontAlgn="base"/>
            <a:endParaRPr lang="es-MX" b="1" dirty="0" smtClean="0"/>
          </a:p>
          <a:p>
            <a:pPr fontAlgn="base"/>
            <a:r>
              <a:rPr lang="es-MX" b="1" dirty="0" smtClean="0"/>
              <a:t>Flexibilidad </a:t>
            </a:r>
            <a:r>
              <a:rPr lang="es-MX" b="1" dirty="0"/>
              <a:t>y eficiencia de </a:t>
            </a:r>
            <a:r>
              <a:rPr lang="es-MX" b="1" dirty="0" smtClean="0"/>
              <a:t>uso</a:t>
            </a:r>
            <a:endParaRPr lang="es-MX" dirty="0"/>
          </a:p>
          <a:p>
            <a:pPr lvl="1" fontAlgn="base"/>
            <a:r>
              <a:rPr lang="es-MX" dirty="0" smtClean="0"/>
              <a:t>La </a:t>
            </a:r>
            <a:r>
              <a:rPr lang="es-MX" dirty="0"/>
              <a:t>presencia de aceleradores, que no son vistos por los usuarios novatos, puede ofrecer una interacción más rápida a los usuarios expertos que la que el sistema puede proveer a los usuarios de todo tipo. Se debe permitir que los usuarios </a:t>
            </a:r>
            <a:r>
              <a:rPr lang="es-MX" dirty="0" smtClean="0"/>
              <a:t>adapten </a:t>
            </a:r>
            <a:r>
              <a:rPr lang="es-MX" dirty="0"/>
              <a:t>el sistema para usos frecuentes</a:t>
            </a:r>
            <a:r>
              <a:rPr lang="es-MX" dirty="0" smtClean="0"/>
              <a:t>.</a:t>
            </a:r>
          </a:p>
          <a:p>
            <a:pPr lvl="1" fontAlgn="base"/>
            <a:endParaRPr lang="es-MX" dirty="0"/>
          </a:p>
          <a:p>
            <a:pPr fontAlgn="base"/>
            <a:r>
              <a:rPr lang="es-MX" b="1" dirty="0"/>
              <a:t>Estética y diseño </a:t>
            </a:r>
            <a:r>
              <a:rPr lang="es-MX" b="1" dirty="0" smtClean="0"/>
              <a:t>minimalista</a:t>
            </a:r>
            <a:endParaRPr lang="es-MX" dirty="0"/>
          </a:p>
          <a:p>
            <a:pPr lvl="1" fontAlgn="base"/>
            <a:r>
              <a:rPr lang="es-MX" dirty="0" smtClean="0"/>
              <a:t>Los </a:t>
            </a:r>
            <a:r>
              <a:rPr lang="es-MX" dirty="0"/>
              <a:t>diálogos no deben contener información que es irrelevante o poco usada. Cada unidad extra de información en un diálogo, compite con las unidades de información relevante y disminuye su visibilidad relativa.</a:t>
            </a:r>
          </a:p>
          <a:p>
            <a:endParaRPr lang="es-MX" dirty="0"/>
          </a:p>
        </p:txBody>
      </p:sp>
    </p:spTree>
    <p:extLst>
      <p:ext uri="{BB962C8B-B14F-4D97-AF65-F5344CB8AC3E}">
        <p14:creationId xmlns:p14="http://schemas.microsoft.com/office/powerpoint/2010/main" val="65826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Heurísticas de (</a:t>
            </a:r>
            <a:r>
              <a:rPr lang="es-MX" dirty="0" err="1"/>
              <a:t>Nielsen</a:t>
            </a:r>
            <a:r>
              <a:rPr lang="es-MX" dirty="0"/>
              <a:t>, 1993) y (</a:t>
            </a:r>
            <a:r>
              <a:rPr lang="es-MX" dirty="0" err="1"/>
              <a:t>Nielsen</a:t>
            </a:r>
            <a:r>
              <a:rPr lang="es-MX" dirty="0"/>
              <a:t> y </a:t>
            </a:r>
            <a:r>
              <a:rPr lang="es-MX" dirty="0" err="1"/>
              <a:t>Mack</a:t>
            </a:r>
            <a:r>
              <a:rPr lang="es-MX" dirty="0"/>
              <a:t>, 1994)</a:t>
            </a:r>
          </a:p>
        </p:txBody>
      </p:sp>
      <p:sp>
        <p:nvSpPr>
          <p:cNvPr id="3" name="2 Marcador de contenido"/>
          <p:cNvSpPr>
            <a:spLocks noGrp="1"/>
          </p:cNvSpPr>
          <p:nvPr>
            <p:ph idx="1"/>
          </p:nvPr>
        </p:nvSpPr>
        <p:spPr/>
        <p:txBody>
          <a:bodyPr/>
          <a:lstStyle/>
          <a:p>
            <a:pPr fontAlgn="base"/>
            <a:endParaRPr lang="es-MX" b="1" dirty="0" smtClean="0"/>
          </a:p>
          <a:p>
            <a:pPr fontAlgn="base"/>
            <a:r>
              <a:rPr lang="es-MX" b="1" dirty="0" smtClean="0"/>
              <a:t>Ayudar </a:t>
            </a:r>
            <a:r>
              <a:rPr lang="es-MX" b="1" dirty="0"/>
              <a:t>a los usuarios a </a:t>
            </a:r>
            <a:r>
              <a:rPr lang="es-MX" b="1" dirty="0" smtClean="0"/>
              <a:t>reconocer, diagnosticar </a:t>
            </a:r>
            <a:r>
              <a:rPr lang="es-MX" b="1" dirty="0"/>
              <a:t>y recuperarse de </a:t>
            </a:r>
            <a:r>
              <a:rPr lang="es-MX" b="1" dirty="0" smtClean="0"/>
              <a:t>errores</a:t>
            </a:r>
          </a:p>
          <a:p>
            <a:pPr lvl="1" fontAlgn="base"/>
            <a:r>
              <a:rPr lang="es-MX" dirty="0" smtClean="0"/>
              <a:t>Los </a:t>
            </a:r>
            <a:r>
              <a:rPr lang="es-MX" dirty="0"/>
              <a:t>mensajes de error se deben entregar en un lenguaje claro y simple, indicando en forma precisa el problema y sugerir una solución constructiva al problema</a:t>
            </a:r>
            <a:r>
              <a:rPr lang="es-MX" dirty="0" smtClean="0"/>
              <a:t>.</a:t>
            </a:r>
          </a:p>
          <a:p>
            <a:pPr lvl="1" fontAlgn="base"/>
            <a:endParaRPr lang="es-MX" dirty="0"/>
          </a:p>
          <a:p>
            <a:pPr fontAlgn="base"/>
            <a:r>
              <a:rPr lang="es-MX" b="1" dirty="0"/>
              <a:t>Ayuda y </a:t>
            </a:r>
            <a:r>
              <a:rPr lang="es-MX" b="1" dirty="0" smtClean="0"/>
              <a:t>documentación</a:t>
            </a:r>
            <a:endParaRPr lang="es-MX" dirty="0"/>
          </a:p>
          <a:p>
            <a:pPr lvl="1" fontAlgn="base"/>
            <a:r>
              <a:rPr lang="es-MX" dirty="0" smtClean="0"/>
              <a:t>Incluso </a:t>
            </a:r>
            <a:r>
              <a:rPr lang="es-MX" dirty="0"/>
              <a:t>en los casos en que el sistema pueda ser usado sin documentación, podría ser necesario ofrecer ayuda y documentación. Dicha información debería ser fácil de buscar, estar enfocada en las tareas del usuario, con una lista concreta de pasos a desarrollar y no ser demasiado extensa.</a:t>
            </a:r>
          </a:p>
          <a:p>
            <a:endParaRPr lang="es-MX" dirty="0"/>
          </a:p>
        </p:txBody>
      </p:sp>
    </p:spTree>
    <p:extLst>
      <p:ext uri="{BB962C8B-B14F-4D97-AF65-F5344CB8AC3E}">
        <p14:creationId xmlns:p14="http://schemas.microsoft.com/office/powerpoint/2010/main" val="2515325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Usability</a:t>
            </a:r>
            <a:r>
              <a:rPr lang="es-MX" dirty="0" smtClean="0"/>
              <a:t> </a:t>
            </a:r>
            <a:r>
              <a:rPr lang="es-MX" dirty="0" err="1" smtClean="0"/>
              <a:t>Aspect</a:t>
            </a:r>
            <a:r>
              <a:rPr lang="es-MX" dirty="0" smtClean="0"/>
              <a:t> </a:t>
            </a:r>
            <a:r>
              <a:rPr lang="es-MX" dirty="0" err="1" smtClean="0"/>
              <a:t>Report</a:t>
            </a:r>
            <a:r>
              <a:rPr lang="es-MX" dirty="0"/>
              <a:t> </a:t>
            </a:r>
            <a:r>
              <a:rPr lang="es-MX" dirty="0" smtClean="0"/>
              <a:t>(UAR)</a:t>
            </a:r>
            <a:endParaRPr lang="es-MX" dirty="0"/>
          </a:p>
        </p:txBody>
      </p:sp>
      <p:sp>
        <p:nvSpPr>
          <p:cNvPr id="3" name="2 Marcador de contenido"/>
          <p:cNvSpPr>
            <a:spLocks noGrp="1"/>
          </p:cNvSpPr>
          <p:nvPr>
            <p:ph idx="1"/>
          </p:nvPr>
        </p:nvSpPr>
        <p:spPr/>
        <p:txBody>
          <a:bodyPr>
            <a:normAutofit/>
          </a:bodyPr>
          <a:lstStyle/>
          <a:p>
            <a:r>
              <a:rPr lang="en-US" dirty="0" smtClean="0"/>
              <a:t>Si </a:t>
            </a:r>
            <a:r>
              <a:rPr lang="en-US" dirty="0" err="1" smtClean="0"/>
              <a:t>alguna</a:t>
            </a:r>
            <a:r>
              <a:rPr lang="en-US" dirty="0" smtClean="0"/>
              <a:t> de </a:t>
            </a:r>
            <a:r>
              <a:rPr lang="en-US" dirty="0" err="1" smtClean="0"/>
              <a:t>las</a:t>
            </a:r>
            <a:r>
              <a:rPr lang="en-US" dirty="0" smtClean="0"/>
              <a:t> </a:t>
            </a:r>
            <a:r>
              <a:rPr lang="en-US" dirty="0" err="1" smtClean="0"/>
              <a:t>heurísticas</a:t>
            </a:r>
            <a:r>
              <a:rPr lang="en-US" dirty="0" smtClean="0"/>
              <a:t> se viola, o </a:t>
            </a:r>
            <a:r>
              <a:rPr lang="en-US" dirty="0" err="1" smtClean="0"/>
              <a:t>es</a:t>
            </a:r>
            <a:r>
              <a:rPr lang="en-US" dirty="0" smtClean="0"/>
              <a:t> </a:t>
            </a:r>
            <a:r>
              <a:rPr lang="en-US" dirty="0" err="1" smtClean="0"/>
              <a:t>muy</a:t>
            </a:r>
            <a:r>
              <a:rPr lang="en-US" dirty="0" smtClean="0"/>
              <a:t> </a:t>
            </a:r>
            <a:r>
              <a:rPr lang="en-US" dirty="0" err="1" smtClean="0"/>
              <a:t>buena</a:t>
            </a:r>
            <a:r>
              <a:rPr lang="en-US" dirty="0" smtClean="0"/>
              <a:t> </a:t>
            </a:r>
            <a:r>
              <a:rPr lang="en-US" dirty="0" err="1" smtClean="0"/>
              <a:t>para</a:t>
            </a:r>
            <a:r>
              <a:rPr lang="en-US" dirty="0" smtClean="0"/>
              <a:t> </a:t>
            </a:r>
            <a:r>
              <a:rPr lang="en-US" dirty="0" err="1" smtClean="0"/>
              <a:t>ayudar</a:t>
            </a:r>
            <a:r>
              <a:rPr lang="en-US" dirty="0" smtClean="0"/>
              <a:t> al </a:t>
            </a:r>
            <a:r>
              <a:rPr lang="en-US" dirty="0" err="1" smtClean="0"/>
              <a:t>usuario</a:t>
            </a:r>
            <a:r>
              <a:rPr lang="en-US" dirty="0" smtClean="0"/>
              <a:t>, </a:t>
            </a:r>
            <a:r>
              <a:rPr lang="en-US" dirty="0" err="1" smtClean="0"/>
              <a:t>es</a:t>
            </a:r>
            <a:r>
              <a:rPr lang="en-US" dirty="0" smtClean="0"/>
              <a:t> </a:t>
            </a:r>
            <a:r>
              <a:rPr lang="en-US" dirty="0" err="1" smtClean="0"/>
              <a:t>necesario</a:t>
            </a:r>
            <a:r>
              <a:rPr lang="en-US" dirty="0" smtClean="0"/>
              <a:t> </a:t>
            </a:r>
            <a:r>
              <a:rPr lang="en-US" dirty="0" err="1" smtClean="0"/>
              <a:t>hacer</a:t>
            </a:r>
            <a:r>
              <a:rPr lang="en-US" dirty="0" smtClean="0"/>
              <a:t> un </a:t>
            </a:r>
            <a:r>
              <a:rPr lang="en-US" dirty="0" err="1" smtClean="0"/>
              <a:t>reporte</a:t>
            </a:r>
            <a:r>
              <a:rPr lang="en-US" dirty="0" smtClean="0"/>
              <a:t> de los </a:t>
            </a:r>
            <a:r>
              <a:rPr lang="en-US" dirty="0" err="1" smtClean="0"/>
              <a:t>problemas</a:t>
            </a:r>
            <a:r>
              <a:rPr lang="en-US" dirty="0" smtClean="0"/>
              <a:t> o </a:t>
            </a:r>
            <a:r>
              <a:rPr lang="en-US" dirty="0" err="1" smtClean="0"/>
              <a:t>aspectos</a:t>
            </a:r>
            <a:r>
              <a:rPr lang="en-US" dirty="0" smtClean="0"/>
              <a:t>: Usability Aspect Report (UAR)</a:t>
            </a:r>
          </a:p>
          <a:p>
            <a:endParaRPr lang="en-US" dirty="0"/>
          </a:p>
          <a:p>
            <a:r>
              <a:rPr lang="en-US" dirty="0" err="1" smtClean="0"/>
              <a:t>Elaborar</a:t>
            </a:r>
            <a:r>
              <a:rPr lang="en-US" dirty="0" smtClean="0"/>
              <a:t> un UAR </a:t>
            </a:r>
            <a:r>
              <a:rPr lang="en-US" dirty="0" err="1" smtClean="0"/>
              <a:t>ayuda</a:t>
            </a:r>
            <a:r>
              <a:rPr lang="en-US" dirty="0" smtClean="0"/>
              <a:t> a </a:t>
            </a:r>
            <a:r>
              <a:rPr lang="en-US" dirty="0" err="1" smtClean="0"/>
              <a:t>que</a:t>
            </a:r>
            <a:r>
              <a:rPr lang="en-US" dirty="0" smtClean="0"/>
              <a:t> la </a:t>
            </a:r>
            <a:r>
              <a:rPr lang="en-US" dirty="0" err="1" smtClean="0"/>
              <a:t>siguiente</a:t>
            </a:r>
            <a:r>
              <a:rPr lang="en-US" dirty="0" smtClean="0"/>
              <a:t> </a:t>
            </a:r>
            <a:r>
              <a:rPr lang="en-US" dirty="0" err="1" smtClean="0"/>
              <a:t>versión</a:t>
            </a:r>
            <a:r>
              <a:rPr lang="en-US" dirty="0" smtClean="0"/>
              <a:t> sea </a:t>
            </a:r>
            <a:r>
              <a:rPr lang="en-US" dirty="0" err="1" smtClean="0"/>
              <a:t>más</a:t>
            </a:r>
            <a:r>
              <a:rPr lang="en-US" dirty="0" smtClean="0"/>
              <a:t> usable   </a:t>
            </a:r>
          </a:p>
          <a:p>
            <a:endParaRPr lang="en-US" dirty="0"/>
          </a:p>
          <a:p>
            <a:r>
              <a:rPr lang="en-US" dirty="0" smtClean="0"/>
              <a:t>Los UARs </a:t>
            </a:r>
            <a:r>
              <a:rPr lang="en-US" dirty="0" err="1" smtClean="0"/>
              <a:t>deben</a:t>
            </a:r>
            <a:r>
              <a:rPr lang="en-US" dirty="0" smtClean="0"/>
              <a:t> </a:t>
            </a:r>
            <a:r>
              <a:rPr lang="en-US" dirty="0" err="1" smtClean="0"/>
              <a:t>ser</a:t>
            </a:r>
            <a:r>
              <a:rPr lang="en-US" dirty="0" smtClean="0"/>
              <a:t> </a:t>
            </a:r>
            <a:r>
              <a:rPr lang="en-US" dirty="0" err="1" smtClean="0"/>
              <a:t>escritos</a:t>
            </a:r>
            <a:r>
              <a:rPr lang="en-US" dirty="0" smtClean="0"/>
              <a:t> </a:t>
            </a:r>
            <a:r>
              <a:rPr lang="en-US" dirty="0" err="1" smtClean="0"/>
              <a:t>pensando</a:t>
            </a:r>
            <a:r>
              <a:rPr lang="en-US" dirty="0" smtClean="0"/>
              <a:t> en </a:t>
            </a:r>
            <a:r>
              <a:rPr lang="en-US" dirty="0" err="1" smtClean="0"/>
              <a:t>que</a:t>
            </a:r>
            <a:r>
              <a:rPr lang="en-US" dirty="0" smtClean="0"/>
              <a:t> </a:t>
            </a:r>
            <a:r>
              <a:rPr lang="en-US" dirty="0" err="1" smtClean="0"/>
              <a:t>otros</a:t>
            </a:r>
            <a:r>
              <a:rPr lang="en-US" dirty="0" smtClean="0"/>
              <a:t> </a:t>
            </a:r>
            <a:r>
              <a:rPr lang="en-US" dirty="0" err="1" smtClean="0"/>
              <a:t>miembros</a:t>
            </a:r>
            <a:r>
              <a:rPr lang="en-US" dirty="0" smtClean="0"/>
              <a:t> del </a:t>
            </a:r>
            <a:r>
              <a:rPr lang="en-US" dirty="0" err="1" smtClean="0"/>
              <a:t>equipo</a:t>
            </a:r>
            <a:r>
              <a:rPr lang="en-US" dirty="0" smtClean="0"/>
              <a:t> </a:t>
            </a:r>
            <a:r>
              <a:rPr lang="en-US" dirty="0" err="1" smtClean="0"/>
              <a:t>que</a:t>
            </a:r>
            <a:r>
              <a:rPr lang="en-US" dirty="0" smtClean="0"/>
              <a:t> no </a:t>
            </a:r>
            <a:r>
              <a:rPr lang="en-US" dirty="0" err="1" smtClean="0"/>
              <a:t>han</a:t>
            </a:r>
            <a:r>
              <a:rPr lang="en-US" dirty="0" smtClean="0"/>
              <a:t> </a:t>
            </a:r>
            <a:r>
              <a:rPr lang="en-US" dirty="0" err="1" smtClean="0"/>
              <a:t>visto</a:t>
            </a:r>
            <a:r>
              <a:rPr lang="en-US" dirty="0" smtClean="0"/>
              <a:t> el </a:t>
            </a:r>
            <a:r>
              <a:rPr lang="en-US" dirty="0" err="1" smtClean="0"/>
              <a:t>problema</a:t>
            </a:r>
            <a:r>
              <a:rPr lang="en-US" dirty="0" smtClean="0"/>
              <a:t>, </a:t>
            </a:r>
            <a:r>
              <a:rPr lang="en-US" dirty="0" err="1" smtClean="0"/>
              <a:t>por</a:t>
            </a:r>
            <a:r>
              <a:rPr lang="en-US" dirty="0" smtClean="0"/>
              <a:t> lo </a:t>
            </a:r>
            <a:r>
              <a:rPr lang="en-US" dirty="0" err="1" smtClean="0"/>
              <a:t>que</a:t>
            </a:r>
            <a:r>
              <a:rPr lang="en-US" dirty="0" smtClean="0"/>
              <a:t> </a:t>
            </a:r>
            <a:r>
              <a:rPr lang="en-US" dirty="0" err="1" smtClean="0"/>
              <a:t>deben</a:t>
            </a:r>
            <a:r>
              <a:rPr lang="en-US" dirty="0" smtClean="0"/>
              <a:t> </a:t>
            </a:r>
            <a:r>
              <a:rPr lang="en-US" dirty="0" err="1" smtClean="0"/>
              <a:t>ser</a:t>
            </a:r>
            <a:r>
              <a:rPr lang="en-US" dirty="0" smtClean="0"/>
              <a:t> </a:t>
            </a:r>
            <a:r>
              <a:rPr lang="en-US" dirty="0" err="1" smtClean="0"/>
              <a:t>claros</a:t>
            </a:r>
            <a:r>
              <a:rPr lang="en-US" dirty="0" smtClean="0"/>
              <a:t> y </a:t>
            </a:r>
            <a:r>
              <a:rPr lang="en-US" dirty="0" err="1" smtClean="0"/>
              <a:t>completos</a:t>
            </a:r>
            <a:r>
              <a:rPr lang="en-US" dirty="0" smtClean="0"/>
              <a:t>. </a:t>
            </a:r>
            <a:endParaRPr lang="es-MX" dirty="0"/>
          </a:p>
        </p:txBody>
      </p:sp>
    </p:spTree>
    <p:extLst>
      <p:ext uri="{BB962C8B-B14F-4D97-AF65-F5344CB8AC3E}">
        <p14:creationId xmlns:p14="http://schemas.microsoft.com/office/powerpoint/2010/main" val="86260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Usabilidad</a:t>
            </a:r>
            <a:endParaRPr lang="es-MX" dirty="0"/>
          </a:p>
        </p:txBody>
      </p:sp>
      <p:pic>
        <p:nvPicPr>
          <p:cNvPr id="4" name="3 Marcador de contenido" descr="phone.JPG"/>
          <p:cNvPicPr>
            <a:picLocks noGrp="1" noChangeAspect="1"/>
          </p:cNvPicPr>
          <p:nvPr>
            <p:ph idx="1"/>
          </p:nvPr>
        </p:nvPicPr>
        <p:blipFill>
          <a:blip r:embed="rId2"/>
          <a:stretch>
            <a:fillRect/>
          </a:stretch>
        </p:blipFill>
        <p:spPr>
          <a:xfrm>
            <a:off x="2771800" y="1484784"/>
            <a:ext cx="2952328" cy="4476628"/>
          </a:xfrm>
          <a:prstGeom prst="rect">
            <a:avLst/>
          </a:prstGeom>
        </p:spPr>
      </p:pic>
    </p:spTree>
    <p:extLst>
      <p:ext uri="{BB962C8B-B14F-4D97-AF65-F5344CB8AC3E}">
        <p14:creationId xmlns:p14="http://schemas.microsoft.com/office/powerpoint/2010/main" val="2323403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Elementos de un UAR</a:t>
            </a:r>
            <a:endParaRPr lang="es-MX" dirty="0"/>
          </a:p>
        </p:txBody>
      </p:sp>
      <p:sp>
        <p:nvSpPr>
          <p:cNvPr id="3" name="2 Marcador de contenido"/>
          <p:cNvSpPr>
            <a:spLocks noGrp="1"/>
          </p:cNvSpPr>
          <p:nvPr>
            <p:ph idx="1"/>
          </p:nvPr>
        </p:nvSpPr>
        <p:spPr/>
        <p:txBody>
          <a:bodyPr>
            <a:normAutofit/>
          </a:bodyPr>
          <a:lstStyle/>
          <a:p>
            <a:pPr lvl="0"/>
            <a:r>
              <a:rPr lang="en-US" dirty="0" err="1" smtClean="0"/>
              <a:t>Identificador</a:t>
            </a:r>
            <a:r>
              <a:rPr lang="en-US" dirty="0" smtClean="0"/>
              <a:t> del UAR </a:t>
            </a:r>
            <a:r>
              <a:rPr lang="en-US" b="1" dirty="0" smtClean="0"/>
              <a:t>—</a:t>
            </a:r>
            <a:r>
              <a:rPr lang="en-US" dirty="0" smtClean="0"/>
              <a:t> </a:t>
            </a:r>
            <a:r>
              <a:rPr lang="en-US" dirty="0"/>
              <a:t>&lt;</a:t>
            </a:r>
            <a:r>
              <a:rPr lang="en-US" dirty="0" err="1" smtClean="0"/>
              <a:t>Problema</a:t>
            </a:r>
            <a:r>
              <a:rPr lang="en-US" dirty="0" smtClean="0"/>
              <a:t> o </a:t>
            </a:r>
            <a:r>
              <a:rPr lang="en-US" dirty="0" err="1" smtClean="0"/>
              <a:t>buena</a:t>
            </a:r>
            <a:r>
              <a:rPr lang="en-US" dirty="0" smtClean="0"/>
              <a:t> </a:t>
            </a:r>
            <a:r>
              <a:rPr lang="en-US" dirty="0" err="1" smtClean="0"/>
              <a:t>característica</a:t>
            </a:r>
            <a:r>
              <a:rPr lang="en-US" dirty="0" smtClean="0"/>
              <a:t>&gt; </a:t>
            </a:r>
            <a:endParaRPr lang="es-MX" dirty="0"/>
          </a:p>
          <a:p>
            <a:pPr lvl="0"/>
            <a:r>
              <a:rPr lang="en-US" dirty="0" err="1" smtClean="0"/>
              <a:t>Descripción</a:t>
            </a:r>
            <a:endParaRPr lang="en-US" dirty="0" smtClean="0"/>
          </a:p>
          <a:p>
            <a:pPr lvl="0"/>
            <a:r>
              <a:rPr lang="en-US" dirty="0" err="1" smtClean="0"/>
              <a:t>Evidencia</a:t>
            </a:r>
            <a:r>
              <a:rPr lang="en-US" dirty="0" smtClean="0"/>
              <a:t> del </a:t>
            </a:r>
            <a:r>
              <a:rPr lang="en-US" dirty="0" err="1" smtClean="0"/>
              <a:t>aspecto</a:t>
            </a:r>
            <a:endParaRPr lang="es-MX" dirty="0"/>
          </a:p>
          <a:p>
            <a:pPr lvl="0"/>
            <a:r>
              <a:rPr lang="en-US" dirty="0" err="1" smtClean="0"/>
              <a:t>Explicación</a:t>
            </a:r>
            <a:r>
              <a:rPr lang="en-US" dirty="0" smtClean="0"/>
              <a:t> del </a:t>
            </a:r>
            <a:r>
              <a:rPr lang="en-US" dirty="0" err="1" smtClean="0"/>
              <a:t>aspecto</a:t>
            </a:r>
            <a:endParaRPr lang="en-US" dirty="0"/>
          </a:p>
          <a:p>
            <a:pPr lvl="0"/>
            <a:r>
              <a:rPr lang="en-US" dirty="0" err="1" smtClean="0"/>
              <a:t>Severidad</a:t>
            </a:r>
            <a:r>
              <a:rPr lang="en-US" dirty="0" smtClean="0"/>
              <a:t> del </a:t>
            </a:r>
            <a:r>
              <a:rPr lang="en-US" dirty="0" err="1" smtClean="0"/>
              <a:t>problema</a:t>
            </a:r>
            <a:r>
              <a:rPr lang="en-US" dirty="0" smtClean="0"/>
              <a:t> o </a:t>
            </a:r>
            <a:r>
              <a:rPr lang="en-US" dirty="0" err="1" smtClean="0"/>
              <a:t>beneficio</a:t>
            </a:r>
            <a:r>
              <a:rPr lang="en-US" dirty="0" smtClean="0"/>
              <a:t> de la </a:t>
            </a:r>
            <a:r>
              <a:rPr lang="en-US" dirty="0" err="1" smtClean="0"/>
              <a:t>buena</a:t>
            </a:r>
            <a:r>
              <a:rPr lang="en-US" dirty="0" smtClean="0"/>
              <a:t> </a:t>
            </a:r>
            <a:r>
              <a:rPr lang="en-US" dirty="0" err="1" smtClean="0"/>
              <a:t>característica</a:t>
            </a:r>
            <a:endParaRPr lang="es-MX" dirty="0"/>
          </a:p>
          <a:p>
            <a:pPr lvl="0"/>
            <a:r>
              <a:rPr lang="en-US" dirty="0" err="1" smtClean="0"/>
              <a:t>Posible</a:t>
            </a:r>
            <a:r>
              <a:rPr lang="en-US" dirty="0" smtClean="0"/>
              <a:t> </a:t>
            </a:r>
            <a:r>
              <a:rPr lang="en-US" dirty="0" err="1" smtClean="0"/>
              <a:t>solución</a:t>
            </a:r>
            <a:r>
              <a:rPr lang="en-US" dirty="0" smtClean="0"/>
              <a:t> y </a:t>
            </a:r>
            <a:r>
              <a:rPr lang="en-US" dirty="0" err="1" smtClean="0"/>
              <a:t>desventajas</a:t>
            </a:r>
            <a:r>
              <a:rPr lang="en-US" dirty="0" smtClean="0"/>
              <a:t> </a:t>
            </a:r>
            <a:r>
              <a:rPr lang="en-US" dirty="0" err="1" smtClean="0"/>
              <a:t>potenciales</a:t>
            </a:r>
            <a:r>
              <a:rPr lang="en-US" dirty="0" smtClean="0"/>
              <a:t> (</a:t>
            </a:r>
            <a:r>
              <a:rPr lang="en-US" dirty="0" err="1" smtClean="0"/>
              <a:t>si</a:t>
            </a:r>
            <a:r>
              <a:rPr lang="en-US" dirty="0" smtClean="0"/>
              <a:t> el </a:t>
            </a:r>
            <a:r>
              <a:rPr lang="en-US" dirty="0" err="1" smtClean="0"/>
              <a:t>aspecto</a:t>
            </a:r>
            <a:r>
              <a:rPr lang="en-US" dirty="0" smtClean="0"/>
              <a:t> </a:t>
            </a:r>
            <a:r>
              <a:rPr lang="en-US" dirty="0" err="1" smtClean="0"/>
              <a:t>es</a:t>
            </a:r>
            <a:r>
              <a:rPr lang="en-US" dirty="0" smtClean="0"/>
              <a:t> un </a:t>
            </a:r>
            <a:r>
              <a:rPr lang="en-US" dirty="0" err="1" smtClean="0"/>
              <a:t>problema</a:t>
            </a:r>
            <a:r>
              <a:rPr lang="en-US" dirty="0" smtClean="0"/>
              <a:t>) </a:t>
            </a:r>
            <a:endParaRPr lang="es-MX" dirty="0"/>
          </a:p>
          <a:p>
            <a:pPr lvl="0"/>
            <a:r>
              <a:rPr lang="en-US" dirty="0" err="1" smtClean="0"/>
              <a:t>Relación</a:t>
            </a:r>
            <a:r>
              <a:rPr lang="en-US" dirty="0" smtClean="0"/>
              <a:t> con </a:t>
            </a:r>
            <a:r>
              <a:rPr lang="en-US" dirty="0" err="1" smtClean="0"/>
              <a:t>otros</a:t>
            </a:r>
            <a:r>
              <a:rPr lang="en-US" dirty="0" smtClean="0"/>
              <a:t> </a:t>
            </a:r>
            <a:r>
              <a:rPr lang="en-US" dirty="0" err="1" smtClean="0"/>
              <a:t>aspectos</a:t>
            </a:r>
            <a:r>
              <a:rPr lang="en-US" dirty="0" smtClean="0"/>
              <a:t> de </a:t>
            </a:r>
            <a:r>
              <a:rPr lang="en-US" dirty="0" err="1" smtClean="0"/>
              <a:t>usabilidad</a:t>
            </a:r>
            <a:r>
              <a:rPr lang="en-US" dirty="0" smtClean="0"/>
              <a:t> (</a:t>
            </a:r>
            <a:r>
              <a:rPr lang="en-US" dirty="0" err="1" smtClean="0"/>
              <a:t>si</a:t>
            </a:r>
            <a:r>
              <a:rPr lang="en-US" dirty="0" smtClean="0"/>
              <a:t> </a:t>
            </a:r>
            <a:r>
              <a:rPr lang="en-US" dirty="0" err="1" smtClean="0"/>
              <a:t>aplica</a:t>
            </a:r>
            <a:r>
              <a:rPr lang="en-US" dirty="0" smtClean="0"/>
              <a:t>)</a:t>
            </a:r>
            <a:endParaRPr lang="es-MX" dirty="0"/>
          </a:p>
        </p:txBody>
      </p:sp>
    </p:spTree>
    <p:extLst>
      <p:ext uri="{BB962C8B-B14F-4D97-AF65-F5344CB8AC3E}">
        <p14:creationId xmlns:p14="http://schemas.microsoft.com/office/powerpoint/2010/main" val="92800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Usabilidad</a:t>
            </a:r>
            <a:endParaRPr lang="es-MX" dirty="0"/>
          </a:p>
        </p:txBody>
      </p:sp>
      <p:sp>
        <p:nvSpPr>
          <p:cNvPr id="3" name="2 Marcador de contenido"/>
          <p:cNvSpPr>
            <a:spLocks noGrp="1"/>
          </p:cNvSpPr>
          <p:nvPr>
            <p:ph idx="1"/>
          </p:nvPr>
        </p:nvSpPr>
        <p:spPr/>
        <p:txBody>
          <a:bodyPr/>
          <a:lstStyle/>
          <a:p>
            <a:r>
              <a:rPr lang="es-MX" dirty="0" smtClean="0"/>
              <a:t>Usabilidad es un atributo de calidad relacionado a qué tan fácil es algo de usar:</a:t>
            </a:r>
          </a:p>
          <a:p>
            <a:pPr lvl="1"/>
            <a:r>
              <a:rPr lang="es-MX" dirty="0" smtClean="0"/>
              <a:t>¿Qué tan rápido la gente puede aprender a usar algo?</a:t>
            </a:r>
          </a:p>
          <a:p>
            <a:pPr lvl="1"/>
            <a:r>
              <a:rPr lang="es-MX" dirty="0" smtClean="0"/>
              <a:t>¿Qué tan eficientes son cuando lo usan?</a:t>
            </a:r>
          </a:p>
          <a:p>
            <a:pPr lvl="1"/>
            <a:r>
              <a:rPr lang="es-MX" dirty="0" smtClean="0"/>
              <a:t>¿Qué tan fácil es de recordar?</a:t>
            </a:r>
          </a:p>
          <a:p>
            <a:pPr lvl="1"/>
            <a:r>
              <a:rPr lang="es-MX" dirty="0" smtClean="0"/>
              <a:t>¿Qué tan resistente es a los errores?</a:t>
            </a:r>
          </a:p>
          <a:p>
            <a:pPr lvl="1"/>
            <a:r>
              <a:rPr lang="es-MX" dirty="0" smtClean="0"/>
              <a:t>¿Qué tanto les gusta a los usuarios usarlo?</a:t>
            </a:r>
          </a:p>
          <a:p>
            <a:endParaRPr lang="es-MX" dirty="0" smtClean="0"/>
          </a:p>
          <a:p>
            <a:r>
              <a:rPr lang="es-MX" dirty="0" smtClean="0"/>
              <a:t>Si la gente no puede o no quiere usar una característica del sistema, es como si no existiera</a:t>
            </a:r>
          </a:p>
        </p:txBody>
      </p:sp>
    </p:spTree>
    <p:extLst>
      <p:ext uri="{BB962C8B-B14F-4D97-AF65-F5344CB8AC3E}">
        <p14:creationId xmlns:p14="http://schemas.microsoft.com/office/powerpoint/2010/main" val="327710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Usabilidad</a:t>
            </a:r>
            <a:endParaRPr lang="es-MX" dirty="0"/>
          </a:p>
        </p:txBody>
      </p:sp>
      <p:sp>
        <p:nvSpPr>
          <p:cNvPr id="3" name="2 Marcador de contenido"/>
          <p:cNvSpPr>
            <a:spLocks noGrp="1"/>
          </p:cNvSpPr>
          <p:nvPr>
            <p:ph idx="1"/>
          </p:nvPr>
        </p:nvSpPr>
        <p:spPr/>
        <p:txBody>
          <a:bodyPr/>
          <a:lstStyle/>
          <a:p>
            <a:r>
              <a:rPr lang="es-MX" dirty="0" smtClean="0"/>
              <a:t>«</a:t>
            </a:r>
            <a:r>
              <a:rPr lang="es-MX" dirty="0" err="1" smtClean="0"/>
              <a:t>By</a:t>
            </a:r>
            <a:r>
              <a:rPr lang="es-MX" dirty="0" smtClean="0"/>
              <a:t> </a:t>
            </a:r>
            <a:r>
              <a:rPr lang="es-MX" dirty="0" err="1" smtClean="0"/>
              <a:t>improving</a:t>
            </a:r>
            <a:r>
              <a:rPr lang="es-MX" dirty="0" smtClean="0"/>
              <a:t> </a:t>
            </a:r>
            <a:r>
              <a:rPr lang="es-MX" dirty="0" err="1" smtClean="0"/>
              <a:t>usability</a:t>
            </a:r>
            <a:r>
              <a:rPr lang="es-MX" dirty="0" smtClean="0"/>
              <a:t>, </a:t>
            </a:r>
            <a:r>
              <a:rPr lang="es-MX" dirty="0" err="1" smtClean="0"/>
              <a:t>we</a:t>
            </a:r>
            <a:r>
              <a:rPr lang="es-MX" dirty="0" smtClean="0"/>
              <a:t> can </a:t>
            </a:r>
            <a:r>
              <a:rPr lang="es-MX" dirty="0" err="1" smtClean="0"/>
              <a:t>enable</a:t>
            </a:r>
            <a:r>
              <a:rPr lang="es-MX" dirty="0" smtClean="0"/>
              <a:t> </a:t>
            </a:r>
            <a:r>
              <a:rPr lang="es-MX" dirty="0" err="1" smtClean="0"/>
              <a:t>people</a:t>
            </a:r>
            <a:r>
              <a:rPr lang="es-MX" dirty="0" smtClean="0"/>
              <a:t> </a:t>
            </a:r>
            <a:r>
              <a:rPr lang="es-MX" dirty="0" err="1" smtClean="0"/>
              <a:t>with</a:t>
            </a:r>
            <a:r>
              <a:rPr lang="es-MX" dirty="0" smtClean="0"/>
              <a:t> </a:t>
            </a:r>
            <a:r>
              <a:rPr lang="es-MX" dirty="0" err="1" smtClean="0"/>
              <a:t>little</a:t>
            </a:r>
            <a:r>
              <a:rPr lang="es-MX" dirty="0" smtClean="0"/>
              <a:t> </a:t>
            </a:r>
            <a:r>
              <a:rPr lang="es-MX" dirty="0" err="1" smtClean="0"/>
              <a:t>education</a:t>
            </a:r>
            <a:r>
              <a:rPr lang="es-MX" dirty="0" smtClean="0"/>
              <a:t> </a:t>
            </a:r>
            <a:r>
              <a:rPr lang="es-MX" dirty="0" err="1" smtClean="0"/>
              <a:t>to</a:t>
            </a:r>
            <a:r>
              <a:rPr lang="es-MX" dirty="0" smtClean="0"/>
              <a:t> </a:t>
            </a:r>
            <a:r>
              <a:rPr lang="es-MX" dirty="0" err="1" smtClean="0"/>
              <a:t>hold</a:t>
            </a:r>
            <a:r>
              <a:rPr lang="es-MX" dirty="0" smtClean="0"/>
              <a:t> </a:t>
            </a:r>
            <a:r>
              <a:rPr lang="es-MX" dirty="0" err="1" smtClean="0"/>
              <a:t>meaningful</a:t>
            </a:r>
            <a:r>
              <a:rPr lang="es-MX" dirty="0" smtClean="0"/>
              <a:t> </a:t>
            </a:r>
            <a:r>
              <a:rPr lang="es-MX" dirty="0" err="1" smtClean="0"/>
              <a:t>jobs</a:t>
            </a:r>
            <a:r>
              <a:rPr lang="es-MX" dirty="0" smtClean="0"/>
              <a:t>, </a:t>
            </a:r>
            <a:r>
              <a:rPr lang="es-MX" dirty="0" err="1" smtClean="0"/>
              <a:t>we</a:t>
            </a:r>
            <a:r>
              <a:rPr lang="es-MX" dirty="0" smtClean="0"/>
              <a:t> can </a:t>
            </a:r>
            <a:r>
              <a:rPr lang="es-MX" dirty="0" err="1" smtClean="0"/>
              <a:t>connect</a:t>
            </a:r>
            <a:r>
              <a:rPr lang="es-MX" dirty="0" smtClean="0"/>
              <a:t> </a:t>
            </a:r>
            <a:r>
              <a:rPr lang="es-MX" dirty="0" err="1" smtClean="0"/>
              <a:t>senior</a:t>
            </a:r>
            <a:r>
              <a:rPr lang="es-MX" dirty="0" smtClean="0"/>
              <a:t> </a:t>
            </a:r>
            <a:r>
              <a:rPr lang="es-MX" dirty="0" err="1" smtClean="0"/>
              <a:t>citizens</a:t>
            </a:r>
            <a:r>
              <a:rPr lang="es-MX" dirty="0" smtClean="0"/>
              <a:t> </a:t>
            </a:r>
            <a:r>
              <a:rPr lang="es-MX" dirty="0" err="1" smtClean="0"/>
              <a:t>with</a:t>
            </a:r>
            <a:r>
              <a:rPr lang="es-MX" dirty="0" smtClean="0"/>
              <a:t> </a:t>
            </a:r>
            <a:r>
              <a:rPr lang="es-MX" dirty="0" err="1" smtClean="0"/>
              <a:t>the</a:t>
            </a:r>
            <a:r>
              <a:rPr lang="es-MX" dirty="0" smtClean="0"/>
              <a:t> </a:t>
            </a:r>
            <a:r>
              <a:rPr lang="es-MX" dirty="0" err="1" smtClean="0"/>
              <a:t>community</a:t>
            </a:r>
            <a:r>
              <a:rPr lang="es-MX" dirty="0" smtClean="0"/>
              <a:t>, </a:t>
            </a:r>
            <a:r>
              <a:rPr lang="es-MX" dirty="0" err="1" smtClean="0"/>
              <a:t>we</a:t>
            </a:r>
            <a:r>
              <a:rPr lang="es-MX" dirty="0" smtClean="0"/>
              <a:t> can </a:t>
            </a:r>
            <a:r>
              <a:rPr lang="es-MX" dirty="0" err="1" smtClean="0"/>
              <a:t>give</a:t>
            </a:r>
            <a:r>
              <a:rPr lang="es-MX" dirty="0" smtClean="0"/>
              <a:t> </a:t>
            </a:r>
            <a:r>
              <a:rPr lang="es-MX" dirty="0" err="1" smtClean="0"/>
              <a:t>users</a:t>
            </a:r>
            <a:r>
              <a:rPr lang="es-MX" dirty="0" smtClean="0"/>
              <a:t> </a:t>
            </a:r>
            <a:r>
              <a:rPr lang="es-MX" dirty="0" err="1" smtClean="0"/>
              <a:t>with</a:t>
            </a:r>
            <a:r>
              <a:rPr lang="es-MX" dirty="0" smtClean="0"/>
              <a:t> </a:t>
            </a:r>
            <a:r>
              <a:rPr lang="es-MX" dirty="0" err="1" smtClean="0"/>
              <a:t>disabilities</a:t>
            </a:r>
            <a:r>
              <a:rPr lang="es-MX" dirty="0" smtClean="0"/>
              <a:t> </a:t>
            </a:r>
            <a:r>
              <a:rPr lang="es-MX" dirty="0" err="1" smtClean="0"/>
              <a:t>the</a:t>
            </a:r>
            <a:r>
              <a:rPr lang="es-MX" dirty="0" smtClean="0"/>
              <a:t> </a:t>
            </a:r>
            <a:r>
              <a:rPr lang="es-MX" dirty="0" err="1" smtClean="0"/>
              <a:t>same</a:t>
            </a:r>
            <a:r>
              <a:rPr lang="es-MX" dirty="0" smtClean="0"/>
              <a:t> </a:t>
            </a:r>
            <a:r>
              <a:rPr lang="es-MX" dirty="0" err="1" smtClean="0"/>
              <a:t>information</a:t>
            </a:r>
            <a:r>
              <a:rPr lang="es-MX" dirty="0" smtClean="0"/>
              <a:t> and </a:t>
            </a:r>
            <a:r>
              <a:rPr lang="es-MX" dirty="0" err="1" smtClean="0"/>
              <a:t>service</a:t>
            </a:r>
            <a:r>
              <a:rPr lang="es-MX" dirty="0" smtClean="0"/>
              <a:t> as </a:t>
            </a:r>
            <a:r>
              <a:rPr lang="es-MX" dirty="0" err="1" smtClean="0"/>
              <a:t>everybody</a:t>
            </a:r>
            <a:r>
              <a:rPr lang="es-MX" dirty="0" smtClean="0"/>
              <a:t> </a:t>
            </a:r>
            <a:r>
              <a:rPr lang="es-MX" dirty="0" err="1" smtClean="0"/>
              <a:t>else</a:t>
            </a:r>
            <a:r>
              <a:rPr lang="es-MX" dirty="0" smtClean="0"/>
              <a:t>, and </a:t>
            </a:r>
            <a:r>
              <a:rPr lang="es-MX" dirty="0" err="1" smtClean="0"/>
              <a:t>we</a:t>
            </a:r>
            <a:r>
              <a:rPr lang="es-MX" dirty="0" smtClean="0"/>
              <a:t> can </a:t>
            </a:r>
            <a:r>
              <a:rPr lang="es-MX" dirty="0" err="1" smtClean="0"/>
              <a:t>allow</a:t>
            </a:r>
            <a:r>
              <a:rPr lang="es-MX" dirty="0" smtClean="0"/>
              <a:t> </a:t>
            </a:r>
            <a:r>
              <a:rPr lang="es-MX" dirty="0" err="1" smtClean="0"/>
              <a:t>everyone</a:t>
            </a:r>
            <a:r>
              <a:rPr lang="es-MX" dirty="0" smtClean="0"/>
              <a:t> </a:t>
            </a:r>
            <a:r>
              <a:rPr lang="es-MX" dirty="0" err="1" smtClean="0"/>
              <a:t>to</a:t>
            </a:r>
            <a:r>
              <a:rPr lang="es-MX" dirty="0" smtClean="0"/>
              <a:t> </a:t>
            </a:r>
            <a:r>
              <a:rPr lang="es-MX" dirty="0" err="1" smtClean="0"/>
              <a:t>spend</a:t>
            </a:r>
            <a:r>
              <a:rPr lang="es-MX" dirty="0" smtClean="0"/>
              <a:t> </a:t>
            </a:r>
            <a:r>
              <a:rPr lang="es-MX" dirty="0" err="1" smtClean="0"/>
              <a:t>their</a:t>
            </a:r>
            <a:r>
              <a:rPr lang="es-MX" dirty="0" smtClean="0"/>
              <a:t> </a:t>
            </a:r>
            <a:r>
              <a:rPr lang="es-MX" dirty="0" smtClean="0"/>
              <a:t>time </a:t>
            </a:r>
            <a:r>
              <a:rPr lang="es-MX" dirty="0" err="1" smtClean="0"/>
              <a:t>with</a:t>
            </a:r>
            <a:r>
              <a:rPr lang="es-MX" dirty="0" smtClean="0"/>
              <a:t> </a:t>
            </a:r>
            <a:r>
              <a:rPr lang="es-MX" dirty="0" err="1" smtClean="0"/>
              <a:t>computers</a:t>
            </a:r>
            <a:r>
              <a:rPr lang="es-MX" dirty="0" smtClean="0"/>
              <a:t> more </a:t>
            </a:r>
            <a:r>
              <a:rPr lang="es-MX" dirty="0" err="1" smtClean="0"/>
              <a:t>productively</a:t>
            </a:r>
            <a:r>
              <a:rPr lang="es-MX" dirty="0" smtClean="0"/>
              <a:t> and reduce </a:t>
            </a:r>
            <a:r>
              <a:rPr lang="es-MX" dirty="0" err="1" smtClean="0"/>
              <a:t>their</a:t>
            </a:r>
            <a:r>
              <a:rPr lang="es-MX" dirty="0" smtClean="0"/>
              <a:t> </a:t>
            </a:r>
            <a:r>
              <a:rPr lang="es-MX" dirty="0" err="1" smtClean="0"/>
              <a:t>feelings</a:t>
            </a:r>
            <a:r>
              <a:rPr lang="es-MX" dirty="0" smtClean="0"/>
              <a:t> of </a:t>
            </a:r>
            <a:r>
              <a:rPr lang="es-MX" dirty="0" err="1" smtClean="0"/>
              <a:t>frustration</a:t>
            </a:r>
            <a:r>
              <a:rPr lang="es-MX" dirty="0" smtClean="0"/>
              <a:t> and </a:t>
            </a:r>
            <a:r>
              <a:rPr lang="es-MX" dirty="0" err="1" smtClean="0"/>
              <a:t>powerlessness</a:t>
            </a:r>
            <a:r>
              <a:rPr lang="es-MX" dirty="0" smtClean="0"/>
              <a:t>.» </a:t>
            </a:r>
          </a:p>
          <a:p>
            <a:endParaRPr lang="es-MX" dirty="0"/>
          </a:p>
          <a:p>
            <a:pPr algn="r"/>
            <a:r>
              <a:rPr lang="es-MX" dirty="0"/>
              <a:t>J</a:t>
            </a:r>
            <a:r>
              <a:rPr lang="es-MX" dirty="0" smtClean="0"/>
              <a:t>akob </a:t>
            </a:r>
            <a:r>
              <a:rPr lang="es-MX" dirty="0" err="1" smtClean="0"/>
              <a:t>Nielsen</a:t>
            </a:r>
            <a:r>
              <a:rPr lang="es-MX" dirty="0" smtClean="0"/>
              <a:t> and </a:t>
            </a:r>
            <a:r>
              <a:rPr lang="es-MX" dirty="0" err="1" smtClean="0"/>
              <a:t>Hoa</a:t>
            </a:r>
            <a:r>
              <a:rPr lang="es-MX" dirty="0" smtClean="0"/>
              <a:t> </a:t>
            </a:r>
            <a:r>
              <a:rPr lang="es-MX" dirty="0" err="1" smtClean="0"/>
              <a:t>Loranger</a:t>
            </a:r>
            <a:r>
              <a:rPr lang="es-MX" dirty="0" smtClean="0"/>
              <a:t>, </a:t>
            </a:r>
            <a:r>
              <a:rPr lang="es-MX" dirty="0" err="1" smtClean="0"/>
              <a:t>May</a:t>
            </a:r>
            <a:r>
              <a:rPr lang="es-MX" dirty="0" smtClean="0"/>
              <a:t> 2006</a:t>
            </a:r>
          </a:p>
        </p:txBody>
      </p:sp>
    </p:spTree>
    <p:extLst>
      <p:ext uri="{BB962C8B-B14F-4D97-AF65-F5344CB8AC3E}">
        <p14:creationId xmlns:p14="http://schemas.microsoft.com/office/powerpoint/2010/main" val="323241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Usabilidad</a:t>
            </a:r>
            <a:endParaRPr lang="es-MX" dirty="0"/>
          </a:p>
        </p:txBody>
      </p:sp>
      <p:sp>
        <p:nvSpPr>
          <p:cNvPr id="3" name="2 Marcador de contenido"/>
          <p:cNvSpPr>
            <a:spLocks noGrp="1"/>
          </p:cNvSpPr>
          <p:nvPr>
            <p:ph idx="1"/>
          </p:nvPr>
        </p:nvSpPr>
        <p:spPr/>
        <p:txBody>
          <a:bodyPr/>
          <a:lstStyle/>
          <a:p>
            <a:r>
              <a:rPr lang="es-MX" dirty="0" smtClean="0"/>
              <a:t>La usabilidad funciona porque revela la manera en que funciona el mundo. Una vez que descubres la forma en que la gente interactúa con tu diseño, puedes mejorarlo.</a:t>
            </a:r>
          </a:p>
          <a:p>
            <a:endParaRPr lang="es-MX" dirty="0"/>
          </a:p>
        </p:txBody>
      </p:sp>
    </p:spTree>
    <p:extLst>
      <p:ext uri="{BB962C8B-B14F-4D97-AF65-F5344CB8AC3E}">
        <p14:creationId xmlns:p14="http://schemas.microsoft.com/office/powerpoint/2010/main" val="167378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 debe tomar en cuenta:</a:t>
            </a:r>
            <a:endParaRPr lang="es-MX" dirty="0"/>
          </a:p>
        </p:txBody>
      </p:sp>
      <p:sp>
        <p:nvSpPr>
          <p:cNvPr id="3" name="2 Marcador de contenido"/>
          <p:cNvSpPr>
            <a:spLocks noGrp="1"/>
          </p:cNvSpPr>
          <p:nvPr>
            <p:ph idx="1"/>
          </p:nvPr>
        </p:nvSpPr>
        <p:spPr/>
        <p:txBody>
          <a:bodyPr/>
          <a:lstStyle/>
          <a:p>
            <a:pPr marL="571500" indent="-457200">
              <a:buFont typeface="+mj-lt"/>
              <a:buAutoNum type="arabicPeriod"/>
            </a:pPr>
            <a:r>
              <a:rPr lang="es-MX" dirty="0" smtClean="0"/>
              <a:t>Los </a:t>
            </a:r>
            <a:r>
              <a:rPr lang="es-MX" dirty="0"/>
              <a:t>usuarios de un </a:t>
            </a:r>
            <a:r>
              <a:rPr lang="es-MX" dirty="0" smtClean="0"/>
              <a:t>sistema</a:t>
            </a:r>
          </a:p>
          <a:p>
            <a:pPr marL="571500" indent="-457200">
              <a:buFont typeface="+mj-lt"/>
              <a:buAutoNum type="arabicPeriod"/>
            </a:pPr>
            <a:r>
              <a:rPr lang="es-MX" dirty="0" smtClean="0"/>
              <a:t>Las metas de los usuarios</a:t>
            </a:r>
          </a:p>
          <a:p>
            <a:pPr marL="571500" indent="-457200">
              <a:buFont typeface="+mj-lt"/>
              <a:buAutoNum type="arabicPeriod"/>
            </a:pPr>
            <a:r>
              <a:rPr lang="es-MX" dirty="0" smtClean="0"/>
              <a:t>Un </a:t>
            </a:r>
            <a:r>
              <a:rPr lang="es-MX" dirty="0"/>
              <a:t>sistema debe permitir a los usuarios lograr dichas metas de forma eficiente, con lo cual quedarán satisfechos. </a:t>
            </a:r>
            <a:endParaRPr lang="es-MX" dirty="0" smtClean="0"/>
          </a:p>
          <a:p>
            <a:pPr marL="571500" indent="-457200">
              <a:buFont typeface="+mj-lt"/>
              <a:buAutoNum type="arabicPeriod"/>
            </a:pPr>
            <a:r>
              <a:rPr lang="es-MX" dirty="0" smtClean="0"/>
              <a:t>Un </a:t>
            </a:r>
            <a:r>
              <a:rPr lang="es-MX" dirty="0"/>
              <a:t>sistema se utiliza dentro de un contexto en particular (por ejemplo, bajo un ambiente específico).</a:t>
            </a:r>
          </a:p>
          <a:p>
            <a:endParaRPr lang="es-MX" dirty="0"/>
          </a:p>
        </p:txBody>
      </p:sp>
    </p:spTree>
    <p:extLst>
      <p:ext uri="{BB962C8B-B14F-4D97-AF65-F5344CB8AC3E}">
        <p14:creationId xmlns:p14="http://schemas.microsoft.com/office/powerpoint/2010/main" val="409575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Algunos lineamientos de usabilidad</a:t>
            </a:r>
            <a:endParaRPr lang="es-MX" dirty="0"/>
          </a:p>
        </p:txBody>
      </p:sp>
      <p:sp>
        <p:nvSpPr>
          <p:cNvPr id="3" name="2 Marcador de contenido"/>
          <p:cNvSpPr>
            <a:spLocks noGrp="1"/>
          </p:cNvSpPr>
          <p:nvPr>
            <p:ph idx="1"/>
          </p:nvPr>
        </p:nvSpPr>
        <p:spPr/>
        <p:txBody>
          <a:bodyPr>
            <a:normAutofit lnSpcReduction="10000"/>
          </a:bodyPr>
          <a:lstStyle/>
          <a:p>
            <a:r>
              <a:rPr lang="es-MX" dirty="0" smtClean="0"/>
              <a:t>Cada página debe justificar el tiempo que los usuarios pasan en ella</a:t>
            </a:r>
          </a:p>
          <a:p>
            <a:endParaRPr lang="es-MX" dirty="0" smtClean="0"/>
          </a:p>
          <a:p>
            <a:r>
              <a:rPr lang="es-MX" dirty="0" smtClean="0"/>
              <a:t>«</a:t>
            </a:r>
            <a:r>
              <a:rPr lang="es-MX" dirty="0" smtClean="0"/>
              <a:t>Atrás» es la segunda características más usada de la navegación web… suponiendo que trabaja como debería.</a:t>
            </a:r>
          </a:p>
          <a:p>
            <a:endParaRPr lang="es-MX" dirty="0" smtClean="0"/>
          </a:p>
          <a:p>
            <a:r>
              <a:rPr lang="es-MX" dirty="0" smtClean="0"/>
              <a:t>Entre </a:t>
            </a:r>
            <a:r>
              <a:rPr lang="es-MX" dirty="0" smtClean="0"/>
              <a:t>más larga la lista del menú, es más difícil de controlar. Entre más tiene que viajar el usuario a través de un menú, es más fácil que se pierda</a:t>
            </a:r>
          </a:p>
          <a:p>
            <a:endParaRPr lang="es-MX" dirty="0" smtClean="0"/>
          </a:p>
          <a:p>
            <a:r>
              <a:rPr lang="es-MX" dirty="0" smtClean="0"/>
              <a:t>Más </a:t>
            </a:r>
            <a:r>
              <a:rPr lang="es-MX" dirty="0" smtClean="0"/>
              <a:t>texto normalmente supone menos lectura</a:t>
            </a:r>
          </a:p>
          <a:p>
            <a:endParaRPr lang="es-MX" dirty="0" smtClean="0"/>
          </a:p>
          <a:p>
            <a:r>
              <a:rPr lang="es-MX" dirty="0" smtClean="0"/>
              <a:t>Simplicidad</a:t>
            </a:r>
            <a:r>
              <a:rPr lang="es-MX" dirty="0" smtClean="0"/>
              <a:t>, simplicidad, simplicidad</a:t>
            </a:r>
            <a:endParaRPr lang="es-MX" dirty="0"/>
          </a:p>
        </p:txBody>
      </p:sp>
    </p:spTree>
    <p:extLst>
      <p:ext uri="{BB962C8B-B14F-4D97-AF65-F5344CB8AC3E}">
        <p14:creationId xmlns:p14="http://schemas.microsoft.com/office/powerpoint/2010/main" val="422374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Técnicas para evaluar la usabilidad de un sistemas</a:t>
            </a:r>
            <a:endParaRPr lang="es-MX" dirty="0"/>
          </a:p>
        </p:txBody>
      </p:sp>
      <p:sp>
        <p:nvSpPr>
          <p:cNvPr id="3" name="2 Marcador de contenido"/>
          <p:cNvSpPr>
            <a:spLocks noGrp="1"/>
          </p:cNvSpPr>
          <p:nvPr>
            <p:ph idx="1"/>
          </p:nvPr>
        </p:nvSpPr>
        <p:spPr/>
        <p:txBody>
          <a:bodyPr/>
          <a:lstStyle/>
          <a:p>
            <a:endParaRPr lang="es-MX" dirty="0" smtClean="0"/>
          </a:p>
          <a:p>
            <a:r>
              <a:rPr lang="es-MX" sz="2400" dirty="0" err="1"/>
              <a:t>Usability</a:t>
            </a:r>
            <a:r>
              <a:rPr lang="es-MX" sz="2400" dirty="0"/>
              <a:t> </a:t>
            </a:r>
            <a:r>
              <a:rPr lang="es-MX" sz="2400" dirty="0" err="1" smtClean="0"/>
              <a:t>walkthroughs</a:t>
            </a:r>
            <a:endParaRPr lang="es-MX" sz="2400" dirty="0" smtClean="0"/>
          </a:p>
          <a:p>
            <a:endParaRPr lang="es-MX" sz="2400" dirty="0"/>
          </a:p>
          <a:p>
            <a:pPr lvl="1"/>
            <a:r>
              <a:rPr lang="es-MX" dirty="0" smtClean="0"/>
              <a:t>Hacer el diseño del sitio a </a:t>
            </a:r>
            <a:r>
              <a:rPr lang="es-MX" dirty="0" smtClean="0"/>
              <a:t>mano</a:t>
            </a:r>
          </a:p>
          <a:p>
            <a:pPr lvl="1"/>
            <a:endParaRPr lang="es-MX" dirty="0" smtClean="0"/>
          </a:p>
          <a:p>
            <a:pPr lvl="1"/>
            <a:r>
              <a:rPr lang="es-MX" dirty="0" smtClean="0"/>
              <a:t>Presentar el diseño al usuario, empezando por la página de inicio y continuando hacia cada funcionalidad del sitio. </a:t>
            </a:r>
            <a:endParaRPr lang="es-MX" dirty="0" smtClean="0"/>
          </a:p>
          <a:p>
            <a:pPr lvl="1"/>
            <a:endParaRPr lang="es-MX" dirty="0"/>
          </a:p>
          <a:p>
            <a:pPr lvl="1"/>
            <a:r>
              <a:rPr lang="es-MX" dirty="0" smtClean="0"/>
              <a:t>Darle un marcador al usuario y dejarlo pintar sobre el diseño, y que haga los cambios que desee</a:t>
            </a:r>
            <a:r>
              <a:rPr lang="es-MX" dirty="0" smtClean="0"/>
              <a:t>.</a:t>
            </a:r>
          </a:p>
          <a:p>
            <a:pPr lvl="1"/>
            <a:endParaRPr lang="es-MX" dirty="0" smtClean="0"/>
          </a:p>
          <a:p>
            <a:pPr lvl="1"/>
            <a:r>
              <a:rPr lang="es-MX" dirty="0" smtClean="0"/>
              <a:t>Beneficios: Barato, poco formal, se puede refinar el diseño desde las primeras etapas del proyecto.</a:t>
            </a:r>
          </a:p>
          <a:p>
            <a:endParaRPr lang="es-MX" dirty="0"/>
          </a:p>
        </p:txBody>
      </p:sp>
    </p:spTree>
    <p:extLst>
      <p:ext uri="{BB962C8B-B14F-4D97-AF65-F5344CB8AC3E}">
        <p14:creationId xmlns:p14="http://schemas.microsoft.com/office/powerpoint/2010/main" val="409361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Técnicas para evaluar la usabilidad de un sistemas</a:t>
            </a:r>
            <a:endParaRPr lang="es-MX" dirty="0"/>
          </a:p>
        </p:txBody>
      </p:sp>
      <p:sp>
        <p:nvSpPr>
          <p:cNvPr id="3" name="2 Marcador de contenido"/>
          <p:cNvSpPr>
            <a:spLocks noGrp="1"/>
          </p:cNvSpPr>
          <p:nvPr>
            <p:ph idx="1"/>
          </p:nvPr>
        </p:nvSpPr>
        <p:spPr/>
        <p:txBody>
          <a:bodyPr/>
          <a:lstStyle/>
          <a:p>
            <a:endParaRPr lang="es-MX" dirty="0" smtClean="0"/>
          </a:p>
          <a:p>
            <a:r>
              <a:rPr lang="es-MX" sz="2400" dirty="0" err="1" smtClean="0"/>
              <a:t>Usability</a:t>
            </a:r>
            <a:r>
              <a:rPr lang="es-MX" sz="2400" dirty="0" smtClean="0"/>
              <a:t> </a:t>
            </a:r>
            <a:r>
              <a:rPr lang="es-MX" sz="2400" dirty="0" err="1" smtClean="0"/>
              <a:t>Testing</a:t>
            </a:r>
            <a:r>
              <a:rPr lang="es-MX" sz="2400" dirty="0" smtClean="0"/>
              <a:t> (UT):</a:t>
            </a:r>
          </a:p>
          <a:p>
            <a:pPr lvl="1"/>
            <a:endParaRPr lang="es-MX" dirty="0" smtClean="0"/>
          </a:p>
          <a:p>
            <a:pPr lvl="1"/>
            <a:r>
              <a:rPr lang="es-MX" dirty="0" smtClean="0"/>
              <a:t>Pruebas </a:t>
            </a:r>
            <a:r>
              <a:rPr lang="es-MX" dirty="0" smtClean="0"/>
              <a:t>de 1 (programador o líder de proyecto) con 1 (</a:t>
            </a:r>
            <a:r>
              <a:rPr lang="es-MX" dirty="0" err="1" smtClean="0"/>
              <a:t>stakeholder</a:t>
            </a:r>
            <a:r>
              <a:rPr lang="es-MX" dirty="0" smtClean="0"/>
              <a:t>)</a:t>
            </a:r>
          </a:p>
          <a:p>
            <a:pPr lvl="1"/>
            <a:endParaRPr lang="es-MX" dirty="0" smtClean="0"/>
          </a:p>
          <a:p>
            <a:pPr lvl="1"/>
            <a:r>
              <a:rPr lang="es-MX" dirty="0" smtClean="0"/>
              <a:t>El programador va guiando  al </a:t>
            </a:r>
            <a:r>
              <a:rPr lang="es-MX" dirty="0" err="1" smtClean="0"/>
              <a:t>stakeholder</a:t>
            </a:r>
            <a:r>
              <a:rPr lang="es-MX" dirty="0" smtClean="0"/>
              <a:t> sobre el sitio</a:t>
            </a:r>
            <a:r>
              <a:rPr lang="es-MX" dirty="0" smtClean="0"/>
              <a:t>.</a:t>
            </a:r>
          </a:p>
          <a:p>
            <a:pPr lvl="1"/>
            <a:endParaRPr lang="es-MX" dirty="0" smtClean="0"/>
          </a:p>
          <a:p>
            <a:pPr lvl="1"/>
            <a:r>
              <a:rPr lang="es-MX" dirty="0" smtClean="0"/>
              <a:t>El objetivo es que entre los 2, mejoren la interface.</a:t>
            </a:r>
          </a:p>
          <a:p>
            <a:endParaRPr lang="es-MX" sz="2400" dirty="0" smtClean="0"/>
          </a:p>
          <a:p>
            <a:endParaRPr lang="es-MX" dirty="0"/>
          </a:p>
        </p:txBody>
      </p:sp>
    </p:spTree>
    <p:extLst>
      <p:ext uri="{BB962C8B-B14F-4D97-AF65-F5344CB8AC3E}">
        <p14:creationId xmlns:p14="http://schemas.microsoft.com/office/powerpoint/2010/main" val="2374939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741</TotalTime>
  <Words>1437</Words>
  <Application>Microsoft Office PowerPoint</Application>
  <PresentationFormat>Presentación en pantalla (4:3)</PresentationFormat>
  <Paragraphs>139</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Adyacencia</vt:lpstr>
      <vt:lpstr>Usabilidad</vt:lpstr>
      <vt:lpstr>Usabilidad</vt:lpstr>
      <vt:lpstr>Usabilidad</vt:lpstr>
      <vt:lpstr>Usabilidad</vt:lpstr>
      <vt:lpstr>Usabilidad</vt:lpstr>
      <vt:lpstr>Se debe tomar en cuenta:</vt:lpstr>
      <vt:lpstr>Algunos lineamientos de usabilidad</vt:lpstr>
      <vt:lpstr>Técnicas para evaluar la usabilidad de un sistemas</vt:lpstr>
      <vt:lpstr>Técnicas para evaluar la usabilidad de un sistemas</vt:lpstr>
      <vt:lpstr>Técnicas para evaluar la usabilidad de un sistemas</vt:lpstr>
      <vt:lpstr>Técnicas para evaluar la usabilidad de un sistemas</vt:lpstr>
      <vt:lpstr>Evaluación Heurística</vt:lpstr>
      <vt:lpstr>Evaluación Heurística</vt:lpstr>
      <vt:lpstr>Heurísticas de (Nielsen, 1993) y (Nielsen y Mack, 1994)</vt:lpstr>
      <vt:lpstr>Heurísticas de (Nielsen, 1993) y (Nielsen y Mack, 1994)</vt:lpstr>
      <vt:lpstr>Heurísticas de (Nielsen, 1993) y (Nielsen y Mack, 1994)</vt:lpstr>
      <vt:lpstr>Heurísticas de (Nielsen, 1993) y (Nielsen y Mack, 1994)</vt:lpstr>
      <vt:lpstr>Heurísticas de (Nielsen, 1993) y (Nielsen y Mack, 1994)</vt:lpstr>
      <vt:lpstr>Usability Aspect Report (UAR)</vt:lpstr>
      <vt:lpstr>Elementos de un UAR</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RUP: Core Workflows</dc:title>
  <dc:creator>edwarffein</dc:creator>
  <cp:lastModifiedBy>edwarffein</cp:lastModifiedBy>
  <cp:revision>46</cp:revision>
  <dcterms:created xsi:type="dcterms:W3CDTF">2014-01-20T02:32:53Z</dcterms:created>
  <dcterms:modified xsi:type="dcterms:W3CDTF">2015-03-24T07:14:31Z</dcterms:modified>
</cp:coreProperties>
</file>