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5" r:id="rId2"/>
    <p:sldId id="362" r:id="rId3"/>
    <p:sldId id="365" r:id="rId4"/>
    <p:sldId id="331" r:id="rId5"/>
    <p:sldId id="337" r:id="rId6"/>
    <p:sldId id="339" r:id="rId7"/>
    <p:sldId id="340" r:id="rId8"/>
    <p:sldId id="332" r:id="rId9"/>
    <p:sldId id="368" r:id="rId10"/>
    <p:sldId id="338" r:id="rId11"/>
    <p:sldId id="341" r:id="rId12"/>
    <p:sldId id="342" r:id="rId13"/>
    <p:sldId id="343" r:id="rId14"/>
    <p:sldId id="344" r:id="rId15"/>
    <p:sldId id="359" r:id="rId16"/>
    <p:sldId id="333" r:id="rId17"/>
    <p:sldId id="364" r:id="rId18"/>
    <p:sldId id="345" r:id="rId19"/>
    <p:sldId id="346" r:id="rId20"/>
    <p:sldId id="334" r:id="rId21"/>
    <p:sldId id="363" r:id="rId22"/>
    <p:sldId id="347" r:id="rId23"/>
    <p:sldId id="348" r:id="rId24"/>
    <p:sldId id="349" r:id="rId25"/>
    <p:sldId id="335" r:id="rId26"/>
    <p:sldId id="367" r:id="rId27"/>
    <p:sldId id="350" r:id="rId28"/>
    <p:sldId id="351" r:id="rId29"/>
    <p:sldId id="360" r:id="rId30"/>
    <p:sldId id="336" r:id="rId31"/>
    <p:sldId id="366" r:id="rId32"/>
    <p:sldId id="330" r:id="rId33"/>
    <p:sldId id="352" r:id="rId34"/>
    <p:sldId id="361" r:id="rId35"/>
  </p:sldIdLst>
  <p:sldSz cx="9144000" cy="6858000" type="screen4x3"/>
  <p:notesSz cx="7010400" cy="92964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33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12" autoAdjust="0"/>
    <p:restoredTop sz="94641" autoAdjust="0"/>
  </p:normalViewPr>
  <p:slideViewPr>
    <p:cSldViewPr>
      <p:cViewPr varScale="1">
        <p:scale>
          <a:sx n="87" d="100"/>
          <a:sy n="87" d="100"/>
        </p:scale>
        <p:origin x="1205" y="67"/>
      </p:cViewPr>
      <p:guideLst>
        <p:guide orient="horz" pos="1797"/>
        <p:guide pos="33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B5668F5-5153-4911-8433-ACCA9296730C}" type="datetimeFigureOut">
              <a:rPr lang="es-MX"/>
              <a:pPr>
                <a:defRPr/>
              </a:pPr>
              <a:t>01/09/2017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E153C8-8D1F-4692-B6B9-382B92C97BBB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8000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042988" y="2130427"/>
            <a:ext cx="7850186" cy="115569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67681" y="3357562"/>
            <a:ext cx="6400800" cy="2281238"/>
          </a:xfrm>
        </p:spPr>
        <p:txBody>
          <a:bodyPr/>
          <a:lstStyle>
            <a:lvl1pPr marL="339725" indent="-339725" algn="l">
              <a:buFont typeface="Arial" pitchFamily="34" charset="0"/>
              <a:buChar char="•"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05DF8-74EE-45D8-AB27-75661AFC9533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53754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DA273-6E99-4E12-B77A-F1DE2340960E}" type="datetime1">
              <a:rPr lang="es-MX"/>
              <a:pPr>
                <a:defRPr/>
              </a:pPr>
              <a:t>01/09/2017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9FFAF-7211-403C-8726-D658E3EF146E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88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75511-FAD2-4A2B-B720-2BDECB0F9961}" type="datetime1">
              <a:rPr lang="es-MX"/>
              <a:pPr>
                <a:defRPr/>
              </a:pPr>
              <a:t>01/09/2017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2F4F4-70EA-47F1-804F-F4F855E1FC6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6917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49" y="366713"/>
            <a:ext cx="1543051" cy="780097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1" y="366713"/>
            <a:ext cx="4476751" cy="78009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1F3EF-9566-42B1-B528-0667297A8E44}" type="datetime1">
              <a:rPr lang="es-MX"/>
              <a:pPr>
                <a:defRPr/>
              </a:pPr>
              <a:t>01/09/2017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58B1D-3D60-4A7E-9171-594C9933292E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400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 userDrawn="1"/>
        </p:nvSpPr>
        <p:spPr bwMode="auto">
          <a:xfrm>
            <a:off x="1042988" y="2205038"/>
            <a:ext cx="78501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4400" b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Administración de Proyectos</a:t>
            </a:r>
            <a:endParaRPr lang="es-ES_tradnl" sz="5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42988" y="3500438"/>
            <a:ext cx="7850187" cy="52322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algn="ctr" rtl="0" fontAlgn="auto">
              <a:spcBef>
                <a:spcPts val="0"/>
              </a:spcBef>
              <a:spcAft>
                <a:spcPts val="0"/>
              </a:spcAft>
              <a:defRPr lang="en-US" sz="2800" b="1" kern="12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CC52C-F144-400E-933C-43333946C5B8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58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FDBF8-2CCB-4792-A772-A98E522CD2C9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22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E13C6-34FF-40A4-B1F7-1B1413BBCF33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742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624014" y="1500174"/>
            <a:ext cx="3009900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86314" y="1500174"/>
            <a:ext cx="3009900" cy="45720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A2F42-F2A6-4C8A-9506-F7DA3A47FF7F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714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662A4-F1C2-4B2C-A1F7-0DFD70D65CBB}" type="datetime1">
              <a:rPr lang="es-MX"/>
              <a:pPr>
                <a:defRPr/>
              </a:pPr>
              <a:t>01/09/2017</a:t>
            </a:fld>
            <a:endParaRPr lang="es-MX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07C22-BD2A-4C84-AB5F-FCFDFE384815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815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2988" y="44624"/>
            <a:ext cx="7850187" cy="714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EE9F5-CAC3-4A29-9DE4-606E31051E31}" type="datetime1">
              <a:rPr lang="es-MX"/>
              <a:pPr>
                <a:defRPr/>
              </a:pPr>
              <a:t>01/09/2017</a:t>
            </a:fld>
            <a:endParaRPr lang="es-MX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9F893-0247-4696-9697-F7EB4B5C129A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347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9EC6-50FE-4634-99AE-364E247D2A97}" type="datetime1">
              <a:rPr lang="es-MX"/>
              <a:pPr>
                <a:defRPr/>
              </a:pPr>
              <a:t>01/09/2017</a:t>
            </a:fld>
            <a:endParaRPr lang="es-MX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1A870-CD48-4780-A75B-EB5BB59BA4E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6913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3D375-C9A7-4A49-8EA9-8F6EAD7B14AE}" type="datetime1">
              <a:rPr lang="es-MX"/>
              <a:pPr>
                <a:defRPr/>
              </a:pPr>
              <a:t>01/09/2017</a:t>
            </a:fld>
            <a:endParaRPr lang="es-MX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099D3-E236-4170-B566-3EC11C47DB2A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17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785813" y="908050"/>
            <a:ext cx="8107362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  <a:endParaRPr lang="es-MX" alt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77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E9DF681-7085-439C-AED0-1420CFF75C68}" type="datetime1">
              <a:rPr lang="es-MX"/>
              <a:pPr>
                <a:defRPr/>
              </a:pPr>
              <a:t>01/09/2017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77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10400" y="63769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chemeClr val="bg2">
                    <a:lumMod val="1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1C6A50-899B-403C-B4B0-1D0228C6B89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  <p:cxnSp>
        <p:nvCxnSpPr>
          <p:cNvPr id="14" name="13 Conector recto"/>
          <p:cNvCxnSpPr/>
          <p:nvPr userDrawn="1"/>
        </p:nvCxnSpPr>
        <p:spPr>
          <a:xfrm>
            <a:off x="1000125" y="855663"/>
            <a:ext cx="7929563" cy="1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itle Placeholder 15"/>
          <p:cNvSpPr>
            <a:spLocks noGrp="1"/>
          </p:cNvSpPr>
          <p:nvPr>
            <p:ph type="title"/>
          </p:nvPr>
        </p:nvSpPr>
        <p:spPr bwMode="auto">
          <a:xfrm>
            <a:off x="755650" y="44450"/>
            <a:ext cx="81375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 Rounded MT Bold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Rounded MT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Rounded MT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Rounded MT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 Rounded MT Bold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4163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2841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042988" y="3500438"/>
            <a:ext cx="7850187" cy="523875"/>
          </a:xfrm>
        </p:spPr>
        <p:txBody>
          <a:bodyPr rtlCol="0"/>
          <a:lstStyle/>
          <a:p>
            <a:pPr>
              <a:defRPr/>
            </a:pPr>
            <a:r>
              <a:rPr lang="es-ES"/>
              <a:t>MÓDULO 2: comunicación</a:t>
            </a:r>
          </a:p>
        </p:txBody>
      </p:sp>
      <p:sp>
        <p:nvSpPr>
          <p:cNvPr id="19" name="18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14113E-9862-4922-8659-B3FBF0796A52}" type="slidenum">
              <a:rPr lang="es-MX" smtClean="0"/>
              <a:pPr>
                <a:defRPr/>
              </a:pPr>
              <a:t>1</a:t>
            </a:fld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Identificar las personas y organizaciones (o departamentos)  que se verán afectadas por el proyecto y documentar sus: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Intereses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Involucramiento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Impacto en el éxito del proyecto</a:t>
            </a:r>
          </a:p>
          <a:p>
            <a:r>
              <a:rPr lang="en-US" altLang="es-MX">
                <a:latin typeface="Arial" charset="0"/>
                <a:cs typeface="Arial" charset="0"/>
              </a:rPr>
              <a:t>... como una base para enfocar los recursos del proyecto en atender los más relevantes.</a:t>
            </a:r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Identificar a los interesados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752B3-A25E-487D-9A88-DCBBA05C8798}" type="slidenum">
              <a:rPr lang="es-MX" smtClean="0"/>
              <a:pPr>
                <a:defRPr/>
              </a:pPr>
              <a:t>10</a:t>
            </a:fld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Los interesados deben ser identificados temprano en el proyecto, para conocer sus intereses y desarrollar la estrategia adecuada para atender sus necesidades oportunamente, para ...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Maximizar la influencia positiva y 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Minimizar la resistencia.</a:t>
            </a:r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Identificar a los interesados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D41F2D-5E9B-41E5-AE25-DF700905988A}" type="slidenum">
              <a:rPr lang="es-MX" smtClean="0"/>
              <a:pPr>
                <a:defRPr/>
              </a:pPr>
              <a:t>11</a:t>
            </a:fld>
            <a:endParaRPr lang="es-MX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2"/>
          <p:cNvSpPr>
            <a:spLocks noGrp="1"/>
          </p:cNvSpPr>
          <p:nvPr>
            <p:ph type="title"/>
          </p:nvPr>
        </p:nvSpPr>
        <p:spPr>
          <a:xfrm>
            <a:off x="1042988" y="44450"/>
            <a:ext cx="7850187" cy="714375"/>
          </a:xfrm>
        </p:spPr>
        <p:txBody>
          <a:bodyPr/>
          <a:lstStyle/>
          <a:p>
            <a:r>
              <a:rPr lang="en-US" altLang="es-MX"/>
              <a:t>Identificar a los interesados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B1060A-5881-4470-B47C-C3347C0B759B}" type="slidenum">
              <a:rPr lang="es-MX" smtClean="0"/>
              <a:pPr>
                <a:defRPr/>
              </a:pPr>
              <a:t>12</a:t>
            </a:fld>
            <a:endParaRPr lang="es-MX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12875"/>
            <a:ext cx="4786312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Identificación</a:t>
            </a:r>
          </a:p>
          <a:p>
            <a:r>
              <a:rPr lang="en-US" altLang="es-MX">
                <a:latin typeface="Arial" charset="0"/>
                <a:cs typeface="Arial" charset="0"/>
              </a:rPr>
              <a:t>Evaluación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requerimientos y expectativas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fase en que es relevante</a:t>
            </a:r>
          </a:p>
          <a:p>
            <a:r>
              <a:rPr lang="en-US" altLang="es-MX">
                <a:latin typeface="Arial" charset="0"/>
                <a:cs typeface="Arial" charset="0"/>
              </a:rPr>
              <a:t>Clasificación 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interno/externo, 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apoya/neutral/resiste</a:t>
            </a:r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Registro de interesados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496971-6D89-4AA1-A548-3FFFC59CFC92}" type="slidenum">
              <a:rPr lang="es-MX" smtClean="0"/>
              <a:pPr>
                <a:defRPr/>
              </a:pPr>
              <a:t>13</a:t>
            </a:fld>
            <a:endParaRPr lang="es-MX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Interesados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Nivel deseado de participación (objetivo)</a:t>
            </a:r>
          </a:p>
          <a:p>
            <a:r>
              <a:rPr lang="en-US" altLang="es-MX">
                <a:latin typeface="Arial" charset="0"/>
                <a:cs typeface="Arial" charset="0"/>
              </a:rPr>
              <a:t>Agrupaciones con que simpatiza o antagoniza</a:t>
            </a:r>
          </a:p>
          <a:p>
            <a:r>
              <a:rPr lang="en-US" altLang="es-MX">
                <a:latin typeface="Arial" charset="0"/>
                <a:cs typeface="Arial" charset="0"/>
              </a:rPr>
              <a:t>Evaluación del impacto potencial</a:t>
            </a:r>
          </a:p>
          <a:p>
            <a:r>
              <a:rPr lang="en-US" altLang="es-MX">
                <a:latin typeface="Arial" charset="0"/>
                <a:cs typeface="Arial" charset="0"/>
              </a:rPr>
              <a:t>Estrategias para ganar su apoyo o reducir su resistencia</a:t>
            </a:r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Estrategia de atención a interesados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6E9FA7-7357-4AB0-B240-B6C926993EE9}" type="slidenum">
              <a:rPr lang="es-MX" smtClean="0"/>
              <a:pPr>
                <a:defRPr/>
              </a:pPr>
              <a:t>14</a:t>
            </a:fld>
            <a:endParaRPr lang="es-MX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1042988" y="44450"/>
            <a:ext cx="7850187" cy="714375"/>
          </a:xfrm>
        </p:spPr>
        <p:txBody>
          <a:bodyPr/>
          <a:lstStyle/>
          <a:p>
            <a:r>
              <a:rPr lang="en-US" altLang="es-MX"/>
              <a:t>Ejercicio en equipo: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17FF57-2C65-4278-ADCF-9AE835C5C323}" type="slidenum">
              <a:rPr lang="es-MX" smtClean="0"/>
              <a:pPr>
                <a:defRPr/>
              </a:pPr>
              <a:t>15</a:t>
            </a:fld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1042988" y="1227138"/>
            <a:ext cx="771525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Toma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papel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lápiz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50" y="2420938"/>
            <a:ext cx="7715250" cy="26558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0" rIns="457200" bIns="0" anchor="ctr"/>
          <a:lstStyle/>
          <a:p>
            <a:pPr algn="ctr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Identifica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evalua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y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clasifica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cinco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interesados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en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tu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proyecto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>
              <a:lnSpc>
                <a:spcPct val="80000"/>
              </a:lnSpc>
              <a:spcBef>
                <a:spcPts val="1800"/>
              </a:spcBef>
              <a:defRPr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10.1 Identificar a los interesados</a:t>
            </a:r>
          </a:p>
          <a:p>
            <a:r>
              <a:rPr lang="en-US" altLang="es-MX">
                <a:solidFill>
                  <a:srgbClr val="00B050"/>
                </a:solidFill>
                <a:latin typeface="Arial" charset="0"/>
                <a:cs typeface="Arial" charset="0"/>
              </a:rPr>
              <a:t>10.2 Planear la comunicación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10.3 Distribuir información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10.4 Administrar las expectativas de los interesados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10.5 Reportar el desempeño</a:t>
            </a:r>
          </a:p>
          <a:p>
            <a:endParaRPr lang="en-US" altLang="es-MX">
              <a:latin typeface="Arial" charset="0"/>
              <a:cs typeface="Arial" charset="0"/>
            </a:endParaRPr>
          </a:p>
        </p:txBody>
      </p:sp>
      <p:sp>
        <p:nvSpPr>
          <p:cNvPr id="2048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Comunicación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3B2D27-8883-46F9-94A0-AC2BBA2BE1E5}" type="slidenum">
              <a:rPr lang="es-MX" smtClean="0"/>
              <a:pPr>
                <a:defRPr/>
              </a:pPr>
              <a:t>16</a:t>
            </a:fld>
            <a:endParaRPr lang="es-MX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Planear la comunicación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0FDBF8-2CCB-4792-A772-A98E522CD2C9}" type="slidenum">
              <a:rPr lang="es-MX" smtClean="0"/>
              <a:pPr>
                <a:defRPr/>
              </a:pPr>
              <a:t>17</a:t>
            </a:fld>
            <a:endParaRPr lang="es-MX" dirty="0"/>
          </a:p>
        </p:txBody>
      </p:sp>
      <p:pic>
        <p:nvPicPr>
          <p:cNvPr id="2050" name="Picture 2" descr="Resultado de imagen para project communication jok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49" y="2132856"/>
            <a:ext cx="8137525" cy="253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0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Proceso para determinar las necesidades de información de los interesados.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¿Quién necesita qué información?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¿Cuándo necesita la información?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¿Cómo se le va a entregar?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¿Quién la va a entregar?</a:t>
            </a:r>
          </a:p>
          <a:p>
            <a:r>
              <a:rPr lang="en-US" altLang="es-MX">
                <a:latin typeface="Arial" charset="0"/>
                <a:cs typeface="Arial" charset="0"/>
              </a:rPr>
              <a:t>Asignar los recursos suficientes para garantizar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Oportunidad, pertinencia y confidencialidad</a:t>
            </a:r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Planear la comunicación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945BEC-8F28-4A48-B293-A646D4A4254B}" type="slidenum">
              <a:rPr lang="es-MX" smtClean="0"/>
              <a:pPr>
                <a:defRPr/>
              </a:pPr>
              <a:t>18</a:t>
            </a:fld>
            <a:endParaRPr lang="es-MX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Activos de administración de proyectos actualizados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Propuestas de cambio procesadas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Plan del proyecto actualizado</a:t>
            </a:r>
          </a:p>
          <a:p>
            <a:r>
              <a:rPr lang="en-US" altLang="es-MX">
                <a:latin typeface="Arial" charset="0"/>
                <a:cs typeface="Arial" charset="0"/>
              </a:rPr>
              <a:t>Documentos del proyecto actualizados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Planear la comunicación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A5227-82DB-422B-B338-8AC389BFC90E}" type="slidenum">
              <a:rPr lang="es-MX" smtClean="0"/>
              <a:pPr>
                <a:defRPr/>
              </a:pPr>
              <a:t>19</a:t>
            </a:fld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4"/>
          <p:cNvSpPr>
            <a:spLocks noGrp="1"/>
          </p:cNvSpPr>
          <p:nvPr>
            <p:ph type="title"/>
          </p:nvPr>
        </p:nvSpPr>
        <p:spPr>
          <a:xfrm>
            <a:off x="1042988" y="44450"/>
            <a:ext cx="7850187" cy="714375"/>
          </a:xfrm>
        </p:spPr>
        <p:txBody>
          <a:bodyPr/>
          <a:lstStyle/>
          <a:p>
            <a:r>
              <a:rPr lang="en-US" altLang="es-MX"/>
              <a:t>Temario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pPr>
              <a:defRPr/>
            </a:pPr>
            <a:fld id="{CC40E7A1-2CBF-4985-9F58-7B08B95B1531}" type="slidenum">
              <a:rPr lang="es-MX" smtClean="0"/>
              <a:pPr>
                <a:defRPr/>
              </a:pPr>
              <a:t>2</a:t>
            </a:fld>
            <a:endParaRPr lang="es-MX" dirty="0"/>
          </a:p>
        </p:txBody>
      </p:sp>
      <p:sp>
        <p:nvSpPr>
          <p:cNvPr id="41" name="Folded Corner 40"/>
          <p:cNvSpPr/>
          <p:nvPr/>
        </p:nvSpPr>
        <p:spPr>
          <a:xfrm>
            <a:off x="4069867" y="3286125"/>
            <a:ext cx="857250" cy="1000125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Guía del PMBOK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88786" y="2917030"/>
            <a:ext cx="3017837" cy="1655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80000"/>
              </a:lnSpc>
              <a:defRPr/>
            </a:pPr>
            <a:r>
              <a:rPr lang="en-US" sz="1400" dirty="0" err="1"/>
              <a:t>Integración</a:t>
            </a:r>
            <a:endParaRPr lang="en-US" sz="1400" dirty="0"/>
          </a:p>
          <a:p>
            <a:pPr>
              <a:lnSpc>
                <a:spcPct val="80000"/>
              </a:lnSpc>
              <a:defRPr/>
            </a:pPr>
            <a:r>
              <a:rPr lang="en-US" sz="1400" dirty="0" err="1">
                <a:solidFill>
                  <a:srgbClr val="FFFF00"/>
                </a:solidFill>
              </a:rPr>
              <a:t>Comunicación</a:t>
            </a:r>
            <a:r>
              <a:rPr lang="en-US" sz="1400" dirty="0"/>
              <a:t>	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Alcance</a:t>
            </a:r>
            <a:r>
              <a:rPr lang="en-US" sz="1400" dirty="0"/>
              <a:t>	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Calendario</a:t>
            </a:r>
            <a:r>
              <a:rPr lang="en-US" sz="1400" dirty="0"/>
              <a:t> (</a:t>
            </a:r>
            <a:r>
              <a:rPr lang="en-US" sz="1400" dirty="0" err="1"/>
              <a:t>Tiempo</a:t>
            </a:r>
            <a:r>
              <a:rPr lang="en-US" sz="1400" dirty="0"/>
              <a:t>)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Costo</a:t>
            </a:r>
            <a:r>
              <a:rPr lang="en-US" sz="1400" dirty="0"/>
              <a:t>	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Calidad</a:t>
            </a:r>
            <a:endParaRPr lang="en-US" sz="1400" dirty="0"/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Riesgo</a:t>
            </a:r>
            <a:r>
              <a:rPr lang="en-US" sz="1400" dirty="0"/>
              <a:t>	</a:t>
            </a:r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Recursos</a:t>
            </a:r>
            <a:r>
              <a:rPr lang="en-US" sz="1400" dirty="0"/>
              <a:t> </a:t>
            </a:r>
            <a:r>
              <a:rPr lang="en-US" sz="1400" dirty="0" err="1"/>
              <a:t>humanos</a:t>
            </a:r>
            <a:endParaRPr lang="en-US" sz="1400" dirty="0"/>
          </a:p>
          <a:p>
            <a:pPr>
              <a:lnSpc>
                <a:spcPct val="80000"/>
              </a:lnSpc>
              <a:defRPr/>
            </a:pPr>
            <a:r>
              <a:rPr lang="en-US" sz="1400" dirty="0" err="1"/>
              <a:t>Aprovisionamiento</a:t>
            </a:r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1214438" y="3357563"/>
            <a:ext cx="1793875" cy="9286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0000"/>
              </a:lnSpc>
              <a:defRPr/>
            </a:pPr>
            <a:r>
              <a:rPr lang="en-US" sz="1400">
                <a:solidFill>
                  <a:schemeClr val="accent1">
                    <a:lumMod val="50000"/>
                  </a:schemeClr>
                </a:solidFill>
              </a:rPr>
              <a:t>Area de  administración de proyectos</a:t>
            </a:r>
          </a:p>
        </p:txBody>
      </p:sp>
      <p:cxnSp>
        <p:nvCxnSpPr>
          <p:cNvPr id="56" name="Straight Arrow Connector 55"/>
          <p:cNvCxnSpPr>
            <a:endCxn id="41" idx="1"/>
          </p:cNvCxnSpPr>
          <p:nvPr/>
        </p:nvCxnSpPr>
        <p:spPr>
          <a:xfrm flipV="1">
            <a:off x="3626955" y="3786188"/>
            <a:ext cx="44291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3000375" y="3786188"/>
            <a:ext cx="6429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0" y="4857750"/>
            <a:ext cx="32766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97"/>
          <p:cNvGrpSpPr>
            <a:grpSpLocks/>
          </p:cNvGrpSpPr>
          <p:nvPr/>
        </p:nvGrpSpPr>
        <p:grpSpPr bwMode="auto">
          <a:xfrm flipH="1">
            <a:off x="357158" y="3429000"/>
            <a:ext cx="841375" cy="1427162"/>
            <a:chOff x="7558680" y="3657600"/>
            <a:chExt cx="840388" cy="14269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Oval 78"/>
            <p:cNvSpPr/>
            <p:nvPr/>
          </p:nvSpPr>
          <p:spPr bwMode="auto">
            <a:xfrm flipH="1">
              <a:off x="8067670" y="3657600"/>
              <a:ext cx="182348" cy="196819"/>
            </a:xfrm>
            <a:prstGeom prst="ellipse">
              <a:avLst/>
            </a:prstGeom>
            <a:noFill/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80" name="Straight Connector 79"/>
            <p:cNvCxnSpPr>
              <a:stCxn id="79" idx="4"/>
            </p:cNvCxnSpPr>
            <p:nvPr/>
          </p:nvCxnSpPr>
          <p:spPr bwMode="auto">
            <a:xfrm rot="16200000" flipH="1">
              <a:off x="7942139" y="4071918"/>
              <a:ext cx="525379" cy="90381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 bwMode="auto">
            <a:xfrm flipH="1">
              <a:off x="8186593" y="4392496"/>
              <a:ext cx="120508" cy="0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 bwMode="auto">
            <a:xfrm rot="5400000">
              <a:off x="7962057" y="4496523"/>
              <a:ext cx="328561" cy="120508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 bwMode="auto">
            <a:xfrm flipH="1">
              <a:off x="8081940" y="3932194"/>
              <a:ext cx="182349" cy="0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 rot="10800000" flipV="1">
              <a:off x="7888493" y="3932194"/>
              <a:ext cx="193448" cy="41268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 rot="5400000">
              <a:off x="8136477" y="4550435"/>
              <a:ext cx="328561" cy="12685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 rot="10800000">
              <a:off x="7633205" y="3811563"/>
              <a:ext cx="255287" cy="161899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200000" flipH="1">
              <a:off x="8258672" y="3937811"/>
              <a:ext cx="131742" cy="120508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 rot="5400000">
              <a:off x="8223723" y="4164757"/>
              <a:ext cx="261896" cy="60254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 bwMode="auto">
            <a:xfrm rot="16200000" flipH="1">
              <a:off x="7920026" y="4867115"/>
              <a:ext cx="352369" cy="60254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 bwMode="auto">
            <a:xfrm rot="16200000" flipH="1">
              <a:off x="8149159" y="4866314"/>
              <a:ext cx="336497" cy="45984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 bwMode="auto">
            <a:xfrm flipH="1">
              <a:off x="8066084" y="5073427"/>
              <a:ext cx="60254" cy="7936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 bwMode="auto">
            <a:xfrm flipH="1">
              <a:off x="8267461" y="5073427"/>
              <a:ext cx="72939" cy="11110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 bwMode="auto">
            <a:xfrm rot="10800000">
              <a:off x="7558680" y="3803627"/>
              <a:ext cx="58669" cy="7936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 bwMode="auto">
            <a:xfrm rot="10800000">
              <a:off x="8326129" y="4333768"/>
              <a:ext cx="72939" cy="55553"/>
            </a:xfrm>
            <a:prstGeom prst="line">
              <a:avLst/>
            </a:prstGeom>
            <a:ln w="41275" cap="rnd">
              <a:solidFill>
                <a:schemeClr val="accent6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10.1 Identificar a los interesados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10.2 Planear la comunicación</a:t>
            </a:r>
          </a:p>
          <a:p>
            <a:r>
              <a:rPr lang="en-US" altLang="es-MX">
                <a:solidFill>
                  <a:srgbClr val="00B050"/>
                </a:solidFill>
                <a:latin typeface="Arial" charset="0"/>
                <a:cs typeface="Arial" charset="0"/>
              </a:rPr>
              <a:t>10.3 Distribuir información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10.4 Administrar las expectativas de los interesados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10.5 Reportar el desempeño</a:t>
            </a:r>
          </a:p>
          <a:p>
            <a:endParaRPr lang="en-US" altLang="es-MX">
              <a:latin typeface="Arial" charset="0"/>
              <a:cs typeface="Arial" charset="0"/>
            </a:endParaRPr>
          </a:p>
        </p:txBody>
      </p:sp>
      <p:sp>
        <p:nvSpPr>
          <p:cNvPr id="2355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Comunicación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015DAB-76C3-42B0-ADCD-E9D2174B414F}" type="slidenum">
              <a:rPr lang="es-MX" smtClean="0"/>
              <a:pPr>
                <a:defRPr/>
              </a:pPr>
              <a:t>20</a:t>
            </a:fld>
            <a:endParaRPr lang="es-MX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Distribuir información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0FDBF8-2CCB-4792-A772-A98E522CD2C9}" type="slidenum">
              <a:rPr lang="es-MX" smtClean="0"/>
              <a:pPr>
                <a:defRPr/>
              </a:pPr>
              <a:t>21</a:t>
            </a:fld>
            <a:endParaRPr lang="es-MX" dirty="0"/>
          </a:p>
        </p:txBody>
      </p:sp>
      <p:pic>
        <p:nvPicPr>
          <p:cNvPr id="102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50" y="865786"/>
            <a:ext cx="4229798" cy="599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073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Proceso para hacer que la información relevante esté disponible para los interesados conforme al  plan.</a:t>
            </a:r>
          </a:p>
          <a:p>
            <a:r>
              <a:rPr lang="en-US" altLang="es-MX">
                <a:latin typeface="Arial" charset="0"/>
                <a:cs typeface="Arial" charset="0"/>
              </a:rPr>
              <a:t>Se ejecuta durante todo el proyecto</a:t>
            </a:r>
          </a:p>
          <a:p>
            <a:endParaRPr lang="en-US" altLang="es-MX">
              <a:latin typeface="Arial" charset="0"/>
              <a:cs typeface="Arial" charset="0"/>
            </a:endParaRPr>
          </a:p>
        </p:txBody>
      </p:sp>
      <p:sp>
        <p:nvSpPr>
          <p:cNvPr id="2457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Distribuir información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02F07D-F08C-4972-9F47-A386C5E798CD}" type="slidenum">
              <a:rPr lang="es-MX" smtClean="0"/>
              <a:pPr>
                <a:defRPr/>
              </a:pPr>
              <a:t>22</a:t>
            </a:fld>
            <a:endParaRPr lang="es-MX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Utiliza técnicas como: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Modelos de emisión y recepción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Selección de medios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Estilo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Técnicas de conducción de reuniones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Técnicas de presentación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Técnicas de facilitación de procesos</a:t>
            </a:r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Distribuir información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9A7946-864A-490B-9866-9E395B1CF828}" type="slidenum">
              <a:rPr lang="es-MX" smtClean="0"/>
              <a:pPr>
                <a:defRPr/>
              </a:pPr>
              <a:t>23</a:t>
            </a:fld>
            <a:endParaRPr lang="es-MX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Activos de administración de proyectos actualizados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Notificaciones a los interesados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Reportes del proyecto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Presentaciones del proyecto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Registros del proyecto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Retroalimentación de interesados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Lecciones aprendidas</a:t>
            </a:r>
          </a:p>
        </p:txBody>
      </p:sp>
      <p:sp>
        <p:nvSpPr>
          <p:cNvPr id="266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Distribuir información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CABB52-1515-49DA-AABD-E2C5E9B046F3}" type="slidenum">
              <a:rPr lang="es-MX" smtClean="0"/>
              <a:pPr>
                <a:defRPr/>
              </a:pPr>
              <a:t>24</a:t>
            </a:fld>
            <a:endParaRPr lang="es-MX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10.1 Identificar a los interesados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10.2 Planear la comunicación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10.3 Distribuir información</a:t>
            </a:r>
          </a:p>
          <a:p>
            <a:r>
              <a:rPr lang="en-US" altLang="es-MX">
                <a:solidFill>
                  <a:srgbClr val="00B050"/>
                </a:solidFill>
                <a:latin typeface="Arial" charset="0"/>
                <a:cs typeface="Arial" charset="0"/>
              </a:rPr>
              <a:t>10.4 Administrar las expectativas de los interesados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10.5 Reportar el desempeño</a:t>
            </a:r>
          </a:p>
          <a:p>
            <a:endParaRPr lang="en-US" altLang="es-MX">
              <a:latin typeface="Arial" charset="0"/>
              <a:cs typeface="Arial" charset="0"/>
            </a:endParaRPr>
          </a:p>
        </p:txBody>
      </p:sp>
      <p:sp>
        <p:nvSpPr>
          <p:cNvPr id="2765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Comunicación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22CF9-49EC-4A7F-ADE6-64E046F9E0BB}" type="slidenum">
              <a:rPr lang="es-MX" smtClean="0"/>
              <a:pPr>
                <a:defRPr/>
              </a:pPr>
              <a:t>25</a:t>
            </a:fld>
            <a:endParaRPr lang="es-MX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Administrar las expectativas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89735-B7CC-49B2-8194-009B3907E9F3}" type="slidenum">
              <a:rPr lang="es-MX" smtClean="0"/>
              <a:pPr>
                <a:defRPr/>
              </a:pPr>
              <a:t>26</a:t>
            </a:fld>
            <a:endParaRPr lang="es-MX" dirty="0"/>
          </a:p>
        </p:txBody>
      </p:sp>
      <p:pic>
        <p:nvPicPr>
          <p:cNvPr id="5122" name="Picture 2" descr="Resultado de imagen para project communication jok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44" y="1556792"/>
            <a:ext cx="8190978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087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Proceso de comunicación y trabajo con los interesados para atender a sus necesidades y resolver asuntos cuando se presenten.</a:t>
            </a:r>
          </a:p>
          <a:p>
            <a:r>
              <a:rPr lang="en-US" altLang="es-MX">
                <a:latin typeface="Arial" charset="0"/>
                <a:cs typeface="Arial" charset="0"/>
              </a:rPr>
              <a:t>Incluye comunicación para influir en las expectativas de los interesados.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Negociación para influir en las expectativas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Explicación y atención temprana de inquietudes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Aclaraciones y resolución de problemas, incluyendo propuestas de cambio</a:t>
            </a:r>
          </a:p>
        </p:txBody>
      </p:sp>
      <p:sp>
        <p:nvSpPr>
          <p:cNvPr id="2867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Administrar las expectativas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89735-B7CC-49B2-8194-009B3907E9F3}" type="slidenum">
              <a:rPr lang="es-MX" smtClean="0"/>
              <a:pPr>
                <a:defRPr/>
              </a:pPr>
              <a:t>27</a:t>
            </a:fld>
            <a:endParaRPr lang="es-MX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Activos de administración de proyectos actualizados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Propuestas de cambio</a:t>
            </a:r>
          </a:p>
          <a:p>
            <a:r>
              <a:rPr lang="en-US" altLang="es-MX">
                <a:latin typeface="Arial" charset="0"/>
                <a:cs typeface="Arial" charset="0"/>
              </a:rPr>
              <a:t>Plan del proyecto actualizado</a:t>
            </a:r>
          </a:p>
          <a:p>
            <a:r>
              <a:rPr lang="en-US" altLang="es-MX">
                <a:latin typeface="Arial" charset="0"/>
                <a:cs typeface="Arial" charset="0"/>
              </a:rPr>
              <a:t>Documentos del proyecto actualizados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Estrategia de atención a interesados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Registro de interesados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Bitácora de asuntos identificados/resueltos</a:t>
            </a:r>
          </a:p>
        </p:txBody>
      </p:sp>
      <p:sp>
        <p:nvSpPr>
          <p:cNvPr id="2969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Administrar las expectativas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F600A7-88B6-442E-AE45-65935A61EBCC}" type="slidenum">
              <a:rPr lang="es-MX" smtClean="0"/>
              <a:pPr>
                <a:defRPr/>
              </a:pPr>
              <a:t>28</a:t>
            </a:fld>
            <a:endParaRPr lang="es-MX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1042988" y="44450"/>
            <a:ext cx="7850187" cy="714375"/>
          </a:xfrm>
        </p:spPr>
        <p:txBody>
          <a:bodyPr/>
          <a:lstStyle/>
          <a:p>
            <a:r>
              <a:rPr lang="en-US" altLang="es-MX"/>
              <a:t>Ejercicio en equipo: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A55341-3A26-4D5F-B852-261194869A14}" type="slidenum">
              <a:rPr lang="es-MX" smtClean="0"/>
              <a:pPr>
                <a:defRPr/>
              </a:pPr>
              <a:t>29</a:t>
            </a:fld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900113" y="1123950"/>
            <a:ext cx="771525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Toma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papel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lápiz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2988" y="2060575"/>
            <a:ext cx="7715250" cy="36433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0" rIns="457200" bIns="0" anchor="ctr"/>
          <a:lstStyle/>
          <a:p>
            <a:pPr algn="ctr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De los 5 </a:t>
            </a: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cinco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interesados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identificados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en </a:t>
            </a: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tu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bg2">
                    <a:lumMod val="75000"/>
                  </a:schemeClr>
                </a:solidFill>
              </a:rPr>
              <a:t>proyecto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algn="ctr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Selecciona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los dos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más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relevantes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y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prepara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una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estrategia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comunicación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Comunicación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0FDBF8-2CCB-4792-A772-A98E522CD2C9}" type="slidenum">
              <a:rPr lang="es-MX" smtClean="0"/>
              <a:pPr>
                <a:defRPr/>
              </a:pPr>
              <a:t>3</a:t>
            </a:fld>
            <a:endParaRPr lang="es-MX" dirty="0"/>
          </a:p>
        </p:txBody>
      </p:sp>
      <p:pic>
        <p:nvPicPr>
          <p:cNvPr id="3074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82" y="991007"/>
            <a:ext cx="7560766" cy="560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15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10.1 Identificar a los interesados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10.2 Planear la comunicación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10.3 Distribuir información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10.4 Administrar las expectativas de los interesados</a:t>
            </a:r>
          </a:p>
          <a:p>
            <a:r>
              <a:rPr lang="en-US" altLang="es-MX">
                <a:solidFill>
                  <a:srgbClr val="00B050"/>
                </a:solidFill>
                <a:latin typeface="Arial" charset="0"/>
                <a:cs typeface="Arial" charset="0"/>
              </a:rPr>
              <a:t>10.5 Reportar el desempeño</a:t>
            </a:r>
          </a:p>
        </p:txBody>
      </p:sp>
      <p:sp>
        <p:nvSpPr>
          <p:cNvPr id="3174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Comunicación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A0CB73-CC6B-4080-9A8D-54A22CA6800E}" type="slidenum">
              <a:rPr lang="es-MX" smtClean="0"/>
              <a:pPr>
                <a:defRPr/>
              </a:pPr>
              <a:t>30</a:t>
            </a:fld>
            <a:endParaRPr lang="es-MX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Reportar el desempeño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0417A8-B7CE-47D8-AA2A-90F78F918246}" type="slidenum">
              <a:rPr lang="es-MX" smtClean="0"/>
              <a:pPr>
                <a:defRPr/>
              </a:pPr>
              <a:t>31</a:t>
            </a:fld>
            <a:endParaRPr lang="es-MX" dirty="0"/>
          </a:p>
        </p:txBody>
      </p:sp>
      <p:pic>
        <p:nvPicPr>
          <p:cNvPr id="4098" name="Picture 2" descr="Resultado de imagen para project communication jok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7128792" cy="3783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553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Proceso para distribuir la información acerca del desempeño del proyecto.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Reportes de estado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Mediciones de avance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Estimaciones </a:t>
            </a:r>
          </a:p>
          <a:p>
            <a:pPr lvl="1"/>
            <a:r>
              <a:rPr lang="en-US" altLang="es-MX">
                <a:latin typeface="Arial" charset="0"/>
                <a:cs typeface="Arial" charset="0"/>
              </a:rPr>
              <a:t>Revisión de estimaciones del plan contra datos reales </a:t>
            </a: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Reportar el desempeño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0417A8-B7CE-47D8-AA2A-90F78F918246}" type="slidenum">
              <a:rPr lang="es-MX" smtClean="0"/>
              <a:pPr>
                <a:defRPr/>
              </a:pPr>
              <a:t>32</a:t>
            </a:fld>
            <a:endParaRPr lang="es-MX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Análisis de desempeño (pasado)</a:t>
            </a:r>
          </a:p>
          <a:p>
            <a:r>
              <a:rPr lang="en-US" altLang="es-MX">
                <a:latin typeface="Arial" charset="0"/>
                <a:cs typeface="Arial" charset="0"/>
              </a:rPr>
              <a:t>Estado actual de riesgos y asuntos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Trabajo terminado en el periodo</a:t>
            </a:r>
          </a:p>
          <a:p>
            <a:r>
              <a:rPr lang="en-US" altLang="es-MX">
                <a:latin typeface="Arial" charset="0"/>
                <a:cs typeface="Arial" charset="0"/>
              </a:rPr>
              <a:t>Trabajo planeado para el siguiente periodo</a:t>
            </a:r>
          </a:p>
          <a:p>
            <a:r>
              <a:rPr lang="en-US" altLang="es-MX">
                <a:latin typeface="Arial" charset="0"/>
                <a:cs typeface="Arial" charset="0"/>
              </a:rPr>
              <a:t>Resumen de cambios aprobados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Otros asuntos que merecen ser analizados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Estimaciones de costo y calendario para terminar el proyecto</a:t>
            </a:r>
          </a:p>
        </p:txBody>
      </p:sp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Reportar el desempeño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74FDE9-8F1D-4363-A839-620147EBA5EB}" type="slidenum">
              <a:rPr lang="es-MX" smtClean="0"/>
              <a:pPr>
                <a:defRPr/>
              </a:pPr>
              <a:t>33</a:t>
            </a:fld>
            <a:endParaRPr lang="es-MX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>
          <a:xfrm>
            <a:off x="1042988" y="44450"/>
            <a:ext cx="7850187" cy="714375"/>
          </a:xfrm>
        </p:spPr>
        <p:txBody>
          <a:bodyPr/>
          <a:lstStyle/>
          <a:p>
            <a:r>
              <a:rPr lang="en-US" altLang="es-MX"/>
              <a:t>Ejercicio en equipo: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01F0B-4F30-4D6D-93AA-A95867118B92}" type="slidenum">
              <a:rPr lang="es-MX" smtClean="0"/>
              <a:pPr>
                <a:defRPr/>
              </a:pPr>
              <a:t>34</a:t>
            </a:fld>
            <a:endParaRPr lang="es-MX" dirty="0"/>
          </a:p>
        </p:txBody>
      </p:sp>
      <p:sp>
        <p:nvSpPr>
          <p:cNvPr id="5" name="Rectangle 4"/>
          <p:cNvSpPr/>
          <p:nvPr/>
        </p:nvSpPr>
        <p:spPr>
          <a:xfrm>
            <a:off x="539750" y="1052513"/>
            <a:ext cx="771525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Toma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papel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y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</a:rPr>
              <a:t>lápiz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550" y="2060575"/>
            <a:ext cx="7715250" cy="364331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0" rIns="457200" bIns="0" anchor="ctr"/>
          <a:lstStyle/>
          <a:p>
            <a:pPr algn="ctr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Incluye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en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cada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presentación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avance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tu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reporte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desempeño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del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proyecto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ctr"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Tiempo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límite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para la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presentación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10 </a:t>
            </a:r>
            <a:r>
              <a:rPr lang="en-US" sz="3600" dirty="0" err="1">
                <a:solidFill>
                  <a:schemeClr val="accent1">
                    <a:lumMod val="50000"/>
                  </a:schemeClr>
                </a:solidFill>
              </a:rPr>
              <a:t>minutos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10.1 Identificar a los interesados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10.2 Planear la comunicación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10.3 Distribuir información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10.4 Administrar las expectativas de los interesados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10.5 Reportar el desempeño</a:t>
            </a:r>
          </a:p>
          <a:p>
            <a:endParaRPr lang="en-US" altLang="es-MX">
              <a:latin typeface="Arial" charset="0"/>
              <a:cs typeface="Arial" charset="0"/>
            </a:endParaRPr>
          </a:p>
        </p:txBody>
      </p:sp>
      <p:sp>
        <p:nvSpPr>
          <p:cNvPr id="92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Comunicación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13DBC4-70DB-42F9-BB18-D4B65C727F33}" type="slidenum">
              <a:rPr lang="es-MX" smtClean="0"/>
              <a:pPr>
                <a:defRPr/>
              </a:pPr>
              <a:t>4</a:t>
            </a:fld>
            <a:endParaRPr lang="es-MX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Procesos requeridos para la oportuna y adecuada colección, distribución, almacenamiento, recuperación y finalmente destrucción de la información del proyecto.</a:t>
            </a:r>
          </a:p>
          <a:p>
            <a:r>
              <a:rPr lang="en-US" altLang="es-MX">
                <a:latin typeface="Arial" charset="0"/>
                <a:cs typeface="Arial" charset="0"/>
              </a:rPr>
              <a:t>La comunicación eficaz tiende un puente entre los diversos interesados en un proyecto, conectando entornos culturales y organizacionales, niveles de experiencia, perspectivas e intereses en la ejecución y los resultados del proyecto.</a:t>
            </a:r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Comunicación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6DC009-00F3-4687-9F73-33A51DA97D94}" type="slidenum">
              <a:rPr lang="es-MX" smtClean="0"/>
              <a:pPr>
                <a:defRPr/>
              </a:pPr>
              <a:t>5</a:t>
            </a:fld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Interna y externa</a:t>
            </a:r>
          </a:p>
          <a:p>
            <a:r>
              <a:rPr lang="en-US" altLang="es-MX">
                <a:latin typeface="Arial" charset="0"/>
                <a:cs typeface="Arial" charset="0"/>
              </a:rPr>
              <a:t>Formal e informal</a:t>
            </a:r>
          </a:p>
          <a:p>
            <a:r>
              <a:rPr lang="en-US" altLang="es-MX">
                <a:latin typeface="Arial" charset="0"/>
                <a:cs typeface="Arial" charset="0"/>
              </a:rPr>
              <a:t>Vertical y horizontal</a:t>
            </a:r>
          </a:p>
          <a:p>
            <a:r>
              <a:rPr lang="en-US" altLang="es-MX">
                <a:latin typeface="Arial" charset="0"/>
                <a:cs typeface="Arial" charset="0"/>
              </a:rPr>
              <a:t>Oficial y no oficial (off the record)</a:t>
            </a:r>
          </a:p>
          <a:p>
            <a:r>
              <a:rPr lang="en-US" altLang="es-MX">
                <a:latin typeface="Arial" charset="0"/>
                <a:cs typeface="Arial" charset="0"/>
              </a:rPr>
              <a:t>Escrita y oral</a:t>
            </a:r>
          </a:p>
          <a:p>
            <a:r>
              <a:rPr lang="en-US" altLang="es-MX">
                <a:latin typeface="Arial" charset="0"/>
                <a:cs typeface="Arial" charset="0"/>
              </a:rPr>
              <a:t>Verbal y no verbal (tono, volumen, lenguaje corporal)</a:t>
            </a:r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Dimensiones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AD806-9595-45FD-95FF-30C7518753C7}" type="slidenum">
              <a:rPr lang="es-MX" smtClean="0"/>
              <a:pPr>
                <a:defRPr/>
              </a:pPr>
              <a:t>6</a:t>
            </a:fld>
            <a:endParaRPr lang="es-MX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latin typeface="Arial" charset="0"/>
                <a:cs typeface="Arial" charset="0"/>
              </a:rPr>
              <a:t>Escuchar atenta y eficazmente, preguntar, explorar ideas y situaciones para entender mejor</a:t>
            </a:r>
          </a:p>
          <a:p>
            <a:r>
              <a:rPr lang="en-US" altLang="es-MX">
                <a:latin typeface="Arial" charset="0"/>
                <a:cs typeface="Arial" charset="0"/>
              </a:rPr>
              <a:t>Educación y adquisición de conocimiento</a:t>
            </a:r>
          </a:p>
          <a:p>
            <a:r>
              <a:rPr lang="en-US" altLang="es-MX">
                <a:latin typeface="Arial" charset="0"/>
                <a:cs typeface="Arial" charset="0"/>
              </a:rPr>
              <a:t>Investigación y validación de datos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Administración de expectativas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Persuación, negociación, solución de conflictos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Resumir, parafrasear</a:t>
            </a:r>
          </a:p>
          <a:p>
            <a:r>
              <a:rPr lang="en-US" altLang="es-MX">
                <a:latin typeface="Arial" charset="0"/>
                <a:cs typeface="Arial" charset="0"/>
              </a:rPr>
              <a:t>Proponer acciones (next steps)</a:t>
            </a:r>
          </a:p>
        </p:txBody>
      </p:sp>
      <p:sp>
        <p:nvSpPr>
          <p:cNvPr id="1229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Ejemplos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FBAD4A-315D-489B-A62E-04029170B553}" type="slidenum">
              <a:rPr lang="es-MX" smtClean="0"/>
              <a:pPr>
                <a:defRPr/>
              </a:pPr>
              <a:t>7</a:t>
            </a:fld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s-MX">
                <a:solidFill>
                  <a:srgbClr val="00B050"/>
                </a:solidFill>
                <a:latin typeface="Arial" charset="0"/>
                <a:cs typeface="Arial" charset="0"/>
              </a:rPr>
              <a:t>10.1 Identificar a los interesados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10.2 Planear la comunicación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10.3 Distribuir información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10.4 Administrar las expectativas de los interesados</a:t>
            </a:r>
          </a:p>
          <a:p>
            <a:r>
              <a:rPr lang="en-US" altLang="es-MX">
                <a:latin typeface="Arial" charset="0"/>
                <a:cs typeface="Arial" charset="0"/>
              </a:rPr>
              <a:t>10.5 Reportar el desempeño</a:t>
            </a:r>
          </a:p>
          <a:p>
            <a:endParaRPr lang="en-US" altLang="es-MX">
              <a:latin typeface="Arial" charset="0"/>
              <a:cs typeface="Arial" charset="0"/>
            </a:endParaRPr>
          </a:p>
        </p:txBody>
      </p:sp>
      <p:sp>
        <p:nvSpPr>
          <p:cNvPr id="1331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Comunicación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BB76A3-B3A2-4486-AAD2-53D2061B6A22}" type="slidenum">
              <a:rPr lang="es-MX" smtClean="0"/>
              <a:pPr>
                <a:defRPr/>
              </a:pPr>
              <a:t>8</a:t>
            </a:fld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MX"/>
              <a:t>Identificar a los interesados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752B3-A25E-487D-9A88-DCBBA05C8798}" type="slidenum">
              <a:rPr lang="es-MX" smtClean="0"/>
              <a:pPr>
                <a:defRPr/>
              </a:pPr>
              <a:t>9</a:t>
            </a:fld>
            <a:endParaRPr lang="es-MX" dirty="0"/>
          </a:p>
        </p:txBody>
      </p:sp>
      <p:pic>
        <p:nvPicPr>
          <p:cNvPr id="6146" name="Picture 2" descr="Imagen relacion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55" y="1628800"/>
            <a:ext cx="7862329" cy="35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617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891</Words>
  <Application>Microsoft Office PowerPoint</Application>
  <PresentationFormat>Presentación en pantalla (4:3)</PresentationFormat>
  <Paragraphs>203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Arial Rounded MT Bold</vt:lpstr>
      <vt:lpstr>Calibri</vt:lpstr>
      <vt:lpstr>Tema de Office</vt:lpstr>
      <vt:lpstr>MÓDULO 2: comunicación</vt:lpstr>
      <vt:lpstr>Temario</vt:lpstr>
      <vt:lpstr>Comunicación</vt:lpstr>
      <vt:lpstr>Comunicación</vt:lpstr>
      <vt:lpstr>Comunicación</vt:lpstr>
      <vt:lpstr>Dimensiones</vt:lpstr>
      <vt:lpstr>Ejemplos</vt:lpstr>
      <vt:lpstr>Comunicación</vt:lpstr>
      <vt:lpstr>Identificar a los interesados</vt:lpstr>
      <vt:lpstr>Identificar a los interesados</vt:lpstr>
      <vt:lpstr>Identificar a los interesados</vt:lpstr>
      <vt:lpstr>Identificar a los interesados</vt:lpstr>
      <vt:lpstr>Registro de interesados</vt:lpstr>
      <vt:lpstr>Estrategia de atención a interesados</vt:lpstr>
      <vt:lpstr>Ejercicio en equipo:</vt:lpstr>
      <vt:lpstr>Comunicación</vt:lpstr>
      <vt:lpstr>Planear la comunicación</vt:lpstr>
      <vt:lpstr>Planear la comunicación</vt:lpstr>
      <vt:lpstr>Planear la comunicación</vt:lpstr>
      <vt:lpstr>Comunicación</vt:lpstr>
      <vt:lpstr>Distribuir información</vt:lpstr>
      <vt:lpstr>Distribuir información</vt:lpstr>
      <vt:lpstr>Distribuir información</vt:lpstr>
      <vt:lpstr>Distribuir información</vt:lpstr>
      <vt:lpstr>Comunicación</vt:lpstr>
      <vt:lpstr>Administrar las expectativas</vt:lpstr>
      <vt:lpstr>Administrar las expectativas</vt:lpstr>
      <vt:lpstr>Administrar las expectativas</vt:lpstr>
      <vt:lpstr>Ejercicio en equipo:</vt:lpstr>
      <vt:lpstr>Comunicación</vt:lpstr>
      <vt:lpstr>Reportar el desempeño</vt:lpstr>
      <vt:lpstr>Reportar el desempeño</vt:lpstr>
      <vt:lpstr>Reportar el desempeño</vt:lpstr>
      <vt:lpstr>Ejercicio en equipo:</vt:lpstr>
    </vt:vector>
  </TitlesOfParts>
  <Company>ITESM-CQ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Informática</dc:creator>
  <cp:lastModifiedBy>Eduardo Juárez Pineda</cp:lastModifiedBy>
  <cp:revision>197</cp:revision>
  <dcterms:created xsi:type="dcterms:W3CDTF">2008-02-27T22:31:12Z</dcterms:created>
  <dcterms:modified xsi:type="dcterms:W3CDTF">2017-09-01T16:02:48Z</dcterms:modified>
</cp:coreProperties>
</file>