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404AA7-52A7-4891-AB09-184C451918D3}">
  <a:tblStyle styleId="{60404AA7-52A7-4891-AB09-184C451918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C520661-3CDC-4D19-9923-129E6CAC73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5202d9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95202d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1a15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1a15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9de240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9de240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9de240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9de24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5202d9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5202d9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95202d9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95202d9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5202d9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5202d9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5202d9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5202d9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95202d9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95202d9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5202d9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5202d9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9de2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9de2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95202d9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95202d9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95202d9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95202d9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5202d9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95202d9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95202d9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95202d9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95202d9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95202d9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a9de24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a9de24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5202d9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95202d9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d90c00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2d90c00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92d75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492d75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1a15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1a15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d90c0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d90c0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d90c00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d90c00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d90c00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d90c00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 Well Structured Program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 and managing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085625" y="249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582425" y="2463075"/>
            <a:ext cx="8229600" cy="18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x,fx;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a =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fa = -FLT_MIN;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b = 3;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fb = FLT_MAX;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0494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564325" y="1346025"/>
            <a:ext cx="8229600" cy="33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while</a:t>
            </a:r>
            <a:r>
              <a:rPr lang="en-GB" sz="900">
                <a:solidFill>
                  <a:srgbClr val="000000"/>
                </a:solidFill>
              </a:rPr>
              <a:t>( 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(b-a)&gt;(FLT_EPSILON*b))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x = (a+b)/2;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lang="en-GB" sz="900">
                <a:solidFill>
                  <a:srgbClr val="3F7F5F"/>
                </a:solidFill>
              </a:rPr>
              <a:t>/*The function whose root is to be determined*/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fx = </a:t>
            </a:r>
            <a:r>
              <a:rPr b="1" lang="en-GB" sz="900">
                <a:solidFill>
                  <a:srgbClr val="642880"/>
                </a:solidFill>
              </a:rPr>
              <a:t>pow</a:t>
            </a:r>
            <a:r>
              <a:rPr lang="en-GB" sz="900">
                <a:solidFill>
                  <a:srgbClr val="000000"/>
                </a:solidFill>
              </a:rPr>
              <a:t>(x,3)-2*x-5;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if</a:t>
            </a:r>
            <a:r>
              <a:rPr lang="en-GB" sz="900">
                <a:solidFill>
                  <a:srgbClr val="000000"/>
                </a:solidFill>
              </a:rPr>
              <a:t>(sign(fx)==sign(fa))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a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fa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"a=%f fa=%f\n"</a:t>
            </a:r>
            <a:r>
              <a:rPr lang="en-GB" sz="900">
                <a:solidFill>
                  <a:srgbClr val="000000"/>
                </a:solidFill>
              </a:rPr>
              <a:t>,a,fa);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else</a:t>
            </a:r>
            <a:endParaRPr b="1" sz="900">
              <a:solidFill>
                <a:srgbClr val="7F00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b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fb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 The root is :%f\n"</a:t>
            </a:r>
            <a:r>
              <a:rPr lang="en-GB" sz="900">
                <a:solidFill>
                  <a:srgbClr val="000000"/>
                </a:solidFill>
              </a:rPr>
              <a:t>,x);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022250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Library Functions</a:t>
            </a:r>
            <a:endParaRPr/>
          </a:p>
        </p:txBody>
      </p:sp>
      <p:graphicFrame>
        <p:nvGraphicFramePr>
          <p:cNvPr id="136" name="Google Shape;136;p27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{4C520661-3CDC-4D19-9923-129E6CAC7374}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Header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&lt;stdio.h&gt;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Functions  for standard input and output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&lt;float.h&gt;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Floating point size limits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&lt;limits.h&gt;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Contains integral size limits of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&lt;stdlib.h&gt;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​​</a:t>
                      </a: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Functions for converting numbers to text and text to numbers, memory allocation, random numbers, other utility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&lt;math.h&gt;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Math library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&lt;string.h&gt;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String processing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&lt;stddef.h&gt;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Common definitions of types used by C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004150" y="195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Functions in the library math.h</a:t>
            </a:r>
            <a:endParaRPr sz="4000"/>
          </a:p>
        </p:txBody>
      </p:sp>
      <p:graphicFrame>
        <p:nvGraphicFramePr>
          <p:cNvPr id="142" name="Google Shape;142;p28"/>
          <p:cNvGraphicFramePr/>
          <p:nvPr/>
        </p:nvGraphicFramePr>
        <p:xfrm>
          <a:off x="465425" y="11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{60404AA7-52A7-4891-AB09-184C451918D3}</a:tableStyleId>
              </a:tblPr>
              <a:tblGrid>
                <a:gridCol w="1781175"/>
                <a:gridCol w="6030250"/>
              </a:tblGrid>
              <a:tr h="22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Function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Returns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sqrt(x)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Square root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Exponential function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Natural logarithm (base e)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log10(x)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Logarithm (base 10)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fabs(x)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Absolute value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pow(x,y)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X raised to the power of y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sin(x)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sine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cos(x)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cosine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tan(x)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tangent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atan(x)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Arctangent of x (returned value is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2032025" y="24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57200" y="986475"/>
            <a:ext cx="8229600" cy="35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Include the header file for the required library using the preprocessor directive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#include &lt;libraryname.h&gt;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Note no semi colon after this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Variables defined in functions are local variables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Functions have a list of parameters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Means of communicating information between functions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Functions can return values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printf and scanf good examples of function calls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Use the –lm option to compile an application using math library functions e.g.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gcc myprog.c –o myprog -lm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•</a:t>
            </a:r>
            <a:r>
              <a:rPr lang="en-GB" sz="1500">
                <a:solidFill>
                  <a:srgbClr val="000099"/>
                </a:solidFill>
              </a:rPr>
              <a:t>Build and run the example function1.c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•Add more calls to the blorf() function in the main pprogram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•Build and run function2.c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•Note this avoids the use of the function prototype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•Move the soup function after the main function compile and run what happens?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•Add a prototype and build and run again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Modify the root finding examples for the newton and bisection method to call a function defined by a c- function (rather than inline as performed in the code example)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Compile and run functions.c.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Run the program several times and observe that it always provides. The same output.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Seed the random number generator using the statement srand(time(NULL));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Run the program several times and observe the output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Arrays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996100"/>
            <a:ext cx="8229600" cy="35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Using and Writing Functions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Memory management</a:t>
            </a:r>
            <a:endParaRPr sz="2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500"/>
              <a:t>Introduction to pointers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Function calls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Arrays and Structures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Dynamic memory allocation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Understanding function calls - the function pointer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Putting it all together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Function calls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Simple array examples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Numerical Method Examples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examples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2 and four point methods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Trapezium method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Simpsons rule  (includes lagrange interpolation function)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array.c initialising and using arrays with pointers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bubblesort.c is a bubble sort example, using call by reference to manipulate data passed into a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arrayref.c uses pointer notation to manipulate arrays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Modify the integration examples to compute the error function, defined by </a:t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Modify the program so that erf(x) is computed for a range of values</a:t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75" y="2571750"/>
            <a:ext cx="3063900" cy="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Sessions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Building Applications using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From C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Boost your programming using the standard template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085625" y="2499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9600" y="1032325"/>
            <a:ext cx="8229600" cy="353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Group - </a:t>
            </a:r>
            <a:r>
              <a:rPr lang="en-GB" sz="2000">
                <a:solidFill>
                  <a:schemeClr val="dk2"/>
                </a:solidFill>
              </a:rPr>
              <a:t>functions enable grouping of commonly used code into a reusable and compact unit.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Modularise - </a:t>
            </a:r>
            <a:r>
              <a:rPr lang="en-GB" sz="2000">
                <a:solidFill>
                  <a:schemeClr val="dk2"/>
                </a:solidFill>
              </a:rPr>
              <a:t>programs containing many functions main should be implemented as a group of calls to functions undertaking the bulk of the work</a:t>
            </a:r>
            <a:endParaRPr>
              <a:solidFill>
                <a:srgbClr val="1F145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>
                <a:solidFill>
                  <a:srgbClr val="1F145D"/>
                </a:solidFill>
              </a:rPr>
              <a:t>Reuse - </a:t>
            </a:r>
            <a:r>
              <a:rPr lang="en-GB" sz="2000">
                <a:solidFill>
                  <a:schemeClr val="dk2"/>
                </a:solidFill>
              </a:rPr>
              <a:t>become familiar with rich collections of functions in the ANSI C standard library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>
                <a:solidFill>
                  <a:srgbClr val="1F145D"/>
                </a:solidFill>
              </a:rPr>
              <a:t>Portability - </a:t>
            </a:r>
            <a:r>
              <a:rPr lang="en-GB" sz="2000">
                <a:solidFill>
                  <a:schemeClr val="dk2"/>
                </a:solidFill>
              </a:rPr>
              <a:t>using functions from ANSI standard library increases portability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59050" y="193250"/>
            <a:ext cx="8229600" cy="1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the input output functions 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Printf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Format specifiers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address operator used in scanf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06910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58947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Provides formatted input and output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Input for printf is a format specification followed by a list  of variable names to be displayed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Note the use of escape characters e.g. </a:t>
            </a:r>
            <a:r>
              <a:rPr lang="en-GB" sz="1800">
                <a:solidFill>
                  <a:srgbClr val="000000"/>
                </a:solidFill>
              </a:rPr>
              <a:t>\n generates a newline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printf(“variable %d is %f\n”, myint, myfloat);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Examples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201877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scanf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09600" y="1137400"/>
            <a:ext cx="8229600" cy="34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Provided an input format and a list of variables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scanf(“%d”, &amp;myint);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Note variable name has &amp; in front</a:t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/*Request input from the user*/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first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&amp;i1);   	/*Read in the integer*/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second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&amp;i2); 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028850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Characters</a:t>
            </a:r>
            <a:endParaRPr/>
          </a:p>
        </p:txBody>
      </p:sp>
      <p:graphicFrame>
        <p:nvGraphicFramePr>
          <p:cNvPr id="100" name="Google Shape;100;p21"/>
          <p:cNvGraphicFramePr/>
          <p:nvPr/>
        </p:nvGraphicFramePr>
        <p:xfrm>
          <a:off x="152400" y="9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{60404AA7-52A7-4891-AB09-184C451918D3}</a:tableStyleId>
              </a:tblPr>
              <a:tblGrid>
                <a:gridCol w="2077525"/>
                <a:gridCol w="6329975"/>
              </a:tblGrid>
              <a:tr h="81627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Escape Sequence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Description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\n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Newline, position cursor at the start of a new line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Horizontal tab, move cursor to the next tab stop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0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\r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Carriage return. Position cursor to the beginning of the current line; do not advance to the  next line.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\a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Alert, sound system warning beep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\\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Backslash, print a backslash character in a printf statement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3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\”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 quote print a double quote character in a printf statement.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018775" y="213375"/>
            <a:ext cx="52485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Format Specifiers for printf and scanf</a:t>
            </a:r>
            <a:endParaRPr sz="3700"/>
          </a:p>
        </p:txBody>
      </p:sp>
      <p:graphicFrame>
        <p:nvGraphicFramePr>
          <p:cNvPr id="106" name="Google Shape;106;p22"/>
          <p:cNvGraphicFramePr/>
          <p:nvPr/>
        </p:nvGraphicFramePr>
        <p:xfrm>
          <a:off x="1400525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{60404AA7-52A7-4891-AB09-184C451918D3}</a:tableStyleId>
              </a:tblPr>
              <a:tblGrid>
                <a:gridCol w="1979125"/>
                <a:gridCol w="1979125"/>
                <a:gridCol w="1979125"/>
              </a:tblGrid>
              <a:tr h="6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 Type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Printf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Scanf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float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short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