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9A07C7-2FDE-4D44-9087-6B7785D283EE}">
  <a:tblStyle styleId="{5D9A07C7-2FDE-4D44-9087-6B7785D283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3942578-5DF3-48F0-BBBB-63D1CE356F6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95202d9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95202d9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1a151c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1a151c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a9de2407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a9de2407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a9de2407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a9de2407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95202d9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95202d9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95202d9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95202d9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95202d9d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95202d9d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95202d9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95202d9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95202d9d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95202d9d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95202d9d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95202d9d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a9de240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a9de240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95202d9d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95202d9d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95202d9d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95202d9d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95202d9d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95202d9d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95202d9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95202d9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95202d9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95202d9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a9de240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a9de240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95202d9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95202d9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2d90c00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2d90c00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92d75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492d75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d1a151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d1a151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d90c00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2d90c0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2d90c00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2d90c00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2d90c006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2d90c00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09600" y="16573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09600" y="36576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lvl="5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010400" y="114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726138" y="231870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26138" y="27438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 rot="5400000">
            <a:off x="3324300" y="-943050"/>
            <a:ext cx="2800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 rot="5400000">
            <a:off x="6038850" y="1771650"/>
            <a:ext cx="3543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 rot="5400000">
            <a:off x="1847850" y="-209550"/>
            <a:ext cx="3543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Char char="•"/>
              <a:defRPr sz="28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indent="-355600" lvl="4" marL="22860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4408" y="4671919"/>
            <a:ext cx="582236" cy="3572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150000" y="47365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and Innovation Support, IT-Services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09600" y="1657350"/>
            <a:ext cx="82296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a Well Structured Program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09600" y="3657600"/>
            <a:ext cx="8229600" cy="8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functions and managing memory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Session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2085625" y="2499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582425" y="2463075"/>
            <a:ext cx="8229600" cy="181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b="1" lang="en-GB" sz="900">
                <a:solidFill>
                  <a:srgbClr val="000000"/>
                </a:solidFill>
              </a:rPr>
              <a:t>main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b="1" lang="en-GB" sz="900">
                <a:solidFill>
                  <a:srgbClr val="7F0055"/>
                </a:solidFill>
              </a:rPr>
              <a:t>char</a:t>
            </a:r>
            <a:r>
              <a:rPr lang="en-GB" sz="900">
                <a:solidFill>
                  <a:srgbClr val="000000"/>
                </a:solidFill>
              </a:rPr>
              <a:t> **argv, </a:t>
            </a: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>
                <a:solidFill>
                  <a:srgbClr val="000000"/>
                </a:solidFill>
              </a:rPr>
              <a:t> argc)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x,fx;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a = 0;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fa = -FLT_MIN;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b = 3;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fb = FLT_MAX;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2049425" y="204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564325" y="1346025"/>
            <a:ext cx="8229600" cy="332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while</a:t>
            </a:r>
            <a:r>
              <a:rPr lang="en-GB" sz="900">
                <a:solidFill>
                  <a:srgbClr val="000000"/>
                </a:solidFill>
              </a:rPr>
              <a:t>( </a:t>
            </a:r>
            <a:r>
              <a:rPr b="1" lang="en-GB" sz="900">
                <a:solidFill>
                  <a:srgbClr val="642880"/>
                </a:solidFill>
              </a:rPr>
              <a:t>fabs</a:t>
            </a:r>
            <a:r>
              <a:rPr lang="en-GB" sz="900">
                <a:solidFill>
                  <a:srgbClr val="000000"/>
                </a:solidFill>
              </a:rPr>
              <a:t>(b-a)&gt;(FLT_EPSILON*b))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x = (a+b)/2;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lang="en-GB" sz="900">
                <a:solidFill>
                  <a:srgbClr val="3F7F5F"/>
                </a:solidFill>
              </a:rPr>
              <a:t>/*The function whose root is to be determined*/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fx = </a:t>
            </a:r>
            <a:r>
              <a:rPr b="1" lang="en-GB" sz="900">
                <a:solidFill>
                  <a:srgbClr val="642880"/>
                </a:solidFill>
              </a:rPr>
              <a:t>pow</a:t>
            </a:r>
            <a:r>
              <a:rPr lang="en-GB" sz="900">
                <a:solidFill>
                  <a:srgbClr val="000000"/>
                </a:solidFill>
              </a:rPr>
              <a:t>(x,3)-2*x-5;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b="1" lang="en-GB" sz="900">
                <a:solidFill>
                  <a:srgbClr val="7F0055"/>
                </a:solidFill>
              </a:rPr>
              <a:t>if</a:t>
            </a:r>
            <a:r>
              <a:rPr lang="en-GB" sz="900">
                <a:solidFill>
                  <a:srgbClr val="000000"/>
                </a:solidFill>
              </a:rPr>
              <a:t>(sign(fx)==sign(fa))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a = 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fa = 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            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"a=%f fa=%f\n"</a:t>
            </a:r>
            <a:r>
              <a:rPr lang="en-GB" sz="900">
                <a:solidFill>
                  <a:srgbClr val="000000"/>
                </a:solidFill>
              </a:rPr>
              <a:t>,a,fa);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b="1" lang="en-GB" sz="900">
                <a:solidFill>
                  <a:srgbClr val="7F0055"/>
                </a:solidFill>
              </a:rPr>
              <a:t>else</a:t>
            </a:r>
            <a:endParaRPr b="1" sz="900">
              <a:solidFill>
                <a:srgbClr val="7F00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b = 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fb = 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            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"b=%f fb=%f\n"</a:t>
            </a:r>
            <a:r>
              <a:rPr lang="en-GB" sz="900">
                <a:solidFill>
                  <a:srgbClr val="000000"/>
                </a:solidFill>
              </a:rPr>
              <a:t>,b,fb);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 The root is :%f\n"</a:t>
            </a:r>
            <a:r>
              <a:rPr lang="en-GB" sz="900">
                <a:solidFill>
                  <a:srgbClr val="000000"/>
                </a:solidFill>
              </a:rPr>
              <a:t>,x);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2022250" y="204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 Library Functions</a:t>
            </a:r>
            <a:endParaRPr/>
          </a:p>
        </p:txBody>
      </p:sp>
      <p:graphicFrame>
        <p:nvGraphicFramePr>
          <p:cNvPr id="136" name="Google Shape;136;p27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{F3942578-5DF3-48F0-BBBB-63D1CE356F66}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Header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&lt;stdio.h&gt;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Functions  for standard input and output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&lt;float.h&gt;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Floating point size limits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&lt;limits.h&gt;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Contains integral size limits of system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&lt;stdlib.h&gt;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​​</a:t>
                      </a: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Functions for converting numbers to text and text to numbers, memory allocation, random numbers, other utility functions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&lt;math.h&gt;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Math library functions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&lt;string.h&gt;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String processing functions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&lt;stddef.h&gt;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9"/>
                          </a:solidFill>
                        </a:rPr>
                        <a:t>Common definitions of types used by C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2004150" y="1956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Functions in the library math.h</a:t>
            </a:r>
            <a:endParaRPr sz="4000"/>
          </a:p>
        </p:txBody>
      </p:sp>
      <p:graphicFrame>
        <p:nvGraphicFramePr>
          <p:cNvPr id="142" name="Google Shape;142;p28"/>
          <p:cNvGraphicFramePr/>
          <p:nvPr/>
        </p:nvGraphicFramePr>
        <p:xfrm>
          <a:off x="465425" y="110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{5D9A07C7-2FDE-4D44-9087-6B7785D283EE}</a:tableStyleId>
              </a:tblPr>
              <a:tblGrid>
                <a:gridCol w="1781175"/>
                <a:gridCol w="6030250"/>
              </a:tblGrid>
              <a:tr h="22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Function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Returns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sqrt(x)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Square root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exp(x)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Exponential function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log(x)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Natural logarithm (base e)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log10(x)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Logarithm (base 10)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fabs(x)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Absolute value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pow(x,y)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X raised to the power of y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sin(x)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Trignometric sine (x in radians)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cos(x)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Trignometric cosine (x in radians)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tan(x)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Trignometric tangent (x in radians)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atan(x)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Arctangent of x (returned value is in radians)</a:t>
                      </a:r>
                      <a:endParaRPr sz="1300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2032025" y="2435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Functions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457200" y="986475"/>
            <a:ext cx="8229600" cy="35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Include the header file for the required library using the preprocessor directive</a:t>
            </a:r>
            <a:endParaRPr sz="1500">
              <a:solidFill>
                <a:srgbClr val="00009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#include &lt;libraryname.h&gt;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Note no semi colon after this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Variables defined in functions are local variables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Functions have a list of parameters</a:t>
            </a:r>
            <a:endParaRPr sz="1500">
              <a:solidFill>
                <a:srgbClr val="00009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Means of communicating information between functions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Functions can return values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printf and scanf good examples of function calls</a:t>
            </a:r>
            <a:endParaRPr sz="1500">
              <a:solidFill>
                <a:srgbClr val="00009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>
                <a:solidFill>
                  <a:srgbClr val="000099"/>
                </a:solidFill>
              </a:rPr>
              <a:t>Use the –lm option to compile an application using math library functions e.g.</a:t>
            </a:r>
            <a:endParaRPr sz="1500">
              <a:solidFill>
                <a:srgbClr val="000099"/>
              </a:solidFill>
            </a:endParaRPr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gcc myprog.c –o myprog -lm</a:t>
            </a:r>
            <a:endParaRPr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99"/>
                </a:solidFill>
              </a:rPr>
              <a:t>•</a:t>
            </a:r>
            <a:r>
              <a:rPr lang="en-GB" sz="1500">
                <a:solidFill>
                  <a:srgbClr val="000099"/>
                </a:solidFill>
              </a:rPr>
              <a:t>Build and run the example function1.c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•Add more calls to the blorf() function in the main pprogram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•Build and run function2.c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•Note this avoids the use of the function prototype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•Move the soup function after the main function compile and run what happens?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9"/>
                </a:solidFill>
              </a:rPr>
              <a:t>•Add a prototype and build and run again</a:t>
            </a:r>
            <a:endParaRPr sz="15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4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Modify the root finding examples for the newton and bisection method to call a function defined by a c- function (rather than inline as performed in the code example)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Compile and run functions.c. </a:t>
            </a:r>
            <a:endParaRPr sz="1500"/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/>
              <a:t>Run the program several times and observe that it always provides. The same output. </a:t>
            </a:r>
            <a:endParaRPr sz="1500"/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/>
              <a:t>Seed the random number generator using the statement srand(time(NULL)); </a:t>
            </a:r>
            <a:endParaRPr sz="1500"/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/>
              <a:t>Run the program several times and observe the output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Pointers and Arrays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995075" y="2137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09600" y="996100"/>
            <a:ext cx="8229600" cy="35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4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Using and Writing Functions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Memory management</a:t>
            </a:r>
            <a:endParaRPr sz="2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500"/>
              <a:t>Introduction to pointers</a:t>
            </a:r>
            <a:endParaRPr sz="2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Function calls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Arrays and Structures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Dynamic memory allocation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Understanding function calls - the function pointer</a:t>
            </a:r>
            <a:endParaRPr sz="2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Putting it all together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Function calls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Simple array examples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Numerical Method Examples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differentiation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Integration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Multidimensional Array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examples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Compile and run the following programs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Differentiation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2 and four point methods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Integration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Trapezium method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Simpsons rule  (includes lagrange interpolation function)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Compile and run the following programs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Program array.c initialising and using arrays with pointers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Program bubblesort.c is a bubble sort example, using call by reference to manipulate data passed into a function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Program arrayref.c uses pointer notation to manipulate arrays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/>
              <a:t>Modify the integration examples to compute the error function, defined by </a:t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500"/>
              <a:t>Modify the program so that erf(x) is computed for a range of values</a:t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475" y="2571750"/>
            <a:ext cx="3063900" cy="9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Sessions</a:t>
            </a:r>
            <a:endParaRPr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Building Applications using Make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From C to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Boost your programming using the standard template libraries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2085625" y="2499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09600" y="1032325"/>
            <a:ext cx="8229600" cy="353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Group - </a:t>
            </a:r>
            <a:r>
              <a:rPr lang="en-GB" sz="2000">
                <a:solidFill>
                  <a:schemeClr val="dk2"/>
                </a:solidFill>
              </a:rPr>
              <a:t>functions enable grouping of commonly used code into a reusable and compact unit.</a:t>
            </a:r>
            <a:endParaRPr sz="20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Modularise - </a:t>
            </a:r>
            <a:r>
              <a:rPr lang="en-GB" sz="2000">
                <a:solidFill>
                  <a:schemeClr val="dk2"/>
                </a:solidFill>
              </a:rPr>
              <a:t>programs containing many functions main should be implemented as a group of calls to functions undertaking the bulk of the work</a:t>
            </a:r>
            <a:endParaRPr>
              <a:solidFill>
                <a:srgbClr val="1F145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>
                <a:solidFill>
                  <a:srgbClr val="1F145D"/>
                </a:solidFill>
              </a:rPr>
              <a:t>Reuse - </a:t>
            </a:r>
            <a:r>
              <a:rPr lang="en-GB" sz="2000">
                <a:solidFill>
                  <a:schemeClr val="dk2"/>
                </a:solidFill>
              </a:rPr>
              <a:t>become familiar with rich collections of functions in the ANSI C standard library</a:t>
            </a:r>
            <a:endParaRPr sz="20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>
                <a:solidFill>
                  <a:srgbClr val="1F145D"/>
                </a:solidFill>
              </a:rPr>
              <a:t>Portability - </a:t>
            </a:r>
            <a:r>
              <a:rPr lang="en-GB" sz="2000">
                <a:solidFill>
                  <a:schemeClr val="dk2"/>
                </a:solidFill>
              </a:rPr>
              <a:t>using functions from ANSI standard library increases portability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/*Use the printf function to Display a welcome message on the users screen*/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printf(</a:t>
            </a:r>
            <a:r>
              <a:rPr lang="en-GB" sz="900">
                <a:solidFill>
                  <a:srgbClr val="2A00FF"/>
                </a:solidFill>
              </a:rPr>
              <a:t>"Welcome to the C Language!\n);"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"b=%f fb=%f\n"</a:t>
            </a:r>
            <a:r>
              <a:rPr lang="en-GB" sz="900">
                <a:solidFill>
                  <a:srgbClr val="000000"/>
                </a:solidFill>
              </a:rPr>
              <a:t>,b,fb);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2059050" y="193250"/>
            <a:ext cx="8229600" cy="11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the input output functions 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Printf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Scanf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Format specifiers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The address operator used in scanf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2069100" y="2436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printf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589475" y="11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00"/>
                </a:solidFill>
              </a:rPr>
              <a:t>Provides formatted input and output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GB" sz="1800">
                <a:solidFill>
                  <a:srgbClr val="000000"/>
                </a:solidFill>
              </a:rPr>
              <a:t>Input for printf is a format specification followed by a list  of variable names to be displayed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GB" sz="1800">
                <a:solidFill>
                  <a:srgbClr val="000000"/>
                </a:solidFill>
              </a:rPr>
              <a:t>Note the use of escape characters e.g. </a:t>
            </a:r>
            <a:r>
              <a:rPr lang="en-GB" sz="1800">
                <a:solidFill>
                  <a:srgbClr val="000000"/>
                </a:solidFill>
              </a:rPr>
              <a:t>\n generates a newline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printf(“variable %d is %f\n”, myint, myfloat);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Examples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/*Use the printf function to Display a welcome message on the users screen*/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printf(</a:t>
            </a:r>
            <a:r>
              <a:rPr lang="en-GB" sz="900">
                <a:solidFill>
                  <a:srgbClr val="2A00FF"/>
                </a:solidFill>
              </a:rPr>
              <a:t>"Welcome to the C Language!\n);"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"b=%f fb=%f\n"</a:t>
            </a:r>
            <a:r>
              <a:rPr lang="en-GB" sz="900">
                <a:solidFill>
                  <a:srgbClr val="000000"/>
                </a:solidFill>
              </a:rPr>
              <a:t>,b,fb);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2018775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scanf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09600" y="1137400"/>
            <a:ext cx="8229600" cy="343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Provided an input format and a list of variables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scanf(“%d”, &amp;myint);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Note variable name has &amp; in front</a:t>
            </a:r>
            <a:endParaRPr sz="1800">
              <a:solidFill>
                <a:srgbClr val="1F145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45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/*Request input from the user*/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printf("Enter the first integer\n");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scanf("%d", &amp;i1);   	/*Read in the integer*/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printf("Enter the second integer\n");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8000"/>
                </a:solidFill>
              </a:rPr>
              <a:t>scanf("%d", &amp;i2); </a:t>
            </a:r>
            <a:endParaRPr sz="19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45D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2028850" y="2234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Escape Characters</a:t>
            </a:r>
            <a:endParaRPr/>
          </a:p>
        </p:txBody>
      </p:sp>
      <p:graphicFrame>
        <p:nvGraphicFramePr>
          <p:cNvPr id="100" name="Google Shape;100;p21"/>
          <p:cNvGraphicFramePr/>
          <p:nvPr/>
        </p:nvGraphicFramePr>
        <p:xfrm>
          <a:off x="152400" y="97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{5D9A07C7-2FDE-4D44-9087-6B7785D283EE}</a:tableStyleId>
              </a:tblPr>
              <a:tblGrid>
                <a:gridCol w="2077525"/>
                <a:gridCol w="6329975"/>
              </a:tblGrid>
              <a:tr h="81627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Escape Sequence</a:t>
                      </a:r>
                      <a:endParaRPr b="1"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Description</a:t>
                      </a:r>
                      <a:endParaRPr b="1"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2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\n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Newline, position cursor at the start of a new line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2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\t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Horizontal tab, move cursor to the next tab stop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02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\r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Carriage return. Position cursor to the beginning of the current line; do not advance to the  next line.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725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\a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Alert, sound system warning beep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00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\\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Backslash, print a backslash character in a printf statement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300"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\”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Double quote print a double quote character in a printf statement.</a:t>
                      </a:r>
                      <a:endParaRPr sz="1100"/>
                    </a:p>
                  </a:txBody>
                  <a:tcPr marT="845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2018775" y="213375"/>
            <a:ext cx="52485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Format Specifiers for printf and scanf</a:t>
            </a:r>
            <a:endParaRPr sz="3700"/>
          </a:p>
        </p:txBody>
      </p:sp>
      <p:graphicFrame>
        <p:nvGraphicFramePr>
          <p:cNvPr id="106" name="Google Shape;106;p22"/>
          <p:cNvGraphicFramePr/>
          <p:nvPr/>
        </p:nvGraphicFramePr>
        <p:xfrm>
          <a:off x="1400525" y="12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{5D9A07C7-2FDE-4D44-9087-6B7785D283EE}</a:tableStyleId>
              </a:tblPr>
              <a:tblGrid>
                <a:gridCol w="1979125"/>
                <a:gridCol w="1979125"/>
                <a:gridCol w="1979125"/>
              </a:tblGrid>
              <a:tr h="62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Data Type</a:t>
                      </a:r>
                      <a:endParaRPr b="1"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Printf specifier</a:t>
                      </a:r>
                      <a:endParaRPr b="1"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Scanf specifier</a:t>
                      </a:r>
                      <a:endParaRPr b="1"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long double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double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float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%f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unsigned long int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%lu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%lu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long int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%ld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unsigned int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%u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%u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short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%hd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%hd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char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%c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%c</a:t>
                      </a:r>
                      <a:endParaRPr sz="1100"/>
                    </a:p>
                  </a:txBody>
                  <a:tcPr marT="88775" marB="45725" marR="90050" marL="90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os_ppt_template_colour">
  <a:themeElements>
    <a:clrScheme name="">
      <a:dk1>
        <a:srgbClr val="FCFBE3"/>
      </a:dk1>
      <a:lt1>
        <a:srgbClr val="FFFFFF"/>
      </a:lt1>
      <a:dk2>
        <a:srgbClr val="336699"/>
      </a:dk2>
      <a:lt2>
        <a:srgbClr val="FFFF33"/>
      </a:lt2>
      <a:accent1>
        <a:srgbClr val="FFFF00"/>
      </a:accent1>
      <a:accent2>
        <a:srgbClr val="B5B5B5"/>
      </a:accent2>
      <a:accent3>
        <a:srgbClr val="ADB8CA"/>
      </a:accent3>
      <a:accent4>
        <a:srgbClr val="DADADA"/>
      </a:accent4>
      <a:accent5>
        <a:srgbClr val="FFFFAA"/>
      </a:accent5>
      <a:accent6>
        <a:srgbClr val="A4A4A4"/>
      </a:accent6>
      <a:hlink>
        <a:srgbClr val="00B4F0"/>
      </a:hlink>
      <a:folHlink>
        <a:srgbClr val="FF00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