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597076-7F7E-4966-BAAA-1728BAD0F262}">
  <a:tblStyle styleId="{70597076-7F7E-4966-BAAA-1728BAD0F26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d1a151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d1a151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a9de240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a9de240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a9de240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a9de240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9de240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a9de240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a9de240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a9de240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d90c00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2d90c00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492d75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492d75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1a151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d1a151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2d90c0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2d90c0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d90c00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2d90c00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d90c00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d90c00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a9de240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a9de240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lvl="5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10400" y="114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726138" y="23187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26138" y="27438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3324300" y="-943050"/>
            <a:ext cx="2800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5400000">
            <a:off x="6038850" y="1771650"/>
            <a:ext cx="3543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1847850" y="-209550"/>
            <a:ext cx="3543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Char char="•"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355600" lvl="4" marL="22860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4408" y="4671919"/>
            <a:ext cx="582236" cy="3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50000" y="4736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and Innovation Support, IT-Services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 Well Structured Program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functions and managing 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Session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2085625" y="2499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582425" y="2463075"/>
            <a:ext cx="8229600" cy="18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main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char</a:t>
            </a:r>
            <a:r>
              <a:rPr lang="en-GB" sz="900">
                <a:solidFill>
                  <a:srgbClr val="000000"/>
                </a:solidFill>
              </a:rPr>
              <a:t> **argv, </a:t>
            </a: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argc)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x,fx;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a = 0;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fa = -FLT_MIN;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b = 3;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fb = FLT_MAX;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2049425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564325" y="1346025"/>
            <a:ext cx="8229600" cy="33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while</a:t>
            </a:r>
            <a:r>
              <a:rPr lang="en-GB" sz="900">
                <a:solidFill>
                  <a:srgbClr val="000000"/>
                </a:solidFill>
              </a:rPr>
              <a:t>( </a:t>
            </a:r>
            <a:r>
              <a:rPr b="1" lang="en-GB" sz="900">
                <a:solidFill>
                  <a:srgbClr val="642880"/>
                </a:solidFill>
              </a:rPr>
              <a:t>fabs</a:t>
            </a:r>
            <a:r>
              <a:rPr lang="en-GB" sz="900">
                <a:solidFill>
                  <a:srgbClr val="000000"/>
                </a:solidFill>
              </a:rPr>
              <a:t>(b-a)&gt;(FLT_EPSILON*b))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x = (a+b)/2;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lang="en-GB" sz="900">
                <a:solidFill>
                  <a:srgbClr val="3F7F5F"/>
                </a:solidFill>
              </a:rPr>
              <a:t>/*The function whose root is to be determined*/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fx = </a:t>
            </a:r>
            <a:r>
              <a:rPr b="1" lang="en-GB" sz="900">
                <a:solidFill>
                  <a:srgbClr val="642880"/>
                </a:solidFill>
              </a:rPr>
              <a:t>pow</a:t>
            </a:r>
            <a:r>
              <a:rPr lang="en-GB" sz="900">
                <a:solidFill>
                  <a:srgbClr val="000000"/>
                </a:solidFill>
              </a:rPr>
              <a:t>(x,3)-2*x-5;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if</a:t>
            </a:r>
            <a:r>
              <a:rPr lang="en-GB" sz="900">
                <a:solidFill>
                  <a:srgbClr val="000000"/>
                </a:solidFill>
              </a:rPr>
              <a:t>(sign(fx)==sign(fa))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a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fa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"a=%f fa=%f\n"</a:t>
            </a:r>
            <a:r>
              <a:rPr lang="en-GB" sz="900">
                <a:solidFill>
                  <a:srgbClr val="000000"/>
                </a:solidFill>
              </a:rPr>
              <a:t>,a,fa);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else</a:t>
            </a:r>
            <a:endParaRPr b="1" sz="900">
              <a:solidFill>
                <a:srgbClr val="7F00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b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fb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 The root is :%f\n"</a:t>
            </a:r>
            <a:r>
              <a:rPr lang="en-GB" sz="900">
                <a:solidFill>
                  <a:srgbClr val="000000"/>
                </a:solidFill>
              </a:rPr>
              <a:t>,x);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Sessions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Building Applications using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From C to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Boost your programming using the standard template libraries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995075" y="21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09600" y="996100"/>
            <a:ext cx="8229600" cy="35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4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Using and Writing Functions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Memory management</a:t>
            </a:r>
            <a:endParaRPr sz="2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500"/>
              <a:t>Introduction to pointers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Function calls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Arrays and Structures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Dynamic memory allocation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Understanding function calls - the function pointer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/*Use the printf function to Display a welcome message on the users screen*/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printf(</a:t>
            </a:r>
            <a:r>
              <a:rPr lang="en-GB" sz="900">
                <a:solidFill>
                  <a:srgbClr val="2A00FF"/>
                </a:solidFill>
              </a:rPr>
              <a:t>"Welcome to the C Language!\n);"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059050" y="193250"/>
            <a:ext cx="8229600" cy="1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the input output functions 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Printf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Scanf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Format specifiers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The address operator used in scanf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069100" y="243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89475" y="11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Provides formatted input and output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Input for printf is a format specification followed by a list  of variable names to be displayed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Note the use of escape characters e.g. </a:t>
            </a:r>
            <a:r>
              <a:rPr lang="en-GB" sz="1800">
                <a:solidFill>
                  <a:srgbClr val="000000"/>
                </a:solidFill>
              </a:rPr>
              <a:t>\n generates a newline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printf(“variable %d is %f\n”, myint, myfloat);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Examples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/*Use the printf function to Display a welcome message on the users screen*/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printf(</a:t>
            </a:r>
            <a:r>
              <a:rPr lang="en-GB" sz="900">
                <a:solidFill>
                  <a:srgbClr val="2A00FF"/>
                </a:solidFill>
              </a:rPr>
              <a:t>"Welcome to the C Language!\n);"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201877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scanf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09600" y="1137400"/>
            <a:ext cx="8229600" cy="343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Provided an input format and a list of variables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scanf(“%d”, &amp;myint);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Note variable name has &amp; in front</a:t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/*Request input from the user*/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printf("Enter the first integer\n");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scanf("%d", &amp;i1);   	/*Read in the integer*/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printf("Enter the second integer\n");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scanf("%d", &amp;i2); 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2028850" y="2234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Escape Characters</a:t>
            </a:r>
            <a:endParaRPr/>
          </a:p>
        </p:txBody>
      </p:sp>
      <p:graphicFrame>
        <p:nvGraphicFramePr>
          <p:cNvPr id="94" name="Google Shape;94;p20"/>
          <p:cNvGraphicFramePr/>
          <p:nvPr/>
        </p:nvGraphicFramePr>
        <p:xfrm>
          <a:off x="152400" y="97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{70597076-7F7E-4966-BAAA-1728BAD0F262}</a:tableStyleId>
              </a:tblPr>
              <a:tblGrid>
                <a:gridCol w="2077525"/>
                <a:gridCol w="6329975"/>
              </a:tblGrid>
              <a:tr h="81627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Escape Sequence</a:t>
                      </a:r>
                      <a:endParaRPr b="1"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Description</a:t>
                      </a:r>
                      <a:endParaRPr b="1"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\n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Newline, position cursor at the start of a new line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\t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Horizontal tab, move cursor to the next tab stop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0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\r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Carriage return. Position cursor to the beginning of the current line; do not advance to the  next line.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\a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Alert, sound system warning beep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00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\\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Backslash, print a backslash character in a printf statement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300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\”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Double quote print a double quote character in a printf statement.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2018775" y="213375"/>
            <a:ext cx="52485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Format Specifiers for printf and scanf</a:t>
            </a:r>
            <a:endParaRPr sz="3700"/>
          </a:p>
        </p:txBody>
      </p:sp>
      <p:graphicFrame>
        <p:nvGraphicFramePr>
          <p:cNvPr id="100" name="Google Shape;100;p21"/>
          <p:cNvGraphicFramePr/>
          <p:nvPr/>
        </p:nvGraphicFramePr>
        <p:xfrm>
          <a:off x="1400525" y="12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{70597076-7F7E-4966-BAAA-1728BAD0F262}</a:tableStyleId>
              </a:tblPr>
              <a:tblGrid>
                <a:gridCol w="1979125"/>
                <a:gridCol w="1979125"/>
                <a:gridCol w="1979125"/>
              </a:tblGrid>
              <a:tr h="6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Data Type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Printf specifier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Scanf specifier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long double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double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float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unsigned long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long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unsigned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short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%hd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%hd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char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%c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%c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2085625" y="3133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45825" y="10200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/*Bisection method for finding roots*/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 here is an example use of the while statement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which is used for finding the root of a polynomial 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which is known to lie within a certain interval.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a is the lower value of the range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b is the upper value of the range 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>
                <a:solidFill>
                  <a:srgbClr val="2A00FF"/>
                </a:solidFill>
              </a:rPr>
              <a:t>&lt;stdio.h&gt;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>
                <a:solidFill>
                  <a:srgbClr val="2A00FF"/>
                </a:solidFill>
              </a:rPr>
              <a:t>&lt;math.h&gt;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>
                <a:solidFill>
                  <a:srgbClr val="2A00FF"/>
                </a:solidFill>
              </a:rPr>
              <a:t>&lt;float.h&gt;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  Note FLT_MIN, FLT_MAX and FLT_EPSILON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  defined in float.h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*/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sign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f){</a:t>
            </a:r>
            <a:r>
              <a:rPr b="1" lang="en-GB" sz="900">
                <a:solidFill>
                  <a:srgbClr val="7F0055"/>
                </a:solidFill>
              </a:rPr>
              <a:t>return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642880"/>
                </a:solidFill>
              </a:rPr>
              <a:t>fabs</a:t>
            </a:r>
            <a:r>
              <a:rPr lang="en-GB" sz="900">
                <a:solidFill>
                  <a:srgbClr val="000000"/>
                </a:solidFill>
              </a:rPr>
              <a:t>(f)/f);}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main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char</a:t>
            </a:r>
            <a:r>
              <a:rPr lang="en-GB" sz="900">
                <a:solidFill>
                  <a:srgbClr val="000000"/>
                </a:solidFill>
              </a:rPr>
              <a:t> **argv, </a:t>
            </a: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argc)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/*Main routines here see next slide*/</a:t>
            </a:r>
            <a:r>
              <a:rPr lang="en-GB" sz="900">
                <a:solidFill>
                  <a:srgbClr val="000000"/>
                </a:solidFill>
              </a:rPr>
              <a:t>	</a:t>
            </a:r>
            <a:endParaRPr sz="9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return</a:t>
            </a:r>
            <a:r>
              <a:rPr lang="en-GB" sz="900">
                <a:solidFill>
                  <a:srgbClr val="000000"/>
                </a:solidFill>
              </a:rPr>
              <a:t> 0;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os_ppt_template_colour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