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98DC07-C927-4A41-A434-B5C54FACFCE1}">
  <a:tblStyle styleId="{4698DC07-C927-4A41-A434-B5C54FACFC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a9de2407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a9de2407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a9de2407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a9de2407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2dc8543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2dc8543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2dc85438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2dc85438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d1a151c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d1a151c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a9de2407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a9de2407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d1a151cf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d1a151cf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d1a151c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d1a151c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d1a151cf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d1a151cf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d1a151cf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d1a151cf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37120e41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37120e41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d1a151cf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d1a151cf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d1a151cf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d1a151cf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d1a151cf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d1a151cf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d1a151cf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d1a151cf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d1a151cf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d1a151cf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a9de2407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a9de2407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d1a151cf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3d1a151cf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a9de2407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a9de2407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d1a151cf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d1a151cf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d1a151cf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d1a151cf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37120e41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37120e41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d1a151cf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3d1a151cf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d1a151cf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3d1a151cf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d1a151cf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3d1a151cf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d1a151cf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3d1a151cf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3d1a151cf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3d1a151cf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d1a151cf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3d1a151cf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d1a151cf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d1a151cf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d1a151cf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3d1a151cf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d1a151cf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3d1a151cf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d1a151cf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3d1a151cf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a9de240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a9de240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d1a151cf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3d1a151cf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3a9de240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3a9de240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a9de2407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a9de2407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a9de2407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a9de2407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a9de2407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a9de2407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a9de2407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a9de2407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a9de2407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a9de2407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09600" y="16573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609600" y="365760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3200"/>
              <a:buFont typeface="Arial"/>
              <a:buNone/>
              <a:defRPr/>
            </a:lvl1pPr>
            <a:lvl2pPr lvl="1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lvl="5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010400" y="114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999" y="135000"/>
            <a:ext cx="1753818" cy="708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1726138" y="231870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726138" y="27438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Clr>
                <a:srgbClr val="1F145D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1F145D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Clr>
                <a:srgbClr val="1F145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rgbClr val="1F145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 rot="5400000">
            <a:off x="3324300" y="-943050"/>
            <a:ext cx="2800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 rot="5400000">
            <a:off x="6038850" y="1771650"/>
            <a:ext cx="35433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 rot="5400000">
            <a:off x="1847850" y="-209550"/>
            <a:ext cx="35433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609600" y="1771650"/>
            <a:ext cx="4038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840"/>
              </a:spcBef>
              <a:spcAft>
                <a:spcPts val="0"/>
              </a:spcAft>
              <a:buClr>
                <a:srgbClr val="1F145D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Char char="•"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4800600" y="1771650"/>
            <a:ext cx="4038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840"/>
              </a:spcBef>
              <a:spcAft>
                <a:spcPts val="0"/>
              </a:spcAft>
              <a:buClr>
                <a:srgbClr val="1F145D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Char char="•"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609600" y="1771650"/>
            <a:ext cx="4038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00600" y="1771650"/>
            <a:ext cx="4038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1F145D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1F145D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rgbClr val="1F145D"/>
              </a:buClr>
              <a:buSzPts val="1400"/>
              <a:buNone/>
              <a:defRPr sz="1400"/>
            </a:lvl5pPr>
            <a:lvl6pPr indent="-228600" lvl="5" marL="274320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indent="-228600" lvl="6" marL="320040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rgbClr val="1F145D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rgbClr val="1F145D"/>
              </a:buClr>
              <a:buSzPts val="2000"/>
              <a:buChar char="•"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indent="-330200" lvl="4" marL="22860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4" name="Google Shape;34;p7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rgbClr val="1F145D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7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rgbClr val="1F145D"/>
              </a:buClr>
              <a:buSzPts val="2000"/>
              <a:buChar char="•"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indent="-330200" lvl="4" marL="22860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960"/>
              </a:spcBef>
              <a:spcAft>
                <a:spcPts val="0"/>
              </a:spcAft>
              <a:buClr>
                <a:srgbClr val="1F145D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840"/>
              </a:spcBef>
              <a:spcAft>
                <a:spcPts val="0"/>
              </a:spcAft>
              <a:buClr>
                <a:srgbClr val="1F145D"/>
              </a:buClr>
              <a:buSzPts val="2800"/>
              <a:buChar char="•"/>
              <a:defRPr sz="2800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4pPr>
            <a:lvl5pPr indent="-355600" lvl="4" marL="228600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rgbClr val="1F145D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Clr>
                <a:srgbClr val="1F145D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1F145D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Clr>
                <a:srgbClr val="1F145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rgbClr val="1F145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960"/>
              </a:spcBef>
              <a:spcAft>
                <a:spcPts val="0"/>
              </a:spcAft>
              <a:buClr>
                <a:srgbClr val="1F145D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840"/>
              </a:spcBef>
              <a:spcAft>
                <a:spcPts val="0"/>
              </a:spcAft>
              <a:buClr>
                <a:srgbClr val="1F145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rgbClr val="1F145D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79999" y="135000"/>
            <a:ext cx="1753818" cy="7085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9" name="Google Shape;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44408" y="4671919"/>
            <a:ext cx="582236" cy="35728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/>
        </p:nvSpPr>
        <p:spPr>
          <a:xfrm>
            <a:off x="150000" y="4736525"/>
            <a:ext cx="47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and Innovation Support, IT-Services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rcg.group.shef.ac.uk/courses/cic6006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rcgsheffield/introc" TargetMode="External"/><Relationship Id="rId4" Type="http://schemas.openxmlformats.org/officeDocument/2006/relationships/hyperlink" Target="https://www.codeblocks.org/downloads/" TargetMode="External"/><Relationship Id="rId5" Type="http://schemas.openxmlformats.org/officeDocument/2006/relationships/hyperlink" Target="https://www.msys2.org/" TargetMode="External"/><Relationship Id="rId6" Type="http://schemas.openxmlformats.org/officeDocument/2006/relationships/hyperlink" Target="https://www.eclipse.org/downloads/packages/release/2022-06/r/eclipse-ide-cc-developer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plusplus.com/" TargetMode="External"/><Relationship Id="rId4" Type="http://schemas.openxmlformats.org/officeDocument/2006/relationships/hyperlink" Target="https://www.w3schools.com/c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09600" y="1657350"/>
            <a:ext cx="82296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C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2647050" y="204675"/>
            <a:ext cx="4832700" cy="83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Layout and Syntax of a 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C Program:Hello World</a:t>
            </a:r>
            <a:endParaRPr sz="2800"/>
          </a:p>
        </p:txBody>
      </p:sp>
      <p:sp>
        <p:nvSpPr>
          <p:cNvPr id="111" name="Google Shape;111;p23"/>
          <p:cNvSpPr txBox="1"/>
          <p:nvPr/>
        </p:nvSpPr>
        <p:spPr>
          <a:xfrm>
            <a:off x="1738675" y="1084325"/>
            <a:ext cx="5215800" cy="3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/* This is a hello world program*/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7F0055"/>
                </a:solidFill>
              </a:rPr>
              <a:t>#include</a:t>
            </a:r>
            <a:r>
              <a:rPr lang="en-GB" sz="900"/>
              <a:t> </a:t>
            </a:r>
            <a:r>
              <a:rPr lang="en-GB" sz="900">
                <a:solidFill>
                  <a:srgbClr val="2A00FF"/>
                </a:solidFill>
              </a:rPr>
              <a:t>&lt;stdio.h&gt;</a:t>
            </a:r>
            <a:r>
              <a:rPr lang="en-GB" sz="900"/>
              <a:t>    </a:t>
            </a:r>
            <a:r>
              <a:rPr lang="en-GB" sz="900">
                <a:solidFill>
                  <a:srgbClr val="3F7F5F"/>
                </a:solidFill>
              </a:rPr>
              <a:t>/*pre-processor statement*/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/*The program starts with a main function*/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/*This program will return an integer result*/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7F0055"/>
                </a:solidFill>
              </a:rPr>
              <a:t>int</a:t>
            </a:r>
            <a:r>
              <a:rPr lang="en-GB" sz="900"/>
              <a:t> </a:t>
            </a:r>
            <a:r>
              <a:rPr b="1" lang="en-GB" sz="900"/>
              <a:t>main</a:t>
            </a:r>
            <a:r>
              <a:rPr lang="en-GB" sz="900"/>
              <a:t>()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{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	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	</a:t>
            </a:r>
            <a:r>
              <a:rPr lang="en-GB" sz="900">
                <a:solidFill>
                  <a:srgbClr val="3F7F5F"/>
                </a:solidFill>
              </a:rPr>
              <a:t>/*Blocks of program statements are enclosed by pairs of 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	 * curly braces at the beginning and end of the block*/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	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	</a:t>
            </a:r>
            <a:r>
              <a:rPr lang="en-GB" sz="900">
                <a:solidFill>
                  <a:srgbClr val="3F7F5F"/>
                </a:solidFill>
              </a:rPr>
              <a:t>/*Use the printf function to Display a welcome message on the users screen*/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	printf(</a:t>
            </a:r>
            <a:r>
              <a:rPr lang="en-GB" sz="900">
                <a:solidFill>
                  <a:srgbClr val="2A00FF"/>
                </a:solidFill>
              </a:rPr>
              <a:t>"Welcome to the C Language!\n);"</a:t>
            </a:r>
            <a:endParaRPr sz="900">
              <a:solidFill>
                <a:srgbClr val="2A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			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	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    </a:t>
            </a:r>
            <a:r>
              <a:rPr lang="en-GB" sz="900">
                <a:solidFill>
                  <a:srgbClr val="3F7F5F"/>
                </a:solidFill>
              </a:rPr>
              <a:t>/*The program finishes when the final statement in the main program block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     * is executed or a return statement is reached*/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			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	</a:t>
            </a:r>
            <a:r>
              <a:rPr lang="en-GB" sz="900">
                <a:solidFill>
                  <a:srgbClr val="3F7F5F"/>
                </a:solidFill>
              </a:rPr>
              <a:t>/*Return the integer result 0 as the output of the program*/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	</a:t>
            </a:r>
            <a:r>
              <a:rPr b="1" lang="en-GB" sz="900">
                <a:solidFill>
                  <a:srgbClr val="7F0055"/>
                </a:solidFill>
              </a:rPr>
              <a:t>return</a:t>
            </a:r>
            <a:r>
              <a:rPr lang="en-GB" sz="900"/>
              <a:t>(0);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2031300" y="204650"/>
            <a:ext cx="6978900" cy="91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Features of a simple C-Program</a:t>
            </a:r>
            <a:endParaRPr sz="4000"/>
          </a:p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457200" y="1497650"/>
            <a:ext cx="8229600" cy="332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F145D"/>
              </a:buClr>
              <a:buSzPts val="1700"/>
              <a:buChar char="●"/>
            </a:pPr>
            <a:r>
              <a:rPr lang="en-GB" sz="1700">
                <a:solidFill>
                  <a:srgbClr val="1F145D"/>
                </a:solidFill>
              </a:rPr>
              <a:t>A C-Program is just a text file you can edit with most text editor</a:t>
            </a:r>
            <a:endParaRPr sz="1700">
              <a:solidFill>
                <a:srgbClr val="1F145D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700"/>
              <a:buChar char="●"/>
            </a:pPr>
            <a:r>
              <a:rPr lang="en-GB" sz="1700">
                <a:solidFill>
                  <a:srgbClr val="1F145D"/>
                </a:solidFill>
              </a:rPr>
              <a:t>Lots of comments - Enclosed by /*	*/</a:t>
            </a:r>
            <a:endParaRPr sz="1700">
              <a:solidFill>
                <a:srgbClr val="1F145D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700"/>
              <a:buChar char="●"/>
            </a:pPr>
            <a:r>
              <a:rPr lang="en-GB" sz="1700">
                <a:solidFill>
                  <a:srgbClr val="1F145D"/>
                </a:solidFill>
              </a:rPr>
              <a:t>Program blocks enclosed by curly braces {}</a:t>
            </a:r>
            <a:endParaRPr sz="1700">
              <a:solidFill>
                <a:srgbClr val="1F145D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700"/>
              <a:buChar char="●"/>
            </a:pPr>
            <a:r>
              <a:rPr lang="en-GB" sz="1700">
                <a:solidFill>
                  <a:srgbClr val="1F145D"/>
                </a:solidFill>
              </a:rPr>
              <a:t>Statements terminated with a ;</a:t>
            </a:r>
            <a:endParaRPr sz="1700">
              <a:solidFill>
                <a:srgbClr val="1F145D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700"/>
              <a:buChar char="●"/>
            </a:pPr>
            <a:r>
              <a:rPr lang="en-GB" sz="1700">
                <a:solidFill>
                  <a:srgbClr val="1F145D"/>
                </a:solidFill>
              </a:rPr>
              <a:t>Preprocessor statement</a:t>
            </a:r>
            <a:endParaRPr sz="1700">
              <a:solidFill>
                <a:srgbClr val="1F145D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700"/>
              <a:buChar char="○"/>
            </a:pPr>
            <a:r>
              <a:rPr lang="en-GB" sz="1700">
                <a:solidFill>
                  <a:srgbClr val="1F145D"/>
                </a:solidFill>
              </a:rPr>
              <a:t>#include &lt;stdio.h&gt;</a:t>
            </a:r>
            <a:endParaRPr sz="1700">
              <a:solidFill>
                <a:srgbClr val="1F145D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700"/>
              <a:buChar char="○"/>
            </a:pPr>
            <a:r>
              <a:rPr lang="en-GB" sz="1700">
                <a:solidFill>
                  <a:srgbClr val="1F145D"/>
                </a:solidFill>
              </a:rPr>
              <a:t>Enables functions to call standard input ouput functions (e.g. printf, scanf)</a:t>
            </a:r>
            <a:endParaRPr sz="1700">
              <a:solidFill>
                <a:srgbClr val="1F145D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700"/>
              <a:buChar char="○"/>
            </a:pPr>
            <a:r>
              <a:rPr lang="en-GB" sz="1700">
                <a:solidFill>
                  <a:srgbClr val="1F145D"/>
                </a:solidFill>
              </a:rPr>
              <a:t>Not terminated with a ;</a:t>
            </a:r>
            <a:endParaRPr sz="1700">
              <a:solidFill>
                <a:srgbClr val="1F145D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700"/>
              <a:buChar char="●"/>
            </a:pPr>
            <a:r>
              <a:rPr lang="en-GB" sz="1700">
                <a:solidFill>
                  <a:srgbClr val="1F145D"/>
                </a:solidFill>
              </a:rPr>
              <a:t>printf is a function call from the standard C-library which uses escape sequence characters e.g. \n   newline</a:t>
            </a:r>
            <a:endParaRPr sz="1700">
              <a:solidFill>
                <a:srgbClr val="1F145D"/>
              </a:solidFill>
            </a:endParaRPr>
          </a:p>
          <a:p>
            <a:pPr indent="0" lvl="0" marL="7366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F145D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2085650" y="2680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Compiling the Program</a:t>
            </a:r>
            <a:endParaRPr/>
          </a:p>
        </p:txBody>
      </p:sp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600525" y="1171650"/>
            <a:ext cx="8229600" cy="331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/>
              <a:t>gcc -o runcode [options] mycode.c</a:t>
            </a:r>
            <a:endParaRPr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540"/>
              </a:spcBef>
              <a:spcAft>
                <a:spcPts val="0"/>
              </a:spcAft>
              <a:buSzPts val="1600"/>
              <a:buChar char="•"/>
            </a:pPr>
            <a:r>
              <a:rPr lang="en-GB" sz="3000"/>
              <a:t>runcode is the executable program</a:t>
            </a:r>
            <a:endParaRPr sz="30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3000"/>
              <a:t>mycode.c is the source code</a:t>
            </a:r>
            <a:endParaRPr sz="30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3000"/>
              <a:t>Options, for example compile for debugging, set optimisation flags, definitions etc..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2103750" y="2046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Compiler Options</a:t>
            </a:r>
            <a:endParaRPr/>
          </a:p>
        </p:txBody>
      </p:sp>
      <p:graphicFrame>
        <p:nvGraphicFramePr>
          <p:cNvPr id="129" name="Google Shape;129;p26"/>
          <p:cNvGraphicFramePr/>
          <p:nvPr/>
        </p:nvGraphicFramePr>
        <p:xfrm>
          <a:off x="440850" y="9916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{4698DC07-C927-4A41-A434-B5C54FACFCE1}</a:tableStyleId>
              </a:tblPr>
              <a:tblGrid>
                <a:gridCol w="1581875"/>
                <a:gridCol w="5466975"/>
              </a:tblGrid>
              <a:tr h="32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Option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Action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21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Remove any symbol and object relocation information from the program. Reduce the size of the program and runtime overhead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Compile, do not link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3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-o exefile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Specify name for the resulting executable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Produce debugging information (no optimisation)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-llibrary_name (lower case L)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Link the given library into the program e.g. include math library by using the option -lm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-Idirectory_name (upper case I)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Add directory to search path for include files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-O 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Set optimisation level to 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5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-Dmacro[=defn]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Define a macro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Programming Structures</a:t>
            </a:r>
            <a:endParaRPr/>
          </a:p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540"/>
              </a:spcBef>
              <a:spcAft>
                <a:spcPts val="0"/>
              </a:spcAft>
              <a:buSzPts val="1500"/>
              <a:buChar char="•"/>
            </a:pPr>
            <a:r>
              <a:rPr lang="en-GB" sz="2900"/>
              <a:t>Understand program </a:t>
            </a:r>
            <a:r>
              <a:rPr lang="en-GB" sz="2900"/>
              <a:t>structures</a:t>
            </a:r>
            <a:r>
              <a:rPr lang="en-GB" sz="2900"/>
              <a:t> by reviewing a practical example</a:t>
            </a:r>
            <a:endParaRPr sz="29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2900"/>
              <a:t>Review the root_bisection.c example understand how this follows the saem structure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GB" sz="2900"/>
              <a:t>Develop understanding of root_bisection.c</a:t>
            </a:r>
            <a:endParaRPr sz="2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title"/>
          </p:nvPr>
        </p:nvSpPr>
        <p:spPr>
          <a:xfrm>
            <a:off x="2085625" y="3133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645825" y="10200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/*Bisection method for finding roots*/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/* here is an example use of the while statement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// which is used for finding the root of a polynomial 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// which is known to lie within a certain interval.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// a is the lower value of the range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// b is the upper value of the range */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7F0055"/>
                </a:solidFill>
              </a:rPr>
              <a:t>#include</a:t>
            </a:r>
            <a:r>
              <a:rPr lang="en-GB" sz="900">
                <a:solidFill>
                  <a:srgbClr val="000000"/>
                </a:solidFill>
              </a:rPr>
              <a:t> </a:t>
            </a:r>
            <a:r>
              <a:rPr lang="en-GB" sz="900">
                <a:solidFill>
                  <a:srgbClr val="2A00FF"/>
                </a:solidFill>
              </a:rPr>
              <a:t>&lt;stdio.h&gt;</a:t>
            </a:r>
            <a:endParaRPr sz="900">
              <a:solidFill>
                <a:srgbClr val="2A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7F0055"/>
                </a:solidFill>
              </a:rPr>
              <a:t>#include</a:t>
            </a:r>
            <a:r>
              <a:rPr lang="en-GB" sz="900">
                <a:solidFill>
                  <a:srgbClr val="000000"/>
                </a:solidFill>
              </a:rPr>
              <a:t> </a:t>
            </a:r>
            <a:r>
              <a:rPr lang="en-GB" sz="900">
                <a:solidFill>
                  <a:srgbClr val="2A00FF"/>
                </a:solidFill>
              </a:rPr>
              <a:t>&lt;math.h&gt;</a:t>
            </a:r>
            <a:endParaRPr sz="900">
              <a:solidFill>
                <a:srgbClr val="2A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7F0055"/>
                </a:solidFill>
              </a:rPr>
              <a:t>#include</a:t>
            </a:r>
            <a:r>
              <a:rPr lang="en-GB" sz="900">
                <a:solidFill>
                  <a:srgbClr val="000000"/>
                </a:solidFill>
              </a:rPr>
              <a:t> </a:t>
            </a:r>
            <a:r>
              <a:rPr lang="en-GB" sz="900">
                <a:solidFill>
                  <a:srgbClr val="2A00FF"/>
                </a:solidFill>
              </a:rPr>
              <a:t>&lt;float.h&gt;</a:t>
            </a:r>
            <a:endParaRPr sz="900">
              <a:solidFill>
                <a:srgbClr val="2A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/*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  Note FLT_MIN, FLT_MAX and FLT_EPSILON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  defined in float.h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*/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7F0055"/>
                </a:solidFill>
              </a:rPr>
              <a:t>float</a:t>
            </a:r>
            <a:r>
              <a:rPr lang="en-GB" sz="900">
                <a:solidFill>
                  <a:srgbClr val="000000"/>
                </a:solidFill>
              </a:rPr>
              <a:t> </a:t>
            </a:r>
            <a:r>
              <a:rPr b="1" lang="en-GB" sz="900">
                <a:solidFill>
                  <a:srgbClr val="000000"/>
                </a:solidFill>
              </a:rPr>
              <a:t>sign</a:t>
            </a:r>
            <a:r>
              <a:rPr lang="en-GB" sz="900">
                <a:solidFill>
                  <a:srgbClr val="000000"/>
                </a:solidFill>
              </a:rPr>
              <a:t>(</a:t>
            </a:r>
            <a:r>
              <a:rPr b="1" lang="en-GB" sz="900">
                <a:solidFill>
                  <a:srgbClr val="7F0055"/>
                </a:solidFill>
              </a:rPr>
              <a:t>float</a:t>
            </a:r>
            <a:r>
              <a:rPr lang="en-GB" sz="900">
                <a:solidFill>
                  <a:srgbClr val="000000"/>
                </a:solidFill>
              </a:rPr>
              <a:t> f){</a:t>
            </a:r>
            <a:r>
              <a:rPr b="1" lang="en-GB" sz="900">
                <a:solidFill>
                  <a:srgbClr val="7F0055"/>
                </a:solidFill>
              </a:rPr>
              <a:t>return</a:t>
            </a:r>
            <a:r>
              <a:rPr lang="en-GB" sz="900">
                <a:solidFill>
                  <a:srgbClr val="000000"/>
                </a:solidFill>
              </a:rPr>
              <a:t>(</a:t>
            </a:r>
            <a:r>
              <a:rPr b="1" lang="en-GB" sz="900">
                <a:solidFill>
                  <a:srgbClr val="642880"/>
                </a:solidFill>
              </a:rPr>
              <a:t>fabs</a:t>
            </a:r>
            <a:r>
              <a:rPr lang="en-GB" sz="900">
                <a:solidFill>
                  <a:srgbClr val="000000"/>
                </a:solidFill>
              </a:rPr>
              <a:t>(f)/f);}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7F0055"/>
                </a:solidFill>
              </a:rPr>
              <a:t>int</a:t>
            </a:r>
            <a:r>
              <a:rPr lang="en-GB" sz="900">
                <a:solidFill>
                  <a:srgbClr val="000000"/>
                </a:solidFill>
              </a:rPr>
              <a:t> </a:t>
            </a:r>
            <a:r>
              <a:rPr b="1" lang="en-GB" sz="900">
                <a:solidFill>
                  <a:srgbClr val="000000"/>
                </a:solidFill>
              </a:rPr>
              <a:t>main</a:t>
            </a:r>
            <a:r>
              <a:rPr lang="en-GB" sz="900">
                <a:solidFill>
                  <a:srgbClr val="000000"/>
                </a:solidFill>
              </a:rPr>
              <a:t>(</a:t>
            </a:r>
            <a:r>
              <a:rPr b="1" lang="en-GB" sz="900">
                <a:solidFill>
                  <a:srgbClr val="7F0055"/>
                </a:solidFill>
              </a:rPr>
              <a:t>char</a:t>
            </a:r>
            <a:r>
              <a:rPr lang="en-GB" sz="900">
                <a:solidFill>
                  <a:srgbClr val="000000"/>
                </a:solidFill>
              </a:rPr>
              <a:t> **argv, </a:t>
            </a:r>
            <a:r>
              <a:rPr b="1" lang="en-GB" sz="900">
                <a:solidFill>
                  <a:srgbClr val="7F0055"/>
                </a:solidFill>
              </a:rPr>
              <a:t>int</a:t>
            </a:r>
            <a:r>
              <a:rPr lang="en-GB" sz="900">
                <a:solidFill>
                  <a:srgbClr val="000000"/>
                </a:solidFill>
              </a:rPr>
              <a:t> argc)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{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/*Main routines here see next slide*/</a:t>
            </a:r>
            <a:r>
              <a:rPr lang="en-GB" sz="900">
                <a:solidFill>
                  <a:srgbClr val="000000"/>
                </a:solidFill>
              </a:rPr>
              <a:t>	</a:t>
            </a:r>
            <a:endParaRPr sz="9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7F0055"/>
                </a:solidFill>
              </a:rPr>
              <a:t>return</a:t>
            </a:r>
            <a:r>
              <a:rPr lang="en-GB" sz="900">
                <a:solidFill>
                  <a:srgbClr val="000000"/>
                </a:solidFill>
              </a:rPr>
              <a:t> 0;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}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Practical</a:t>
            </a:r>
            <a:r>
              <a:rPr lang="en-GB"/>
              <a:t> demonstration</a:t>
            </a:r>
            <a:endParaRPr/>
          </a:p>
        </p:txBody>
      </p:sp>
      <p:sp>
        <p:nvSpPr>
          <p:cNvPr id="147" name="Google Shape;147;p29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54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Overview of the course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Compiling and running the welcome.c example in the basics 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Inspecting the root_bisection.c example in the exampleprograms folder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type="title"/>
          </p:nvPr>
        </p:nvSpPr>
        <p:spPr>
          <a:xfrm>
            <a:off x="2199975" y="21337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 Session</a:t>
            </a:r>
            <a:endParaRPr/>
          </a:p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589475" y="1046925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spcBef>
                <a:spcPts val="54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2600"/>
              <a:t>Access the course examples from </a:t>
            </a:r>
            <a:r>
              <a:rPr lang="en-GB" sz="2600" u="sng">
                <a:solidFill>
                  <a:schemeClr val="hlink"/>
                </a:solidFill>
                <a:hlinkClick r:id="rId3"/>
              </a:rPr>
              <a:t>http://rcg.group.shef.ac.uk/courses/cic6006/</a:t>
            </a:r>
            <a:endParaRPr sz="26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2600"/>
              <a:t>Compile and run the hello world program add another message which is displayed to the screen for example “Good Bye and Thank you”</a:t>
            </a:r>
            <a:endParaRPr sz="26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GB" sz="2600"/>
              <a:t>Inspect the program in the cexamples folder “root_bisection.c” familiarise yourself with the general structure of the program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GB" sz="2600"/>
              <a:t>Compile and run root_bisection.c</a:t>
            </a:r>
            <a:endParaRPr sz="2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54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Values and variable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Arithmetic operations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Control Structures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Conditional selection and branching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Repetition of operations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type="title"/>
          </p:nvPr>
        </p:nvSpPr>
        <p:spPr>
          <a:xfrm>
            <a:off x="1948300" y="2436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Question: </a:t>
            </a:r>
            <a:endParaRPr/>
          </a:p>
        </p:txBody>
      </p:sp>
      <p:sp>
        <p:nvSpPr>
          <p:cNvPr id="165" name="Google Shape;165;p32"/>
          <p:cNvSpPr txBox="1"/>
          <p:nvPr>
            <p:ph idx="1" type="body"/>
          </p:nvPr>
        </p:nvSpPr>
        <p:spPr>
          <a:xfrm>
            <a:off x="337825" y="1258113"/>
            <a:ext cx="8229600" cy="80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What is the syntax used for a comment in a C program, which option/options is/are correct?</a:t>
            </a:r>
            <a:endParaRPr/>
          </a:p>
        </p:txBody>
      </p:sp>
      <p:sp>
        <p:nvSpPr>
          <p:cNvPr id="166" name="Google Shape;166;p32"/>
          <p:cNvSpPr txBox="1"/>
          <p:nvPr/>
        </p:nvSpPr>
        <p:spPr>
          <a:xfrm>
            <a:off x="562225" y="2506325"/>
            <a:ext cx="7780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GB" sz="1800"/>
              <a:t>Comment lines start with the # symbol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GB" sz="1800"/>
              <a:t>Comment lines start with the characters /*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GB" sz="1800"/>
              <a:t>Comment</a:t>
            </a:r>
            <a:r>
              <a:rPr lang="en-GB" sz="1800"/>
              <a:t> lines start with the characters //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GB" sz="1800"/>
              <a:t>Comment lines start with the characters rem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GB" sz="1800"/>
              <a:t>Comments are enclosed by the </a:t>
            </a:r>
            <a:r>
              <a:rPr lang="en-GB" sz="1800"/>
              <a:t>characters</a:t>
            </a:r>
            <a:r>
              <a:rPr lang="en-GB" sz="1800"/>
              <a:t> /* and */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we are</a:t>
            </a:r>
            <a:endParaRPr/>
          </a:p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/>
              <a:t>Research &amp; Innovation Support  in IT Services</a:t>
            </a:r>
            <a:endParaRPr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/>
              <a:t>Dr Michael Griffiths</a:t>
            </a:r>
            <a:endParaRPr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/>
              <a:t>Dr Norbert Gyenge </a:t>
            </a:r>
            <a:endParaRPr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Values and Variables</a:t>
            </a:r>
            <a:endParaRPr/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A variable is a container for a value we can have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different types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– Characters</a:t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– Integer Values</a:t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– Floating-point values</a:t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– Memory locations</a:t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2109375" y="24357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</a:t>
            </a:r>
            <a:endParaRPr/>
          </a:p>
        </p:txBody>
      </p:sp>
      <p:sp>
        <p:nvSpPr>
          <p:cNvPr id="178" name="Google Shape;178;p34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Variables of the same type are compared using the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comparison operator ==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• Variable declaration using the assignment operator =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float myfloat;</a:t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float fanother=3.1415927;</a:t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• Other types using unsigned and long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– long double, long int, short int, unsigned short int</a:t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• Occupy memory have a size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Precision and range machine dependent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Types</a:t>
            </a:r>
            <a:endParaRPr/>
          </a:p>
        </p:txBody>
      </p:sp>
      <p:sp>
        <p:nvSpPr>
          <p:cNvPr id="184" name="Google Shape;184;p35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Type Size</a:t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(Bytes)</a:t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Lower Upper</a:t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int 4 -2</a:t>
            </a:r>
            <a:r>
              <a:rPr lang="en-GB" sz="1000">
                <a:solidFill>
                  <a:srgbClr val="00009A"/>
                </a:solidFill>
              </a:rPr>
              <a:t>31 </a:t>
            </a:r>
            <a:r>
              <a:rPr lang="en-GB" sz="1500">
                <a:solidFill>
                  <a:srgbClr val="00009A"/>
                </a:solidFill>
              </a:rPr>
              <a:t>+2</a:t>
            </a:r>
            <a:r>
              <a:rPr lang="en-GB" sz="1000">
                <a:solidFill>
                  <a:srgbClr val="00009A"/>
                </a:solidFill>
              </a:rPr>
              <a:t>31</a:t>
            </a:r>
            <a:r>
              <a:rPr lang="en-GB" sz="1500">
                <a:solidFill>
                  <a:srgbClr val="00009A"/>
                </a:solidFill>
              </a:rPr>
              <a:t>-1</a:t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float 4 -3.2X10</a:t>
            </a:r>
            <a:r>
              <a:rPr lang="en-GB" sz="1000">
                <a:solidFill>
                  <a:srgbClr val="00009A"/>
                </a:solidFill>
              </a:rPr>
              <a:t>32 </a:t>
            </a:r>
            <a:r>
              <a:rPr lang="en-GB" sz="1500">
                <a:solidFill>
                  <a:srgbClr val="00009A"/>
                </a:solidFill>
              </a:rPr>
              <a:t>3.2X10</a:t>
            </a:r>
            <a:r>
              <a:rPr lang="en-GB" sz="1000">
                <a:solidFill>
                  <a:srgbClr val="00009A"/>
                </a:solidFill>
              </a:rPr>
              <a:t>32</a:t>
            </a:r>
            <a:endParaRPr sz="10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double 8 -</a:t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1.7X10</a:t>
            </a:r>
            <a:r>
              <a:rPr lang="en-GB" sz="1000">
                <a:solidFill>
                  <a:srgbClr val="00009A"/>
                </a:solidFill>
              </a:rPr>
              <a:t>302</a:t>
            </a:r>
            <a:endParaRPr sz="10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1.7X10</a:t>
            </a:r>
            <a:r>
              <a:rPr lang="en-GB" sz="1000">
                <a:solidFill>
                  <a:srgbClr val="00009A"/>
                </a:solidFill>
              </a:rPr>
              <a:t>302</a:t>
            </a:r>
            <a:endParaRPr sz="10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char 1 - -</a:t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unsigned char 1 0 255</a:t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unsigned short</a:t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int</a:t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2 0 65536</a:t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short int 2 -32768 32767</a:t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>
            <p:ph type="title"/>
          </p:nvPr>
        </p:nvSpPr>
        <p:spPr>
          <a:xfrm>
            <a:off x="2109375" y="3040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Types</a:t>
            </a:r>
            <a:endParaRPr/>
          </a:p>
        </p:txBody>
      </p:sp>
      <p:graphicFrame>
        <p:nvGraphicFramePr>
          <p:cNvPr id="190" name="Google Shape;190;p36"/>
          <p:cNvGraphicFramePr/>
          <p:nvPr/>
        </p:nvGraphicFramePr>
        <p:xfrm>
          <a:off x="9525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{4698DC07-C927-4A41-A434-B5C54FACFCE1}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Type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Size (bytes)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Range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00009A"/>
                          </a:solidFill>
                        </a:rPr>
                        <a:t> -2</a:t>
                      </a:r>
                      <a:r>
                        <a:rPr baseline="30000" lang="en-GB" sz="1500">
                          <a:solidFill>
                            <a:srgbClr val="00009A"/>
                          </a:solidFill>
                        </a:rPr>
                        <a:t>31</a:t>
                      </a:r>
                      <a:r>
                        <a:rPr lang="en-GB" sz="1500">
                          <a:solidFill>
                            <a:srgbClr val="00009A"/>
                          </a:solidFill>
                        </a:rPr>
                        <a:t> to </a:t>
                      </a:r>
                      <a:r>
                        <a:rPr lang="en-GB" sz="1000">
                          <a:solidFill>
                            <a:srgbClr val="00009A"/>
                          </a:solidFill>
                        </a:rPr>
                        <a:t> </a:t>
                      </a:r>
                      <a:r>
                        <a:rPr lang="en-GB" sz="1500">
                          <a:solidFill>
                            <a:srgbClr val="00009A"/>
                          </a:solidFill>
                        </a:rPr>
                        <a:t>+2</a:t>
                      </a:r>
                      <a:r>
                        <a:rPr baseline="30000" lang="en-GB" sz="1500">
                          <a:solidFill>
                            <a:srgbClr val="00009A"/>
                          </a:solidFill>
                        </a:rPr>
                        <a:t>31</a:t>
                      </a:r>
                      <a:endParaRPr baseline="30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float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double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short 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unsigned short 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unsigned 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>
            <p:ph type="title"/>
          </p:nvPr>
        </p:nvSpPr>
        <p:spPr>
          <a:xfrm>
            <a:off x="2059050" y="1832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Operators</a:t>
            </a:r>
            <a:endParaRPr/>
          </a:p>
        </p:txBody>
      </p:sp>
      <p:sp>
        <p:nvSpPr>
          <p:cNvPr id="196" name="Google Shape;196;p37"/>
          <p:cNvSpPr txBox="1"/>
          <p:nvPr>
            <p:ph idx="1" type="body"/>
          </p:nvPr>
        </p:nvSpPr>
        <p:spPr>
          <a:xfrm>
            <a:off x="639800" y="1268375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• Arithmetic operations</a:t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00009A"/>
                </a:solidFill>
              </a:rPr>
              <a:t>=, -, /, %, *</a:t>
            </a:r>
            <a:endParaRPr sz="135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• Assignment operations</a:t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00009A"/>
                </a:solidFill>
              </a:rPr>
              <a:t>=, +=. -=, *=, %=, /=, !</a:t>
            </a:r>
            <a:endParaRPr sz="135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• Increment and decrement (pre or post) operations</a:t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00009A"/>
                </a:solidFill>
              </a:rPr>
              <a:t>++, --</a:t>
            </a:r>
            <a:endParaRPr sz="135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• Logical operations</a:t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00009A"/>
                </a:solidFill>
              </a:rPr>
              <a:t>||, &amp;&amp;, !</a:t>
            </a:r>
            <a:endParaRPr sz="135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• Bitwise operations</a:t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00009A"/>
                </a:solidFill>
              </a:rPr>
              <a:t>|, &amp;, ~</a:t>
            </a:r>
            <a:endParaRPr sz="135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• Comparison</a:t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00009A"/>
                </a:solidFill>
              </a:rPr>
              <a:t>&lt;, &lt;=, &gt;, &gt;=, ==, !=</a:t>
            </a:r>
            <a:endParaRPr sz="1350">
              <a:solidFill>
                <a:srgbClr val="00009A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>
            <p:ph type="title"/>
          </p:nvPr>
        </p:nvSpPr>
        <p:spPr>
          <a:xfrm>
            <a:off x="2085625" y="249925"/>
            <a:ext cx="6812400" cy="84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Practical Demonstration</a:t>
            </a:r>
            <a:endParaRPr/>
          </a:p>
        </p:txBody>
      </p:sp>
      <p:sp>
        <p:nvSpPr>
          <p:cNvPr id="202" name="Google Shape;202;p38"/>
          <p:cNvSpPr txBox="1"/>
          <p:nvPr>
            <p:ph idx="1" type="body"/>
          </p:nvPr>
        </p:nvSpPr>
        <p:spPr>
          <a:xfrm>
            <a:off x="592475" y="3238100"/>
            <a:ext cx="8229600" cy="139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7F0055"/>
                </a:solidFill>
              </a:rPr>
              <a:t>int</a:t>
            </a:r>
            <a:r>
              <a:rPr lang="en-GB" sz="900">
                <a:solidFill>
                  <a:srgbClr val="000000"/>
                </a:solidFill>
              </a:rPr>
              <a:t> </a:t>
            </a:r>
            <a:r>
              <a:rPr b="1" lang="en-GB" sz="900">
                <a:solidFill>
                  <a:srgbClr val="000000"/>
                </a:solidFill>
              </a:rPr>
              <a:t>main</a:t>
            </a:r>
            <a:r>
              <a:rPr lang="en-GB" sz="900">
                <a:solidFill>
                  <a:srgbClr val="000000"/>
                </a:solidFill>
              </a:rPr>
              <a:t>(</a:t>
            </a:r>
            <a:r>
              <a:rPr b="1" lang="en-GB" sz="900">
                <a:solidFill>
                  <a:srgbClr val="7F0055"/>
                </a:solidFill>
              </a:rPr>
              <a:t>char</a:t>
            </a:r>
            <a:r>
              <a:rPr lang="en-GB" sz="900">
                <a:solidFill>
                  <a:srgbClr val="000000"/>
                </a:solidFill>
              </a:rPr>
              <a:t> **argv, </a:t>
            </a:r>
            <a:r>
              <a:rPr b="1" lang="en-GB" sz="900">
                <a:solidFill>
                  <a:srgbClr val="7F0055"/>
                </a:solidFill>
              </a:rPr>
              <a:t>int</a:t>
            </a:r>
            <a:r>
              <a:rPr lang="en-GB" sz="900">
                <a:solidFill>
                  <a:srgbClr val="000000"/>
                </a:solidFill>
              </a:rPr>
              <a:t> argc)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{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</a:t>
            </a:r>
            <a:r>
              <a:rPr b="1" lang="en-GB" sz="900">
                <a:solidFill>
                  <a:srgbClr val="7F0055"/>
                </a:solidFill>
              </a:rPr>
              <a:t>float</a:t>
            </a:r>
            <a:r>
              <a:rPr lang="en-GB" sz="900">
                <a:solidFill>
                  <a:srgbClr val="000000"/>
                </a:solidFill>
              </a:rPr>
              <a:t> x,fx;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</a:t>
            </a:r>
            <a:r>
              <a:rPr b="1" lang="en-GB" sz="900">
                <a:solidFill>
                  <a:srgbClr val="7F0055"/>
                </a:solidFill>
              </a:rPr>
              <a:t>float</a:t>
            </a:r>
            <a:r>
              <a:rPr lang="en-GB" sz="900">
                <a:solidFill>
                  <a:srgbClr val="000000"/>
                </a:solidFill>
              </a:rPr>
              <a:t> a = 0;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</a:t>
            </a:r>
            <a:r>
              <a:rPr b="1" lang="en-GB" sz="900">
                <a:solidFill>
                  <a:srgbClr val="7F0055"/>
                </a:solidFill>
              </a:rPr>
              <a:t>float</a:t>
            </a:r>
            <a:r>
              <a:rPr lang="en-GB" sz="900">
                <a:solidFill>
                  <a:srgbClr val="000000"/>
                </a:solidFill>
              </a:rPr>
              <a:t> fa = -FLT_MIN;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</a:t>
            </a:r>
            <a:r>
              <a:rPr b="1" lang="en-GB" sz="900">
                <a:solidFill>
                  <a:srgbClr val="7F0055"/>
                </a:solidFill>
              </a:rPr>
              <a:t>float</a:t>
            </a:r>
            <a:r>
              <a:rPr lang="en-GB" sz="900">
                <a:solidFill>
                  <a:srgbClr val="000000"/>
                </a:solidFill>
              </a:rPr>
              <a:t> b = 3;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</a:t>
            </a:r>
            <a:r>
              <a:rPr b="1" lang="en-GB" sz="900">
                <a:solidFill>
                  <a:srgbClr val="7F0055"/>
                </a:solidFill>
              </a:rPr>
              <a:t>float</a:t>
            </a:r>
            <a:r>
              <a:rPr lang="en-GB" sz="900">
                <a:solidFill>
                  <a:srgbClr val="000000"/>
                </a:solidFill>
              </a:rPr>
              <a:t> fb = FLT_MAX;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8"/>
          <p:cNvSpPr txBox="1"/>
          <p:nvPr/>
        </p:nvSpPr>
        <p:spPr>
          <a:xfrm>
            <a:off x="694525" y="1097125"/>
            <a:ext cx="63915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1F145D"/>
                </a:solidFill>
              </a:rPr>
              <a:t>Locate and inspect the variable definition lines</a:t>
            </a:r>
            <a:endParaRPr sz="2000">
              <a:solidFill>
                <a:srgbClr val="1F145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Inspect the program root_bisection.c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Which lines define a variable?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Which lines initialise a variable?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Which lines are initialised using a constant header file?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Inspect</a:t>
            </a:r>
            <a:r>
              <a:rPr lang="en-GB" sz="1600"/>
              <a:t> the header file in the cplusplus web site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/>
          <p:nvPr>
            <p:ph type="title"/>
          </p:nvPr>
        </p:nvSpPr>
        <p:spPr>
          <a:xfrm>
            <a:off x="2059025" y="2033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 Session</a:t>
            </a:r>
            <a:endParaRPr/>
          </a:p>
        </p:txBody>
      </p:sp>
      <p:sp>
        <p:nvSpPr>
          <p:cNvPr id="209" name="Google Shape;209;p39"/>
          <p:cNvSpPr txBox="1"/>
          <p:nvPr>
            <p:ph idx="1" type="body"/>
          </p:nvPr>
        </p:nvSpPr>
        <p:spPr>
          <a:xfrm>
            <a:off x="569325" y="1006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spcBef>
                <a:spcPts val="54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Inspect compile and run arith.c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After the display results section add two new lines as follows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-GB" sz="2100"/>
              <a:t>Use the ++ operator to increment the sum variable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-GB" sz="2100"/>
              <a:t>Use the -- operator to decrement the difference variable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Use the printf command to display new values for sum and difference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Compile, run and debug your modified arith.c program</a:t>
            </a:r>
            <a:endParaRPr sz="2100"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 txBox="1"/>
          <p:nvPr>
            <p:ph type="title"/>
          </p:nvPr>
        </p:nvSpPr>
        <p:spPr>
          <a:xfrm>
            <a:off x="2049425" y="2046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0"/>
          <p:cNvSpPr txBox="1"/>
          <p:nvPr>
            <p:ph idx="1" type="body"/>
          </p:nvPr>
        </p:nvSpPr>
        <p:spPr>
          <a:xfrm>
            <a:off x="564325" y="1346025"/>
            <a:ext cx="8229600" cy="332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</a:t>
            </a:r>
            <a:r>
              <a:rPr b="1" lang="en-GB" sz="900">
                <a:solidFill>
                  <a:srgbClr val="7F0055"/>
                </a:solidFill>
              </a:rPr>
              <a:t>while</a:t>
            </a:r>
            <a:r>
              <a:rPr lang="en-GB" sz="900">
                <a:solidFill>
                  <a:srgbClr val="000000"/>
                </a:solidFill>
              </a:rPr>
              <a:t>( </a:t>
            </a:r>
            <a:r>
              <a:rPr b="1" lang="en-GB" sz="900">
                <a:solidFill>
                  <a:srgbClr val="642880"/>
                </a:solidFill>
              </a:rPr>
              <a:t>fabs</a:t>
            </a:r>
            <a:r>
              <a:rPr lang="en-GB" sz="900">
                <a:solidFill>
                  <a:srgbClr val="000000"/>
                </a:solidFill>
              </a:rPr>
              <a:t>(b-a)&gt;(FLT_EPSILON*b))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{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x = (a+b)/2;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</a:t>
            </a:r>
            <a:r>
              <a:rPr lang="en-GB" sz="900">
                <a:solidFill>
                  <a:srgbClr val="3F7F5F"/>
                </a:solidFill>
              </a:rPr>
              <a:t>/*The function whose root is to be determined*/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fx = </a:t>
            </a:r>
            <a:r>
              <a:rPr b="1" lang="en-GB" sz="900">
                <a:solidFill>
                  <a:srgbClr val="642880"/>
                </a:solidFill>
              </a:rPr>
              <a:t>pow</a:t>
            </a:r>
            <a:r>
              <a:rPr lang="en-GB" sz="900">
                <a:solidFill>
                  <a:srgbClr val="000000"/>
                </a:solidFill>
              </a:rPr>
              <a:t>(x,3)-2*x-5;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</a:t>
            </a:r>
            <a:r>
              <a:rPr b="1" lang="en-GB" sz="900">
                <a:solidFill>
                  <a:srgbClr val="7F0055"/>
                </a:solidFill>
              </a:rPr>
              <a:t>if</a:t>
            </a:r>
            <a:r>
              <a:rPr lang="en-GB" sz="900">
                <a:solidFill>
                  <a:srgbClr val="000000"/>
                </a:solidFill>
              </a:rPr>
              <a:t>(sign(fx)==sign(fa))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{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  a = x;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  fa = fx;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            </a:t>
            </a:r>
            <a:r>
              <a:rPr b="1" lang="en-GB" sz="900">
                <a:solidFill>
                  <a:srgbClr val="642880"/>
                </a:solidFill>
              </a:rPr>
              <a:t>printf</a:t>
            </a:r>
            <a:r>
              <a:rPr lang="en-GB" sz="900">
                <a:solidFill>
                  <a:srgbClr val="000000"/>
                </a:solidFill>
              </a:rPr>
              <a:t>(</a:t>
            </a:r>
            <a:r>
              <a:rPr lang="en-GB" sz="900">
                <a:solidFill>
                  <a:srgbClr val="2A00FF"/>
                </a:solidFill>
              </a:rPr>
              <a:t>"a=%f fa=%f\n"</a:t>
            </a:r>
            <a:r>
              <a:rPr lang="en-GB" sz="900">
                <a:solidFill>
                  <a:srgbClr val="000000"/>
                </a:solidFill>
              </a:rPr>
              <a:t>,a,fa);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}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</a:t>
            </a:r>
            <a:r>
              <a:rPr b="1" lang="en-GB" sz="900">
                <a:solidFill>
                  <a:srgbClr val="7F0055"/>
                </a:solidFill>
              </a:rPr>
              <a:t>else</a:t>
            </a:r>
            <a:endParaRPr b="1" sz="900">
              <a:solidFill>
                <a:srgbClr val="7F005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{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  b = x;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  fb = fx;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            </a:t>
            </a:r>
            <a:r>
              <a:rPr b="1" lang="en-GB" sz="900">
                <a:solidFill>
                  <a:srgbClr val="642880"/>
                </a:solidFill>
              </a:rPr>
              <a:t>printf</a:t>
            </a:r>
            <a:r>
              <a:rPr lang="en-GB" sz="900">
                <a:solidFill>
                  <a:srgbClr val="000000"/>
                </a:solidFill>
              </a:rPr>
              <a:t>(</a:t>
            </a:r>
            <a:r>
              <a:rPr lang="en-GB" sz="900">
                <a:solidFill>
                  <a:srgbClr val="2A00FF"/>
                </a:solidFill>
              </a:rPr>
              <a:t>"b=%f fb=%f\n"</a:t>
            </a:r>
            <a:r>
              <a:rPr lang="en-GB" sz="900">
                <a:solidFill>
                  <a:srgbClr val="000000"/>
                </a:solidFill>
              </a:rPr>
              <a:t>,b,fb);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}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}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</a:t>
            </a:r>
            <a:r>
              <a:rPr b="1" lang="en-GB" sz="900">
                <a:solidFill>
                  <a:srgbClr val="642880"/>
                </a:solidFill>
              </a:rPr>
              <a:t>printf</a:t>
            </a:r>
            <a:r>
              <a:rPr lang="en-GB" sz="900">
                <a:solidFill>
                  <a:srgbClr val="000000"/>
                </a:solidFill>
              </a:rPr>
              <a:t>(</a:t>
            </a:r>
            <a:r>
              <a:rPr lang="en-GB" sz="900">
                <a:solidFill>
                  <a:srgbClr val="2A00FF"/>
                </a:solidFill>
              </a:rPr>
              <a:t>" The root is :%f\n"</a:t>
            </a:r>
            <a:r>
              <a:rPr lang="en-GB" sz="900">
                <a:solidFill>
                  <a:srgbClr val="000000"/>
                </a:solidFill>
              </a:rPr>
              <a:t>,x);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>
            <p:ph type="title"/>
          </p:nvPr>
        </p:nvSpPr>
        <p:spPr>
          <a:xfrm>
            <a:off x="2159700" y="2637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Conditional Statements</a:t>
            </a:r>
            <a:endParaRPr/>
          </a:p>
        </p:txBody>
      </p:sp>
      <p:sp>
        <p:nvSpPr>
          <p:cNvPr id="221" name="Google Shape;221;p41"/>
          <p:cNvSpPr txBox="1"/>
          <p:nvPr>
            <p:ph idx="1" type="body"/>
          </p:nvPr>
        </p:nvSpPr>
        <p:spPr>
          <a:xfrm>
            <a:off x="457200" y="131870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The if statement allows decision making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functionality to be added to applications.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• General form of the if statement is: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9A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000000"/>
                </a:solidFill>
              </a:rPr>
              <a:t>if(condition)</a:t>
            </a:r>
            <a:endParaRPr sz="2100">
              <a:solidFill>
                <a:srgbClr val="000000"/>
              </a:solidFill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000000"/>
                </a:solidFill>
              </a:rPr>
              <a:t>statement;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Comparison Operators</a:t>
            </a:r>
            <a:endParaRPr/>
          </a:p>
        </p:txBody>
      </p:sp>
      <p:sp>
        <p:nvSpPr>
          <p:cNvPr id="227" name="Google Shape;227;p42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Compare values using conditional operators.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9A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A"/>
              </a:buClr>
              <a:buSzPts val="1800"/>
              <a:buChar char="•"/>
            </a:pPr>
            <a:r>
              <a:rPr lang="en-GB" sz="1800">
                <a:solidFill>
                  <a:srgbClr val="00009A"/>
                </a:solidFill>
              </a:rPr>
              <a:t>== equal to</a:t>
            </a:r>
            <a:endParaRPr sz="1800">
              <a:solidFill>
                <a:srgbClr val="00009A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A"/>
              </a:buClr>
              <a:buSzPts val="1800"/>
              <a:buChar char="•"/>
            </a:pPr>
            <a:r>
              <a:rPr lang="en-GB" sz="1800">
                <a:solidFill>
                  <a:srgbClr val="00009A"/>
                </a:solidFill>
              </a:rPr>
              <a:t> &gt; greater than</a:t>
            </a:r>
            <a:endParaRPr sz="1800">
              <a:solidFill>
                <a:srgbClr val="00009A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A"/>
              </a:buClr>
              <a:buSzPts val="1800"/>
              <a:buChar char="•"/>
            </a:pPr>
            <a:r>
              <a:rPr lang="en-GB" sz="1800">
                <a:solidFill>
                  <a:srgbClr val="00009A"/>
                </a:solidFill>
              </a:rPr>
              <a:t> &lt; less than</a:t>
            </a:r>
            <a:endParaRPr sz="1800">
              <a:solidFill>
                <a:srgbClr val="00009A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A"/>
              </a:buClr>
              <a:buSzPts val="1800"/>
              <a:buChar char="•"/>
            </a:pPr>
            <a:r>
              <a:rPr lang="en-GB" sz="1800">
                <a:solidFill>
                  <a:srgbClr val="00009A"/>
                </a:solidFill>
              </a:rPr>
              <a:t> &gt;= greater than or equal to</a:t>
            </a:r>
            <a:endParaRPr sz="1800">
              <a:solidFill>
                <a:srgbClr val="00009A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A"/>
              </a:buClr>
              <a:buSzPts val="1800"/>
              <a:buChar char="•"/>
            </a:pPr>
            <a:r>
              <a:rPr lang="en-GB" sz="1800">
                <a:solidFill>
                  <a:srgbClr val="00009A"/>
                </a:solidFill>
              </a:rPr>
              <a:t> &lt;= less than or equal to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2058475" y="2680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Outline</a:t>
            </a:r>
            <a:endParaRPr/>
          </a:p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591500" y="1171650"/>
            <a:ext cx="8229600" cy="317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54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Introduction to C and Structured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Using functions to build programs, managing data and computer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Data Structures, Strings and File Input/Output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else</a:t>
            </a:r>
            <a:endParaRPr/>
          </a:p>
        </p:txBody>
      </p:sp>
      <p:sp>
        <p:nvSpPr>
          <p:cNvPr id="233" name="Google Shape;233;p43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An alternative form of the if statement is</a:t>
            </a:r>
            <a:endParaRPr sz="1800">
              <a:solidFill>
                <a:srgbClr val="00009A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if(condition)</a:t>
            </a:r>
            <a:endParaRPr sz="18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statement;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else</a:t>
            </a:r>
            <a:endParaRPr sz="18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statement;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If the condition is true the first statement is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executed if it is false the second statement is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executed.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/>
          <p:nvPr>
            <p:ph type="title"/>
          </p:nvPr>
        </p:nvSpPr>
        <p:spPr>
          <a:xfrm>
            <a:off x="2179825" y="2134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Demonstration</a:t>
            </a:r>
            <a:endParaRPr/>
          </a:p>
        </p:txBody>
      </p:sp>
      <p:sp>
        <p:nvSpPr>
          <p:cNvPr id="239" name="Google Shape;239;p44"/>
          <p:cNvSpPr txBox="1"/>
          <p:nvPr>
            <p:ph idx="1" type="body"/>
          </p:nvPr>
        </p:nvSpPr>
        <p:spPr>
          <a:xfrm>
            <a:off x="609600" y="1258200"/>
            <a:ext cx="8229600" cy="331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>
                <a:solidFill>
                  <a:srgbClr val="00009A"/>
                </a:solidFill>
              </a:rPr>
              <a:t>Build and run the example if1.c and if2.c</a:t>
            </a:r>
            <a:endParaRPr sz="1800">
              <a:solidFill>
                <a:srgbClr val="00009A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>
                <a:solidFill>
                  <a:srgbClr val="00009A"/>
                </a:solidFill>
              </a:rPr>
              <a:t>Note the condition operator in round brackets</a:t>
            </a:r>
            <a:endParaRPr sz="1800">
              <a:solidFill>
                <a:srgbClr val="00009A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>
                <a:solidFill>
                  <a:srgbClr val="00009A"/>
                </a:solidFill>
              </a:rPr>
              <a:t>Use of {} when multiple statements are used</a:t>
            </a:r>
            <a:endParaRPr sz="1800">
              <a:solidFill>
                <a:srgbClr val="00009A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>
                <a:solidFill>
                  <a:srgbClr val="00009A"/>
                </a:solidFill>
              </a:rPr>
              <a:t>Test the program with different conditions</a:t>
            </a:r>
            <a:endParaRPr sz="1800">
              <a:solidFill>
                <a:srgbClr val="00009A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>
                <a:solidFill>
                  <a:srgbClr val="00009A"/>
                </a:solidFill>
              </a:rPr>
              <a:t>Build and run if3.c</a:t>
            </a:r>
            <a:endParaRPr sz="1800">
              <a:solidFill>
                <a:srgbClr val="00009A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>
                <a:solidFill>
                  <a:srgbClr val="00009A"/>
                </a:solidFill>
              </a:rPr>
              <a:t>What is wrong with this code?</a:t>
            </a:r>
            <a:endParaRPr sz="1800">
              <a:solidFill>
                <a:srgbClr val="00009A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>
                <a:solidFill>
                  <a:srgbClr val="00009A"/>
                </a:solidFill>
              </a:rPr>
              <a:t>Was there are compiler warning?</a:t>
            </a:r>
            <a:endParaRPr sz="1800">
              <a:solidFill>
                <a:srgbClr val="00009A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>
                <a:solidFill>
                  <a:srgbClr val="00009A"/>
                </a:solidFill>
              </a:rPr>
              <a:t>Build and run the programs ifelse.c and ifelseifelse.c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/>
          <p:nvPr>
            <p:ph type="title"/>
          </p:nvPr>
        </p:nvSpPr>
        <p:spPr>
          <a:xfrm>
            <a:off x="2099300" y="1932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9A"/>
                </a:solidFill>
              </a:rPr>
              <a:t>Multiple selection Structures Using Switch</a:t>
            </a:r>
            <a:endParaRPr sz="5000"/>
          </a:p>
        </p:txBody>
      </p:sp>
      <p:sp>
        <p:nvSpPr>
          <p:cNvPr id="245" name="Google Shape;245;p45"/>
          <p:cNvSpPr txBox="1"/>
          <p:nvPr>
            <p:ph idx="1" type="body"/>
          </p:nvPr>
        </p:nvSpPr>
        <p:spPr>
          <a:xfrm>
            <a:off x="619675" y="1067050"/>
            <a:ext cx="8229600" cy="343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• </a:t>
            </a:r>
            <a:r>
              <a:rPr lang="en-GB" sz="1600">
                <a:solidFill>
                  <a:srgbClr val="00009A"/>
                </a:solidFill>
              </a:rPr>
              <a:t>Used for testing variable separately and selecting a</a:t>
            </a:r>
            <a:endParaRPr sz="16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9A"/>
                </a:solidFill>
              </a:rPr>
              <a:t>different action</a:t>
            </a:r>
            <a:endParaRPr sz="16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</a:rPr>
              <a:t>switch(file)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</a:rPr>
              <a:t>{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</a:rPr>
              <a:t>case 'm': case 'M':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</a:rPr>
              <a:t>++nMaxima;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</a:rPr>
              <a:t>break;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</a:rPr>
              <a:t>case 't': case 'T':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</a:rPr>
              <a:t>++nTitania;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</a:rPr>
              <a:t>break;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</a:rPr>
              <a:t>default: /*Catch all other characters*/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</a:rPr>
              <a:t>++nOther;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</a:rPr>
              <a:t>Break;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</a:rPr>
              <a:t>} /*End of file check switch */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/>
          <p:nvPr>
            <p:ph type="title"/>
          </p:nvPr>
        </p:nvSpPr>
        <p:spPr>
          <a:xfrm>
            <a:off x="2059025" y="2335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Repetition Using While</a:t>
            </a:r>
            <a:endParaRPr/>
          </a:p>
        </p:txBody>
      </p:sp>
      <p:sp>
        <p:nvSpPr>
          <p:cNvPr id="251" name="Google Shape;251;p46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Execute commands until the conditions enclosed by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the while statement return false.</a:t>
            </a:r>
            <a:endParaRPr sz="1800">
              <a:solidFill>
                <a:srgbClr val="00009A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while(conditions)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{</a:t>
            </a:r>
            <a:endParaRPr sz="18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Statements;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}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Good practice to always use {} in a do while loop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7"/>
          <p:cNvSpPr txBox="1"/>
          <p:nvPr>
            <p:ph type="title"/>
          </p:nvPr>
        </p:nvSpPr>
        <p:spPr>
          <a:xfrm>
            <a:off x="2501925" y="2939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 while</a:t>
            </a:r>
            <a:endParaRPr/>
          </a:p>
        </p:txBody>
      </p:sp>
      <p:sp>
        <p:nvSpPr>
          <p:cNvPr id="257" name="Google Shape;257;p47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Good practice to always use {} in a do while loop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9A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do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{</a:t>
            </a:r>
            <a:endParaRPr sz="18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Statements…;</a:t>
            </a:r>
            <a:endParaRPr sz="18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Statements…;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}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while(conditions)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8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Demonstration</a:t>
            </a:r>
            <a:endParaRPr/>
          </a:p>
        </p:txBody>
      </p:sp>
      <p:sp>
        <p:nvSpPr>
          <p:cNvPr id="263" name="Google Shape;263;p48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• Build and run the example while1.c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• 	Modify the loop so that it counts to 20</a:t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• 	Modify the loop so that it counts to 20 in steps of 2</a:t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• Build and run dowhile.c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9"/>
          <p:cNvSpPr txBox="1"/>
          <p:nvPr>
            <p:ph type="title"/>
          </p:nvPr>
        </p:nvSpPr>
        <p:spPr>
          <a:xfrm>
            <a:off x="2059025" y="2536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Question</a:t>
            </a:r>
            <a:endParaRPr/>
          </a:p>
        </p:txBody>
      </p:sp>
      <p:sp>
        <p:nvSpPr>
          <p:cNvPr id="269" name="Google Shape;269;p49"/>
          <p:cNvSpPr txBox="1"/>
          <p:nvPr>
            <p:ph idx="1" type="body"/>
          </p:nvPr>
        </p:nvSpPr>
        <p:spPr>
          <a:xfrm>
            <a:off x="609600" y="1842000"/>
            <a:ext cx="8229600" cy="273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540"/>
              </a:spcBef>
              <a:spcAft>
                <a:spcPts val="0"/>
              </a:spcAft>
              <a:buSzPts val="1800"/>
              <a:buAutoNum type="alphaUcPeriod"/>
            </a:pPr>
            <a:r>
              <a:rPr lang="en-GB"/>
              <a:t>while(a&gt;=10){a=10};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GB"/>
              <a:t>while(a&lt;10){a=a+10};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GB"/>
              <a:t>while(a&lt;10){b+=10};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GB"/>
              <a:t>while(a&lt;=10){a-=10};</a:t>
            </a:r>
            <a:endParaRPr/>
          </a:p>
        </p:txBody>
      </p:sp>
      <p:sp>
        <p:nvSpPr>
          <p:cNvPr id="270" name="Google Shape;270;p49"/>
          <p:cNvSpPr txBox="1"/>
          <p:nvPr/>
        </p:nvSpPr>
        <p:spPr>
          <a:xfrm>
            <a:off x="825375" y="1187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a is initially equal to ten, Which while loop is finite?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0"/>
          <p:cNvSpPr txBox="1"/>
          <p:nvPr>
            <p:ph type="title"/>
          </p:nvPr>
        </p:nvSpPr>
        <p:spPr>
          <a:xfrm>
            <a:off x="730375" y="91797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Counter controlled repetition</a:t>
            </a:r>
            <a:endParaRPr/>
          </a:p>
        </p:txBody>
      </p:sp>
      <p:sp>
        <p:nvSpPr>
          <p:cNvPr id="276" name="Google Shape;276;p50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• Components of a typical for loop structure</a:t>
            </a:r>
            <a:endParaRPr sz="1800">
              <a:solidFill>
                <a:srgbClr val="00009A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for(expression1; expression2; expression3)</a:t>
            </a:r>
            <a:endParaRPr sz="18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statement;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example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for(counter=1; counter&lt;=10, counter++)</a:t>
            </a:r>
            <a:endParaRPr sz="18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statement;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1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Demonstration</a:t>
            </a:r>
            <a:endParaRPr/>
          </a:p>
        </p:txBody>
      </p:sp>
      <p:sp>
        <p:nvSpPr>
          <p:cNvPr id="282" name="Google Shape;282;p51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• Build and run the example for1.c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• Build and run nestedfor1.c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2"/>
          <p:cNvSpPr txBox="1"/>
          <p:nvPr>
            <p:ph type="title"/>
          </p:nvPr>
        </p:nvSpPr>
        <p:spPr>
          <a:xfrm>
            <a:off x="2028850" y="2436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 Session</a:t>
            </a:r>
            <a:endParaRPr/>
          </a:p>
        </p:txBody>
      </p:sp>
      <p:sp>
        <p:nvSpPr>
          <p:cNvPr id="288" name="Google Shape;288;p52"/>
          <p:cNvSpPr txBox="1"/>
          <p:nvPr>
            <p:ph idx="1" type="body"/>
          </p:nvPr>
        </p:nvSpPr>
        <p:spPr>
          <a:xfrm>
            <a:off x="609600" y="1207875"/>
            <a:ext cx="8229600" cy="336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50">
                <a:solidFill>
                  <a:srgbClr val="000000"/>
                </a:solidFill>
              </a:rPr>
              <a:t>Write a program that uses a for loop to display numbers for three different cases </a:t>
            </a:r>
            <a:endParaRPr sz="175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GB" sz="1750">
                <a:solidFill>
                  <a:srgbClr val="000000"/>
                </a:solidFill>
              </a:rPr>
              <a:t>a. Display the values from 1 to 20 </a:t>
            </a:r>
            <a:endParaRPr sz="175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GB" sz="1750">
                <a:solidFill>
                  <a:srgbClr val="000000"/>
                </a:solidFill>
              </a:rPr>
              <a:t>b. Display the values from 2 to 20 </a:t>
            </a:r>
            <a:endParaRPr sz="175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GB" sz="1750">
                <a:solidFill>
                  <a:srgbClr val="000000"/>
                </a:solidFill>
              </a:rPr>
              <a:t>c. Display the values from 10 to 1 </a:t>
            </a:r>
            <a:endParaRPr sz="175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50">
                <a:solidFill>
                  <a:srgbClr val="000000"/>
                </a:solidFill>
              </a:rPr>
              <a:t>(Hint: Use the example for1.c) </a:t>
            </a:r>
            <a:endParaRPr sz="175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2013200" y="2137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Format</a:t>
            </a:r>
            <a:endParaRPr/>
          </a:p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591500" y="983825"/>
            <a:ext cx="8229600" cy="350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54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Course slides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Basic C-programming examples - highlighting techniques and syntax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Demonstrate techniques with practical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Frequent breaks for practice sessions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3"/>
          <p:cNvSpPr txBox="1"/>
          <p:nvPr>
            <p:ph type="title"/>
          </p:nvPr>
        </p:nvSpPr>
        <p:spPr>
          <a:xfrm>
            <a:off x="2048975" y="2033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Practical Examples</a:t>
            </a:r>
            <a:endParaRPr/>
          </a:p>
        </p:txBody>
      </p:sp>
      <p:sp>
        <p:nvSpPr>
          <p:cNvPr id="294" name="Google Shape;294;p53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• Inspect, Compile and run the following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• Finding a root by method of bisection - does this now make sense?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	-If statement, while statement</a:t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 	-And simple one line function!</a:t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• Finding a root using the Newton-Raphson method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	-While statement</a:t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4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Further Sessions</a:t>
            </a:r>
            <a:endParaRPr/>
          </a:p>
        </p:txBody>
      </p:sp>
      <p:sp>
        <p:nvSpPr>
          <p:cNvPr id="300" name="Google Shape;300;p54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54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Building Applications using Make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From C to C++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Boost your programming using the standard template libraries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1995100" y="1865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pre-requisites</a:t>
            </a:r>
            <a:endParaRPr/>
          </a:p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564325" y="1047200"/>
            <a:ext cx="8229600" cy="368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54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Course material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•"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git clone --branch introtoc2022v1 </a:t>
            </a:r>
            <a:r>
              <a:rPr lang="en-GB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https://github.com/rcgsheffield/introc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•"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http://rcg.group.shef.ac.uk/courses/introc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A C-Compiler or IDE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•"/>
            </a:pPr>
            <a:r>
              <a:rPr lang="en-GB" sz="2000"/>
              <a:t>Codeblocks - </a:t>
            </a:r>
            <a:r>
              <a:rPr lang="en-GB" sz="2000" u="sng">
                <a:solidFill>
                  <a:schemeClr val="hlink"/>
                </a:solidFill>
                <a:hlinkClick r:id="rId4"/>
              </a:rPr>
              <a:t>https://www.codeblocks.org/downloads/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MSys2 - </a:t>
            </a:r>
            <a:r>
              <a:rPr lang="en-GB" sz="2000" u="sng">
                <a:solidFill>
                  <a:schemeClr val="hlink"/>
                </a:solidFill>
                <a:hlinkClick r:id="rId5"/>
              </a:rPr>
              <a:t>https://www.msys2.org/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Eclipse IDE (more advanced) - </a:t>
            </a:r>
            <a:r>
              <a:rPr lang="en-GB" sz="2000" u="sng">
                <a:solidFill>
                  <a:schemeClr val="hlink"/>
                </a:solidFill>
                <a:hlinkClick r:id="rId6"/>
              </a:rPr>
              <a:t>https://www.eclipse.org/downloads/packages/release/2022-06/r/eclipse-ide-cc-developers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Resources</a:t>
            </a:r>
            <a:endParaRPr/>
          </a:p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54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Cplusplus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https://cplusplus.com/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W3 Schools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https://www.w3schools.com/c/</a:t>
            </a:r>
            <a:endParaRPr/>
          </a:p>
          <a:p>
            <a:pPr indent="0" lvl="0" marL="91440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1995075" y="2137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Outcomes</a:t>
            </a:r>
            <a:endParaRPr/>
          </a:p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609600" y="996100"/>
            <a:ext cx="8229600" cy="357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54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Layout and Syntax of a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Compiling and Running a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Programming Structures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Data Types and Variables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2049400" y="2499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Program Development Steps</a:t>
            </a:r>
            <a:endParaRPr sz="4200"/>
          </a:p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591500" y="1171650"/>
            <a:ext cx="8229600" cy="32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</a:pPr>
            <a:r>
              <a:rPr lang="en-GB" sz="1800">
                <a:solidFill>
                  <a:srgbClr val="1F145D"/>
                </a:solidFill>
              </a:rPr>
              <a:t>Edit</a:t>
            </a:r>
            <a:endParaRPr sz="1800">
              <a:solidFill>
                <a:srgbClr val="1F145D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</a:pPr>
            <a:r>
              <a:rPr lang="en-GB" sz="1800">
                <a:solidFill>
                  <a:srgbClr val="1F145D"/>
                </a:solidFill>
              </a:rPr>
              <a:t>Create program and store on system</a:t>
            </a:r>
            <a:endParaRPr sz="1800">
              <a:solidFill>
                <a:srgbClr val="1F145D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</a:pPr>
            <a:r>
              <a:rPr lang="en-GB" sz="1800">
                <a:solidFill>
                  <a:srgbClr val="1F145D"/>
                </a:solidFill>
              </a:rPr>
              <a:t>Preprocessor</a:t>
            </a:r>
            <a:endParaRPr sz="1800">
              <a:solidFill>
                <a:srgbClr val="1F145D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</a:pPr>
            <a:r>
              <a:rPr lang="en-GB" sz="1800">
                <a:solidFill>
                  <a:srgbClr val="1F145D"/>
                </a:solidFill>
              </a:rPr>
              <a:t>Manipulate code prior to compilation</a:t>
            </a:r>
            <a:endParaRPr sz="1800">
              <a:solidFill>
                <a:srgbClr val="1F145D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</a:pPr>
            <a:r>
              <a:rPr lang="en-GB" sz="1800">
                <a:solidFill>
                  <a:srgbClr val="1F145D"/>
                </a:solidFill>
              </a:rPr>
              <a:t>Compiler</a:t>
            </a:r>
            <a:endParaRPr sz="1800">
              <a:solidFill>
                <a:srgbClr val="1F145D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</a:pPr>
            <a:r>
              <a:rPr lang="en-GB" sz="1800">
                <a:solidFill>
                  <a:srgbClr val="1F145D"/>
                </a:solidFill>
              </a:rPr>
              <a:t>Create object code and store on system</a:t>
            </a:r>
            <a:endParaRPr sz="1800">
              <a:solidFill>
                <a:srgbClr val="1F145D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</a:pPr>
            <a:r>
              <a:rPr lang="en-GB" sz="1800">
                <a:solidFill>
                  <a:srgbClr val="1F145D"/>
                </a:solidFill>
              </a:rPr>
              <a:t>Linker</a:t>
            </a:r>
            <a:endParaRPr sz="1800">
              <a:solidFill>
                <a:srgbClr val="1F145D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</a:pPr>
            <a:r>
              <a:rPr lang="en-GB" sz="1800">
                <a:solidFill>
                  <a:srgbClr val="1F145D"/>
                </a:solidFill>
              </a:rPr>
              <a:t>Link object code with libraries, create executable output</a:t>
            </a:r>
            <a:endParaRPr sz="1800">
              <a:solidFill>
                <a:srgbClr val="1F145D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</a:pPr>
            <a:r>
              <a:rPr lang="en-GB" sz="1800">
                <a:solidFill>
                  <a:srgbClr val="1F145D"/>
                </a:solidFill>
              </a:rPr>
              <a:t>Loader</a:t>
            </a:r>
            <a:endParaRPr sz="1800">
              <a:solidFill>
                <a:srgbClr val="1F145D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</a:pPr>
            <a:r>
              <a:rPr lang="en-GB" sz="1800">
                <a:solidFill>
                  <a:srgbClr val="1F145D"/>
                </a:solidFill>
              </a:rPr>
              <a:t>Execution</a:t>
            </a:r>
            <a:endParaRPr sz="1800">
              <a:solidFill>
                <a:srgbClr val="1F145D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</a:pPr>
            <a:r>
              <a:rPr lang="en-GB" sz="1800">
                <a:solidFill>
                  <a:srgbClr val="1F145D"/>
                </a:solidFill>
              </a:rPr>
              <a:t>CPU executes each instruction</a:t>
            </a:r>
            <a:endParaRPr sz="1800">
              <a:solidFill>
                <a:srgbClr val="1F145D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1986025" y="25897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 Structure</a:t>
            </a:r>
            <a:endParaRPr/>
          </a:p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564325" y="11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900">
                <a:solidFill>
                  <a:srgbClr val="1F145D"/>
                </a:solidFill>
              </a:rPr>
              <a:t>Collection of Text files</a:t>
            </a:r>
            <a:endParaRPr sz="1900">
              <a:solidFill>
                <a:srgbClr val="1F145D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900">
                <a:solidFill>
                  <a:srgbClr val="1F145D"/>
                </a:solidFill>
              </a:rPr>
              <a:t>Source files</a:t>
            </a:r>
            <a:endParaRPr sz="1900">
              <a:solidFill>
                <a:srgbClr val="1F145D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900">
                <a:solidFill>
                  <a:srgbClr val="1F145D"/>
                </a:solidFill>
              </a:rPr>
              <a:t>header files</a:t>
            </a:r>
            <a:endParaRPr sz="1900">
              <a:solidFill>
                <a:srgbClr val="1F145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900">
                <a:solidFill>
                  <a:srgbClr val="1F145D"/>
                </a:solidFill>
              </a:rPr>
              <a:t>Resource files </a:t>
            </a:r>
            <a:endParaRPr sz="1900">
              <a:solidFill>
                <a:srgbClr val="1F145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900">
                <a:solidFill>
                  <a:srgbClr val="1F145D"/>
                </a:solidFill>
              </a:rPr>
              <a:t>Source file layout </a:t>
            </a:r>
            <a:endParaRPr sz="1900">
              <a:solidFill>
                <a:srgbClr val="1F145D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900">
                <a:solidFill>
                  <a:srgbClr val="1F145D"/>
                </a:solidFill>
              </a:rPr>
              <a:t>Function layout</a:t>
            </a:r>
            <a:endParaRPr sz="1900">
              <a:solidFill>
                <a:srgbClr val="1F145D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900"/>
              <a:buChar char="•"/>
            </a:pPr>
            <a:r>
              <a:rPr lang="en-GB" sz="1900">
                <a:solidFill>
                  <a:srgbClr val="1F145D"/>
                </a:solidFill>
              </a:rPr>
              <a:t>Program starts with a function called main</a:t>
            </a:r>
            <a:endParaRPr sz="1900">
              <a:solidFill>
                <a:srgbClr val="1F145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900">
                <a:solidFill>
                  <a:srgbClr val="1F145D"/>
                </a:solidFill>
              </a:rPr>
              <a:t>Pre-processor directives </a:t>
            </a:r>
            <a:endParaRPr sz="1900">
              <a:solidFill>
                <a:srgbClr val="1F145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F145D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os_ppt_template_colour">
  <a:themeElements>
    <a:clrScheme name="">
      <a:dk1>
        <a:srgbClr val="FCFBE3"/>
      </a:dk1>
      <a:lt1>
        <a:srgbClr val="FFFFFF"/>
      </a:lt1>
      <a:dk2>
        <a:srgbClr val="336699"/>
      </a:dk2>
      <a:lt2>
        <a:srgbClr val="FFFF33"/>
      </a:lt2>
      <a:accent1>
        <a:srgbClr val="FFFF00"/>
      </a:accent1>
      <a:accent2>
        <a:srgbClr val="B5B5B5"/>
      </a:accent2>
      <a:accent3>
        <a:srgbClr val="ADB8CA"/>
      </a:accent3>
      <a:accent4>
        <a:srgbClr val="DADADA"/>
      </a:accent4>
      <a:accent5>
        <a:srgbClr val="FFFFAA"/>
      </a:accent5>
      <a:accent6>
        <a:srgbClr val="A4A4A4"/>
      </a:accent6>
      <a:hlink>
        <a:srgbClr val="00B4F0"/>
      </a:hlink>
      <a:folHlink>
        <a:srgbClr val="FF00A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