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951e060c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951e060c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951e060c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951e060c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951e060c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951e060c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951e060c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951e060c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951e060c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951e060c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951e060c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951e060c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951e060c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951e060c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951e060c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951e060c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951e060c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951e060c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951e060c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951e060c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951e060c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951e060c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951e060c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951e060c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951e060c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951e060c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951e060c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951e060c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951e060c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951e060c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951e060c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951e060c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951e060c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951e060c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951e060c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4951e060c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951e060c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951e060c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951e060c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4951e060c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951e060c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4951e060c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951e060c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951e060c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8e221d41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8e221d41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8e221d41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8e221d41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8e221d41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8e221d41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8e221d41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8e221d41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8e221d41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8e221d41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8e221d41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8e221d41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8e221d41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8e221d41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4951e060c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4951e060c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951e060c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4951e060c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4951e060c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4951e060c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8e221d41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8e221d41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​​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8e221d41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38e221d41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8e221d41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8e221d41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8e221d41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8e221d41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8e221d41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8e221d41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951e060c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4951e060c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8e221d4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8e221d4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8e221d41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8e221d41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8e221d41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8e221d41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8e221d41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8e221d41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e221d41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8e221d41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e221d41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8e221d41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09600" y="16573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09600" y="36576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lvl="5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010400" y="114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999" y="135000"/>
            <a:ext cx="1753818" cy="708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1726138" y="231870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726138" y="27438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Clr>
                <a:srgbClr val="1F145D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1F145D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 rot="5400000">
            <a:off x="3324300" y="-943050"/>
            <a:ext cx="2800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 rot="5400000">
            <a:off x="6038850" y="1771650"/>
            <a:ext cx="3543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 rot="5400000">
            <a:off x="1847850" y="-209550"/>
            <a:ext cx="35433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Char char="•"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800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Char char="•"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09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00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1F145D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rgbClr val="1F145D"/>
              </a:buClr>
              <a:buSzPts val="1400"/>
              <a:buNone/>
              <a:defRPr sz="1400"/>
            </a:lvl5pPr>
            <a:lvl6pPr indent="-228600" lvl="5" marL="27432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3302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3302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96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Char char="•"/>
              <a:defRPr sz="28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indent="-355600" lvl="4" marL="22860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Clr>
                <a:srgbClr val="1F145D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1F145D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96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79999" y="135000"/>
            <a:ext cx="1753818" cy="708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4408" y="4671919"/>
            <a:ext cx="582236" cy="3572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150000" y="4736525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and Innovation Support, IT-Services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29725" y="1200150"/>
            <a:ext cx="82296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Data Types and File Processing</a:t>
            </a:r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529075" y="3224800"/>
            <a:ext cx="8229600" cy="8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structure, strings and how to save and read data files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1988600" y="2536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 and Structures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619675" y="125830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Features for representing data and aggregations of different data types.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struct - structures,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typedef - type definitions,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enum - enumerations 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union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2008700" y="2335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Structures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569350" y="1087175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Arrays and structures are similar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pointers to an area of memory that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aggregates a collection of data.</a:t>
            </a:r>
            <a:endParaRPr sz="20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Array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All of the elements are of the same type and are numbered.</a:t>
            </a:r>
            <a:endParaRPr sz="20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Structure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Each element or field has its own name and data type.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2059050" y="2033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Format of a data structure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struct structure-name {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  field-type field-name; /*description*/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  field-type field-name; /*description*/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  …….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}  variable-name;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1988600" y="2234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Declaring Structures and Accessing Fields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569350" y="1469675"/>
            <a:ext cx="8229600" cy="321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AA84F"/>
              </a:buClr>
              <a:buSzPts val="2400"/>
              <a:buChar char="•"/>
            </a:pPr>
            <a:r>
              <a:rPr i="1" lang="en-GB" sz="2400">
                <a:solidFill>
                  <a:srgbClr val="6AA84F"/>
                </a:solidFill>
              </a:rPr>
              <a:t>struct structure-name variable-name;</a:t>
            </a:r>
            <a:endParaRPr i="1" sz="24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A pointer to a structure  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Char char="•"/>
            </a:pPr>
            <a:r>
              <a:rPr i="1" lang="en-GB" sz="2000">
                <a:solidFill>
                  <a:srgbClr val="6AA84F"/>
                </a:solidFill>
              </a:rPr>
              <a:t>struct structure-name *ptr-variable-name;</a:t>
            </a:r>
            <a:endParaRPr i="1" sz="20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Accessing a field in a structure</a:t>
            </a:r>
            <a:endParaRPr sz="24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 	</a:t>
            </a:r>
            <a:r>
              <a:rPr i="1" lang="en-GB" sz="2000">
                <a:solidFill>
                  <a:srgbClr val="6AA84F"/>
                </a:solidFill>
              </a:rPr>
              <a:t>variable-name.field-name</a:t>
            </a:r>
            <a:endParaRPr i="1" sz="20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For a pointer to a structure a field is accessed using the indirection operator -&gt;</a:t>
            </a:r>
            <a:endParaRPr sz="2400">
              <a:solidFill>
                <a:srgbClr val="000099"/>
              </a:solidFill>
            </a:endParaRPr>
          </a:p>
          <a:p>
            <a:pPr indent="457200" lvl="0" marL="45720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6AA84F"/>
                </a:solidFill>
              </a:rPr>
              <a:t>ptr-variable-name-&gt;field-name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2018775" y="2234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 Example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struct node {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  char *name;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  char *processor;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    	  int  num_procs;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  };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1243725" y="2838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Declaring and Initialising Structures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struct node n1;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struct node *n1ptr;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n1.name="Titania";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n1.processor ="Ultra Sparc III Cu";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n1.num_procs = 80;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n1ptr = &amp;n1;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2028850" y="1932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Accessing Structure Data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519025" y="105700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•</a:t>
            </a:r>
            <a:r>
              <a:rPr lang="en-GB" sz="2000">
                <a:solidFill>
                  <a:srgbClr val="000099"/>
                </a:solidFill>
              </a:rPr>
              <a:t>Direct access</a:t>
            </a:r>
            <a:endParaRPr sz="2000">
              <a:solidFill>
                <a:srgbClr val="000099"/>
              </a:solidFill>
            </a:endParaRPr>
          </a:p>
          <a:p>
            <a:pPr indent="0" lvl="0" marL="736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printf("The node %s has %d %s processors\n",</a:t>
            </a:r>
            <a:endParaRPr sz="1800">
              <a:solidFill>
                <a:srgbClr val="6AA84F"/>
              </a:solidFill>
            </a:endParaRPr>
          </a:p>
          <a:p>
            <a:pPr indent="0" lvl="0" marL="736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       	n1.name, n1.num_procs, n1.processor);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•</a:t>
            </a:r>
            <a:r>
              <a:rPr lang="en-GB" sz="2000">
                <a:solidFill>
                  <a:srgbClr val="000099"/>
                </a:solidFill>
              </a:rPr>
              <a:t>Access using a pointer</a:t>
            </a:r>
            <a:endParaRPr sz="2000">
              <a:solidFill>
                <a:srgbClr val="000099"/>
              </a:solidFill>
            </a:endParaRPr>
          </a:p>
          <a:p>
            <a:pPr indent="0" lvl="0" marL="736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printf("The node %s has %d %s processors\n",</a:t>
            </a:r>
            <a:endParaRPr sz="1800">
              <a:solidFill>
                <a:srgbClr val="6AA84F"/>
              </a:solidFill>
            </a:endParaRPr>
          </a:p>
          <a:p>
            <a:pPr indent="0" lvl="0" marL="736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       	n1ptr-&gt;name, n1ptr-&gt;num_procs, n1ptr-&gt;processor);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•</a:t>
            </a:r>
            <a:r>
              <a:rPr lang="en-GB" sz="2000">
                <a:solidFill>
                  <a:srgbClr val="000099"/>
                </a:solidFill>
              </a:rPr>
              <a:t>Dereferencing a pointer</a:t>
            </a:r>
            <a:endParaRPr sz="2000">
              <a:solidFill>
                <a:srgbClr val="000099"/>
              </a:solidFill>
            </a:endParaRPr>
          </a:p>
          <a:p>
            <a:pPr indent="0" lvl="0" marL="736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printf("The node %s has %d %s processors\n",</a:t>
            </a:r>
            <a:endParaRPr sz="1800">
              <a:solidFill>
                <a:srgbClr val="6AA84F"/>
              </a:solidFill>
            </a:endParaRPr>
          </a:p>
          <a:p>
            <a:pPr indent="0" lvl="0" marL="736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     	(*n1ptr).name, (*n1ptr).num_procs, (*n1ptr).processor); 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2028850" y="2033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Definitions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579400" y="1077125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6AA84F"/>
                </a:solidFill>
              </a:rPr>
              <a:t>typedef float vec[3];</a:t>
            </a:r>
            <a:endParaRPr i="1" sz="20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99"/>
                </a:solidFill>
              </a:rPr>
              <a:t>Defines an array of 3 float variables a particle position may then be defined using: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6AA84F"/>
                </a:solidFill>
              </a:rPr>
              <a:t>vec particlepos;</a:t>
            </a:r>
            <a:endParaRPr i="1" sz="20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99"/>
                </a:solidFill>
              </a:rPr>
              <a:t>Defined structure types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6AA84F"/>
                </a:solidFill>
              </a:rPr>
              <a:t>typedef struct structure-name mystruct;</a:t>
            </a:r>
            <a:endParaRPr i="1" sz="20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6AA84F"/>
                </a:solidFill>
              </a:rPr>
              <a:t>mystruct mystructvar;</a:t>
            </a:r>
            <a:endParaRPr i="1" sz="2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Compile and run the following programs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99"/>
                </a:solidFill>
              </a:rPr>
              <a:t>Program array.c initialising and using arrays with pointers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99"/>
                </a:solidFill>
              </a:rPr>
              <a:t>Program bubblesort.c is a bubble sort example, using call by reference to manipulate data passed into a function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99"/>
                </a:solidFill>
              </a:rPr>
              <a:t>Program arrayref.c uses pointer notation to manipulate arrays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99"/>
                </a:solidFill>
              </a:rPr>
              <a:t>Modify the bubblesort program to use the qsort routine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</a:t>
            </a:r>
            <a:r>
              <a:rPr lang="en-GB"/>
              <a:t> Example</a:t>
            </a:r>
            <a:endParaRPr/>
          </a:p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Compile and run the following programs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Numerical Differentiation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•</a:t>
            </a:r>
            <a:r>
              <a:rPr lang="en-GB" sz="1100">
                <a:solidFill>
                  <a:srgbClr val="000099"/>
                </a:solidFill>
              </a:rPr>
              <a:t>2 and four point methods</a:t>
            </a:r>
            <a:endParaRPr sz="11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–</a:t>
            </a:r>
            <a:r>
              <a:rPr lang="en-GB" sz="2000">
                <a:solidFill>
                  <a:srgbClr val="000099"/>
                </a:solidFill>
              </a:rPr>
              <a:t>Numerical Integration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•</a:t>
            </a:r>
            <a:r>
              <a:rPr lang="en-GB" sz="1100">
                <a:solidFill>
                  <a:srgbClr val="000099"/>
                </a:solidFill>
              </a:rPr>
              <a:t>Trapezium method</a:t>
            </a:r>
            <a:endParaRPr sz="11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•</a:t>
            </a:r>
            <a:r>
              <a:rPr lang="en-GB" sz="1100">
                <a:solidFill>
                  <a:srgbClr val="000099"/>
                </a:solidFill>
              </a:rPr>
              <a:t>Simpsons rule  (includes lagrange interpolation function)</a:t>
            </a:r>
            <a:endParaRPr sz="11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2038900" y="2335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Outcomes</a:t>
            </a:r>
            <a:endParaRPr/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09600" y="1046925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54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Use data structures and enumerations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Understand and use dynamic memory allocation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Using typedef and understanding the concept of abstract data types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Work with string variables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Read/write data from/to ascii text files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Read/write data from to binary files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Use data structures to read/write record files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2028850" y="2435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Characters and Strings</a:t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508950" y="11274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A single character defined using the char variable type</a:t>
            </a:r>
            <a:endParaRPr sz="24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Character constant is an int value enclosed by single quotes</a:t>
            </a:r>
            <a:endParaRPr sz="24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E.g. ‘a’ represents the integer value of the character a</a:t>
            </a:r>
            <a:endParaRPr sz="20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A string is a series of characters</a:t>
            </a:r>
            <a:endParaRPr sz="24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String, string literals and string constants enclosed by double quotes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2028850" y="2335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Characters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Strings</a:t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559275" y="142940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Declaring and assigning a single character</a:t>
            </a:r>
            <a:endParaRPr sz="2400">
              <a:solidFill>
                <a:srgbClr val="000099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99"/>
                </a:solidFill>
              </a:rPr>
              <a:t>                 	</a:t>
            </a:r>
            <a:r>
              <a:rPr lang="en-GB" sz="2000">
                <a:solidFill>
                  <a:srgbClr val="6AA84F"/>
                </a:solidFill>
              </a:rPr>
              <a:t>char c=‘a’;</a:t>
            </a:r>
            <a:endParaRPr sz="20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Strings are arrays of characters</a:t>
            </a:r>
            <a:endParaRPr sz="24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A pointer to the first character in the array</a:t>
            </a:r>
            <a:endParaRPr sz="20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The last element of the string character array is the null termination charcter ‘\0’</a:t>
            </a:r>
            <a:endParaRPr sz="20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‘\0’ Denotes theend of a string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2099300" y="2335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Strings</a:t>
            </a:r>
            <a:endParaRPr/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AA84F"/>
              </a:buClr>
              <a:buSzPts val="2400"/>
              <a:buChar char="•"/>
            </a:pPr>
            <a:r>
              <a:rPr lang="en-GB" sz="2400">
                <a:solidFill>
                  <a:srgbClr val="6AA84F"/>
                </a:solidFill>
              </a:rPr>
              <a:t>char node[]=“iceberg”;</a:t>
            </a:r>
            <a:endParaRPr sz="24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•"/>
            </a:pPr>
            <a:r>
              <a:rPr lang="en-GB" sz="2400">
                <a:solidFill>
                  <a:srgbClr val="6AA84F"/>
                </a:solidFill>
              </a:rPr>
              <a:t>char *nodeptr=“iceberg”;</a:t>
            </a:r>
            <a:endParaRPr sz="24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•"/>
            </a:pPr>
            <a:r>
              <a:rPr lang="en-GB" sz="2400">
                <a:solidFill>
                  <a:srgbClr val="6AA84F"/>
                </a:solidFill>
              </a:rPr>
              <a:t>char nodename[180];</a:t>
            </a:r>
            <a:endParaRPr sz="24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For the first two definitions the null termination is added by the compiler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2048975" y="3543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Formatted String Input and Output</a:t>
            </a:r>
            <a:endParaRPr/>
          </a:p>
        </p:txBody>
      </p:sp>
      <p:sp>
        <p:nvSpPr>
          <p:cNvPr id="190" name="Google Shape;190;p36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sprintf(char *s, const char *format, …..)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99"/>
                </a:solidFill>
              </a:rPr>
              <a:t>Equivalent to printf with the exception that its output is stored in the array s specified in the sprintf function. The prototype for sscanf is ;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sscanf(char *s, const char *format, …).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99"/>
                </a:solidFill>
              </a:rPr>
              <a:t>Equivalent to scanf reads input from the string s specified in the sscanf function.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2038925" y="2133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Examples: sprintf and scanf</a:t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539150" y="1328775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char node[20], s2[80];</a:t>
            </a:r>
            <a:endParaRPr sz="2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char s1[] ="Titania 3.78 7";</a:t>
            </a:r>
            <a:endParaRPr sz="2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float fload, floadout;</a:t>
            </a:r>
            <a:endParaRPr sz="2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int nusers, nusersout;</a:t>
            </a:r>
            <a:endParaRPr sz="2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/*Using sscanf to read data from a string*/</a:t>
            </a:r>
            <a:endParaRPr sz="2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sscanf(s1, "%s%f%d", node, &amp;floadout, &amp;nusersout);</a:t>
            </a:r>
            <a:endParaRPr sz="2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sprintf(s2, "%s %f %d", node, fload, nusers); </a:t>
            </a:r>
            <a:endParaRPr sz="2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2069100" y="2335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for Character Manipulation</a:t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library </a:t>
            </a:r>
            <a:r>
              <a:rPr b="1" lang="en-GB" sz="2400">
                <a:solidFill>
                  <a:srgbClr val="000099"/>
                </a:solidFill>
              </a:rPr>
              <a:t>ctype.h</a:t>
            </a:r>
            <a:endParaRPr b="1"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 </a:t>
            </a:r>
            <a:r>
              <a:rPr b="1" lang="en-GB" sz="2400">
                <a:solidFill>
                  <a:srgbClr val="000099"/>
                </a:solidFill>
              </a:rPr>
              <a:t>isdigit</a:t>
            </a:r>
            <a:r>
              <a:rPr lang="en-GB" sz="2400">
                <a:solidFill>
                  <a:srgbClr val="000099"/>
                </a:solidFill>
              </a:rPr>
              <a:t>, </a:t>
            </a:r>
            <a:r>
              <a:rPr b="1" lang="en-GB" sz="2400">
                <a:solidFill>
                  <a:srgbClr val="000099"/>
                </a:solidFill>
              </a:rPr>
              <a:t>isalpha</a:t>
            </a:r>
            <a:r>
              <a:rPr lang="en-GB" sz="2400">
                <a:solidFill>
                  <a:srgbClr val="000099"/>
                </a:solidFill>
              </a:rPr>
              <a:t>, </a:t>
            </a:r>
            <a:r>
              <a:rPr b="1" lang="en-GB" sz="2400">
                <a:solidFill>
                  <a:srgbClr val="000099"/>
                </a:solidFill>
              </a:rPr>
              <a:t>islower</a:t>
            </a:r>
            <a:r>
              <a:rPr lang="en-GB" sz="2400">
                <a:solidFill>
                  <a:srgbClr val="000099"/>
                </a:solidFill>
              </a:rPr>
              <a:t>, </a:t>
            </a:r>
            <a:r>
              <a:rPr b="1" lang="en-GB" sz="2400">
                <a:solidFill>
                  <a:srgbClr val="000099"/>
                </a:solidFill>
              </a:rPr>
              <a:t>isupper</a:t>
            </a:r>
            <a:r>
              <a:rPr lang="en-GB" sz="2400">
                <a:solidFill>
                  <a:srgbClr val="000099"/>
                </a:solidFill>
              </a:rPr>
              <a:t>, </a:t>
            </a:r>
            <a:r>
              <a:rPr b="1" lang="en-GB" sz="2400">
                <a:solidFill>
                  <a:srgbClr val="000099"/>
                </a:solidFill>
              </a:rPr>
              <a:t>toupper, tolower</a:t>
            </a:r>
            <a:r>
              <a:rPr lang="en-GB" sz="2400">
                <a:solidFill>
                  <a:srgbClr val="000099"/>
                </a:solidFill>
              </a:rPr>
              <a:t> and </a:t>
            </a:r>
            <a:r>
              <a:rPr b="1" lang="en-GB" sz="2400">
                <a:solidFill>
                  <a:srgbClr val="000099"/>
                </a:solidFill>
              </a:rPr>
              <a:t>isspace</a:t>
            </a:r>
            <a:r>
              <a:rPr lang="en-GB" sz="2400">
                <a:solidFill>
                  <a:srgbClr val="000099"/>
                </a:solidFill>
              </a:rPr>
              <a:t>.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These functions can be used to perform conversions on a single character or for testing that a character is of a certain type.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Conversion Functions</a:t>
            </a:r>
            <a:endParaRPr/>
          </a:p>
        </p:txBody>
      </p:sp>
      <p:sp>
        <p:nvSpPr>
          <p:cNvPr id="208" name="Google Shape;208;p39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String conversion functions from the general utilities library </a:t>
            </a:r>
            <a:r>
              <a:rPr b="1" lang="en-GB" sz="2400">
                <a:solidFill>
                  <a:srgbClr val="000099"/>
                </a:solidFill>
              </a:rPr>
              <a:t>stdlib</a:t>
            </a:r>
            <a:endParaRPr b="1"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convert strings to float, int long int, double, long, and unsigned long data types respectively.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b="1" lang="en-GB" sz="2400">
                <a:solidFill>
                  <a:srgbClr val="000099"/>
                </a:solidFill>
              </a:rPr>
              <a:t>atof</a:t>
            </a:r>
            <a:r>
              <a:rPr lang="en-GB" sz="2400">
                <a:solidFill>
                  <a:srgbClr val="000099"/>
                </a:solidFill>
              </a:rPr>
              <a:t>, </a:t>
            </a:r>
            <a:r>
              <a:rPr b="1" lang="en-GB" sz="2400">
                <a:solidFill>
                  <a:srgbClr val="000099"/>
                </a:solidFill>
              </a:rPr>
              <a:t>atoi</a:t>
            </a:r>
            <a:r>
              <a:rPr lang="en-GB" sz="2400">
                <a:solidFill>
                  <a:srgbClr val="000099"/>
                </a:solidFill>
              </a:rPr>
              <a:t>, </a:t>
            </a:r>
            <a:r>
              <a:rPr b="1" lang="en-GB" sz="2400">
                <a:solidFill>
                  <a:srgbClr val="000099"/>
                </a:solidFill>
              </a:rPr>
              <a:t>atol</a:t>
            </a:r>
            <a:r>
              <a:rPr lang="en-GB" sz="2400">
                <a:solidFill>
                  <a:srgbClr val="000099"/>
                </a:solidFill>
              </a:rPr>
              <a:t>, </a:t>
            </a:r>
            <a:r>
              <a:rPr b="1" lang="en-GB" sz="2400">
                <a:solidFill>
                  <a:srgbClr val="000099"/>
                </a:solidFill>
              </a:rPr>
              <a:t>strtod</a:t>
            </a:r>
            <a:r>
              <a:rPr lang="en-GB" sz="2400">
                <a:solidFill>
                  <a:srgbClr val="000099"/>
                </a:solidFill>
              </a:rPr>
              <a:t>, </a:t>
            </a:r>
            <a:r>
              <a:rPr b="1" lang="en-GB" sz="2400">
                <a:solidFill>
                  <a:srgbClr val="000099"/>
                </a:solidFill>
              </a:rPr>
              <a:t>strtol</a:t>
            </a:r>
            <a:r>
              <a:rPr lang="en-GB" sz="2400">
                <a:solidFill>
                  <a:srgbClr val="000099"/>
                </a:solidFill>
              </a:rPr>
              <a:t>, </a:t>
            </a:r>
            <a:r>
              <a:rPr b="1" lang="en-GB" sz="2400">
                <a:solidFill>
                  <a:srgbClr val="000099"/>
                </a:solidFill>
              </a:rPr>
              <a:t>strtoul</a:t>
            </a:r>
            <a:endParaRPr b="1" sz="24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>
            <a:off x="2139550" y="2435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Manipulation</a:t>
            </a:r>
            <a:endParaRPr/>
          </a:p>
        </p:txBody>
      </p:sp>
      <p:sp>
        <p:nvSpPr>
          <p:cNvPr id="214" name="Google Shape;214;p40"/>
          <p:cNvSpPr txBox="1"/>
          <p:nvPr>
            <p:ph idx="1" type="body"/>
          </p:nvPr>
        </p:nvSpPr>
        <p:spPr>
          <a:xfrm>
            <a:off x="539125" y="11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The string handling library </a:t>
            </a:r>
            <a:r>
              <a:rPr b="1" lang="en-GB" sz="2400">
                <a:solidFill>
                  <a:srgbClr val="000099"/>
                </a:solidFill>
              </a:rPr>
              <a:t>string.h</a:t>
            </a:r>
            <a:endParaRPr b="1"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provides a range of string manipulation functions for copying, concatenating, comparison, tokenizing and for identifying the occurrence and positions of particular characters in a string.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E.g. </a:t>
            </a:r>
            <a:r>
              <a:rPr b="1" lang="en-GB" sz="2400">
                <a:solidFill>
                  <a:srgbClr val="000099"/>
                </a:solidFill>
              </a:rPr>
              <a:t>strcpy</a:t>
            </a:r>
            <a:r>
              <a:rPr lang="en-GB" sz="2400">
                <a:solidFill>
                  <a:srgbClr val="000099"/>
                </a:solidFill>
              </a:rPr>
              <a:t>, </a:t>
            </a:r>
            <a:r>
              <a:rPr b="1" lang="en-GB" sz="2400">
                <a:solidFill>
                  <a:srgbClr val="000099"/>
                </a:solidFill>
              </a:rPr>
              <a:t>strlen</a:t>
            </a:r>
            <a:r>
              <a:rPr lang="en-GB" sz="2400">
                <a:solidFill>
                  <a:srgbClr val="000099"/>
                </a:solidFill>
              </a:rPr>
              <a:t>, </a:t>
            </a:r>
            <a:r>
              <a:rPr b="1" lang="en-GB" sz="2400">
                <a:solidFill>
                  <a:srgbClr val="000099"/>
                </a:solidFill>
              </a:rPr>
              <a:t>strcmp</a:t>
            </a:r>
            <a:r>
              <a:rPr lang="en-GB" sz="2400">
                <a:solidFill>
                  <a:srgbClr val="000099"/>
                </a:solidFill>
              </a:rPr>
              <a:t> and </a:t>
            </a:r>
            <a:r>
              <a:rPr b="1" lang="en-GB" sz="2400">
                <a:solidFill>
                  <a:srgbClr val="000099"/>
                </a:solidFill>
              </a:rPr>
              <a:t>strtok</a:t>
            </a:r>
            <a:r>
              <a:rPr lang="en-GB" sz="2400">
                <a:solidFill>
                  <a:srgbClr val="000099"/>
                </a:solidFill>
              </a:rPr>
              <a:t>.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See the examples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title"/>
          </p:nvPr>
        </p:nvSpPr>
        <p:spPr>
          <a:xfrm>
            <a:off x="2139575" y="2536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Practice:String Copy and Concatenation</a:t>
            </a:r>
            <a:endParaRPr/>
          </a:p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519000" y="1389175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// Create some strings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char szStringX[20] = "Hello, World";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char szStringY[20];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char szStringZ[20] = "Hi, World";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// Copy szStringX to szStringY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strcpy(szStringY,szStringX);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printf("szStringX is %s\n",szStringX);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printf("szStringY is %s\n",szStringY);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// Compare szStringX and szStringY to see if they are the same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if(!strcmp(szStringX,szStringY))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printf("Strings are the same\n");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else printf("Strings are NOT the same\n");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// Compare szStringX and szStringY to see if they are the same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if(!strcmp(szStringX,szStringZ))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 	printf("Strings are the same\n"); </a:t>
            </a:r>
            <a:endParaRPr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6AA84F"/>
                </a:solidFill>
              </a:rPr>
              <a:t>else printf("Strings are NOT the same\n");</a:t>
            </a:r>
            <a:endParaRPr sz="9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 Processing</a:t>
            </a:r>
            <a:endParaRPr/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file as a sequential stream of bytes with each file terminated by an end-of file marker</a:t>
            </a:r>
            <a:endParaRPr sz="24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When a file is opened a stream is associated with the file</a:t>
            </a:r>
            <a:endParaRPr sz="24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Streams open during program execution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stdin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stdout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stderr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2038925" y="2033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</a:t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39775" y="96640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</a:pPr>
            <a:r>
              <a:rPr lang="en-GB" sz="1600">
                <a:solidFill>
                  <a:srgbClr val="1F145D"/>
                </a:solidFill>
              </a:rPr>
              <a:t>Pointers contain variable addresses</a:t>
            </a:r>
            <a:endParaRPr sz="1600">
              <a:solidFill>
                <a:srgbClr val="1F145D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</a:pPr>
            <a:r>
              <a:rPr lang="en-GB" sz="1600">
                <a:solidFill>
                  <a:srgbClr val="1F145D"/>
                </a:solidFill>
              </a:rPr>
              <a:t>Address operator &amp;</a:t>
            </a:r>
            <a:endParaRPr sz="1600">
              <a:solidFill>
                <a:srgbClr val="1F145D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</a:pPr>
            <a:r>
              <a:rPr lang="en-GB" sz="1600">
                <a:solidFill>
                  <a:srgbClr val="1F145D"/>
                </a:solidFill>
              </a:rPr>
              <a:t>Dereferencing operator *</a:t>
            </a:r>
            <a:endParaRPr sz="1600">
              <a:solidFill>
                <a:srgbClr val="1F145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</a:pPr>
            <a:r>
              <a:rPr lang="en-GB" sz="1600">
                <a:solidFill>
                  <a:srgbClr val="1F145D"/>
                </a:solidFill>
              </a:rPr>
              <a:t>Functions call by value and call by reference</a:t>
            </a:r>
            <a:endParaRPr sz="1600">
              <a:solidFill>
                <a:srgbClr val="1F145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</a:pPr>
            <a:r>
              <a:rPr lang="en-GB" sz="1600">
                <a:solidFill>
                  <a:srgbClr val="1F145D"/>
                </a:solidFill>
              </a:rPr>
              <a:t>The array variable is a pointer whose value is the address of the first element of the array</a:t>
            </a:r>
            <a:endParaRPr sz="1600">
              <a:solidFill>
                <a:srgbClr val="1F145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</a:pPr>
            <a:r>
              <a:rPr lang="en-GB" sz="1600">
                <a:solidFill>
                  <a:srgbClr val="1F145D"/>
                </a:solidFill>
              </a:rPr>
              <a:t>A string is a pointer to an array of characters</a:t>
            </a:r>
            <a:endParaRPr sz="1600">
              <a:solidFill>
                <a:srgbClr val="1F145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</a:pPr>
            <a:r>
              <a:rPr lang="en-GB" sz="1600">
                <a:solidFill>
                  <a:srgbClr val="1F145D"/>
                </a:solidFill>
              </a:rPr>
              <a:t>Multidimensional array is essentially an array of pointer arrays.</a:t>
            </a:r>
            <a:endParaRPr sz="1600">
              <a:solidFill>
                <a:srgbClr val="1F145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</a:pPr>
            <a:r>
              <a:rPr lang="en-GB" sz="1600">
                <a:solidFill>
                  <a:srgbClr val="1F145D"/>
                </a:solidFill>
              </a:rPr>
              <a:t>Treat with great care…. </a:t>
            </a:r>
            <a:r>
              <a:rPr lang="en-GB" sz="1600">
                <a:solidFill>
                  <a:srgbClr val="1F145D"/>
                </a:solidFill>
              </a:rPr>
              <a:t>Memory</a:t>
            </a:r>
            <a:r>
              <a:rPr lang="en-GB" sz="1600">
                <a:solidFill>
                  <a:srgbClr val="1F145D"/>
                </a:solidFill>
              </a:rPr>
              <a:t> leaks!</a:t>
            </a:r>
            <a:endParaRPr sz="1600">
              <a:solidFill>
                <a:srgbClr val="1F145D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/>
          <p:nvPr>
            <p:ph type="title"/>
          </p:nvPr>
        </p:nvSpPr>
        <p:spPr>
          <a:xfrm>
            <a:off x="1832075" y="1956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Sequential File Management</a:t>
            </a:r>
            <a:endParaRPr/>
          </a:p>
        </p:txBody>
      </p:sp>
      <p:sp>
        <p:nvSpPr>
          <p:cNvPr id="232" name="Google Shape;232;p43"/>
          <p:cNvSpPr txBox="1"/>
          <p:nvPr>
            <p:ph idx="1" type="body"/>
          </p:nvPr>
        </p:nvSpPr>
        <p:spPr>
          <a:xfrm>
            <a:off x="609600" y="1077600"/>
            <a:ext cx="8229600" cy="349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Streams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channels of communication between files and programs.</a:t>
            </a:r>
            <a:endParaRPr sz="20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Range of functions for streaming data to files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fprintf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fscanf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fgetc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fputc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type="title"/>
          </p:nvPr>
        </p:nvSpPr>
        <p:spPr>
          <a:xfrm>
            <a:off x="2004125" y="213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Opening a File</a:t>
            </a:r>
            <a:endParaRPr/>
          </a:p>
        </p:txBody>
      </p:sp>
      <p:sp>
        <p:nvSpPr>
          <p:cNvPr id="238" name="Google Shape;238;p44"/>
          <p:cNvSpPr txBox="1"/>
          <p:nvPr>
            <p:ph idx="1" type="body"/>
          </p:nvPr>
        </p:nvSpPr>
        <p:spPr>
          <a:xfrm>
            <a:off x="609600" y="1014200"/>
            <a:ext cx="8229600" cy="35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When opening a file it is necessary to declare a variable that will be used to reference that file, the standard library provides the FILE structure.</a:t>
            </a:r>
            <a:endParaRPr sz="24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So a pointer to a FILE is declared using: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Char char="•"/>
            </a:pPr>
            <a:r>
              <a:rPr lang="en-GB" sz="2000">
                <a:solidFill>
                  <a:srgbClr val="6AA84F"/>
                </a:solidFill>
              </a:rPr>
              <a:t>FILE *myfile;</a:t>
            </a:r>
            <a:endParaRPr sz="20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File opened using the function fopen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returns a pointer to the opened file 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2022250" y="2318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fopen function</a:t>
            </a:r>
            <a:endParaRPr/>
          </a:p>
        </p:txBody>
      </p:sp>
      <p:sp>
        <p:nvSpPr>
          <p:cNvPr id="244" name="Google Shape;244;p45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if((myfile=fopen("myfilename", "w"))==NULL)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  printf("The file could not be opened!\n");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else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{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  file was opened and is read or written here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AA84F"/>
                </a:solidFill>
              </a:rPr>
              <a:t>}</a:t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type="title"/>
          </p:nvPr>
        </p:nvSpPr>
        <p:spPr>
          <a:xfrm>
            <a:off x="2049425" y="2227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 open modes</a:t>
            </a:r>
            <a:endParaRPr/>
          </a:p>
        </p:txBody>
      </p:sp>
      <p:pic>
        <p:nvPicPr>
          <p:cNvPr id="250" name="Google Shape;25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25" y="1089475"/>
            <a:ext cx="8845175" cy="30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type="title"/>
          </p:nvPr>
        </p:nvSpPr>
        <p:spPr>
          <a:xfrm>
            <a:off x="1922650" y="2227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data using fprintf</a:t>
            </a:r>
            <a:endParaRPr/>
          </a:p>
        </p:txBody>
      </p:sp>
      <p:sp>
        <p:nvSpPr>
          <p:cNvPr id="256" name="Google Shape;256;p47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AA84F"/>
              </a:buClr>
              <a:buSzPts val="2400"/>
              <a:buChar char="•"/>
            </a:pPr>
            <a:r>
              <a:rPr i="1" lang="en-GB" sz="2400">
                <a:solidFill>
                  <a:srgbClr val="6AA84F"/>
                </a:solidFill>
              </a:rPr>
              <a:t>fprintf(fileptr, “format specifiers”, data list);</a:t>
            </a:r>
            <a:endParaRPr i="1" sz="2400">
              <a:solidFill>
                <a:srgbClr val="6AA84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Char char="•"/>
            </a:pPr>
            <a:r>
              <a:rPr lang="en-GB" sz="2000">
                <a:solidFill>
                  <a:srgbClr val="6AA84F"/>
                </a:solidFill>
              </a:rPr>
              <a:t>fprintf(mfptr, "%6d %20s %6d\n", iRunid, sName, iNode);</a:t>
            </a:r>
            <a:endParaRPr sz="20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Closing the file</a:t>
            </a:r>
            <a:endParaRPr sz="2400">
              <a:solidFill>
                <a:srgbClr val="000099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•"/>
            </a:pPr>
            <a:r>
              <a:rPr lang="en-GB" sz="2000">
                <a:solidFill>
                  <a:srgbClr val="6AA84F"/>
                </a:solidFill>
              </a:rPr>
              <a:t>fclose(mfptr);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 txBox="1"/>
          <p:nvPr>
            <p:ph type="title"/>
          </p:nvPr>
        </p:nvSpPr>
        <p:spPr>
          <a:xfrm>
            <a:off x="1986025" y="2046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Reading data using fscanf</a:t>
            </a:r>
            <a:endParaRPr/>
          </a:p>
        </p:txBody>
      </p:sp>
      <p:sp>
        <p:nvSpPr>
          <p:cNvPr id="262" name="Google Shape;262;p48"/>
          <p:cNvSpPr txBox="1"/>
          <p:nvPr>
            <p:ph idx="1" type="body"/>
          </p:nvPr>
        </p:nvSpPr>
        <p:spPr>
          <a:xfrm>
            <a:off x="600550" y="1092500"/>
            <a:ext cx="8229600" cy="49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i="1" lang="en-GB" sz="2400">
                <a:solidFill>
                  <a:srgbClr val="6AA84F"/>
                </a:solidFill>
              </a:rPr>
              <a:t>fscanf(fileptr, “format specifiers”, data list);</a:t>
            </a:r>
            <a:endParaRPr i="1"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8"/>
          <p:cNvSpPr txBox="1"/>
          <p:nvPr/>
        </p:nvSpPr>
        <p:spPr>
          <a:xfrm>
            <a:off x="1150050" y="1901125"/>
            <a:ext cx="52158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while(!feof(mfptr))</a:t>
            </a:r>
            <a:endParaRPr sz="20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{</a:t>
            </a:r>
            <a:endParaRPr sz="20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  printf("%6d %20s %6d\n", sim.id, sim.name, sim.node);</a:t>
            </a:r>
            <a:endParaRPr sz="20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  fscanf(mfptr, "%d%s%d", &amp;sim.id, sim.name, &amp;sim.node);</a:t>
            </a:r>
            <a:endParaRPr sz="20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}</a:t>
            </a:r>
            <a:endParaRPr sz="2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/>
          <p:nvPr>
            <p:ph type="title"/>
          </p:nvPr>
        </p:nvSpPr>
        <p:spPr>
          <a:xfrm>
            <a:off x="1967900" y="213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9"/>
          <p:cNvSpPr txBox="1"/>
          <p:nvPr>
            <p:ph idx="1" type="body"/>
          </p:nvPr>
        </p:nvSpPr>
        <p:spPr>
          <a:xfrm>
            <a:off x="609600" y="1032325"/>
            <a:ext cx="8229600" cy="353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1998625" y="1831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</a:t>
            </a:r>
            <a:endParaRPr/>
          </a:p>
        </p:txBody>
      </p:sp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1800">
                <a:solidFill>
                  <a:srgbClr val="000099"/>
                </a:solidFill>
              </a:rPr>
              <a:t>Method for solving 1</a:t>
            </a:r>
            <a:r>
              <a:rPr baseline="30000" lang="en-GB" sz="1800">
                <a:solidFill>
                  <a:srgbClr val="000099"/>
                </a:solidFill>
              </a:rPr>
              <a:t>st</a:t>
            </a:r>
            <a:r>
              <a:rPr lang="en-GB" sz="1800">
                <a:solidFill>
                  <a:srgbClr val="000099"/>
                </a:solidFill>
              </a:rPr>
              <a:t> order ODEs with well defined BC’s</a:t>
            </a:r>
            <a:endParaRPr sz="18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•</a:t>
            </a:r>
            <a:r>
              <a:rPr lang="en-GB" sz="1800">
                <a:solidFill>
                  <a:srgbClr val="000099"/>
                </a:solidFill>
              </a:rPr>
              <a:t>Shooting Method</a:t>
            </a:r>
            <a:endParaRPr sz="18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–</a:t>
            </a:r>
            <a:r>
              <a:rPr lang="en-GB" sz="1800">
                <a:solidFill>
                  <a:srgbClr val="000099"/>
                </a:solidFill>
              </a:rPr>
              <a:t>Compile and run the code</a:t>
            </a:r>
            <a:endParaRPr sz="18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–</a:t>
            </a:r>
            <a:r>
              <a:rPr lang="en-GB" sz="1800">
                <a:solidFill>
                  <a:srgbClr val="000099"/>
                </a:solidFill>
              </a:rPr>
              <a:t>startshooting.c</a:t>
            </a:r>
            <a:endParaRPr sz="18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•</a:t>
            </a:r>
            <a:r>
              <a:rPr lang="en-GB" sz="1800">
                <a:solidFill>
                  <a:srgbClr val="000099"/>
                </a:solidFill>
              </a:rPr>
              <a:t>Method for solving 1</a:t>
            </a:r>
            <a:r>
              <a:rPr baseline="30000" lang="en-GB" sz="1800">
                <a:solidFill>
                  <a:srgbClr val="000099"/>
                </a:solidFill>
              </a:rPr>
              <a:t>st</a:t>
            </a:r>
            <a:r>
              <a:rPr lang="en-GB" sz="1800">
                <a:solidFill>
                  <a:srgbClr val="000099"/>
                </a:solidFill>
              </a:rPr>
              <a:t> order ODEs with well defined BC’s</a:t>
            </a:r>
            <a:endParaRPr sz="18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•</a:t>
            </a:r>
            <a:r>
              <a:rPr lang="en-GB" sz="1800">
                <a:solidFill>
                  <a:srgbClr val="000099"/>
                </a:solidFill>
              </a:rPr>
              <a:t>Shooting Method</a:t>
            </a:r>
            <a:endParaRPr sz="18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–</a:t>
            </a:r>
            <a:r>
              <a:rPr lang="en-GB" sz="1800">
                <a:solidFill>
                  <a:srgbClr val="000099"/>
                </a:solidFill>
              </a:rPr>
              <a:t>Compile and run the code</a:t>
            </a:r>
            <a:endParaRPr sz="18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–</a:t>
            </a:r>
            <a:r>
              <a:rPr lang="en-GB" sz="1800">
                <a:solidFill>
                  <a:srgbClr val="000099"/>
                </a:solidFill>
              </a:rPr>
              <a:t>startshooting.c</a:t>
            </a:r>
            <a:endParaRPr sz="18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1"/>
          <p:cNvSpPr txBox="1"/>
          <p:nvPr>
            <p:ph type="title"/>
          </p:nvPr>
        </p:nvSpPr>
        <p:spPr>
          <a:xfrm>
            <a:off x="2079175" y="1832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281" name="Google Shape;281;p51"/>
          <p:cNvSpPr txBox="1"/>
          <p:nvPr>
            <p:ph idx="1" type="body"/>
          </p:nvPr>
        </p:nvSpPr>
        <p:spPr>
          <a:xfrm>
            <a:off x="569325" y="1056975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Adapt the program startshooting.c to read the input parameters from an input file.</a:t>
            </a:r>
            <a:endParaRPr sz="20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Adapt the program so that it reads the guess q froom the command line</a:t>
            </a:r>
            <a:endParaRPr sz="20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To read parameters from the command line we use the parameters argc and argv passed into the main function</a:t>
            </a:r>
            <a:endParaRPr sz="20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Use the following line to convert the command line parameter</a:t>
            </a:r>
            <a:endParaRPr sz="2000">
              <a:solidFill>
                <a:srgbClr val="000099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>
                <a:solidFill>
                  <a:srgbClr val="000099"/>
                </a:solidFill>
              </a:rPr>
              <a:t>Hint look at vecdp.c in the functions folder</a:t>
            </a:r>
            <a:endParaRPr sz="1600">
              <a:solidFill>
                <a:srgbClr val="000099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AA84F"/>
                </a:solidFill>
              </a:rPr>
              <a:t>If(argc&gt;1)</a:t>
            </a:r>
            <a:endParaRPr sz="16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AA84F"/>
                </a:solidFill>
              </a:rPr>
              <a:t>  	</a:t>
            </a:r>
            <a:r>
              <a:rPr lang="en-GB" sz="1600">
                <a:solidFill>
                  <a:srgbClr val="6AA84F"/>
                </a:solidFill>
              </a:rPr>
              <a:t>q=atof(argv[1]);</a:t>
            </a:r>
            <a:endParaRPr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2"/>
          <p:cNvSpPr txBox="1"/>
          <p:nvPr>
            <p:ph type="title"/>
          </p:nvPr>
        </p:nvSpPr>
        <p:spPr>
          <a:xfrm>
            <a:off x="2004125" y="2046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Access Files</a:t>
            </a:r>
            <a:endParaRPr/>
          </a:p>
        </p:txBody>
      </p:sp>
      <p:sp>
        <p:nvSpPr>
          <p:cNvPr id="287" name="Google Shape;287;p52"/>
          <p:cNvSpPr txBox="1"/>
          <p:nvPr>
            <p:ph idx="1" type="body"/>
          </p:nvPr>
        </p:nvSpPr>
        <p:spPr>
          <a:xfrm>
            <a:off x="609600" y="1095700"/>
            <a:ext cx="8229600" cy="34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Transaction processing systems</a:t>
            </a:r>
            <a:endParaRPr sz="24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Individual records of same length accessed at random</a:t>
            </a:r>
            <a:endParaRPr sz="24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•"/>
            </a:pPr>
            <a:r>
              <a:rPr lang="en-GB" sz="2400">
                <a:solidFill>
                  <a:srgbClr val="6AA84F"/>
                </a:solidFill>
              </a:rPr>
              <a:t>fwrite</a:t>
            </a:r>
            <a:endParaRPr sz="2400">
              <a:solidFill>
                <a:srgbClr val="6AA84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Write fixed number of bytes to a file</a:t>
            </a:r>
            <a:endParaRPr sz="20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•"/>
            </a:pPr>
            <a:r>
              <a:rPr lang="en-GB" sz="2400">
                <a:solidFill>
                  <a:srgbClr val="6AA84F"/>
                </a:solidFill>
              </a:rPr>
              <a:t>fread</a:t>
            </a:r>
            <a:endParaRPr sz="2400">
              <a:solidFill>
                <a:srgbClr val="6AA84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Read fixed number of bytes from a file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013200" y="213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Pointers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509975" y="97480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GB" sz="2200">
                <a:solidFill>
                  <a:srgbClr val="000099"/>
                </a:solidFill>
              </a:rPr>
              <a:t>Pointer to function</a:t>
            </a:r>
            <a:endParaRPr sz="2200">
              <a:solidFill>
                <a:srgbClr val="00009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9"/>
                </a:solidFill>
              </a:rPr>
              <a:t>Address of the function in memory</a:t>
            </a:r>
            <a:endParaRPr sz="1800">
              <a:solidFill>
                <a:srgbClr val="00009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9"/>
                </a:solidFill>
              </a:rPr>
              <a:t>Starting address of the code</a:t>
            </a:r>
            <a:endParaRPr sz="1800">
              <a:solidFill>
                <a:srgbClr val="000099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 sz="2200">
                <a:solidFill>
                  <a:srgbClr val="000099"/>
                </a:solidFill>
              </a:rPr>
              <a:t>Quick sort function has prototype (see 2 slides later)</a:t>
            </a:r>
            <a:endParaRPr sz="2200">
              <a:solidFill>
                <a:srgbClr val="00009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•"/>
            </a:pPr>
            <a:r>
              <a:rPr b="1" lang="en-GB" sz="1800">
                <a:solidFill>
                  <a:srgbClr val="6AA84F"/>
                </a:solidFill>
              </a:rPr>
              <a:t>int (*</a:t>
            </a:r>
            <a:r>
              <a:rPr i="1" lang="en-GB" sz="1800">
                <a:solidFill>
                  <a:srgbClr val="6AA84F"/>
                </a:solidFill>
              </a:rPr>
              <a:t>fncompare</a:t>
            </a:r>
            <a:r>
              <a:rPr b="1" lang="en-GB" sz="1800">
                <a:solidFill>
                  <a:srgbClr val="6AA84F"/>
                </a:solidFill>
              </a:rPr>
              <a:t>)(const void *, const void *)</a:t>
            </a:r>
            <a:endParaRPr b="1" sz="1800">
              <a:solidFill>
                <a:srgbClr val="6AA84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9"/>
                </a:solidFill>
              </a:rPr>
              <a:t>fncompare is function pointer</a:t>
            </a:r>
            <a:endParaRPr sz="1800">
              <a:solidFill>
                <a:srgbClr val="00009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9"/>
                </a:solidFill>
              </a:rPr>
              <a:t>Tells quicksort to expect pointer to a function receiving 2 pointers to void</a:t>
            </a:r>
            <a:endParaRPr sz="1800">
              <a:solidFill>
                <a:srgbClr val="000099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GB" sz="2200">
                <a:solidFill>
                  <a:srgbClr val="000099"/>
                </a:solidFill>
              </a:rPr>
              <a:t>Note without the brackets around *fncompare the declaration becomes a declaration of a function</a:t>
            </a:r>
            <a:endParaRPr sz="22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3"/>
          <p:cNvSpPr txBox="1"/>
          <p:nvPr>
            <p:ph type="title"/>
          </p:nvPr>
        </p:nvSpPr>
        <p:spPr>
          <a:xfrm>
            <a:off x="1995075" y="2227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Declaration</a:t>
            </a:r>
            <a:endParaRPr/>
          </a:p>
        </p:txBody>
      </p:sp>
      <p:sp>
        <p:nvSpPr>
          <p:cNvPr id="293" name="Google Shape;293;p53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Example data structure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Char char="•"/>
            </a:pPr>
            <a:r>
              <a:rPr lang="en-GB" sz="2000">
                <a:solidFill>
                  <a:srgbClr val="6AA84F"/>
                </a:solidFill>
              </a:rPr>
              <a:t>struct mydata </a:t>
            </a:r>
            <a:r>
              <a:rPr lang="en-GB" sz="2400">
                <a:solidFill>
                  <a:srgbClr val="6AA84F"/>
                </a:solidFill>
              </a:rPr>
              <a:t>{ int index; float data;};</a:t>
            </a:r>
            <a:endParaRPr sz="24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Typical declaration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Char char="•"/>
            </a:pPr>
            <a:r>
              <a:rPr lang="en-GB" sz="2000">
                <a:solidFill>
                  <a:srgbClr val="6AA84F"/>
                </a:solidFill>
              </a:rPr>
              <a:t>struct mydata blankdata={0, 3.141};</a:t>
            </a:r>
            <a:endParaRPr sz="2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4"/>
          <p:cNvSpPr txBox="1"/>
          <p:nvPr>
            <p:ph type="title"/>
          </p:nvPr>
        </p:nvSpPr>
        <p:spPr>
          <a:xfrm>
            <a:off x="1958875" y="213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fwrite example call</a:t>
            </a:r>
            <a:endParaRPr/>
          </a:p>
        </p:txBody>
      </p:sp>
      <p:sp>
        <p:nvSpPr>
          <p:cNvPr id="299" name="Google Shape;299;p54"/>
          <p:cNvSpPr txBox="1"/>
          <p:nvPr>
            <p:ph idx="1" type="body"/>
          </p:nvPr>
        </p:nvSpPr>
        <p:spPr>
          <a:xfrm>
            <a:off x="573375" y="1282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AA84F"/>
              </a:buClr>
              <a:buSzPts val="2400"/>
              <a:buChar char="•"/>
            </a:pPr>
            <a:r>
              <a:rPr lang="en-GB" sz="2400">
                <a:solidFill>
                  <a:srgbClr val="6AA84F"/>
                </a:solidFill>
              </a:rPr>
              <a:t>fwrite(&amp;blankdata, sizeof(struct mydata), 1, fileptr)</a:t>
            </a:r>
            <a:endParaRPr sz="2400">
              <a:solidFill>
                <a:srgbClr val="6AA84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Write data structure myblankdata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Specify correct field size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Specify number of data items to write (in this case 1)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Provide a valid pointer to the file that is opened for writing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5"/>
          <p:cNvSpPr txBox="1"/>
          <p:nvPr>
            <p:ph type="title"/>
          </p:nvPr>
        </p:nvSpPr>
        <p:spPr>
          <a:xfrm>
            <a:off x="1995075" y="2137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Fread - Example call</a:t>
            </a:r>
            <a:endParaRPr/>
          </a:p>
        </p:txBody>
      </p:sp>
      <p:sp>
        <p:nvSpPr>
          <p:cNvPr id="305" name="Google Shape;305;p55"/>
          <p:cNvSpPr txBox="1"/>
          <p:nvPr>
            <p:ph idx="1" type="body"/>
          </p:nvPr>
        </p:nvSpPr>
        <p:spPr>
          <a:xfrm>
            <a:off x="609600" y="1014200"/>
            <a:ext cx="8229600" cy="35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AA84F"/>
              </a:buClr>
              <a:buSzPts val="2400"/>
              <a:buChar char="•"/>
            </a:pPr>
            <a:r>
              <a:rPr lang="en-GB" sz="2400">
                <a:solidFill>
                  <a:srgbClr val="6AA84F"/>
                </a:solidFill>
              </a:rPr>
              <a:t>fread(&amp;blankdata, sizeof(struct mydata), 1, fileptr)</a:t>
            </a:r>
            <a:endParaRPr sz="2400">
              <a:solidFill>
                <a:srgbClr val="6AA84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Read data structure myblankdata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Specify correct field size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Specify number of data items to read (in this case 1)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Provide a valid pointer to the file that is opened for reading</a:t>
            </a:r>
            <a:endParaRPr sz="20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>
            <p:ph type="title"/>
          </p:nvPr>
        </p:nvSpPr>
        <p:spPr>
          <a:xfrm>
            <a:off x="2067525" y="1956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fseek</a:t>
            </a:r>
            <a:endParaRPr/>
          </a:p>
        </p:txBody>
      </p:sp>
      <p:sp>
        <p:nvSpPr>
          <p:cNvPr id="311" name="Google Shape;311;p56"/>
          <p:cNvSpPr txBox="1"/>
          <p:nvPr>
            <p:ph idx="1" type="body"/>
          </p:nvPr>
        </p:nvSpPr>
        <p:spPr>
          <a:xfrm>
            <a:off x="573400" y="10200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fseek sets file pointer to specific position in file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Char char="•"/>
            </a:pPr>
            <a:r>
              <a:rPr lang="en-GB" sz="2000">
                <a:solidFill>
                  <a:srgbClr val="6AA84F"/>
                </a:solidFill>
              </a:rPr>
              <a:t>int fseek(FILE *stream, long int offset, int whence)</a:t>
            </a:r>
            <a:endParaRPr sz="2000">
              <a:solidFill>
                <a:srgbClr val="6AA84F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Offset is number of bytes from location whence</a:t>
            </a:r>
            <a:endParaRPr sz="20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Whence has one of three values</a:t>
            </a:r>
            <a:endParaRPr sz="2000">
              <a:solidFill>
                <a:srgbClr val="000099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9"/>
                </a:solidFill>
              </a:rPr>
              <a:t>SEEK_SET (beginning of file)</a:t>
            </a:r>
            <a:endParaRPr sz="1800">
              <a:solidFill>
                <a:srgbClr val="000099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9"/>
                </a:solidFill>
              </a:rPr>
              <a:t>SEEK_CUR (current location)</a:t>
            </a:r>
            <a:endParaRPr sz="1800">
              <a:solidFill>
                <a:srgbClr val="000099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9"/>
                </a:solidFill>
              </a:rPr>
              <a:t>SEEK_END (end of file)</a:t>
            </a:r>
            <a:endParaRPr sz="1800">
              <a:solidFill>
                <a:srgbClr val="000099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Example call</a:t>
            </a:r>
            <a:endParaRPr sz="2000">
              <a:solidFill>
                <a:srgbClr val="0000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•"/>
            </a:pPr>
            <a:r>
              <a:rPr lang="en-GB" sz="1800">
                <a:solidFill>
                  <a:srgbClr val="6AA84F"/>
                </a:solidFill>
              </a:rPr>
              <a:t>fseek(myfileptr, sizeof(struct mydata)*(index-1),SEEK_SET);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7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</a:t>
            </a:r>
            <a:endParaRPr/>
          </a:p>
        </p:txBody>
      </p:sp>
      <p:sp>
        <p:nvSpPr>
          <p:cNvPr id="317" name="Google Shape;317;p57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•</a:t>
            </a:r>
            <a:r>
              <a:rPr lang="en-GB" sz="2400">
                <a:solidFill>
                  <a:srgbClr val="000099"/>
                </a:solidFill>
              </a:rPr>
              <a:t>Study and run the program fileio.c in the extras directory </a:t>
            </a:r>
            <a:endParaRPr sz="2400">
              <a:solidFill>
                <a:srgbClr val="000099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8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Sessions</a:t>
            </a:r>
            <a:endParaRPr/>
          </a:p>
        </p:txBody>
      </p:sp>
      <p:sp>
        <p:nvSpPr>
          <p:cNvPr id="323" name="Google Shape;323;p58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Building Applications using Make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From C to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Boost your programming using the standard template libraries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2067550" y="2499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/>
              <a:t>Function Declaration Using Function Pointers</a:t>
            </a:r>
            <a:endParaRPr sz="4100"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510000" y="1530400"/>
            <a:ext cx="8229600" cy="367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Declare mysortfunc as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Char char="•"/>
            </a:pPr>
            <a:r>
              <a:rPr lang="en-GB" sz="2000">
                <a:solidFill>
                  <a:srgbClr val="6AA84F"/>
                </a:solidFill>
              </a:rPr>
              <a:t>mysortfunc(int *data, int size, int  (*compare)(void * , void *))</a:t>
            </a:r>
            <a:endParaRPr sz="20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Call mysortfunc in the following way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Char char="•"/>
            </a:pPr>
            <a:r>
              <a:rPr lang="en-GB" sz="2000">
                <a:solidFill>
                  <a:srgbClr val="6AA84F"/>
                </a:solidFill>
              </a:rPr>
              <a:t>mysortfunc(data,size,ascending)</a:t>
            </a:r>
            <a:endParaRPr sz="2000">
              <a:solidFill>
                <a:srgbClr val="6AA84F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Char char="•"/>
            </a:pPr>
            <a:r>
              <a:rPr lang="en-GB" sz="2000">
                <a:solidFill>
                  <a:srgbClr val="6AA84F"/>
                </a:solidFill>
              </a:rPr>
              <a:t>mysortfunc(data,size,descending)</a:t>
            </a:r>
            <a:endParaRPr sz="2000">
              <a:solidFill>
                <a:srgbClr val="6AA84F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Ascending and descending are functions declared as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Char char="•"/>
            </a:pPr>
            <a:r>
              <a:rPr lang="en-GB" sz="2000">
                <a:solidFill>
                  <a:srgbClr val="6AA84F"/>
                </a:solidFill>
              </a:rPr>
              <a:t>int ascending(void *a, void *b)</a:t>
            </a:r>
            <a:endParaRPr sz="2000">
              <a:solidFill>
                <a:srgbClr val="6AA84F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Char char="•"/>
            </a:pPr>
            <a:r>
              <a:rPr lang="en-GB" sz="2000">
                <a:solidFill>
                  <a:srgbClr val="6AA84F"/>
                </a:solidFill>
              </a:rPr>
              <a:t>int descending(void *a, void *b)</a:t>
            </a:r>
            <a:endParaRPr sz="2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1859250" y="1865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of pointers to functions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573400" y="1566575"/>
            <a:ext cx="8229600" cy="352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Declare functions</a:t>
            </a:r>
            <a:endParaRPr sz="2000">
              <a:solidFill>
                <a:srgbClr val="000099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•"/>
            </a:pPr>
            <a:r>
              <a:rPr lang="en-GB" sz="1800">
                <a:solidFill>
                  <a:srgbClr val="6AA84F"/>
                </a:solidFill>
              </a:rPr>
              <a:t>void function1(int);</a:t>
            </a:r>
            <a:endParaRPr sz="1800">
              <a:solidFill>
                <a:srgbClr val="6AA84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•"/>
            </a:pPr>
            <a:r>
              <a:rPr lang="en-GB" sz="1800">
                <a:solidFill>
                  <a:srgbClr val="6AA84F"/>
                </a:solidFill>
              </a:rPr>
              <a:t>void function2(int);</a:t>
            </a:r>
            <a:endParaRPr sz="1800">
              <a:solidFill>
                <a:srgbClr val="6AA84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•"/>
            </a:pPr>
            <a:r>
              <a:rPr lang="en-GB" sz="1800">
                <a:solidFill>
                  <a:srgbClr val="6AA84F"/>
                </a:solidFill>
              </a:rPr>
              <a:t>void function3(int);</a:t>
            </a:r>
            <a:endParaRPr sz="1800">
              <a:solidFill>
                <a:srgbClr val="6AA84F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Declare function pointer array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Char char="•"/>
            </a:pPr>
            <a:r>
              <a:rPr lang="en-GB" sz="2000">
                <a:solidFill>
                  <a:srgbClr val="6AA84F"/>
                </a:solidFill>
              </a:rPr>
              <a:t>void (*f[3])(int)={function1,function2, function3};</a:t>
            </a:r>
            <a:endParaRPr sz="2000">
              <a:solidFill>
                <a:srgbClr val="6AA84F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Called as follows</a:t>
            </a:r>
            <a:endParaRPr sz="2000">
              <a:solidFill>
                <a:srgbClr val="000099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•"/>
            </a:pPr>
            <a:r>
              <a:rPr lang="en-GB" sz="1800">
                <a:solidFill>
                  <a:srgbClr val="6AA84F"/>
                </a:solidFill>
              </a:rPr>
              <a:t>(*f[choice])(myintergerinput);</a:t>
            </a:r>
            <a:endParaRPr sz="1800"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</a:pPr>
            <a:r>
              <a:rPr lang="en-GB" sz="1800">
                <a:solidFill>
                  <a:srgbClr val="000099"/>
                </a:solidFill>
              </a:rPr>
              <a:t>Choice and myintegerinput are both integers</a:t>
            </a:r>
            <a:endParaRPr sz="24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2049400" y="1775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quicksort function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Implementation of quick sort algorithm</a:t>
            </a:r>
            <a:endParaRPr sz="24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Qsort function in &lt;stdlib.h&gt;</a:t>
            </a:r>
            <a:endParaRPr sz="24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99"/>
                </a:solidFill>
              </a:rPr>
              <a:t>Features</a:t>
            </a:r>
            <a:endParaRPr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Pointer to void *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Pointer to a function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1976975" y="2408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Syntax for the qsort function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609600" y="1041375"/>
            <a:ext cx="8229600" cy="353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solidFill>
                  <a:srgbClr val="000000"/>
                </a:solidFill>
              </a:rPr>
              <a:t>I</a:t>
            </a:r>
            <a:r>
              <a:rPr lang="en-GB" sz="2400">
                <a:solidFill>
                  <a:srgbClr val="000099"/>
                </a:solidFill>
              </a:rPr>
              <a:t>mplementation of the quicksort algorithm to sort the </a:t>
            </a:r>
            <a:r>
              <a:rPr i="1" lang="en-GB" sz="2400">
                <a:solidFill>
                  <a:srgbClr val="000099"/>
                </a:solidFill>
              </a:rPr>
              <a:t>num</a:t>
            </a:r>
            <a:r>
              <a:rPr lang="en-GB" sz="2400">
                <a:solidFill>
                  <a:srgbClr val="000099"/>
                </a:solidFill>
              </a:rPr>
              <a:t> elements of an array pointed by </a:t>
            </a:r>
            <a:r>
              <a:rPr i="1" lang="en-GB" sz="2400">
                <a:solidFill>
                  <a:srgbClr val="000099"/>
                </a:solidFill>
              </a:rPr>
              <a:t>base</a:t>
            </a:r>
            <a:endParaRPr i="1" sz="24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each element has the specified </a:t>
            </a:r>
            <a:r>
              <a:rPr i="1" lang="en-GB" sz="2000">
                <a:solidFill>
                  <a:srgbClr val="000099"/>
                </a:solidFill>
              </a:rPr>
              <a:t>width</a:t>
            </a:r>
            <a:r>
              <a:rPr lang="en-GB" sz="2000">
                <a:solidFill>
                  <a:srgbClr val="000099"/>
                </a:solidFill>
              </a:rPr>
              <a:t> in bytes</a:t>
            </a:r>
            <a:endParaRPr sz="2000">
              <a:solidFill>
                <a:srgbClr val="000099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>
                <a:solidFill>
                  <a:srgbClr val="000099"/>
                </a:solidFill>
              </a:rPr>
              <a:t>method used to compare each pair of elements is provided by the caller to this function with </a:t>
            </a:r>
            <a:r>
              <a:rPr i="1" lang="en-GB" sz="2000">
                <a:solidFill>
                  <a:srgbClr val="000099"/>
                </a:solidFill>
              </a:rPr>
              <a:t>fncompare</a:t>
            </a:r>
            <a:r>
              <a:rPr lang="en-GB" sz="2000">
                <a:solidFill>
                  <a:srgbClr val="000099"/>
                </a:solidFill>
              </a:rPr>
              <a:t> parameter (a function called one or more times during the sort process).</a:t>
            </a:r>
            <a:endParaRPr sz="2000">
              <a:solidFill>
                <a:srgbClr val="00009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•"/>
            </a:pPr>
            <a:r>
              <a:rPr b="1" lang="en-GB" sz="2400">
                <a:solidFill>
                  <a:srgbClr val="6AA84F"/>
                </a:solidFill>
              </a:rPr>
              <a:t>void  qsort ( void * </a:t>
            </a:r>
            <a:r>
              <a:rPr i="1" lang="en-GB" sz="2400">
                <a:solidFill>
                  <a:srgbClr val="6AA84F"/>
                </a:solidFill>
              </a:rPr>
              <a:t>base</a:t>
            </a:r>
            <a:r>
              <a:rPr b="1" lang="en-GB" sz="2400">
                <a:solidFill>
                  <a:srgbClr val="6AA84F"/>
                </a:solidFill>
              </a:rPr>
              <a:t>, size_t </a:t>
            </a:r>
            <a:r>
              <a:rPr i="1" lang="en-GB" sz="2400">
                <a:solidFill>
                  <a:srgbClr val="6AA84F"/>
                </a:solidFill>
              </a:rPr>
              <a:t>num</a:t>
            </a:r>
            <a:r>
              <a:rPr b="1" lang="en-GB" sz="2400">
                <a:solidFill>
                  <a:srgbClr val="6AA84F"/>
                </a:solidFill>
              </a:rPr>
              <a:t>, size_t </a:t>
            </a:r>
            <a:r>
              <a:rPr i="1" lang="en-GB" sz="2400">
                <a:solidFill>
                  <a:srgbClr val="6AA84F"/>
                </a:solidFill>
              </a:rPr>
              <a:t>width</a:t>
            </a:r>
            <a:r>
              <a:rPr b="1" lang="en-GB" sz="2400">
                <a:solidFill>
                  <a:srgbClr val="6AA84F"/>
                </a:solidFill>
              </a:rPr>
              <a:t>, int (*</a:t>
            </a:r>
            <a:r>
              <a:rPr i="1" lang="en-GB" sz="2400">
                <a:solidFill>
                  <a:srgbClr val="6AA84F"/>
                </a:solidFill>
              </a:rPr>
              <a:t>fncompare</a:t>
            </a:r>
            <a:r>
              <a:rPr b="1" lang="en-GB" sz="2400">
                <a:solidFill>
                  <a:srgbClr val="6AA84F"/>
                </a:solidFill>
              </a:rPr>
              <a:t>)(const void *, const void *) );</a:t>
            </a:r>
            <a:endParaRPr b="1"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1995075" y="1684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Using qsort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609600" y="842150"/>
            <a:ext cx="8229600" cy="372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AA84F"/>
                </a:solidFill>
              </a:rPr>
              <a:t>/* qsort example */</a:t>
            </a:r>
            <a:endParaRPr sz="1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AA84F"/>
                </a:solidFill>
              </a:rPr>
              <a:t>#include &lt;stdio.h&gt;</a:t>
            </a:r>
            <a:endParaRPr sz="1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AA84F"/>
                </a:solidFill>
              </a:rPr>
              <a:t>#include &lt;stdlib.h&gt;</a:t>
            </a:r>
            <a:endParaRPr sz="1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AA84F"/>
                </a:solidFill>
              </a:rPr>
              <a:t> int values[] = { 40, 10, 100, 90, 20, 25 };</a:t>
            </a:r>
            <a:endParaRPr sz="1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AA84F"/>
                </a:solidFill>
              </a:rPr>
              <a:t>int compare (const void * a, const void * b){ return ( *(int*)a - *(int*)b ); }</a:t>
            </a:r>
            <a:endParaRPr sz="1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AA84F"/>
                </a:solidFill>
              </a:rPr>
              <a:t>int main ()</a:t>
            </a:r>
            <a:endParaRPr sz="1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AA84F"/>
                </a:solidFill>
              </a:rPr>
              <a:t>{</a:t>
            </a:r>
            <a:endParaRPr sz="1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AA84F"/>
                </a:solidFill>
              </a:rPr>
              <a:t>  int * pItem;</a:t>
            </a:r>
            <a:endParaRPr sz="1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AA84F"/>
                </a:solidFill>
              </a:rPr>
              <a:t>  int n;</a:t>
            </a:r>
            <a:endParaRPr sz="1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AA84F"/>
                </a:solidFill>
              </a:rPr>
              <a:t>  qsort (values, 6, sizeof(int), compare);</a:t>
            </a:r>
            <a:endParaRPr sz="1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AA84F"/>
                </a:solidFill>
              </a:rPr>
              <a:t>   for (n=0; n&lt;6; n++)</a:t>
            </a:r>
            <a:endParaRPr sz="1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AA84F"/>
                </a:solidFill>
              </a:rPr>
              <a:t>  {</a:t>
            </a:r>
            <a:endParaRPr sz="1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AA84F"/>
                </a:solidFill>
              </a:rPr>
              <a:t>  printf ("%d ",values[n]);</a:t>
            </a:r>
            <a:endParaRPr sz="1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AA84F"/>
                </a:solidFill>
              </a:rPr>
              <a:t>   }</a:t>
            </a:r>
            <a:endParaRPr sz="1000">
              <a:solidFill>
                <a:srgbClr val="6AA84F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AA84F"/>
                </a:solidFill>
              </a:rPr>
              <a:t>  return 0;</a:t>
            </a:r>
            <a:endParaRPr sz="1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AA84F"/>
                </a:solidFill>
              </a:rPr>
              <a:t>          } </a:t>
            </a:r>
            <a:endParaRPr sz="22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os_ppt_template_colour">
  <a:themeElements>
    <a:clrScheme name="">
      <a:dk1>
        <a:srgbClr val="FCFBE3"/>
      </a:dk1>
      <a:lt1>
        <a:srgbClr val="FFFFFF"/>
      </a:lt1>
      <a:dk2>
        <a:srgbClr val="336699"/>
      </a:dk2>
      <a:lt2>
        <a:srgbClr val="FFFF33"/>
      </a:lt2>
      <a:accent1>
        <a:srgbClr val="FFFF00"/>
      </a:accent1>
      <a:accent2>
        <a:srgbClr val="B5B5B5"/>
      </a:accent2>
      <a:accent3>
        <a:srgbClr val="ADB8CA"/>
      </a:accent3>
      <a:accent4>
        <a:srgbClr val="DADADA"/>
      </a:accent4>
      <a:accent5>
        <a:srgbClr val="FFFFAA"/>
      </a:accent5>
      <a:accent6>
        <a:srgbClr val="A4A4A4"/>
      </a:accent6>
      <a:hlink>
        <a:srgbClr val="00B4F0"/>
      </a:hlink>
      <a:folHlink>
        <a:srgbClr val="FF00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