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CC9D79-8D3B-49CE-A3BF-E0DBE4CC0BBB}">
  <a:tblStyle styleId="{E0CC9D79-8D3B-49CE-A3BF-E0DBE4CC0B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A3FE27B-5CEC-4F26-889F-930FF1D73C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a9de240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a9de240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95202d9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95202d9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95202d9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95202d9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95202d9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95202d9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95202d9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95202d9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95202d9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95202d9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95202d9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95202d9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e2ea86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8e2ea86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e2ea86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e2ea86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e2ea86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8e2ea86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a9de240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a9de240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8e2ea86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8e2ea86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8e2ea86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8e2ea86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8e2ea868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8e2ea86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e2ea86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8e2ea86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8e2ea86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8e2ea86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8e2ea86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8e2ea86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95202d9d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95202d9d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8e2ea86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8e2ea86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95202d9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95202d9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95202d9d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95202d9d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95202d9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95202d9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8e2ea868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8e2ea868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8e2ea868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8e2ea868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8e2ea86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8e2ea86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8e2ea868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8e2ea868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95202d9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95202d9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95202d9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95202d9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492d75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492d75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1a151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d1a151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2d90c0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2d90c0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d90c00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d90c00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d90c00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d90c00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1a151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1a151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lvl="5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0400" y="114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26138" y="23187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26138" y="27438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3324300" y="-943050"/>
            <a:ext cx="280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6038850" y="1771650"/>
            <a:ext cx="354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847850" y="-209550"/>
            <a:ext cx="354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355600" lvl="4" marL="22860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4671919"/>
            <a:ext cx="582236" cy="3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50000" y="4736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Innovation Support, IT-Services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 Well Structured Program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functions and managing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049425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564325" y="1346025"/>
            <a:ext cx="8229600" cy="33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while</a:t>
            </a:r>
            <a:r>
              <a:rPr lang="en-GB" sz="900">
                <a:solidFill>
                  <a:srgbClr val="000000"/>
                </a:solidFill>
              </a:rPr>
              <a:t>( </a:t>
            </a:r>
            <a:r>
              <a:rPr b="1" lang="en-GB" sz="900">
                <a:solidFill>
                  <a:srgbClr val="642880"/>
                </a:solidFill>
              </a:rPr>
              <a:t>fabs</a:t>
            </a:r>
            <a:r>
              <a:rPr lang="en-GB" sz="900">
                <a:solidFill>
                  <a:srgbClr val="000000"/>
                </a:solidFill>
              </a:rPr>
              <a:t>(b-a)&gt;(FLT_EPSILON*b))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x = (a+b)/2;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lang="en-GB" sz="900">
                <a:solidFill>
                  <a:srgbClr val="3F7F5F"/>
                </a:solidFill>
              </a:rPr>
              <a:t>/*The function whose root is to be determined*/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fx = </a:t>
            </a:r>
            <a:r>
              <a:rPr b="1" lang="en-GB" sz="900">
                <a:solidFill>
                  <a:srgbClr val="642880"/>
                </a:solidFill>
              </a:rPr>
              <a:t>pow</a:t>
            </a:r>
            <a:r>
              <a:rPr lang="en-GB" sz="900">
                <a:solidFill>
                  <a:srgbClr val="000000"/>
                </a:solidFill>
              </a:rPr>
              <a:t>(x,3)-2*x-5;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if</a:t>
            </a:r>
            <a:r>
              <a:rPr lang="en-GB" sz="900">
                <a:solidFill>
                  <a:srgbClr val="000000"/>
                </a:solidFill>
              </a:rPr>
              <a:t>(sign(fx)==sign(fa))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a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fa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"a=%f fa=%f\n"</a:t>
            </a:r>
            <a:r>
              <a:rPr lang="en-GB" sz="900">
                <a:solidFill>
                  <a:srgbClr val="000000"/>
                </a:solidFill>
              </a:rPr>
              <a:t>,a,fa);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else</a:t>
            </a:r>
            <a:endParaRPr b="1" sz="900">
              <a:solidFill>
                <a:srgbClr val="7F00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b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fb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 The root is :%f\n"</a:t>
            </a:r>
            <a:r>
              <a:rPr lang="en-GB" sz="900">
                <a:solidFill>
                  <a:srgbClr val="000000"/>
                </a:solidFill>
              </a:rPr>
              <a:t>,x);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022250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Library Functions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{EA3FE27B-5CEC-4F26-889F-930FF1D73CA3}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Header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&lt;stdio.h&gt;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Functions  for standard input and output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&lt;float.h&gt;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Floating point size limits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&lt;limits.h&gt;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Contains integral size limits of system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&lt;stdlib.h&gt;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​​</a:t>
                      </a: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Functions for converting numbers to text and text to numbers, memory allocation, random numbers, other utility functions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&lt;math.h&gt;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Math library functions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&lt;string.h&gt;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String processing functions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&lt;stddef.h&gt;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Common definitions of types used by C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2004150" y="195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Functions in the library math.h</a:t>
            </a:r>
            <a:endParaRPr sz="4000"/>
          </a:p>
        </p:txBody>
      </p:sp>
      <p:graphicFrame>
        <p:nvGraphicFramePr>
          <p:cNvPr id="127" name="Google Shape;127;p25"/>
          <p:cNvGraphicFramePr/>
          <p:nvPr/>
        </p:nvGraphicFramePr>
        <p:xfrm>
          <a:off x="465425" y="110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{E0CC9D79-8D3B-49CE-A3BF-E0DBE4CC0BBB}</a:tableStyleId>
              </a:tblPr>
              <a:tblGrid>
                <a:gridCol w="1781175"/>
                <a:gridCol w="6030250"/>
              </a:tblGrid>
              <a:tr h="22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Function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Returns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sqrt(x)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Square root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exp(x)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Exponential function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log(x)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Natural logarithm (base e)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log10(x)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Logarithm (base 10)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fabs(x)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Absolute value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pow(x,y)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X raised to the power of y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sin(x)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Trignometric sine (x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cos(x)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Trignometric cosine (x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tan(x)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Trignometric tangent (x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atan(x)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Arctangent of x (returned value is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032025" y="24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Functions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57200" y="986475"/>
            <a:ext cx="8229600" cy="35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Include the header file for the required library using the preprocessor directive</a:t>
            </a:r>
            <a:endParaRPr sz="1500">
              <a:solidFill>
                <a:srgbClr val="00009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#include &lt;libraryname.h&gt;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Note no semi colon after this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Variables defined in functions are local variables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Functions have a list of parameters</a:t>
            </a:r>
            <a:endParaRPr sz="1500">
              <a:solidFill>
                <a:srgbClr val="00009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Means of communicating information between functions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Functions can return values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printf and scanf good examples of function calls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Use the –lm option to compile an application using math library functions e.g.</a:t>
            </a:r>
            <a:endParaRPr sz="1500">
              <a:solidFill>
                <a:srgbClr val="000099"/>
              </a:solidFill>
            </a:endParaRPr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gcc myprog.c –o myprog -lm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•</a:t>
            </a:r>
            <a:r>
              <a:rPr lang="en-GB" sz="1500">
                <a:solidFill>
                  <a:srgbClr val="000099"/>
                </a:solidFill>
              </a:rPr>
              <a:t>Build and run the example function1.c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•Add more calls to the blorf() function in the main pprogram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•Build and run function2.c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•Note this avoids the use of the function prototype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•Move the soup function after the main function compile and run what happens?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•Add a prototype and build and run again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4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Modify the root finding examples for the newton and bisection method to call a function defined by a c- function (rather than inline as performed in the code example)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Compile and run functions.c. </a:t>
            </a:r>
            <a:endParaRPr sz="15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Run the program several times and observe that it always provides. The same output. </a:t>
            </a:r>
            <a:endParaRPr sz="15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Seed the random number generator using the statement srand(time(NULL)); </a:t>
            </a:r>
            <a:endParaRPr sz="15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Run the program several times and observe the output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2022250" y="2318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Arrays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582425" y="965725"/>
            <a:ext cx="8229600" cy="8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Pointers are a powerful feature of C used for managing data in memory and the memory addresses of that data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99"/>
              </a:solidFill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633875" y="2463075"/>
            <a:ext cx="807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Arrays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Strings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Structures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Complex data types e.g. stacks, linked lists, queues etc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013200" y="195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the Steps of Variable Declaration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609600" y="1454725"/>
            <a:ext cx="8229600" cy="32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 variable is an area of memory that has been given a name.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The variable declaration</a:t>
            </a:r>
            <a:endParaRPr sz="2000">
              <a:solidFill>
                <a:srgbClr val="00009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•"/>
            </a:pPr>
            <a:r>
              <a:rPr lang="en-GB" sz="1800">
                <a:solidFill>
                  <a:srgbClr val="6AA84F"/>
                </a:solidFill>
              </a:rPr>
              <a:t>float f1;</a:t>
            </a:r>
            <a:endParaRPr sz="1800">
              <a:solidFill>
                <a:srgbClr val="6AA84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This is the command to allocate an area of memory for a float variable type with the name f1.</a:t>
            </a:r>
            <a:endParaRPr sz="18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The statement</a:t>
            </a:r>
            <a:endParaRPr sz="2000">
              <a:solidFill>
                <a:srgbClr val="00009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•"/>
            </a:pPr>
            <a:r>
              <a:rPr lang="en-GB" sz="1800">
                <a:solidFill>
                  <a:srgbClr val="6AA84F"/>
                </a:solidFill>
              </a:rPr>
              <a:t>f1=3.141</a:t>
            </a:r>
            <a:endParaRPr sz="1800">
              <a:solidFill>
                <a:srgbClr val="6AA84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is a command to assign the value 3.141 to the area of memory named f1. 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1995075" y="2589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Pointer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457200" y="884225"/>
            <a:ext cx="8229600" cy="367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b="1" lang="en-GB" sz="2400">
                <a:solidFill>
                  <a:srgbClr val="000099"/>
                </a:solidFill>
              </a:rPr>
              <a:t>Pointers are variables that contain memory addresses as their values.</a:t>
            </a:r>
            <a:endParaRPr b="1"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Pointer declared using the indirection or de-referencing operator *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Example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float *f1ptr;</a:t>
            </a:r>
            <a:endParaRPr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f1ptr is pointer variable and it is the memory location of a float variable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1786800" y="1684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Pointer Operators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564325" y="974775"/>
            <a:ext cx="8229600" cy="96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The redirection operator returns the address of a variable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&amp; applied to f1 returns the address of f1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860275" y="2435925"/>
            <a:ext cx="72807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float f1;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float *f1ptr;  /* Declare a pointer variable to an integer*/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f1=3.141;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f1ptr=&amp;f1; /*f1ptr is set to the address of f1*/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995075" y="21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09600" y="996100"/>
            <a:ext cx="8229600" cy="35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4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Using and Writing Functions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Memory management</a:t>
            </a:r>
            <a:endParaRPr sz="2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500"/>
              <a:t>Introduction to pointers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Function calls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Arrays and Structures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Dynamic memory allocation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Understanding function calls - the function pointer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2049400" y="1684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Variables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75" y="903000"/>
            <a:ext cx="6634826" cy="39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986025" y="2227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Pointer Operators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691100" y="1001925"/>
            <a:ext cx="8229600" cy="130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int some_var;   /*1*/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int *ptr_to_some_var; /*2*/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ptr_to_some_var = &amp;some_var; /*3*/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 ("%d\n\n", *ptr_to_some_var); /*4*/ 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691100" y="2516675"/>
            <a:ext cx="8050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rgbClr val="000099"/>
                </a:solidFill>
              </a:rPr>
              <a:t>/*1*/   Declare an integer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rgbClr val="000099"/>
                </a:solidFill>
              </a:rPr>
              <a:t>/*2*/   Declare a pointer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rgbClr val="000099"/>
                </a:solidFill>
              </a:rPr>
              <a:t>/*3*/   Assign a value to the pointer variable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rgbClr val="000099"/>
                </a:solidFill>
              </a:rPr>
              <a:t>/*4*/   Use the pointer in a function (dereference the value)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rgbClr val="000099"/>
                </a:solidFill>
              </a:rPr>
              <a:t>Compile and run the example pointers.c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2076575" y="1865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Calls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609600" y="914600"/>
            <a:ext cx="8229600" cy="36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Call by value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Copy of variable passed to function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If that variable is modified within the function then upon return from the function since only the copy has been modified, the actual variable is not modified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Call by reference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Pass the address of a variable (i.e. a pointer) to a function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The variable pointed to can be modified within that function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2058475" y="2680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Call By Value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582425" y="10925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finval=FuncByValue(finval);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1394525" y="2300075"/>
            <a:ext cx="52158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float FuncByValue(float fval)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{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return fval*fval;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}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2004125" y="1865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 by Reference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457200" y="983825"/>
            <a:ext cx="8229600" cy="14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FuncByReference(&amp;finref)</a:t>
            </a:r>
            <a:r>
              <a:rPr lang="en-GB" sz="2000">
                <a:solidFill>
                  <a:srgbClr val="000099"/>
                </a:solidFill>
              </a:rPr>
              <a:t>, Use &amp; to pass the address of a variable to the function;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Value of the referenced variable passed to the function is modified after returning from the function.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 txBox="1"/>
          <p:nvPr/>
        </p:nvSpPr>
        <p:spPr>
          <a:xfrm>
            <a:off x="1204375" y="2978700"/>
            <a:ext cx="52158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void  FuncByReference(float *fvalptr)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{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*fvalptr = *fvalptr * *fvalptr;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}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2049425" y="2408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Initialising and Creating an Integer Array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573375" y="1463800"/>
            <a:ext cx="8229600" cy="31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Initialisation</a:t>
            </a:r>
            <a:endParaRPr sz="2400">
              <a:solidFill>
                <a:srgbClr val="000099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int iarray[5]={1,2,3,4,5};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Or… initialise elements individually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Note first element is referenced using 0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iarray[0]=1;</a:t>
            </a:r>
            <a:endParaRPr sz="2000">
              <a:solidFill>
                <a:srgbClr val="6AA84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……..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iarray[4]=5;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Putting it all together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Function calls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Simple array examples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Numerical Method Examples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differentiation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Integration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1940750" y="4582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609600" y="13913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2600"/>
              <a:t>Compile and run the following programs (see the pointers folder)</a:t>
            </a:r>
            <a:endParaRPr sz="26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2600"/>
              <a:t>a. array.c initialising and using arrays with pointers </a:t>
            </a:r>
            <a:endParaRPr sz="26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2600"/>
              <a:t>b. bubblesort.c</a:t>
            </a:r>
            <a:endParaRPr sz="26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2600"/>
              <a:t>Bubble sort example, using call by reference to manipulate data passed into a function c. arrayref.c Using pointer notation to manipulate arrays</a:t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examples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Differentiation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2 and four point methods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Integration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Trapezium method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Simpsons rule  (includes lagrange interpolation function)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1904525" y="213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Multidimensional Array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645825" y="1119675"/>
            <a:ext cx="8229600" cy="32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Using the variable of a particular Type, the declaration for a multi dimensional array is made as follows: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i="1" lang="en-GB" sz="2000">
                <a:solidFill>
                  <a:srgbClr val="6AA84F"/>
                </a:solidFill>
              </a:rPr>
              <a:t>Type variable[size1][size2];</a:t>
            </a:r>
            <a:endParaRPr i="1"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To access or assign an element to an element of a multidimensional array  we use the statement: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i="1" lang="en-GB" sz="2000">
                <a:solidFill>
                  <a:srgbClr val="6AA84F"/>
                </a:solidFill>
              </a:rPr>
              <a:t>variable[index1][index2]=avalue;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085625" y="2499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09600" y="1032325"/>
            <a:ext cx="8229600" cy="353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Group - </a:t>
            </a:r>
            <a:r>
              <a:rPr lang="en-GB" sz="2000">
                <a:solidFill>
                  <a:schemeClr val="dk2"/>
                </a:solidFill>
              </a:rPr>
              <a:t>functions enable grouping of commonly used code into a reusable and compact unit.</a:t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Modularise - </a:t>
            </a:r>
            <a:r>
              <a:rPr lang="en-GB" sz="2000">
                <a:solidFill>
                  <a:schemeClr val="dk2"/>
                </a:solidFill>
              </a:rPr>
              <a:t>programs containing many functions main should be implemented as a group of calls to functions undertaking the bulk of the work</a:t>
            </a:r>
            <a:endParaRPr>
              <a:solidFill>
                <a:srgbClr val="1F145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>
                <a:solidFill>
                  <a:srgbClr val="1F145D"/>
                </a:solidFill>
              </a:rPr>
              <a:t>Reuse - </a:t>
            </a:r>
            <a:r>
              <a:rPr lang="en-GB" sz="2000">
                <a:solidFill>
                  <a:schemeClr val="dk2"/>
                </a:solidFill>
              </a:rPr>
              <a:t>become familiar with rich collections of functions in the ANSI C standard library</a:t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>
                <a:solidFill>
                  <a:srgbClr val="1F145D"/>
                </a:solidFill>
              </a:rPr>
              <a:t>Portability - </a:t>
            </a:r>
            <a:r>
              <a:rPr lang="en-GB" sz="2000">
                <a:solidFill>
                  <a:schemeClr val="dk2"/>
                </a:solidFill>
              </a:rPr>
              <a:t>using functions from ANSI standard library increases portability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2040375" y="1684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Matrix Initialisation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618650" y="965725"/>
            <a:ext cx="8229600" cy="72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Alternatively the bracket initialisation method can be used, for example the integer matrix[2][4] can be initialised as follows: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1068550" y="2046525"/>
            <a:ext cx="5215800" cy="24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int matrix[2][4]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  {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  {1,2,3,4},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  {10,20,30,40}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  }; 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1895475" y="213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are pointers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609600" y="1119675"/>
            <a:ext cx="8229600" cy="318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The array variable is a pointer whose value is the address of the first element of the array.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For a one dimensional array access a value using the following pointer notation: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000099"/>
                </a:solidFill>
              </a:rPr>
              <a:t>                 </a:t>
            </a:r>
            <a:r>
              <a:rPr i="1" lang="en-GB" sz="2000">
                <a:solidFill>
                  <a:srgbClr val="6AA84F"/>
                </a:solidFill>
              </a:rPr>
              <a:t>	int ielement= *(iarray+1);</a:t>
            </a:r>
            <a:endParaRPr i="1" sz="2000">
              <a:solidFill>
                <a:srgbClr val="6AA84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This assignment increments the array pointer to the second element in the array (the first element is always index 0)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uses the * operator to dereference the pointer 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2004150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Arrays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636750" y="122832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string is a pointer to an array of characters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An array of strings is an array of pointers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Multidimensional array is essentially an array of pointer arrays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1877375" y="2318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Leaks</a:t>
            </a:r>
            <a:endParaRPr/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582450" y="1228325"/>
            <a:ext cx="8229600" cy="32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TAKE VERY SPECIAL CARE IN USE OF POINTERS AND MANAGEMENT OF ARRAYS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common problem when using arrays is that the program might run off the end of the array particularly when using pointer arithmetic.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When passing an array to a function it is good practice to pass the size of that array making the function more general.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Program array.c initialising and using arrays with pointers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Program bubblesort.c is a bubble sort example, using call by reference to manipulate data passed into a function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Program arrayref.c uses pointer notation to manipulate arrays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Modify the integration examples to compute the error function, defined by </a:t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Modify the program so that erf(x) is computed for a range of values</a:t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475" y="2571750"/>
            <a:ext cx="3063900" cy="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059050" y="193250"/>
            <a:ext cx="8229600" cy="1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the input output functions 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Printf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Format specifiers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 address operator used in scanf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069100" y="243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89475" y="11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Provides formatted input and output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Input for printf is a format specification followed by a list  of variable names to be displayed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Note the use of escape characters e.g. </a:t>
            </a:r>
            <a:r>
              <a:rPr lang="en-GB" sz="1800">
                <a:solidFill>
                  <a:srgbClr val="000000"/>
                </a:solidFill>
              </a:rPr>
              <a:t>\n generates a newline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printf(“variable %d is %f\n”, myint, myfloat);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Examples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/*Use the printf function to Display a welcome message on the users screen*/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printf(</a:t>
            </a:r>
            <a:r>
              <a:rPr lang="en-GB" sz="900">
                <a:solidFill>
                  <a:srgbClr val="2A00FF"/>
                </a:solidFill>
              </a:rPr>
              <a:t>"Welcome to the C Language!\n);"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01877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scanf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09600" y="1137400"/>
            <a:ext cx="8229600" cy="34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Provided an input format and a list of variables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scanf(“%d”, &amp;myint);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Note variable name has &amp; in front</a:t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/*Request input from the user*/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printf("Enter the first integer\n");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scanf("%d", &amp;i1);   	/*Read in the integer*/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printf("Enter the second integer\n");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scanf("%d", &amp;i2); 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2028850" y="2234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Characters</a:t>
            </a:r>
            <a:endParaRPr/>
          </a:p>
        </p:txBody>
      </p:sp>
      <p:graphicFrame>
        <p:nvGraphicFramePr>
          <p:cNvPr id="94" name="Google Shape;94;p20"/>
          <p:cNvGraphicFramePr/>
          <p:nvPr/>
        </p:nvGraphicFramePr>
        <p:xfrm>
          <a:off x="152400" y="97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{E0CC9D79-8D3B-49CE-A3BF-E0DBE4CC0BBB}</a:tableStyleId>
              </a:tblPr>
              <a:tblGrid>
                <a:gridCol w="2077525"/>
                <a:gridCol w="6329975"/>
              </a:tblGrid>
              <a:tr h="81627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Escape Sequence</a:t>
                      </a:r>
                      <a:endParaRPr b="1"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Description</a:t>
                      </a:r>
                      <a:endParaRPr b="1"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\n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Newline, position cursor at the start of a new line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\t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Horizontal tab, move cursor to the next tab stop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0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\r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Carriage return. Position cursor to the beginning of the current line; do not advance to the  next line.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\a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Alert, sound system warning beep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00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\\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Backslash, print a backslash character in a printf statement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300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\”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Double quote print a double quote character in a printf statement.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018775" y="213375"/>
            <a:ext cx="52485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Format Specifiers for printf and scanf</a:t>
            </a:r>
            <a:endParaRPr sz="3700"/>
          </a:p>
        </p:txBody>
      </p:sp>
      <p:graphicFrame>
        <p:nvGraphicFramePr>
          <p:cNvPr id="100" name="Google Shape;100;p21"/>
          <p:cNvGraphicFramePr/>
          <p:nvPr/>
        </p:nvGraphicFramePr>
        <p:xfrm>
          <a:off x="1400525" y="12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{E0CC9D79-8D3B-49CE-A3BF-E0DBE4CC0BBB}</a:tableStyleId>
              </a:tblPr>
              <a:tblGrid>
                <a:gridCol w="1979125"/>
                <a:gridCol w="1979125"/>
                <a:gridCol w="1979125"/>
              </a:tblGrid>
              <a:tr h="6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Data Type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Printf specifier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Scanf specifier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long double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double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float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unsigned long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long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unsigned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short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%hd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%hd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char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%c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%c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004150" y="2227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54875" y="1074375"/>
            <a:ext cx="8229600" cy="10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Modify the root-newton example by making it compute the root of the function</a:t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968925" y="2240313"/>
            <a:ext cx="52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30000" lang="en-GB"/>
              <a:t>3</a:t>
            </a:r>
            <a:r>
              <a:rPr lang="en-GB"/>
              <a:t>-2x-5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968925" y="3265425"/>
            <a:ext cx="52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3x</a:t>
            </a:r>
            <a:r>
              <a:rPr baseline="30000" lang="en-GB"/>
              <a:t>2</a:t>
            </a:r>
            <a:r>
              <a:rPr lang="en-GB"/>
              <a:t>-2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787825" y="2752875"/>
            <a:ext cx="52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the derivative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