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E7C99B-252F-4A4E-B28B-D1AA76B14E8A}">
  <a:tblStyle styleId="{A8E7C99B-252F-4A4E-B28B-D1AA76B14E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a9de240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a9de240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a9de240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a9de240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2dc854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2dc854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2dc8543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2dc8543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1a151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1a151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9de240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9de240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1a151c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1a151c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1a151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1a151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1a151c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d1a151c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1a151c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1a151c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7120e41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7120e41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d1a151c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d1a151c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d1a151c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d1a151c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d1a151c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d1a151c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d1a151c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d1a151c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a9de240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a9de240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d1a151c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d1a151c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a9de240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a9de240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d1a151c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d1a151c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d1a151c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d1a151c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d1a151cf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d1a151cf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7120e4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7120e4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d1a151cf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d1a151c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d1a151cf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d1a151cf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d1a151cf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d1a151cf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d1a151cf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d1a151c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d1a151cf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d1a151cf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d1a151cf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d1a151cf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d1a151cf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d1a151cf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d1a151cf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d1a151cf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d1a151cf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d1a151cf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d1a151cf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d1a151cf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9de240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9de24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a9de240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a9de240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a9de240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a9de240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a9de2407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a9de2407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a9de2407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a9de2407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a9de240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a9de240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9de240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a9de240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600" y="36576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lvl="5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10400" y="114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726138" y="231870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26138" y="27438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3324300" y="-943050"/>
            <a:ext cx="2800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5400000">
            <a:off x="6038850" y="1771650"/>
            <a:ext cx="3543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 rot="5400000">
            <a:off x="1847850" y="-209550"/>
            <a:ext cx="3543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Char char="•"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09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00600" y="1771650"/>
            <a:ext cx="4038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342900" lvl="4" marL="22860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rgbClr val="1F145D"/>
              </a:buClr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1F145D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20"/>
              </a:spcBef>
              <a:spcAft>
                <a:spcPts val="0"/>
              </a:spcAft>
              <a:buClr>
                <a:srgbClr val="1F145D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330200" lvl="4" marL="22860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rgbClr val="1F145D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4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Char char="•"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355600" lvl="4" marL="22860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1F145D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Clr>
                <a:srgbClr val="1F145D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1F14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1F145D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1F14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1F14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rgbClr val="1F145D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1F14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4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999" y="135000"/>
            <a:ext cx="1753818" cy="708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4408" y="4671919"/>
            <a:ext cx="582236" cy="3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50000" y="47365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and Innovation Support, IT-Services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rcg.group.shef.ac.uk/courses/cic6006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cgsheffield/introc" TargetMode="External"/><Relationship Id="rId4" Type="http://schemas.openxmlformats.org/officeDocument/2006/relationships/hyperlink" Target="https://www.codeblocks.org/downloads/" TargetMode="External"/><Relationship Id="rId5" Type="http://schemas.openxmlformats.org/officeDocument/2006/relationships/hyperlink" Target="https://www.msys2.org/" TargetMode="External"/><Relationship Id="rId6" Type="http://schemas.openxmlformats.org/officeDocument/2006/relationships/hyperlink" Target="https://www.eclipse.org/downloads/packages/release/2022-06/r/eclipse-ide-cc-develop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plusplus.com/" TargetMode="External"/><Relationship Id="rId4" Type="http://schemas.openxmlformats.org/officeDocument/2006/relationships/hyperlink" Target="https://www.w3schools.com/c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09600" y="1657350"/>
            <a:ext cx="82296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2647050" y="204675"/>
            <a:ext cx="4832700" cy="8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Layout and Syntax of a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 Program:Hello World</a:t>
            </a:r>
            <a:endParaRPr sz="2800"/>
          </a:p>
        </p:txBody>
      </p:sp>
      <p:sp>
        <p:nvSpPr>
          <p:cNvPr id="111" name="Google Shape;111;p23"/>
          <p:cNvSpPr txBox="1"/>
          <p:nvPr/>
        </p:nvSpPr>
        <p:spPr>
          <a:xfrm>
            <a:off x="1738675" y="1084325"/>
            <a:ext cx="52158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 This is a hello world program*/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/>
              <a:t> </a:t>
            </a:r>
            <a:r>
              <a:rPr lang="en-GB" sz="900">
                <a:solidFill>
                  <a:srgbClr val="2A00FF"/>
                </a:solidFill>
              </a:rPr>
              <a:t>&lt;stdio.h&gt;</a:t>
            </a:r>
            <a:r>
              <a:rPr lang="en-GB" sz="900"/>
              <a:t>    </a:t>
            </a:r>
            <a:r>
              <a:rPr lang="en-GB" sz="900">
                <a:solidFill>
                  <a:srgbClr val="3F7F5F"/>
                </a:solidFill>
              </a:rPr>
              <a:t>/*pre-processor statement*/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/*The program starts with a main function*/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/*This program will return an integer result*/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/>
              <a:t> </a:t>
            </a:r>
            <a:r>
              <a:rPr b="1" lang="en-GB" sz="900"/>
              <a:t>main</a:t>
            </a:r>
            <a:r>
              <a:rPr lang="en-GB" sz="900"/>
              <a:t>()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{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r>
              <a:rPr lang="en-GB" sz="900">
                <a:solidFill>
                  <a:srgbClr val="3F7F5F"/>
                </a:solidFill>
              </a:rPr>
              <a:t>/*Blocks of program statements are enclosed by pairs of 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	 * curly braces at the beginning and end of the block*/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r>
              <a:rPr lang="en-GB" sz="900">
                <a:solidFill>
                  <a:srgbClr val="3F7F5F"/>
                </a:solidFill>
              </a:rPr>
              <a:t>/*Use the printf function to Display a welcome message on the users screen*/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printf(</a:t>
            </a:r>
            <a:r>
              <a:rPr lang="en-GB" sz="900">
                <a:solidFill>
                  <a:srgbClr val="2A00FF"/>
                </a:solidFill>
              </a:rPr>
              <a:t>"Welcome to the C Language!\n);"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	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 </a:t>
            </a:r>
            <a:r>
              <a:rPr lang="en-GB" sz="900">
                <a:solidFill>
                  <a:srgbClr val="3F7F5F"/>
                </a:solidFill>
              </a:rPr>
              <a:t>/*The program finishes when the final statement in the main program block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     * is executed or a return statement is reached*/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	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r>
              <a:rPr lang="en-GB" sz="900">
                <a:solidFill>
                  <a:srgbClr val="3F7F5F"/>
                </a:solidFill>
              </a:rPr>
              <a:t>/*Return the integer result 0 as the output of the program*/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	</a:t>
            </a:r>
            <a:r>
              <a:rPr b="1" lang="en-GB" sz="900">
                <a:solidFill>
                  <a:srgbClr val="7F0055"/>
                </a:solidFill>
              </a:rPr>
              <a:t>return</a:t>
            </a:r>
            <a:r>
              <a:rPr lang="en-GB" sz="900"/>
              <a:t>(0);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2031300" y="204650"/>
            <a:ext cx="6978900" cy="91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Features of a simple C-Program</a:t>
            </a:r>
            <a:endParaRPr sz="4000"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457200" y="1497650"/>
            <a:ext cx="8229600" cy="33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A C-Program is just a text file you can edit with most text editor</a:t>
            </a:r>
            <a:endParaRPr sz="1700">
              <a:solidFill>
                <a:srgbClr val="1F145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Lots of comments - Enclosed by /*	*/</a:t>
            </a:r>
            <a:endParaRPr sz="1700">
              <a:solidFill>
                <a:srgbClr val="1F145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Program blocks enclosed by curly braces {}</a:t>
            </a:r>
            <a:endParaRPr sz="1700">
              <a:solidFill>
                <a:srgbClr val="1F145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Statements terminated with a ;</a:t>
            </a:r>
            <a:endParaRPr sz="1700">
              <a:solidFill>
                <a:srgbClr val="1F145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Preprocessor statement</a:t>
            </a:r>
            <a:endParaRPr sz="1700">
              <a:solidFill>
                <a:srgbClr val="1F145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○"/>
            </a:pPr>
            <a:r>
              <a:rPr lang="en-GB" sz="1700">
                <a:solidFill>
                  <a:srgbClr val="1F145D"/>
                </a:solidFill>
              </a:rPr>
              <a:t>#include &lt;stdio.h&gt;</a:t>
            </a:r>
            <a:endParaRPr sz="1700">
              <a:solidFill>
                <a:srgbClr val="1F145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○"/>
            </a:pPr>
            <a:r>
              <a:rPr lang="en-GB" sz="1700">
                <a:solidFill>
                  <a:srgbClr val="1F145D"/>
                </a:solidFill>
              </a:rPr>
              <a:t>Enables functions to call standard input ouput functions (e.g. printf, scanf)</a:t>
            </a:r>
            <a:endParaRPr sz="1700">
              <a:solidFill>
                <a:srgbClr val="1F145D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○"/>
            </a:pPr>
            <a:r>
              <a:rPr lang="en-GB" sz="1700">
                <a:solidFill>
                  <a:srgbClr val="1F145D"/>
                </a:solidFill>
              </a:rPr>
              <a:t>Not terminated with a ;</a:t>
            </a:r>
            <a:endParaRPr sz="1700">
              <a:solidFill>
                <a:srgbClr val="1F145D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700"/>
              <a:buChar char="●"/>
            </a:pPr>
            <a:r>
              <a:rPr lang="en-GB" sz="1700">
                <a:solidFill>
                  <a:srgbClr val="1F145D"/>
                </a:solidFill>
              </a:rPr>
              <a:t>printf is a function call from the standard C-library which uses escape sequence characters e.g. \n   newline</a:t>
            </a:r>
            <a:endParaRPr sz="1700">
              <a:solidFill>
                <a:srgbClr val="1F145D"/>
              </a:solidFill>
            </a:endParaRPr>
          </a:p>
          <a:p>
            <a:pPr indent="0" lvl="0" marL="736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145D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2085650" y="2680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Compiling the Program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600525" y="1171650"/>
            <a:ext cx="8229600" cy="331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gcc -o runcode [options] mycode.c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540"/>
              </a:spcBef>
              <a:spcAft>
                <a:spcPts val="0"/>
              </a:spcAft>
              <a:buSzPts val="1600"/>
              <a:buChar char="•"/>
            </a:pPr>
            <a:r>
              <a:rPr lang="en-GB" sz="3000"/>
              <a:t>runcode is the executable program</a:t>
            </a:r>
            <a:endParaRPr sz="3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3000"/>
              <a:t>mycode.c is the source code</a:t>
            </a:r>
            <a:endParaRPr sz="3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3000"/>
              <a:t>Options, for example compile for debugging, set optimisation flags, definitions etc..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2103750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Options</a:t>
            </a:r>
            <a:endParaRPr/>
          </a:p>
        </p:txBody>
      </p:sp>
      <p:graphicFrame>
        <p:nvGraphicFramePr>
          <p:cNvPr id="129" name="Google Shape;129;p26"/>
          <p:cNvGraphicFramePr/>
          <p:nvPr/>
        </p:nvGraphicFramePr>
        <p:xfrm>
          <a:off x="440850" y="991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{A8E7C99B-252F-4A4E-B28B-D1AA76B14E8A}</a:tableStyleId>
              </a:tblPr>
              <a:tblGrid>
                <a:gridCol w="1581875"/>
                <a:gridCol w="5466975"/>
              </a:tblGrid>
              <a:tr h="3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Option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Action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1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Remove any symbol and object relocation information from the program. Reduce the size of the program and runtime overhead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Compile, do not link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3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-o exefile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Specify name for the resulting executable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Produce debugging information (no optimisation)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-llibrary_name (lower case L)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Link the given library into the program e.g. include math library by using the option -lm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-Idirectory_name (upper case I)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Add directory to search path for include files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-O 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Set optimisation level to 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5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-Dmacro[=defn]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Define a macro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Structures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54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Understand program </a:t>
            </a:r>
            <a:r>
              <a:rPr lang="en-GB" sz="2900"/>
              <a:t>structures</a:t>
            </a:r>
            <a:r>
              <a:rPr lang="en-GB" sz="2900"/>
              <a:t> by reviewing a practical example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2900"/>
              <a:t>Review the root_bisection.c example understand how this follows the saem structure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GB" sz="2900"/>
              <a:t>Develop understanding of root_bisection.c</a:t>
            </a:r>
            <a:endParaRPr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2085625" y="3133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645825" y="10200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/*Bisection method for finding roots*/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 here is an example use of the while statement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which is used for finding the root of a polynomial 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which is known to lie within a certain interval.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a is the lower value of the range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// b is the upper value of the range 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>
                <a:solidFill>
                  <a:srgbClr val="2A00FF"/>
                </a:solidFill>
              </a:rPr>
              <a:t>&lt;stdio.h&gt;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>
                <a:solidFill>
                  <a:srgbClr val="2A00FF"/>
                </a:solidFill>
              </a:rPr>
              <a:t>&lt;math.h&gt;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#include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lang="en-GB" sz="900">
                <a:solidFill>
                  <a:srgbClr val="2A00FF"/>
                </a:solidFill>
              </a:rPr>
              <a:t>&lt;float.h&gt;</a:t>
            </a:r>
            <a:endParaRPr sz="900">
              <a:solidFill>
                <a:srgbClr val="2A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  Note FLT_MIN, FLT_MAX and FLT_EPSILON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  defined in float.h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*/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sign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f){</a:t>
            </a:r>
            <a:r>
              <a:rPr b="1" lang="en-GB" sz="900">
                <a:solidFill>
                  <a:srgbClr val="7F0055"/>
                </a:solidFill>
              </a:rPr>
              <a:t>return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642880"/>
                </a:solidFill>
              </a:rPr>
              <a:t>fabs</a:t>
            </a:r>
            <a:r>
              <a:rPr lang="en-GB" sz="900">
                <a:solidFill>
                  <a:srgbClr val="000000"/>
                </a:solidFill>
              </a:rPr>
              <a:t>(f)/f);}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main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char</a:t>
            </a:r>
            <a:r>
              <a:rPr lang="en-GB" sz="900">
                <a:solidFill>
                  <a:srgbClr val="000000"/>
                </a:solidFill>
              </a:rPr>
              <a:t> **argv, </a:t>
            </a: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argc)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7F5F"/>
                </a:solidFill>
              </a:rPr>
              <a:t>/*Main routines here see next slide*/</a:t>
            </a:r>
            <a:r>
              <a:rPr lang="en-GB" sz="900">
                <a:solidFill>
                  <a:srgbClr val="000000"/>
                </a:solidFill>
              </a:rPr>
              <a:t>	</a:t>
            </a:r>
            <a:endParaRPr sz="9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return</a:t>
            </a:r>
            <a:r>
              <a:rPr lang="en-GB" sz="900">
                <a:solidFill>
                  <a:srgbClr val="000000"/>
                </a:solidFill>
              </a:rPr>
              <a:t> 0;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</a:t>
            </a:r>
            <a:r>
              <a:rPr lang="en-GB"/>
              <a:t> demonstration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Overview of the course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Compiling and running the welcome.c example in the basics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Inspecting the root_bisection.c example in the exampleprograms folder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2199975" y="2133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Session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589475" y="104692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54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2600"/>
              <a:t>Access the course examples from </a:t>
            </a:r>
            <a:r>
              <a:rPr lang="en-GB" sz="2600" u="sng">
                <a:solidFill>
                  <a:schemeClr val="hlink"/>
                </a:solidFill>
                <a:hlinkClick r:id="rId3"/>
              </a:rPr>
              <a:t>http://rcg.group.shef.ac.uk/courses/cic6006/</a:t>
            </a:r>
            <a:endParaRPr sz="2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2600"/>
              <a:t>Compile and run the hello world program add another message which is displayed to the screen for example “Good Bye and Thank you”</a:t>
            </a:r>
            <a:endParaRPr sz="26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600"/>
              <a:t>Inspect the program in the cexamples folder “root_bisection.c” familiarise yourself with the general structure of the program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GB" sz="2600"/>
              <a:t>Compile and run root_bisection.c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2149025" y="2318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Features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709225" y="12645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Values and variable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Arithmetic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Control Structures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Conditional selection and branching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Repetition of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Functions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1948300" y="243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Question: 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37825" y="1258113"/>
            <a:ext cx="8229600" cy="8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What is the syntax used for a comment in a C program, which option/options is/are correct?</a:t>
            </a:r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562225" y="2506325"/>
            <a:ext cx="778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sz="1800"/>
              <a:t>Comment lines start with the # symbol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sz="1800"/>
              <a:t>Comment lines start with the characters /*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sz="1800"/>
              <a:t>Comment</a:t>
            </a:r>
            <a:r>
              <a:rPr lang="en-GB" sz="1800"/>
              <a:t> lines start with the characters //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sz="1800"/>
              <a:t>Comment lines start with the characters rem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 sz="1800"/>
              <a:t>Comments are enclosed by the </a:t>
            </a:r>
            <a:r>
              <a:rPr lang="en-GB" sz="1800"/>
              <a:t>characters</a:t>
            </a:r>
            <a:r>
              <a:rPr lang="en-GB" sz="1800"/>
              <a:t> /* and */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we are</a:t>
            </a:r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Research &amp; Innovation Support  in IT Services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Dr Michael Griffiths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rPr lang="en-GB"/>
              <a:t>Dr Norbert Gyenge 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Values and Variables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A variable is a container for a value we can have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different types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– Characters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– Integer Values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– Floating-point values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– Memory locations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2109375" y="2435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Variables of the same type are compared using the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comparison operator ==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Variable declaration using the assignment operator =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float myfloat;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float fanother=3.1415927;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Other types using unsigned and long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– long double, long int, short int, unsigned short int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Occupy memory have a size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Precision and range machine dependent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2109375" y="3040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Types</a:t>
            </a:r>
            <a:endParaRPr/>
          </a:p>
        </p:txBody>
      </p:sp>
      <p:graphicFrame>
        <p:nvGraphicFramePr>
          <p:cNvPr id="184" name="Google Shape;184;p35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{A8E7C99B-252F-4A4E-B28B-D1AA76B14E8A}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Size (bytes)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Range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 -2</a:t>
                      </a:r>
                      <a:r>
                        <a:rPr baseline="30000" lang="en-GB" sz="1500">
                          <a:solidFill>
                            <a:srgbClr val="00009A"/>
                          </a:solidFill>
                        </a:rPr>
                        <a:t>31</a:t>
                      </a: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 to </a:t>
                      </a:r>
                      <a:r>
                        <a:rPr lang="en-GB" sz="1000">
                          <a:solidFill>
                            <a:srgbClr val="00009A"/>
                          </a:solidFill>
                        </a:rPr>
                        <a:t> </a:t>
                      </a: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+2</a:t>
                      </a:r>
                      <a:r>
                        <a:rPr baseline="30000" lang="en-GB" sz="1500">
                          <a:solidFill>
                            <a:srgbClr val="00009A"/>
                          </a:solidFill>
                        </a:rPr>
                        <a:t>31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 -3.2x10</a:t>
                      </a:r>
                      <a:r>
                        <a:rPr baseline="30000" lang="en-GB" sz="1500">
                          <a:solidFill>
                            <a:srgbClr val="00009A"/>
                          </a:solidFill>
                        </a:rPr>
                        <a:t>32</a:t>
                      </a: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 to </a:t>
                      </a:r>
                      <a:r>
                        <a:rPr lang="en-GB" sz="1000">
                          <a:solidFill>
                            <a:srgbClr val="00009A"/>
                          </a:solidFill>
                        </a:rPr>
                        <a:t> </a:t>
                      </a: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+3.2x10</a:t>
                      </a:r>
                      <a:r>
                        <a:rPr baseline="30000" lang="en-GB" sz="1500">
                          <a:solidFill>
                            <a:srgbClr val="00009A"/>
                          </a:solidFill>
                        </a:rPr>
                        <a:t>32</a:t>
                      </a:r>
                      <a:endParaRPr baseline="30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-1.7x10</a:t>
                      </a:r>
                      <a:r>
                        <a:rPr baseline="30000" lang="en-GB" sz="1500">
                          <a:solidFill>
                            <a:srgbClr val="00009A"/>
                          </a:solidFill>
                        </a:rPr>
                        <a:t>302</a:t>
                      </a: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 to </a:t>
                      </a:r>
                      <a:r>
                        <a:rPr lang="en-GB" sz="1000">
                          <a:solidFill>
                            <a:srgbClr val="00009A"/>
                          </a:solidFill>
                        </a:rPr>
                        <a:t> </a:t>
                      </a: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+1.7x10</a:t>
                      </a:r>
                      <a:r>
                        <a:rPr baseline="30000" lang="en-GB" sz="1500">
                          <a:solidFill>
                            <a:srgbClr val="00009A"/>
                          </a:solidFill>
                        </a:rPr>
                        <a:t>302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short 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-32768 to 32767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unsigned short 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009A"/>
                          </a:solidFill>
                        </a:rPr>
                        <a:t>0 to 65536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unsigned 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9A"/>
                          </a:solidFill>
                        </a:rPr>
                        <a:t>0 to 255</a:t>
                      </a:r>
                      <a:endParaRPr>
                        <a:solidFill>
                          <a:srgbClr val="00009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2059050" y="1832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639800" y="1268375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Arithmetic operations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=, -, /, %, *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Assignment operations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=, +=. -=, *=, %=, /=, !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Increment and decrement (pre or post) operations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++, --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Logical operations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||, &amp;&amp;, !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Bitwise operations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|, &amp;, ~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Comparison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9A"/>
                </a:solidFill>
              </a:rPr>
              <a:t>&lt;, &lt;=, &gt;, &gt;=, ==, !=</a:t>
            </a:r>
            <a:endParaRPr sz="135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2085625" y="249925"/>
            <a:ext cx="6812400" cy="8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Demonstration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592475" y="3238100"/>
            <a:ext cx="8229600" cy="139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</a:t>
            </a:r>
            <a:r>
              <a:rPr b="1" lang="en-GB" sz="900">
                <a:solidFill>
                  <a:srgbClr val="000000"/>
                </a:solidFill>
              </a:rPr>
              <a:t>main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b="1" lang="en-GB" sz="900">
                <a:solidFill>
                  <a:srgbClr val="7F0055"/>
                </a:solidFill>
              </a:rPr>
              <a:t>char</a:t>
            </a:r>
            <a:r>
              <a:rPr lang="en-GB" sz="900">
                <a:solidFill>
                  <a:srgbClr val="000000"/>
                </a:solidFill>
              </a:rPr>
              <a:t> **argv, </a:t>
            </a:r>
            <a:r>
              <a:rPr b="1" lang="en-GB" sz="900">
                <a:solidFill>
                  <a:srgbClr val="7F0055"/>
                </a:solidFill>
              </a:rPr>
              <a:t>int</a:t>
            </a:r>
            <a:r>
              <a:rPr lang="en-GB" sz="900">
                <a:solidFill>
                  <a:srgbClr val="000000"/>
                </a:solidFill>
              </a:rPr>
              <a:t> argc)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x,fx;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a = 0;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fa = -FLT_MIN;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b = 3;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float</a:t>
            </a:r>
            <a:r>
              <a:rPr lang="en-GB" sz="900">
                <a:solidFill>
                  <a:srgbClr val="000000"/>
                </a:solidFill>
              </a:rPr>
              <a:t> fb = FLT_MAX;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/>
        </p:nvSpPr>
        <p:spPr>
          <a:xfrm>
            <a:off x="694525" y="1097125"/>
            <a:ext cx="63915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F145D"/>
                </a:solidFill>
              </a:rPr>
              <a:t>Locate and inspect the variable definition lines</a:t>
            </a:r>
            <a:endParaRPr sz="2000">
              <a:solidFill>
                <a:srgbClr val="1F145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Inspect the program root_bisection.c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Which lines define a variable?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Which lines initialise a variable?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Which lines are initialised using a constant header file?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Inspect</a:t>
            </a:r>
            <a:r>
              <a:rPr lang="en-GB" sz="1600"/>
              <a:t> the header file in the cplusplus web site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205902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Session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569325" y="1006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54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Inspect compile and run arith.c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After the display results section add two new lines as follows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GB" sz="2100"/>
              <a:t>Use the ++ operator to increment the sum variable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GB" sz="2100"/>
              <a:t>Use the -- operator to decrement the difference variable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Use the printf command to display new values for sum and difference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Compile, run and debug your modified arith.c program</a:t>
            </a:r>
            <a:endParaRPr sz="21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2049425" y="204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564325" y="1346025"/>
            <a:ext cx="8229600" cy="33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7F0055"/>
                </a:solidFill>
              </a:rPr>
              <a:t>while</a:t>
            </a:r>
            <a:r>
              <a:rPr lang="en-GB" sz="900">
                <a:solidFill>
                  <a:srgbClr val="000000"/>
                </a:solidFill>
              </a:rPr>
              <a:t>( </a:t>
            </a:r>
            <a:r>
              <a:rPr b="1" lang="en-GB" sz="900">
                <a:solidFill>
                  <a:srgbClr val="642880"/>
                </a:solidFill>
              </a:rPr>
              <a:t>fabs</a:t>
            </a:r>
            <a:r>
              <a:rPr lang="en-GB" sz="900">
                <a:solidFill>
                  <a:srgbClr val="000000"/>
                </a:solidFill>
              </a:rPr>
              <a:t>(b-a)&gt;(FLT_EPSILON*b))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x = (a+b)/2;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lang="en-GB" sz="900">
                <a:solidFill>
                  <a:srgbClr val="3F7F5F"/>
                </a:solidFill>
              </a:rPr>
              <a:t>/*The function whose root is to be determined*/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fx = </a:t>
            </a:r>
            <a:r>
              <a:rPr b="1" lang="en-GB" sz="900">
                <a:solidFill>
                  <a:srgbClr val="642880"/>
                </a:solidFill>
              </a:rPr>
              <a:t>pow</a:t>
            </a:r>
            <a:r>
              <a:rPr lang="en-GB" sz="900">
                <a:solidFill>
                  <a:srgbClr val="000000"/>
                </a:solidFill>
              </a:rPr>
              <a:t>(x,3)-2*x-5;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if</a:t>
            </a:r>
            <a:r>
              <a:rPr lang="en-GB" sz="900">
                <a:solidFill>
                  <a:srgbClr val="000000"/>
                </a:solidFill>
              </a:rPr>
              <a:t>(sign(fx)==sign(fa))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a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fa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"a=%f fa=%f\n"</a:t>
            </a:r>
            <a:r>
              <a:rPr lang="en-GB" sz="900">
                <a:solidFill>
                  <a:srgbClr val="000000"/>
                </a:solidFill>
              </a:rPr>
              <a:t>,a,fa);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</a:t>
            </a:r>
            <a:r>
              <a:rPr b="1" lang="en-GB" sz="900">
                <a:solidFill>
                  <a:srgbClr val="7F0055"/>
                </a:solidFill>
              </a:rPr>
              <a:t>else</a:t>
            </a:r>
            <a:endParaRPr b="1" sz="900">
              <a:solidFill>
                <a:srgbClr val="7F00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{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b = 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  fb = fx;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            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"b=%f fb=%f\n"</a:t>
            </a:r>
            <a:r>
              <a:rPr lang="en-GB" sz="900">
                <a:solidFill>
                  <a:srgbClr val="000000"/>
                </a:solidFill>
              </a:rPr>
              <a:t>,b,fb);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  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}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00"/>
                </a:solidFill>
              </a:rPr>
              <a:t>	</a:t>
            </a:r>
            <a:r>
              <a:rPr b="1" lang="en-GB" sz="900">
                <a:solidFill>
                  <a:srgbClr val="642880"/>
                </a:solidFill>
              </a:rPr>
              <a:t>printf</a:t>
            </a:r>
            <a:r>
              <a:rPr lang="en-GB" sz="900">
                <a:solidFill>
                  <a:srgbClr val="000000"/>
                </a:solidFill>
              </a:rPr>
              <a:t>(</a:t>
            </a:r>
            <a:r>
              <a:rPr lang="en-GB" sz="900">
                <a:solidFill>
                  <a:srgbClr val="2A00FF"/>
                </a:solidFill>
              </a:rPr>
              <a:t>" The root is :%f\n"</a:t>
            </a:r>
            <a:r>
              <a:rPr lang="en-GB" sz="900">
                <a:solidFill>
                  <a:srgbClr val="000000"/>
                </a:solidFill>
              </a:rPr>
              <a:t>,x);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2159700" y="26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Statements</a:t>
            </a:r>
            <a:endParaRPr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457200" y="131870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The if statement allows decision making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functionality to be added to applications.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General form of the if statement is: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9A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AA84F"/>
                </a:solidFill>
              </a:rPr>
              <a:t>if(condition)</a:t>
            </a:r>
            <a:endParaRPr sz="2100">
              <a:solidFill>
                <a:srgbClr val="6AA84F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6AA84F"/>
                </a:solidFill>
              </a:rPr>
              <a:t>statement;</a:t>
            </a:r>
            <a:endParaRPr sz="21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Operators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Compare values using conditional operators.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A"/>
              </a:buClr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== equal to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A"/>
              </a:buClr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 &gt; greater than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A"/>
              </a:buClr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 &lt; less than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A"/>
              </a:buClr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 &gt;= greater than or equal to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A"/>
              </a:buClr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 &lt;= less than or equal to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else</a:t>
            </a:r>
            <a:endParaRPr/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An alternative form of the if statement is</a:t>
            </a:r>
            <a:endParaRPr sz="1800">
              <a:solidFill>
                <a:srgbClr val="00009A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if(condition)</a:t>
            </a:r>
            <a:endParaRPr sz="1800">
              <a:solidFill>
                <a:srgbClr val="6AA84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statement;</a:t>
            </a:r>
            <a:endParaRPr sz="18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else</a:t>
            </a:r>
            <a:endParaRPr sz="1800">
              <a:solidFill>
                <a:srgbClr val="6AA84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statement;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If the condition is true the first statement is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executed if it is false the second statement is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executed.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2058475" y="2680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Outline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591500" y="1171650"/>
            <a:ext cx="8229600" cy="31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 C and Structured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Using functions to build programs, managing data and computer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Structures, Strings and File Input/Output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2179825" y="2134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609600" y="1258200"/>
            <a:ext cx="8229600" cy="331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Build and run the example if1.c and if2.c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Note the condition operator in round brackets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Use of {} when multiple statements are used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Test the program with different conditions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Build and run if3.c</a:t>
            </a:r>
            <a:endParaRPr sz="1800">
              <a:solidFill>
                <a:srgbClr val="00009A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What is wrong with this code?</a:t>
            </a:r>
            <a:endParaRPr sz="1800">
              <a:solidFill>
                <a:srgbClr val="00009A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Was there are compiler warning?</a:t>
            </a:r>
            <a:endParaRPr sz="1800">
              <a:solidFill>
                <a:srgbClr val="00009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00009A"/>
                </a:solidFill>
              </a:rPr>
              <a:t>Build and run the programs ifelse.c and ifelseifelse.c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2099300" y="1932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9A"/>
                </a:solidFill>
              </a:rPr>
              <a:t>Multiple selection Structures Using Switch</a:t>
            </a:r>
            <a:endParaRPr sz="5000"/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619675" y="1067050"/>
            <a:ext cx="8229600" cy="343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</a:t>
            </a:r>
            <a:r>
              <a:rPr lang="en-GB" sz="1600">
                <a:solidFill>
                  <a:srgbClr val="00009A"/>
                </a:solidFill>
              </a:rPr>
              <a:t>Used for testing variable separately and selecting a</a:t>
            </a:r>
            <a:endParaRPr sz="16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9A"/>
                </a:solidFill>
              </a:rPr>
              <a:t>different action</a:t>
            </a:r>
            <a:endParaRPr sz="16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switch(file)</a:t>
            </a:r>
            <a:endParaRPr sz="13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{</a:t>
            </a:r>
            <a:endParaRPr sz="13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case 'm': case 'M':</a:t>
            </a:r>
            <a:endParaRPr sz="13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++nMaxima;</a:t>
            </a:r>
            <a:endParaRPr sz="13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break;</a:t>
            </a:r>
            <a:endParaRPr sz="13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case 't': case 'T':</a:t>
            </a:r>
            <a:endParaRPr sz="13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++nTitania;</a:t>
            </a:r>
            <a:endParaRPr sz="13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break;</a:t>
            </a:r>
            <a:endParaRPr sz="13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default: /*Catch all other characters*/</a:t>
            </a:r>
            <a:endParaRPr sz="13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++nOther;</a:t>
            </a:r>
            <a:endParaRPr sz="13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Break;</a:t>
            </a:r>
            <a:endParaRPr sz="13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AA84F"/>
                </a:solidFill>
              </a:rPr>
              <a:t>} /*End of file check switch */</a:t>
            </a:r>
            <a:endParaRPr sz="13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2059025" y="2335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Repetition Using While</a:t>
            </a:r>
            <a:endParaRPr/>
          </a:p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Execute commands until the conditions enclosed by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the while statement return false.</a:t>
            </a:r>
            <a:endParaRPr sz="1800">
              <a:solidFill>
                <a:srgbClr val="00009A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while(conditions)</a:t>
            </a:r>
            <a:endParaRPr sz="18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{</a:t>
            </a:r>
            <a:endParaRPr sz="1800">
              <a:solidFill>
                <a:srgbClr val="6AA84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Statements;</a:t>
            </a:r>
            <a:endParaRPr sz="18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}</a:t>
            </a:r>
            <a:endParaRPr sz="18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Good practice to always use {} in a do while loop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2501925" y="2939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while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Good practice to always use {} in a do while loop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9A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do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{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Statements…;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Statements…;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while(conditions)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Build and run the example while1.c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	Modify the loop so that it counts to 20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• 	Modify the loop so that it counts to 20 in steps of 2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Build and run dowhile.c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2059025" y="2536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Question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609600" y="1842000"/>
            <a:ext cx="8229600" cy="273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while(a&gt;=10){a=10};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while(a&lt;10){a=a+10};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while(a&lt;10){b+=10};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GB"/>
              <a:t>while(a&lt;=10){a-=10};</a:t>
            </a:r>
            <a:endParaRPr/>
          </a:p>
        </p:txBody>
      </p:sp>
      <p:sp>
        <p:nvSpPr>
          <p:cNvPr id="264" name="Google Shape;264;p48"/>
          <p:cNvSpPr txBox="1"/>
          <p:nvPr/>
        </p:nvSpPr>
        <p:spPr>
          <a:xfrm>
            <a:off x="825375" y="1187725"/>
            <a:ext cx="57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a is initially equal to ten, Which while loop is finite?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730375" y="9179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Counter controlled repetition</a:t>
            </a:r>
            <a:endParaRPr/>
          </a:p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Components of a typical for loop structure</a:t>
            </a:r>
            <a:endParaRPr sz="1800">
              <a:solidFill>
                <a:srgbClr val="00009A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for(expression1; expression2; expression3)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example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for(counter=1; counter&lt;=10, counter++)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statement;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Build and run the example for1.c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Build and run nestedfor1.c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2028850" y="2436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Session</a:t>
            </a:r>
            <a:endParaRPr/>
          </a:p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609600" y="1207875"/>
            <a:ext cx="8229600" cy="336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000000"/>
                </a:solidFill>
              </a:rPr>
              <a:t>Write a program that uses a for loop to display numbers for three different cases 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000000"/>
                </a:solidFill>
              </a:rPr>
              <a:t>a. Display the values from 1 to 20 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000000"/>
                </a:solidFill>
              </a:rPr>
              <a:t>b. Display the values from 2 to 20 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000000"/>
                </a:solidFill>
              </a:rPr>
              <a:t>c. Display the values from 10 to 1 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000000"/>
                </a:solidFill>
              </a:rPr>
              <a:t>(Hint: Use the example for1.c) </a:t>
            </a:r>
            <a:endParaRPr sz="17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2048975" y="2033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Examples</a:t>
            </a:r>
            <a:endParaRPr/>
          </a:p>
        </p:txBody>
      </p:sp>
      <p:sp>
        <p:nvSpPr>
          <p:cNvPr id="288" name="Google Shape;288;p52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Inspect, Compile and run the following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Finding a root by method of bisection - does this now make sense?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	-If statement, while statement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 	-And simple one line function!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9A"/>
                </a:solidFill>
              </a:rPr>
              <a:t>• Finding a root using the Newton-Raphson method</a:t>
            </a:r>
            <a:endParaRPr sz="18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9A"/>
                </a:solidFill>
              </a:rPr>
              <a:t>	-While statement</a:t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9A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2013200" y="21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Format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91500" y="983825"/>
            <a:ext cx="8229600" cy="350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Course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Basic C-programming examples - highlighting techniques and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Demonstrate techniques with practical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Frequent breaks for practice sessions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Sessions</a:t>
            </a:r>
            <a:endParaRPr/>
          </a:p>
        </p:txBody>
      </p:sp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Building Applications using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From C to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Boost your programming using the standard template libraries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1995100" y="18655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pre-requisites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564325" y="1047200"/>
            <a:ext cx="8229600" cy="368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Course material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•"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git clone --branch introtoc2022v1 </a:t>
            </a:r>
            <a:r>
              <a:rPr lang="en-GB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https://github.com/rcgsheffield/introc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•"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http://rcg.group.shef.ac.uk/courses/introc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/>
              <a:t>A C-Compiler or IDE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-GB" sz="2000"/>
              <a:t>Codeblocks - </a:t>
            </a:r>
            <a:r>
              <a:rPr lang="en-GB" sz="2000" u="sng">
                <a:solidFill>
                  <a:schemeClr val="hlink"/>
                </a:solidFill>
                <a:hlinkClick r:id="rId4"/>
              </a:rPr>
              <a:t>https://www.codeblocks.org/downloads/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MSys2 - </a:t>
            </a:r>
            <a:r>
              <a:rPr lang="en-GB" sz="2000" u="sng">
                <a:solidFill>
                  <a:schemeClr val="hlink"/>
                </a:solidFill>
                <a:hlinkClick r:id="rId5"/>
              </a:rPr>
              <a:t>https://www.msys2.org/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Eclipse IDE (more advanced) - </a:t>
            </a:r>
            <a:r>
              <a:rPr lang="en-GB" sz="2000" u="sng">
                <a:solidFill>
                  <a:schemeClr val="hlink"/>
                </a:solidFill>
                <a:hlinkClick r:id="rId6"/>
              </a:rPr>
              <a:t>https://www.eclipse.org/downloads/packages/release/2022-06/r/eclipse-ide-cc-developers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09600" y="1028700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09600" y="17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Cplusplus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https://cplusplus.com/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W3 Schools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https://www.w3schools.com/c/</a:t>
            </a:r>
            <a:endParaRPr/>
          </a:p>
          <a:p>
            <a:pPr indent="0" lvl="0" marL="91440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1995075" y="2137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09600" y="996100"/>
            <a:ext cx="8229600" cy="357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4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Layout and Syntax of a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Compiling and Running a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Programming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Data Types and 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2049400" y="24992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Program Development Steps</a:t>
            </a:r>
            <a:endParaRPr sz="4200"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591500" y="1171650"/>
            <a:ext cx="8229600" cy="32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Edit</a:t>
            </a:r>
            <a:endParaRPr sz="18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Create program and store on system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Preprocessor</a:t>
            </a:r>
            <a:endParaRPr sz="18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Manipulate code prior to compilation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Compiler</a:t>
            </a:r>
            <a:endParaRPr sz="18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Create object code and store on system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Linker</a:t>
            </a:r>
            <a:endParaRPr sz="18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Link object code with libraries, create executable output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Loader</a:t>
            </a:r>
            <a:endParaRPr sz="18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Execution</a:t>
            </a:r>
            <a:endParaRPr sz="18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800"/>
              <a:buChar char="•"/>
            </a:pPr>
            <a:r>
              <a:rPr lang="en-GB" sz="1800">
                <a:solidFill>
                  <a:srgbClr val="1F145D"/>
                </a:solidFill>
              </a:rPr>
              <a:t>CPU executes each instruction</a:t>
            </a:r>
            <a:endParaRPr sz="1800">
              <a:solidFill>
                <a:srgbClr val="1F145D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986025" y="258975"/>
            <a:ext cx="8229600" cy="57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Structure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564325" y="1171650"/>
            <a:ext cx="8229600" cy="2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Collection of Text files</a:t>
            </a:r>
            <a:endParaRPr sz="19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Source files</a:t>
            </a:r>
            <a:endParaRPr sz="19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header files</a:t>
            </a:r>
            <a:endParaRPr sz="19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Resource files </a:t>
            </a:r>
            <a:endParaRPr sz="19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Source file layout </a:t>
            </a:r>
            <a:endParaRPr sz="1900">
              <a:solidFill>
                <a:srgbClr val="1F145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Function layout</a:t>
            </a:r>
            <a:endParaRPr sz="1900">
              <a:solidFill>
                <a:srgbClr val="1F145D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45D"/>
              </a:buClr>
              <a:buSzPts val="1900"/>
              <a:buChar char="•"/>
            </a:pPr>
            <a:r>
              <a:rPr lang="en-GB" sz="1900">
                <a:solidFill>
                  <a:srgbClr val="1F145D"/>
                </a:solidFill>
              </a:rPr>
              <a:t>Program starts with a function called main</a:t>
            </a:r>
            <a:endParaRPr sz="1900">
              <a:solidFill>
                <a:srgbClr val="1F145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900">
                <a:solidFill>
                  <a:srgbClr val="1F145D"/>
                </a:solidFill>
              </a:rPr>
              <a:t>Pre-processor directives </a:t>
            </a:r>
            <a:endParaRPr sz="1900">
              <a:solidFill>
                <a:srgbClr val="1F145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145D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os_ppt_template_colour">
  <a:themeElements>
    <a:clrScheme name="">
      <a:dk1>
        <a:srgbClr val="FCFBE3"/>
      </a:dk1>
      <a:lt1>
        <a:srgbClr val="FFFFFF"/>
      </a:lt1>
      <a:dk2>
        <a:srgbClr val="336699"/>
      </a:dk2>
      <a:lt2>
        <a:srgbClr val="FFFF3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B4F0"/>
      </a:hlink>
      <a:folHlink>
        <a:srgbClr val="FF00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