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61" r:id="rId7"/>
    <p:sldId id="262" r:id="rId8"/>
    <p:sldId id="265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bice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c1kJfcRQgY" TargetMode="External"/><Relationship Id="rId2" Type="http://schemas.openxmlformats.org/officeDocument/2006/relationships/hyperlink" Target="https://marketplace.visualstudio.com/items?itemName=ms-azuretools.vscode-bice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vichaganti.com/series/azure-bicep/" TargetMode="External"/><Relationship Id="rId4" Type="http://schemas.openxmlformats.org/officeDocument/2006/relationships/hyperlink" Target="https://github.com/Azure/bicep/tree/main/docs/exampl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Project Bicep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An introduction to next generation ARM template authoring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B6EC3-44EC-40D7-87CB-4B5A9A13706D}"/>
              </a:ext>
            </a:extLst>
          </p:cNvPr>
          <p:cNvSpPr txBox="1"/>
          <p:nvPr/>
        </p:nvSpPr>
        <p:spPr>
          <a:xfrm>
            <a:off x="581191" y="58902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https://github.com/rchaganti/gab2021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7C75FB3-1717-4F6E-9261-90C8F32915E6}"/>
              </a:ext>
            </a:extLst>
          </p:cNvPr>
          <p:cNvSpPr txBox="1">
            <a:spLocks/>
          </p:cNvSpPr>
          <p:nvPr/>
        </p:nvSpPr>
        <p:spPr>
          <a:xfrm>
            <a:off x="581193" y="745588"/>
            <a:ext cx="6752764" cy="511321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Ravikanth Chaganti, Distinguished Member Technical Staff at Dell EMC</a:t>
            </a:r>
          </a:p>
          <a:p>
            <a:r>
              <a:rPr lang="en-US" dirty="0"/>
              <a:t>Technologist working on software-defined storage solutions and systems management enablement</a:t>
            </a:r>
          </a:p>
          <a:p>
            <a:r>
              <a:rPr lang="en-US" dirty="0"/>
              <a:t>Automation fanatic</a:t>
            </a:r>
          </a:p>
          <a:p>
            <a:r>
              <a:rPr lang="en-US" dirty="0"/>
              <a:t>Microsoft MVP – Cloud and Data Center Management (PowerShell)</a:t>
            </a:r>
          </a:p>
          <a:p>
            <a:r>
              <a:rPr lang="en-US" dirty="0"/>
              <a:t>Published author:</a:t>
            </a:r>
          </a:p>
          <a:p>
            <a:pPr lvl="1"/>
            <a:r>
              <a:rPr lang="en-US" dirty="0"/>
              <a:t>Windows PowerShell Desired State Configuration Revealed (</a:t>
            </a:r>
            <a:r>
              <a:rPr lang="en-US" dirty="0" err="1"/>
              <a:t>Apress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 PowerShell Desired State Configuration (</a:t>
            </a:r>
            <a:r>
              <a:rPr lang="en-US" dirty="0" err="1"/>
              <a:t>Apress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Terraform with Azure – Zero to Hero (</a:t>
            </a:r>
            <a:r>
              <a:rPr lang="en-US" dirty="0" err="1"/>
              <a:t>Leanpub</a:t>
            </a:r>
            <a:r>
              <a:rPr lang="en-US" dirty="0"/>
              <a:t>) – Coming soon</a:t>
            </a:r>
          </a:p>
          <a:p>
            <a:pPr lvl="1"/>
            <a:r>
              <a:rPr lang="en-US" dirty="0"/>
              <a:t>Azure Bicep – Zero to Hero (</a:t>
            </a:r>
            <a:r>
              <a:rPr lang="en-US" dirty="0" err="1"/>
              <a:t>Leanpub</a:t>
            </a:r>
            <a:r>
              <a:rPr lang="en-US" dirty="0"/>
              <a:t>) – Coming soon</a:t>
            </a:r>
          </a:p>
          <a:p>
            <a:r>
              <a:rPr lang="en-US" dirty="0"/>
              <a:t>Founder and Editor of PowerShell Magazine</a:t>
            </a:r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C22F87D0-1E9F-40A3-88FC-3F982F5F8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57" y="745588"/>
            <a:ext cx="4408065" cy="293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7D72B-FFC1-44A6-BC1D-B1777BED1728}"/>
              </a:ext>
            </a:extLst>
          </p:cNvPr>
          <p:cNvSpPr txBox="1"/>
          <p:nvPr/>
        </p:nvSpPr>
        <p:spPr>
          <a:xfrm>
            <a:off x="8100740" y="3754121"/>
            <a:ext cx="2874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Twitter</a:t>
            </a:r>
            <a:r>
              <a:rPr lang="en-US" dirty="0"/>
              <a:t>: @Ravikanth</a:t>
            </a:r>
          </a:p>
          <a:p>
            <a:r>
              <a:rPr lang="en-US" b="1" dirty="0"/>
              <a:t>Blog</a:t>
            </a:r>
            <a:r>
              <a:rPr lang="en-US" dirty="0"/>
              <a:t>: ravichaganti.com/blog</a:t>
            </a:r>
          </a:p>
        </p:txBody>
      </p:sp>
    </p:spTree>
    <p:extLst>
      <p:ext uri="{BB962C8B-B14F-4D97-AF65-F5344CB8AC3E}">
        <p14:creationId xmlns:p14="http://schemas.microsoft.com/office/powerpoint/2010/main" val="102179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E4AD-4D8D-4111-815C-7538C80B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bicep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F2DC-9BB8-4796-A009-5892F11E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01208" cy="3678303"/>
          </a:xfrm>
        </p:spPr>
        <p:txBody>
          <a:bodyPr/>
          <a:lstStyle/>
          <a:p>
            <a:r>
              <a:rPr lang="en-US" dirty="0"/>
              <a:t>Azure Resource Manager (ARM) templates are verbose</a:t>
            </a:r>
          </a:p>
          <a:p>
            <a:r>
              <a:rPr lang="en-US" dirty="0"/>
              <a:t>Become difficult to understand as the complexity of the deployment increases</a:t>
            </a:r>
          </a:p>
          <a:p>
            <a:r>
              <a:rPr lang="en-US" dirty="0"/>
              <a:t>Modularity and code re-use has always been a problem</a:t>
            </a:r>
          </a:p>
          <a:p>
            <a:r>
              <a:rPr lang="en-US" dirty="0"/>
              <a:t>JSON is really meant for data representation and data exchange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33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E4AD-4D8D-4111-815C-7538C80B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bicep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F2DC-9BB8-4796-A009-5892F11E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974353" cy="3678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Domain-Specific Language (DSL) for declaratively deploying Azure resources</a:t>
            </a:r>
          </a:p>
          <a:p>
            <a:r>
              <a:rPr lang="en-US" dirty="0"/>
              <a:t>Not a general purpose programming language</a:t>
            </a:r>
          </a:p>
          <a:p>
            <a:r>
              <a:rPr lang="en-US" dirty="0"/>
              <a:t>Offers an easier and more concise syntax</a:t>
            </a:r>
          </a:p>
          <a:p>
            <a:r>
              <a:rPr lang="en-US" dirty="0"/>
              <a:t>Day 0 support for all Azure resource types and API versions</a:t>
            </a:r>
          </a:p>
          <a:p>
            <a:r>
              <a:rPr lang="en-US" dirty="0"/>
              <a:t>A transparent abstraction over the JSON for ARM templates</a:t>
            </a:r>
          </a:p>
          <a:p>
            <a:r>
              <a:rPr lang="en-US" dirty="0"/>
              <a:t>Each Bicep file </a:t>
            </a:r>
            <a:r>
              <a:rPr lang="en-US" dirty="0" err="1"/>
              <a:t>transpiles</a:t>
            </a:r>
            <a:r>
              <a:rPr lang="en-US" dirty="0"/>
              <a:t> to an ARM template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https://github.com/Azure/bicep</a:t>
            </a:r>
            <a:r>
              <a:rPr lang="en-US" dirty="0"/>
              <a:t> </a:t>
            </a:r>
          </a:p>
          <a:p>
            <a:r>
              <a:rPr lang="en-US" dirty="0"/>
              <a:t>Current version is 0.3 (with production support!)</a:t>
            </a:r>
          </a:p>
          <a:p>
            <a:r>
              <a:rPr lang="en-US" dirty="0"/>
              <a:t>Integrated with Azure CLI and Azure PowerShell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1B3CAF-6B09-428F-8F30-A8DFF2FDC023}"/>
              </a:ext>
            </a:extLst>
          </p:cNvPr>
          <p:cNvSpPr/>
          <p:nvPr/>
        </p:nvSpPr>
        <p:spPr>
          <a:xfrm>
            <a:off x="8501575" y="2128911"/>
            <a:ext cx="1477108" cy="6705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Bicep Language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0A39E-7882-49DB-8B50-7D3163119C41}"/>
              </a:ext>
            </a:extLst>
          </p:cNvPr>
          <p:cNvSpPr/>
          <p:nvPr/>
        </p:nvSpPr>
        <p:spPr>
          <a:xfrm>
            <a:off x="7763021" y="3299179"/>
            <a:ext cx="2954216" cy="6705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ARM Template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6C19E5-9862-4FFD-958C-DBC28843D41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240129" y="2799471"/>
            <a:ext cx="0" cy="4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E9451DD-07C4-4451-9EA5-A7566870AFEF}"/>
              </a:ext>
            </a:extLst>
          </p:cNvPr>
          <p:cNvSpPr/>
          <p:nvPr/>
        </p:nvSpPr>
        <p:spPr>
          <a:xfrm>
            <a:off x="7024467" y="4469142"/>
            <a:ext cx="4431323" cy="6705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Azure Resource Manager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C87565-A9DC-497E-A574-42FA595DA14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9240129" y="3969739"/>
            <a:ext cx="0" cy="49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501572-ABDF-4EF5-B866-C9B9C9048D99}"/>
              </a:ext>
            </a:extLst>
          </p:cNvPr>
          <p:cNvSpPr txBox="1"/>
          <p:nvPr/>
        </p:nvSpPr>
        <p:spPr>
          <a:xfrm>
            <a:off x="9240128" y="2891773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bicep build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B2E0B-CAAC-476E-87CA-16375544712B}"/>
              </a:ext>
            </a:extLst>
          </p:cNvPr>
          <p:cNvSpPr txBox="1"/>
          <p:nvPr/>
        </p:nvSpPr>
        <p:spPr>
          <a:xfrm>
            <a:off x="9331566" y="4056183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</a:rPr>
              <a:t> deployment group create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2AFE4-600A-459F-A062-627569E386E7}"/>
              </a:ext>
            </a:extLst>
          </p:cNvPr>
          <p:cNvSpPr/>
          <p:nvPr/>
        </p:nvSpPr>
        <p:spPr>
          <a:xfrm>
            <a:off x="7024467" y="5416062"/>
            <a:ext cx="919090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Compute</a:t>
            </a:r>
            <a:endParaRPr lang="en-IN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A8872-4C72-46E6-AEC6-A54162E2860C}"/>
              </a:ext>
            </a:extLst>
          </p:cNvPr>
          <p:cNvSpPr/>
          <p:nvPr/>
        </p:nvSpPr>
        <p:spPr>
          <a:xfrm>
            <a:off x="8042030" y="5409330"/>
            <a:ext cx="919090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Network</a:t>
            </a:r>
            <a:endParaRPr lang="en-IN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D7558-4963-4426-8F79-BA061A1F368D}"/>
              </a:ext>
            </a:extLst>
          </p:cNvPr>
          <p:cNvSpPr/>
          <p:nvPr/>
        </p:nvSpPr>
        <p:spPr>
          <a:xfrm>
            <a:off x="9059593" y="5416062"/>
            <a:ext cx="919090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Storage</a:t>
            </a:r>
            <a:endParaRPr lang="en-IN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9DEDD-6FA5-4530-BD75-2DD89F06D0B0}"/>
              </a:ext>
            </a:extLst>
          </p:cNvPr>
          <p:cNvSpPr/>
          <p:nvPr/>
        </p:nvSpPr>
        <p:spPr>
          <a:xfrm>
            <a:off x="10536700" y="5416062"/>
            <a:ext cx="919090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+250 Resource Providers</a:t>
            </a:r>
            <a:endParaRPr lang="en-IN" sz="12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007F63-166C-4026-ACAC-2D2F437394C2}"/>
              </a:ext>
            </a:extLst>
          </p:cNvPr>
          <p:cNvCxnSpPr>
            <a:cxnSpLocks/>
          </p:cNvCxnSpPr>
          <p:nvPr/>
        </p:nvCxnSpPr>
        <p:spPr>
          <a:xfrm>
            <a:off x="10084449" y="5720862"/>
            <a:ext cx="34648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641DD8-8ADC-4A14-ABEA-89AB92423113}"/>
              </a:ext>
            </a:extLst>
          </p:cNvPr>
          <p:cNvCxnSpPr>
            <a:endCxn id="14" idx="0"/>
          </p:cNvCxnSpPr>
          <p:nvPr/>
        </p:nvCxnSpPr>
        <p:spPr>
          <a:xfrm>
            <a:off x="7484012" y="5120943"/>
            <a:ext cx="0" cy="29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50B587-C718-48B0-85EE-12A6D1314C9D}"/>
              </a:ext>
            </a:extLst>
          </p:cNvPr>
          <p:cNvCxnSpPr>
            <a:endCxn id="15" idx="0"/>
          </p:cNvCxnSpPr>
          <p:nvPr/>
        </p:nvCxnSpPr>
        <p:spPr>
          <a:xfrm>
            <a:off x="8501575" y="5120943"/>
            <a:ext cx="0" cy="28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D6A919-71CA-46E1-85AE-EE4148E1E199}"/>
              </a:ext>
            </a:extLst>
          </p:cNvPr>
          <p:cNvCxnSpPr>
            <a:endCxn id="16" idx="0"/>
          </p:cNvCxnSpPr>
          <p:nvPr/>
        </p:nvCxnSpPr>
        <p:spPr>
          <a:xfrm>
            <a:off x="9519138" y="5120943"/>
            <a:ext cx="0" cy="29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0E2AEC-4C31-430E-BB9D-B5FAA35E11C5}"/>
              </a:ext>
            </a:extLst>
          </p:cNvPr>
          <p:cNvCxnSpPr>
            <a:endCxn id="17" idx="0"/>
          </p:cNvCxnSpPr>
          <p:nvPr/>
        </p:nvCxnSpPr>
        <p:spPr>
          <a:xfrm>
            <a:off x="10996245" y="5120943"/>
            <a:ext cx="0" cy="29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1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FF44-3028-4504-92F7-AAABB5E0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</a:t>
            </a:r>
            <a:r>
              <a:rPr lang="en-US"/>
              <a:t>language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1ACC-471E-415C-9418-56A8736A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via parameters</a:t>
            </a:r>
          </a:p>
          <a:p>
            <a:r>
              <a:rPr lang="en-IN" dirty="0"/>
              <a:t>Complexity reduction via variables, expressions, and built-in functions</a:t>
            </a:r>
          </a:p>
          <a:p>
            <a:r>
              <a:rPr lang="en-IN" dirty="0"/>
              <a:t>Iterative deployments using different looping constructs</a:t>
            </a:r>
          </a:p>
          <a:p>
            <a:r>
              <a:rPr lang="en-IN" dirty="0"/>
              <a:t>Conditional deployments</a:t>
            </a:r>
          </a:p>
          <a:p>
            <a:r>
              <a:rPr lang="en-IN" dirty="0"/>
              <a:t>Scoped deployments</a:t>
            </a:r>
          </a:p>
          <a:p>
            <a:r>
              <a:rPr lang="en-IN" dirty="0"/>
              <a:t>Modules for reducing template complexity and provide reuse</a:t>
            </a:r>
          </a:p>
        </p:txBody>
      </p:sp>
    </p:spTree>
    <p:extLst>
      <p:ext uri="{BB962C8B-B14F-4D97-AF65-F5344CB8AC3E}">
        <p14:creationId xmlns:p14="http://schemas.microsoft.com/office/powerpoint/2010/main" val="212311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5C58-ACCE-4C00-9F1B-86E9AE2D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675E-8467-435A-B7FE-6BFA464FA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Basics of Bicep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78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0E13-A8BA-49AD-87CC-5883C0B8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5CEB-5D29-41F3-84F4-ED2855BA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Bicep Visual Studio Code extension: </a:t>
            </a:r>
            <a:r>
              <a:rPr lang="en-US" dirty="0">
                <a:hlinkClick r:id="rId2"/>
              </a:rPr>
              <a:t>https://marketplace.visualstudio.com/items?itemName=ms-azuretools.vscode-bicep</a:t>
            </a:r>
            <a:r>
              <a:rPr lang="en-US" dirty="0"/>
              <a:t> </a:t>
            </a:r>
          </a:p>
          <a:p>
            <a:r>
              <a:rPr lang="en-US" dirty="0"/>
              <a:t>Learn everything about the next generation of ARM Templates: </a:t>
            </a:r>
            <a:r>
              <a:rPr lang="en-IN" dirty="0">
                <a:hlinkClick r:id="rId3"/>
              </a:rPr>
              <a:t>https://www.youtube.com/watch?v=sc1kJfcRQgY</a:t>
            </a:r>
            <a:endParaRPr lang="en-IN" dirty="0"/>
          </a:p>
          <a:p>
            <a:r>
              <a:rPr lang="en-IN" dirty="0"/>
              <a:t>Bicep examples: </a:t>
            </a:r>
            <a:r>
              <a:rPr lang="en-IN" dirty="0">
                <a:hlinkClick r:id="rId4"/>
              </a:rPr>
              <a:t>https://github.com/Azure/bicep/tree/main/docs/examples</a:t>
            </a:r>
            <a:r>
              <a:rPr lang="en-IN" dirty="0"/>
              <a:t> </a:t>
            </a:r>
          </a:p>
          <a:p>
            <a:r>
              <a:rPr lang="en-IN" dirty="0"/>
              <a:t>Bicep articles series: </a:t>
            </a:r>
            <a:r>
              <a:rPr lang="en-IN" dirty="0">
                <a:hlinkClick r:id="rId5"/>
              </a:rPr>
              <a:t>https://ravichaganti.com/series/azure-bicep/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28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@ravikanth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3285</TotalTime>
  <Words>383</Words>
  <Application>Microsoft Office PowerPoint</Application>
  <PresentationFormat>Widescreen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Consolas</vt:lpstr>
      <vt:lpstr>Gill Sans MT</vt:lpstr>
      <vt:lpstr>Wingdings 2</vt:lpstr>
      <vt:lpstr>Dividend</vt:lpstr>
      <vt:lpstr>Project Bicep</vt:lpstr>
      <vt:lpstr>PowerPoint Presentation</vt:lpstr>
      <vt:lpstr>Why bicep</vt:lpstr>
      <vt:lpstr>What is bicep</vt:lpstr>
      <vt:lpstr>Bicep language features</vt:lpstr>
      <vt:lpstr>Demo</vt:lpstr>
      <vt:lpstr>Resources and 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Bicep</dc:title>
  <dc:creator>Ravikanth Chaganti</dc:creator>
  <cp:lastModifiedBy>Ravikanth Chaganti</cp:lastModifiedBy>
  <cp:revision>67</cp:revision>
  <dcterms:created xsi:type="dcterms:W3CDTF">2021-03-25T09:37:59Z</dcterms:created>
  <dcterms:modified xsi:type="dcterms:W3CDTF">2021-04-16T06:26:49Z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