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45"/>
  </p:notesMasterIdLst>
  <p:handoutMasterIdLst>
    <p:handoutMasterId r:id="rId46"/>
  </p:handoutMasterIdLst>
  <p:sldIdLst>
    <p:sldId id="316" r:id="rId3"/>
    <p:sldId id="312" r:id="rId4"/>
    <p:sldId id="317" r:id="rId5"/>
    <p:sldId id="346" r:id="rId6"/>
    <p:sldId id="318" r:id="rId7"/>
    <p:sldId id="354" r:id="rId8"/>
    <p:sldId id="355" r:id="rId9"/>
    <p:sldId id="319" r:id="rId10"/>
    <p:sldId id="323" r:id="rId11"/>
    <p:sldId id="325" r:id="rId12"/>
    <p:sldId id="320" r:id="rId13"/>
    <p:sldId id="326" r:id="rId14"/>
    <p:sldId id="322" r:id="rId15"/>
    <p:sldId id="327" r:id="rId16"/>
    <p:sldId id="344" r:id="rId17"/>
    <p:sldId id="353" r:id="rId18"/>
    <p:sldId id="328" r:id="rId19"/>
    <p:sldId id="337" r:id="rId20"/>
    <p:sldId id="338" r:id="rId21"/>
    <p:sldId id="345" r:id="rId22"/>
    <p:sldId id="341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40" r:id="rId31"/>
    <p:sldId id="339" r:id="rId32"/>
    <p:sldId id="352" r:id="rId33"/>
    <p:sldId id="342" r:id="rId34"/>
    <p:sldId id="343" r:id="rId35"/>
    <p:sldId id="336" r:id="rId36"/>
    <p:sldId id="347" r:id="rId37"/>
    <p:sldId id="350" r:id="rId38"/>
    <p:sldId id="351" r:id="rId39"/>
    <p:sldId id="348" r:id="rId40"/>
    <p:sldId id="349" r:id="rId41"/>
    <p:sldId id="302" r:id="rId42"/>
    <p:sldId id="313" r:id="rId43"/>
    <p:sldId id="314" r:id="rId4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0014" autoAdjust="0"/>
    <p:restoredTop sz="92773" autoAdjust="0"/>
  </p:normalViewPr>
  <p:slideViewPr>
    <p:cSldViewPr>
      <p:cViewPr varScale="1">
        <p:scale>
          <a:sx n="114" d="100"/>
          <a:sy n="114" d="100"/>
        </p:scale>
        <p:origin x="12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930027"/>
          </a:xfrm>
        </p:spPr>
        <p:txBody>
          <a:bodyPr/>
          <a:lstStyle/>
          <a:p>
            <a:r>
              <a:rPr lang="de-DE" dirty="0" smtClean="0"/>
              <a:t>PowerShell Desired State Configuration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Ravikanth Chaganti, Dell EMC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3214042"/>
            <a:ext cx="7772400" cy="935038"/>
          </a:xfrm>
        </p:spPr>
        <p:txBody>
          <a:bodyPr/>
          <a:lstStyle/>
          <a:p>
            <a:r>
              <a:rPr lang="de-DE" dirty="0" smtClean="0"/>
              <a:t>An Overview</a:t>
            </a:r>
            <a:endParaRPr lang="de-DE" dirty="0"/>
          </a:p>
        </p:txBody>
      </p:sp>
      <p:sp>
        <p:nvSpPr>
          <p:cNvPr id="5" name="flFirstPage"/>
          <p:cNvSpPr txBox="1"/>
          <p:nvPr/>
        </p:nvSpPr>
        <p:spPr>
          <a:xfrm>
            <a:off x="0" y="6367780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Start-Demo –Item ‘</a:t>
            </a:r>
            <a:r>
              <a:rPr lang="en-US" dirty="0" err="1" smtClean="0"/>
              <a:t>LangaugeExt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Exploring PSDesiredStateConfiguration Module and Language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“agent” … sort of!</a:t>
            </a:r>
          </a:p>
          <a:p>
            <a:r>
              <a:rPr lang="en-US" dirty="0" smtClean="0"/>
              <a:t>Implemented as a WMI provider.</a:t>
            </a:r>
          </a:p>
          <a:p>
            <a:r>
              <a:rPr lang="en-US" dirty="0" smtClean="0"/>
              <a:t>Can be configured in a declarative manner using Meta Resources.</a:t>
            </a:r>
          </a:p>
          <a:p>
            <a:r>
              <a:rPr lang="en-US" dirty="0" smtClean="0"/>
              <a:t>Ability to receive (push) or pull configurations.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Configuration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LCMBasics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Configuration Manager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where configurations live</a:t>
            </a:r>
          </a:p>
          <a:p>
            <a:r>
              <a:rPr lang="en-US" dirty="0" smtClean="0"/>
              <a:t>Different types based on the phase</a:t>
            </a:r>
          </a:p>
          <a:p>
            <a:pPr lvl="1"/>
            <a:r>
              <a:rPr lang="en-US" dirty="0" smtClean="0"/>
              <a:t>Pending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Previous</a:t>
            </a:r>
          </a:p>
          <a:p>
            <a:r>
              <a:rPr lang="en-US" dirty="0" smtClean="0"/>
              <a:t>Partial Configuration Store (if time permits)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for the job!</a:t>
            </a:r>
          </a:p>
          <a:p>
            <a:pPr lvl="1"/>
            <a:r>
              <a:rPr lang="en-US" dirty="0" smtClean="0"/>
              <a:t>Good old PowerShell ISE!</a:t>
            </a:r>
          </a:p>
          <a:p>
            <a:pPr lvl="1"/>
            <a:r>
              <a:rPr lang="en-US" dirty="0" err="1" smtClean="0"/>
              <a:t>ISESteroids</a:t>
            </a:r>
            <a:endParaRPr lang="en-US" dirty="0" smtClean="0"/>
          </a:p>
          <a:p>
            <a:pPr lvl="1"/>
            <a:r>
              <a:rPr lang="en-US" dirty="0" smtClean="0"/>
              <a:t>Visual Studio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Anatomy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57150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Configuration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Node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WS2016-01 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Archive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Path =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"C:\demo\Scripts.zip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DestinationPath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"C:\Scripts"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Ensure="Present"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31623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41600" y="5359400"/>
            <a:ext cx="1049338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effectLst/>
              </a:rPr>
              <a:t>.PS1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take parameters like a function</a:t>
            </a:r>
          </a:p>
          <a:p>
            <a:pPr eaLnBrk="1" hangingPunct="1"/>
            <a:r>
              <a:rPr lang="en-US" alt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Uses PowerShell Remoting</a:t>
            </a:r>
          </a:p>
          <a:p>
            <a:pPr eaLnBrk="1" hangingPunct="1"/>
            <a:r>
              <a:rPr lang="en-US" alt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Each Configuration document gets converted to a MOF</a:t>
            </a:r>
          </a:p>
        </p:txBody>
      </p:sp>
    </p:spTree>
    <p:extLst>
      <p:ext uri="{BB962C8B-B14F-4D97-AF65-F5344CB8AC3E}">
        <p14:creationId xmlns:p14="http://schemas.microsoft.com/office/powerpoint/2010/main" val="2553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ConfigAnatomy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basic DSC configuration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BasicConfigAuthoring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basic DSC configuration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PushConfig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Pushing DSC configurations to target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ReportDSCConfig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DSC status cmdlets to check configuration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Sr. Principal Engineer at Dell EMC</a:t>
            </a:r>
            <a:endParaRPr lang="de-DE" dirty="0"/>
          </a:p>
          <a:p>
            <a:r>
              <a:rPr lang="de-DE" dirty="0" smtClean="0"/>
              <a:t>CDM and Azure MVP</a:t>
            </a:r>
          </a:p>
          <a:p>
            <a:r>
              <a:rPr lang="de-DE" dirty="0" smtClean="0"/>
              <a:t>Founder &amp; Editor, PowerShell Magazine</a:t>
            </a:r>
            <a:endParaRPr lang="de-DE" dirty="0"/>
          </a:p>
          <a:p>
            <a:r>
              <a:rPr lang="de-DE" dirty="0" smtClean="0"/>
              <a:t>Published Author</a:t>
            </a:r>
          </a:p>
          <a:p>
            <a:pPr lvl="1"/>
            <a:r>
              <a:rPr lang="de-DE" dirty="0" smtClean="0"/>
              <a:t>Windows PowerShell Desired State Configuration Revealed (Apress)</a:t>
            </a:r>
          </a:p>
          <a:p>
            <a:pPr lvl="1"/>
            <a:r>
              <a:rPr lang="de-DE" dirty="0" smtClean="0"/>
              <a:t>Pro DSC (Apress; upcoming title)</a:t>
            </a:r>
            <a:endParaRPr lang="de-DE" dirty="0"/>
          </a:p>
          <a:p>
            <a:pPr lvl="1"/>
            <a:r>
              <a:rPr lang="de-DE" dirty="0" smtClean="0"/>
              <a:t>Several other self-published books!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FindingResources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in-box and custom resources for writing configuration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ParameterizedConfigs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Parameterized configurations for promoting re-use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configuration documents more dynamic and parameterized</a:t>
            </a:r>
          </a:p>
          <a:p>
            <a:r>
              <a:rPr lang="en-US" dirty="0" smtClean="0"/>
              <a:t>Promote better re-use and conditional configuration of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ConfigDataInDSC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Configuration Data to create re-usable configuration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Plain-text credentials not suitable for production.</a:t>
            </a:r>
          </a:p>
          <a:p>
            <a:r>
              <a:rPr lang="en-US" dirty="0" smtClean="0"/>
              <a:t>Should implement certificate-based encryption/decryption of credentials.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Credentials in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PlainTextCreds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Plain-Text Credentials in configuration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SecureCredentials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Secure Credentials in configuration documents using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RunAs Credentials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 some configuration items, the user context is important</a:t>
            </a:r>
          </a:p>
          <a:p>
            <a:pPr lvl="1"/>
            <a:r>
              <a:rPr lang="de-DE" dirty="0" smtClean="0"/>
              <a:t>Example: Registry modifications, cluster configurations, process invocation, and so on</a:t>
            </a:r>
          </a:p>
          <a:p>
            <a:r>
              <a:rPr lang="de-DE" dirty="0" smtClean="0"/>
              <a:t>PSDscRunAsCredential provides this ability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RunAsCreds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documents with </a:t>
            </a:r>
            <a:r>
              <a:rPr lang="en-US" dirty="0" err="1" smtClean="0"/>
              <a:t>RunAs</a:t>
            </a:r>
            <a:r>
              <a:rPr lang="en-US" dirty="0" smtClean="0"/>
              <a:t>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Resource Dependencies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DependsOn in configuration documents is used for defining resource dependencies</a:t>
            </a:r>
          </a:p>
          <a:p>
            <a:r>
              <a:rPr lang="de-DE" dirty="0" smtClean="0"/>
              <a:t>Has impact on the resource configuration order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93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DSC?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Writing </a:t>
            </a:r>
            <a:r>
              <a:rPr lang="en-US" dirty="0" smtClean="0"/>
              <a:t>Configurations</a:t>
            </a:r>
          </a:p>
          <a:p>
            <a:r>
              <a:rPr lang="en-US" dirty="0" smtClean="0"/>
              <a:t>Resource Modules and Composite Resources</a:t>
            </a:r>
            <a:endParaRPr lang="en-US" dirty="0"/>
          </a:p>
          <a:p>
            <a:r>
              <a:rPr lang="en-US" dirty="0" smtClean="0"/>
              <a:t>DSC Pull Service</a:t>
            </a:r>
          </a:p>
          <a:p>
            <a:r>
              <a:rPr lang="en-US" dirty="0" smtClean="0"/>
              <a:t>DSC On Linux (if time permits)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DependsOn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DependsOn</a:t>
            </a:r>
            <a:r>
              <a:rPr lang="en-US" dirty="0" smtClean="0"/>
              <a:t> to defined resource dependencies and configuration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Resource 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imperative scripts behind the declarative configuration</a:t>
            </a:r>
          </a:p>
          <a:p>
            <a:r>
              <a:rPr lang="de-DE" dirty="0" smtClean="0"/>
              <a:t>Can be written as:</a:t>
            </a:r>
          </a:p>
          <a:p>
            <a:pPr lvl="1"/>
            <a:r>
              <a:rPr lang="de-DE" dirty="0" smtClean="0"/>
              <a:t>MOF-based DSC resources</a:t>
            </a:r>
          </a:p>
          <a:p>
            <a:pPr lvl="1"/>
            <a:r>
              <a:rPr lang="de-DE" dirty="0" smtClean="0"/>
              <a:t>Class-based DSC resources (v5 and above)</a:t>
            </a:r>
          </a:p>
          <a:p>
            <a:pPr lvl="1"/>
            <a:r>
              <a:rPr lang="de-DE" dirty="0" smtClean="0"/>
              <a:t>MI </a:t>
            </a:r>
            <a:r>
              <a:rPr lang="de-DE" smtClean="0"/>
              <a:t>DSC resources (low level)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9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Resource Module Execution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Resource modules are what make DSC idempotent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3707904" y="25315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Start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1204" y="35221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Test-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4203204" y="31411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203204" y="428416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74542" y="47413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Set-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258767" y="4365131"/>
            <a:ext cx="515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0" name="Oval 9"/>
          <p:cNvSpPr/>
          <p:nvPr/>
        </p:nvSpPr>
        <p:spPr>
          <a:xfrm>
            <a:off x="3741242" y="58843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End</a:t>
            </a:r>
            <a:endParaRPr lang="en-US" dirty="0">
              <a:effectLst/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flipH="1">
            <a:off x="4236542" y="55033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10" idx="6"/>
          </p:cNvCxnSpPr>
          <p:nvPr/>
        </p:nvCxnSpPr>
        <p:spPr>
          <a:xfrm flipH="1">
            <a:off x="4731842" y="3903168"/>
            <a:ext cx="233362" cy="2286000"/>
          </a:xfrm>
          <a:prstGeom prst="bentConnector3">
            <a:avLst>
              <a:gd name="adj1" fmla="val -98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231904" y="3765056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050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ResourceExecution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DSC resources work using the Script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Composite Resource 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Configuration documents can be packaged into composite resource modules for reusablity</a:t>
            </a:r>
          </a:p>
          <a:p>
            <a:r>
              <a:rPr lang="de-DE" dirty="0" smtClean="0"/>
              <a:t>Enable configuration blueprints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0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CompositeResources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and using DSC composite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DSC Pull 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Enables REST-based pull service for configuration and module retrieval</a:t>
            </a:r>
          </a:p>
          <a:p>
            <a:r>
              <a:rPr lang="de-DE" dirty="0" smtClean="0"/>
              <a:t>REST-based pull service is a DSC feature</a:t>
            </a:r>
          </a:p>
          <a:p>
            <a:r>
              <a:rPr lang="de-DE" dirty="0" smtClean="0"/>
              <a:t>LCM support REST as well as SMB based pull 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DSCPullService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configuring Rest-Baser Pull Server</a:t>
            </a:r>
          </a:p>
          <a:p>
            <a:r>
              <a:rPr lang="en-US" dirty="0"/>
              <a:t>Configuring LCM as a pull client</a:t>
            </a:r>
          </a:p>
        </p:txBody>
      </p:sp>
    </p:spTree>
    <p:extLst>
      <p:ext uri="{BB962C8B-B14F-4D97-AF65-F5344CB8AC3E}">
        <p14:creationId xmlns:p14="http://schemas.microsoft.com/office/powerpoint/2010/main" val="17410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DSC on Linux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source</a:t>
            </a:r>
          </a:p>
          <a:p>
            <a:r>
              <a:rPr lang="de-DE" dirty="0" smtClean="0"/>
              <a:t>Available for different Linux distributions</a:t>
            </a:r>
          </a:p>
          <a:p>
            <a:r>
              <a:rPr lang="de-DE" dirty="0" smtClean="0"/>
              <a:t>Enables xPlatform configuration 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DSCOnLinux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DSC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Demo Environment (Azure)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5" y="1556792"/>
            <a:ext cx="8369730" cy="4419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165304"/>
            <a:ext cx="7311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Deploy from: </a:t>
            </a:r>
            <a:r>
              <a:rPr lang="en-US" dirty="0" err="1" smtClean="0">
                <a:effectLst/>
              </a:rPr>
              <a:t>github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rchaganti</a:t>
            </a:r>
            <a:r>
              <a:rPr lang="en-US" dirty="0" smtClean="0">
                <a:effectLst/>
              </a:rPr>
              <a:t>/psconfeu2017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46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DSC is a configuration management platform</a:t>
            </a:r>
          </a:p>
          <a:p>
            <a:r>
              <a:rPr lang="de-DE" dirty="0" smtClean="0"/>
              <a:t>DSC is cross-platform</a:t>
            </a:r>
          </a:p>
          <a:p>
            <a:r>
              <a:rPr lang="de-DE" dirty="0" smtClean="0"/>
              <a:t>DSC is an essential skillset for any IT administrator</a:t>
            </a:r>
          </a:p>
          <a:p>
            <a:r>
              <a:rPr lang="de-DE" dirty="0" smtClean="0"/>
              <a:t>Your existing PowerShell skills are good to create configurations and resource modules.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Now: </a:t>
            </a:r>
            <a:r>
              <a:rPr lang="de-DE" dirty="0" smtClean="0"/>
              <a:t>Lunch break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Come back for a workshop of writing DSC resources</a:t>
            </a:r>
            <a:endParaRPr lang="de-DE" dirty="0"/>
          </a:p>
          <a:p>
            <a:endParaRPr lang="de-DE" dirty="0"/>
          </a:p>
          <a:p>
            <a:r>
              <a:rPr lang="de-DE" dirty="0"/>
              <a:t>Ask me questions or meet me </a:t>
            </a:r>
            <a:r>
              <a:rPr lang="de-DE" dirty="0" smtClean="0"/>
              <a:t>in-person 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 is different from simple script automation</a:t>
            </a:r>
          </a:p>
          <a:p>
            <a:r>
              <a:rPr lang="en-US" dirty="0" smtClean="0"/>
              <a:t>Provides a reliable way to configure -&gt; monitor -&gt; correct configurations</a:t>
            </a:r>
          </a:p>
          <a:p>
            <a:r>
              <a:rPr lang="en-US" dirty="0" smtClean="0"/>
              <a:t>Provide an idempotent way of configuring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DSC?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1.0 was released with WMF 4.0</a:t>
            </a:r>
          </a:p>
          <a:p>
            <a:pPr lvl="1"/>
            <a:r>
              <a:rPr lang="en-US" dirty="0" smtClean="0"/>
              <a:t>Subsequent update as November 2014 Rollup</a:t>
            </a:r>
          </a:p>
          <a:p>
            <a:pPr lvl="1"/>
            <a:r>
              <a:rPr lang="en-US" dirty="0">
                <a:effectLst/>
              </a:rPr>
              <a:t>http://support.microsoft.com/en-us/kb/3000850 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Version 2.0 was released with WMF 5.0</a:t>
            </a:r>
          </a:p>
          <a:p>
            <a:pPr lvl="1"/>
            <a:r>
              <a:rPr lang="en-US" dirty="0" smtClean="0">
                <a:effectLst/>
              </a:rPr>
              <a:t>Updated with WMF 5.1</a:t>
            </a:r>
          </a:p>
          <a:p>
            <a:pPr lvl="1"/>
            <a:r>
              <a:rPr lang="en-US" dirty="0"/>
              <a:t>https://www.microsoft.com/en-us/download/details.aspx?id=54616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Windows Server 2012 R2</a:t>
            </a:r>
          </a:p>
          <a:p>
            <a:r>
              <a:rPr lang="en-US" dirty="0">
                <a:effectLst/>
              </a:rPr>
              <a:t>Windows Server 2012</a:t>
            </a:r>
          </a:p>
          <a:p>
            <a:r>
              <a:rPr lang="en-US" dirty="0">
                <a:effectLst/>
              </a:rPr>
              <a:t>Windows Server 2008 R2 SP1</a:t>
            </a:r>
          </a:p>
          <a:p>
            <a:r>
              <a:rPr lang="en-US" dirty="0">
                <a:effectLst/>
              </a:rPr>
              <a:t>Windows 8.1</a:t>
            </a:r>
          </a:p>
          <a:p>
            <a:r>
              <a:rPr lang="en-US" dirty="0">
                <a:effectLst/>
              </a:rPr>
              <a:t>Windows 7 SP1</a:t>
            </a:r>
          </a:p>
          <a:p>
            <a:r>
              <a:rPr lang="en-US" dirty="0" smtClean="0"/>
              <a:t>Not applicable for Windows Server 2016</a:t>
            </a:r>
          </a:p>
          <a:p>
            <a:pPr lvl="1"/>
            <a:r>
              <a:rPr lang="en-US" dirty="0" smtClean="0"/>
              <a:t>Includes WMF 5.1 level components already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WMF 5.1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56792"/>
            <a:ext cx="8642350" cy="43897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PSDesiredStateConfiguration Module</a:t>
            </a:r>
          </a:p>
          <a:p>
            <a:r>
              <a:rPr lang="en-US" dirty="0" smtClean="0"/>
              <a:t>Dynamic Keywords that enable configuration authoring</a:t>
            </a:r>
          </a:p>
          <a:p>
            <a:r>
              <a:rPr lang="en-US" dirty="0" smtClean="0"/>
              <a:t>Declarative Syntax</a:t>
            </a:r>
          </a:p>
          <a:p>
            <a:r>
              <a:rPr lang="en-US" dirty="0" smtClean="0"/>
              <a:t>Cmdlets to compile and manage configurations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1047</TotalTime>
  <Words>789</Words>
  <Application>Microsoft Office PowerPoint</Application>
  <PresentationFormat>On-screen Show (4:3)</PresentationFormat>
  <Paragraphs>166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PowerShell Desired State Configuration</vt:lpstr>
      <vt:lpstr>About_Author</vt:lpstr>
      <vt:lpstr>Agenda</vt:lpstr>
      <vt:lpstr>Hands-on Demo Environment (Azure) </vt:lpstr>
      <vt:lpstr>Why DSC?</vt:lpstr>
      <vt:lpstr>History</vt:lpstr>
      <vt:lpstr>WMF 5.1 support</vt:lpstr>
      <vt:lpstr>Architecture</vt:lpstr>
      <vt:lpstr>Language Extensions</vt:lpstr>
      <vt:lpstr>Start-Demo –Item ‘LangaugeExt’</vt:lpstr>
      <vt:lpstr>Local Configuration Manager</vt:lpstr>
      <vt:lpstr>Start-Demo –Item ‘LCMBasics’</vt:lpstr>
      <vt:lpstr>Configuration Store</vt:lpstr>
      <vt:lpstr>Writing Configurations</vt:lpstr>
      <vt:lpstr>Configuration Anatomy</vt:lpstr>
      <vt:lpstr>Start-Demo –Item ‘ConfigAnatomy’</vt:lpstr>
      <vt:lpstr>Start-Demo –Item ‘BasicConfigAuthoring’</vt:lpstr>
      <vt:lpstr>Start-Demo –Item ‘PushConfig’</vt:lpstr>
      <vt:lpstr>Start-Demo –Item ‘ReportDSCConfig’</vt:lpstr>
      <vt:lpstr>Start-Demo –Item ‘FindingResources’</vt:lpstr>
      <vt:lpstr>Start-Demo –Item ‘ParameterizedConfigs’</vt:lpstr>
      <vt:lpstr>Configuration Data</vt:lpstr>
      <vt:lpstr>Start-Demo –Item ‘ConfigDataInDSC’</vt:lpstr>
      <vt:lpstr>Credentials in Configuration</vt:lpstr>
      <vt:lpstr>Start-Demo –Item ‘PlainTextCreds’</vt:lpstr>
      <vt:lpstr>Start-Demo –Item ‘SecureCredentials’</vt:lpstr>
      <vt:lpstr>RunAs Credentials</vt:lpstr>
      <vt:lpstr>Start-Demo –Item ‘RunAsCreds’</vt:lpstr>
      <vt:lpstr>Resource Dependencies</vt:lpstr>
      <vt:lpstr>Start-Demo –Item ‘DependsOn’</vt:lpstr>
      <vt:lpstr>Resource Modules</vt:lpstr>
      <vt:lpstr>Resource Module Execution </vt:lpstr>
      <vt:lpstr>Start-Demo –Item ‘ResourceExecution’</vt:lpstr>
      <vt:lpstr>Composite Resource Modules</vt:lpstr>
      <vt:lpstr>Start-Demo –Item ‘CompositeResources’</vt:lpstr>
      <vt:lpstr>DSC Pull Service</vt:lpstr>
      <vt:lpstr>Start-Demo –Item ‘DSCPullService’</vt:lpstr>
      <vt:lpstr>DSC on Linux</vt:lpstr>
      <vt:lpstr>Start-Demo –Item ‘DSCOnLinux’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Chaganti, Ravikanth</cp:lastModifiedBy>
  <cp:revision>217</cp:revision>
  <dcterms:created xsi:type="dcterms:W3CDTF">2007-07-20T07:41:41Z</dcterms:created>
  <dcterms:modified xsi:type="dcterms:W3CDTF">2017-04-26T08:40:58Z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bada88e1-a8b8-471d-a96d-298c6ef71eb1</vt:lpwstr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