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  <p:sldMasterId id="2147483812" r:id="rId3"/>
  </p:sldMasterIdLst>
  <p:notesMasterIdLst>
    <p:notesMasterId r:id="rId15"/>
  </p:notesMasterIdLst>
  <p:handoutMasterIdLst>
    <p:handoutMasterId r:id="rId16"/>
  </p:handoutMasterIdLst>
  <p:sldIdLst>
    <p:sldId id="320" r:id="rId4"/>
    <p:sldId id="305" r:id="rId5"/>
    <p:sldId id="321" r:id="rId6"/>
    <p:sldId id="322" r:id="rId7"/>
    <p:sldId id="323" r:id="rId8"/>
    <p:sldId id="324" r:id="rId9"/>
    <p:sldId id="325" r:id="rId10"/>
    <p:sldId id="326" r:id="rId11"/>
    <p:sldId id="302" r:id="rId12"/>
    <p:sldId id="314" r:id="rId13"/>
    <p:sldId id="313" r:id="rId14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5E9B"/>
    <a:srgbClr val="352949"/>
    <a:srgbClr val="99A9C9"/>
    <a:srgbClr val="43619D"/>
    <a:srgbClr val="4865A0"/>
    <a:srgbClr val="46639D"/>
    <a:srgbClr val="5671A4"/>
    <a:srgbClr val="655D97"/>
    <a:srgbClr val="C8C5E2"/>
    <a:srgbClr val="011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2773" autoAdjust="0"/>
  </p:normalViewPr>
  <p:slideViewPr>
    <p:cSldViewPr>
      <p:cViewPr varScale="1">
        <p:scale>
          <a:sx n="68" d="100"/>
          <a:sy n="68" d="100"/>
        </p:scale>
        <p:origin x="107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Start">
    <p:bg>
      <p:bgPr>
        <a:solidFill>
          <a:srgbClr val="011F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5949280"/>
            <a:ext cx="784893" cy="68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44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99A9C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rgbClr val="35294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bg>
      <p:bgPr>
        <a:solidFill>
          <a:srgbClr val="405E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078162"/>
            <a:ext cx="784893" cy="6849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078162"/>
            <a:ext cx="784893" cy="68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84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72" y="6618715"/>
            <a:ext cx="216024" cy="210606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0" y="0"/>
            <a:ext cx="9144000" cy="6540797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88640"/>
            <a:ext cx="2160240" cy="2160416"/>
          </a:xfrm>
          <a:prstGeom prst="rect">
            <a:avLst/>
          </a:prstGeom>
        </p:spPr>
      </p:pic>
      <p:sp>
        <p:nvSpPr>
          <p:cNvPr id="4" name="Titel 1"/>
          <p:cNvSpPr txBox="1">
            <a:spLocks/>
          </p:cNvSpPr>
          <p:nvPr/>
        </p:nvSpPr>
        <p:spPr>
          <a:xfrm>
            <a:off x="755576" y="2925032"/>
            <a:ext cx="7704856" cy="20881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Build an immutable application infrastructure with Nano Server, PowerShell DSC, and the</a:t>
            </a:r>
          </a:p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release pipeline </a:t>
            </a:r>
            <a:endParaRPr lang="de-DE" sz="36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71600" y="5589240"/>
            <a:ext cx="7772400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2400" dirty="0">
                <a:solidFill>
                  <a:schemeClr val="bg1"/>
                </a:solidFill>
                <a:effectLst/>
                <a:latin typeface="+mn-lt"/>
              </a:rPr>
              <a:t>Ravikanth Chaganti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355976" y="1922037"/>
            <a:ext cx="643878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2017</a:t>
            </a:r>
            <a:endParaRPr lang="de-DE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358" y="6631618"/>
            <a:ext cx="1274481" cy="1848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2" y="6640190"/>
            <a:ext cx="502533" cy="16765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96" y="6490644"/>
            <a:ext cx="1048245" cy="46674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80" y="6504881"/>
            <a:ext cx="876550" cy="438275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082" y="6663423"/>
            <a:ext cx="787735" cy="121190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1"/>
          <p:cNvSpPr txBox="1">
            <a:spLocks/>
          </p:cNvSpPr>
          <p:nvPr/>
        </p:nvSpPr>
        <p:spPr>
          <a:xfrm>
            <a:off x="755576" y="2546179"/>
            <a:ext cx="7704856" cy="17469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4000" dirty="0">
                <a:solidFill>
                  <a:schemeClr val="bg1"/>
                </a:solidFill>
                <a:effectLst/>
                <a:latin typeface="+mn-lt"/>
              </a:rPr>
              <a:t>Configurations, Personalities, and Stamps</a:t>
            </a:r>
          </a:p>
          <a:p>
            <a:pPr algn="ctr" fontAlgn="auto">
              <a:spcAft>
                <a:spcPts val="0"/>
              </a:spcAf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</a:rPr>
              <a:t>A modular approach to realizing the deployment pipeline</a:t>
            </a:r>
            <a:endParaRPr lang="de-DE" sz="2000" dirty="0">
              <a:solidFill>
                <a:schemeClr val="bg1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22" name="Titel 1"/>
          <p:cNvSpPr txBox="1">
            <a:spLocks/>
          </p:cNvSpPr>
          <p:nvPr/>
        </p:nvSpPr>
        <p:spPr>
          <a:xfrm>
            <a:off x="755576" y="5877272"/>
            <a:ext cx="7772400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2400" dirty="0">
                <a:solidFill>
                  <a:schemeClr val="bg1"/>
                </a:solidFill>
                <a:effectLst/>
                <a:latin typeface="+mn-lt"/>
              </a:rPr>
              <a:t>Ravikanth Chaganti</a:t>
            </a:r>
          </a:p>
        </p:txBody>
      </p:sp>
      <p:sp>
        <p:nvSpPr>
          <p:cNvPr id="23" name="Titel 1"/>
          <p:cNvSpPr txBox="1">
            <a:spLocks/>
          </p:cNvSpPr>
          <p:nvPr/>
        </p:nvSpPr>
        <p:spPr>
          <a:xfrm>
            <a:off x="4211960" y="1885245"/>
            <a:ext cx="643878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2018</a:t>
            </a:r>
            <a:endParaRPr lang="de-DE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263" y="4437112"/>
            <a:ext cx="785481" cy="1213196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81052"/>
            <a:ext cx="1537311" cy="134159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65FD5BF-194C-4D48-912A-A89601B76AA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11" y="190764"/>
            <a:ext cx="503350" cy="4092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94F1C3-BE26-462B-925F-27B29F5F004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608" y="84943"/>
            <a:ext cx="431608" cy="4320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F8E5B3-6599-42AA-B61B-6EF6FA4E48B7}"/>
              </a:ext>
            </a:extLst>
          </p:cNvPr>
          <p:cNvSpPr txBox="1"/>
          <p:nvPr/>
        </p:nvSpPr>
        <p:spPr>
          <a:xfrm>
            <a:off x="670579" y="283456"/>
            <a:ext cx="1435008" cy="424732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2400">
                <a:effectLst/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ravikanth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248C38-17B3-41E4-B249-05983365952F}"/>
              </a:ext>
            </a:extLst>
          </p:cNvPr>
          <p:cNvSpPr txBox="1"/>
          <p:nvPr/>
        </p:nvSpPr>
        <p:spPr>
          <a:xfrm>
            <a:off x="7619252" y="188640"/>
            <a:ext cx="1514662" cy="424732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2400">
                <a:effectLst/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rchaganti</a:t>
            </a:r>
          </a:p>
        </p:txBody>
      </p:sp>
    </p:spTree>
    <p:extLst>
      <p:ext uri="{BB962C8B-B14F-4D97-AF65-F5344CB8AC3E}">
        <p14:creationId xmlns:p14="http://schemas.microsoft.com/office/powerpoint/2010/main" val="1693203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Steps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9E9384F7-1140-435C-AE78-E9A0AD1AF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43229"/>
            <a:ext cx="3973835" cy="262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DC1F00-A965-4E86-B879-0CAF87E1FBCA}"/>
              </a:ext>
            </a:extLst>
          </p:cNvPr>
          <p:cNvSpPr txBox="1"/>
          <p:nvPr/>
        </p:nvSpPr>
        <p:spPr>
          <a:xfrm>
            <a:off x="2723888" y="1912417"/>
            <a:ext cx="2917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DO NOT FORGET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de-DE" dirty="0"/>
              <a:t>Concepts</a:t>
            </a:r>
          </a:p>
          <a:p>
            <a:r>
              <a:rPr lang="de-DE" dirty="0"/>
              <a:t>Big Picture</a:t>
            </a:r>
          </a:p>
          <a:p>
            <a:r>
              <a:rPr lang="de-DE" dirty="0"/>
              <a:t>Path Forward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61761D-6971-423C-82AC-F033B0BBF2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916832"/>
            <a:ext cx="3024970" cy="431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C0B8B7-CFB3-446C-8046-131103B5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A07C63-3969-4691-AA1D-FC5237745822}"/>
              </a:ext>
            </a:extLst>
          </p:cNvPr>
          <p:cNvSpPr/>
          <p:nvPr/>
        </p:nvSpPr>
        <p:spPr bwMode="auto">
          <a:xfrm>
            <a:off x="1331640" y="5157192"/>
            <a:ext cx="1800200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Node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D13DF1-3ADC-4162-9807-1351260C1D12}"/>
              </a:ext>
            </a:extLst>
          </p:cNvPr>
          <p:cNvSpPr/>
          <p:nvPr/>
        </p:nvSpPr>
        <p:spPr bwMode="auto">
          <a:xfrm>
            <a:off x="3491880" y="5157192"/>
            <a:ext cx="1800200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Node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932C38-A2DF-4D14-9BA6-83A5FC765B11}"/>
              </a:ext>
            </a:extLst>
          </p:cNvPr>
          <p:cNvSpPr/>
          <p:nvPr/>
        </p:nvSpPr>
        <p:spPr bwMode="auto">
          <a:xfrm>
            <a:off x="5652120" y="5157192"/>
            <a:ext cx="1800200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Node 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E96928-DC6F-45DE-BB81-E717B543D465}"/>
              </a:ext>
            </a:extLst>
          </p:cNvPr>
          <p:cNvSpPr/>
          <p:nvPr/>
        </p:nvSpPr>
        <p:spPr bwMode="auto">
          <a:xfrm>
            <a:off x="1331640" y="4581128"/>
            <a:ext cx="6120680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effectLst/>
              </a:rPr>
              <a:t>OS Deploy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A425C3-7230-473B-B139-B29010DE51C7}"/>
              </a:ext>
            </a:extLst>
          </p:cNvPr>
          <p:cNvSpPr/>
          <p:nvPr/>
        </p:nvSpPr>
        <p:spPr bwMode="auto">
          <a:xfrm>
            <a:off x="1329611" y="4005064"/>
            <a:ext cx="6120680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effectLst/>
              </a:rPr>
              <a:t>Host Network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34B172-049F-4056-B276-A70B095C7D84}"/>
              </a:ext>
            </a:extLst>
          </p:cNvPr>
          <p:cNvSpPr/>
          <p:nvPr/>
        </p:nvSpPr>
        <p:spPr bwMode="auto">
          <a:xfrm>
            <a:off x="1329611" y="3429000"/>
            <a:ext cx="612068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effectLst/>
              </a:rPr>
              <a:t>Cluster Configuration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486F6F-0039-48E4-B123-3B25D9222694}"/>
              </a:ext>
            </a:extLst>
          </p:cNvPr>
          <p:cNvSpPr/>
          <p:nvPr/>
        </p:nvSpPr>
        <p:spPr bwMode="auto">
          <a:xfrm>
            <a:off x="1329611" y="2852936"/>
            <a:ext cx="612068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effectLst/>
              </a:rPr>
              <a:t>Spaces Direct Enablement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8AD3B0-7B57-431F-B199-948A540FDFF0}"/>
              </a:ext>
            </a:extLst>
          </p:cNvPr>
          <p:cNvSpPr/>
          <p:nvPr/>
        </p:nvSpPr>
        <p:spPr bwMode="auto">
          <a:xfrm>
            <a:off x="1329611" y="2276872"/>
            <a:ext cx="612068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effectLst/>
              </a:rPr>
              <a:t>Spaces Direct Configuration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08C86D8-A693-4235-8E03-7E0AA683E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3265393"/>
            <a:ext cx="869063" cy="6612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2CD70D5-818A-4944-929B-6F4FC3879AC9}"/>
              </a:ext>
            </a:extLst>
          </p:cNvPr>
          <p:cNvSpPr txBox="1"/>
          <p:nvPr/>
        </p:nvSpPr>
        <p:spPr>
          <a:xfrm>
            <a:off x="6373065" y="3931351"/>
            <a:ext cx="2307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/>
              </a:rPr>
              <a:t>Configuration Data</a:t>
            </a:r>
          </a:p>
        </p:txBody>
      </p:sp>
      <p:pic>
        <p:nvPicPr>
          <p:cNvPr id="1026" name="Picture 2" descr="&quot;I'm 'Necessity' and this is my son, 'Invention'.&quot;">
            <a:extLst>
              <a:ext uri="{FF2B5EF4-FFF2-40B4-BE49-F238E27FC236}">
                <a16:creationId xmlns:a16="http://schemas.microsoft.com/office/drawing/2014/main" id="{13D3EB00-9341-467E-BBB5-93839BD91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64418"/>
            <a:ext cx="3810000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97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81481E-6 L -0.14566 -4.81481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2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81481E-6 L -0.14583 -4.81481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2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81481E-6 L -0.14566 -4.81481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2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L -0.14566 2.96296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2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7.40741E-7 L -0.14548 7.40741E-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74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48148E-6 L -0.14548 -1.48148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74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7037E-6 L -0.14548 -3.7037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74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07407E-6 L -0.14548 4.07407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6D8BFE8-3EAF-4DD2-8AD7-829A327C3749}"/>
              </a:ext>
            </a:extLst>
          </p:cNvPr>
          <p:cNvSpPr/>
          <p:nvPr/>
        </p:nvSpPr>
        <p:spPr bwMode="auto">
          <a:xfrm>
            <a:off x="5940152" y="2045442"/>
            <a:ext cx="2808312" cy="26076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Stamp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C02C57-3328-448F-B7BA-94D36B038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BD3864-6CBB-4D33-908A-C89C6FC19CFF}"/>
              </a:ext>
            </a:extLst>
          </p:cNvPr>
          <p:cNvSpPr/>
          <p:nvPr/>
        </p:nvSpPr>
        <p:spPr bwMode="auto">
          <a:xfrm>
            <a:off x="2007993" y="3025233"/>
            <a:ext cx="1512168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Stamp Manager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86CC7B-5F49-4162-98A6-DACD9AEBAA36}"/>
              </a:ext>
            </a:extLst>
          </p:cNvPr>
          <p:cNvSpPr/>
          <p:nvPr/>
        </p:nvSpPr>
        <p:spPr bwMode="auto">
          <a:xfrm>
            <a:off x="2007993" y="4036753"/>
            <a:ext cx="1512168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Configuration Manager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B2606B-1275-4B23-81A3-CA7D04B85C36}"/>
              </a:ext>
            </a:extLst>
          </p:cNvPr>
          <p:cNvSpPr/>
          <p:nvPr/>
        </p:nvSpPr>
        <p:spPr bwMode="auto">
          <a:xfrm>
            <a:off x="3995936" y="3025233"/>
            <a:ext cx="1512168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BMC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7870B-B55F-4523-8ED0-F6DB4F5A647B}"/>
              </a:ext>
            </a:extLst>
          </p:cNvPr>
          <p:cNvSpPr/>
          <p:nvPr/>
        </p:nvSpPr>
        <p:spPr bwMode="auto">
          <a:xfrm>
            <a:off x="6444208" y="2348880"/>
            <a:ext cx="1800200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Node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B7F69A-2BCF-410A-8050-CA523B32D7AD}"/>
              </a:ext>
            </a:extLst>
          </p:cNvPr>
          <p:cNvSpPr/>
          <p:nvPr/>
        </p:nvSpPr>
        <p:spPr bwMode="auto">
          <a:xfrm>
            <a:off x="6444208" y="3025253"/>
            <a:ext cx="1800200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Node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E03D59-8C0C-44B9-B4C8-CDD7FDD88906}"/>
              </a:ext>
            </a:extLst>
          </p:cNvPr>
          <p:cNvSpPr/>
          <p:nvPr/>
        </p:nvSpPr>
        <p:spPr bwMode="auto">
          <a:xfrm>
            <a:off x="6444208" y="3701626"/>
            <a:ext cx="1800200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Node N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DFDFBF6-AB1C-4EB8-BC0A-94BAF4D9F3A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 bwMode="auto">
          <a:xfrm>
            <a:off x="5508104" y="3349269"/>
            <a:ext cx="432048" cy="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C6E000-B982-4E71-9813-962325A0F94E}"/>
              </a:ext>
            </a:extLst>
          </p:cNvPr>
          <p:cNvCxnSpPr>
            <a:stCxn id="4" idx="3"/>
            <a:endCxn id="6" idx="1"/>
          </p:cNvCxnSpPr>
          <p:nvPr/>
        </p:nvCxnSpPr>
        <p:spPr bwMode="auto">
          <a:xfrm>
            <a:off x="3520161" y="3349269"/>
            <a:ext cx="4757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9C1A51-D2F0-49B1-95D4-9B42E6F5727F}"/>
              </a:ext>
            </a:extLst>
          </p:cNvPr>
          <p:cNvCxnSpPr>
            <a:stCxn id="4" idx="2"/>
            <a:endCxn id="5" idx="0"/>
          </p:cNvCxnSpPr>
          <p:nvPr/>
        </p:nvCxnSpPr>
        <p:spPr bwMode="auto">
          <a:xfrm>
            <a:off x="2764077" y="3673305"/>
            <a:ext cx="0" cy="3634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4CDC8920-3A06-4667-8494-210CADB26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985" y="2000585"/>
            <a:ext cx="869063" cy="6612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9DA4A16-4F04-4931-BC9D-53C46D59F2CB}"/>
              </a:ext>
            </a:extLst>
          </p:cNvPr>
          <p:cNvCxnSpPr>
            <a:stCxn id="4" idx="0"/>
            <a:endCxn id="25" idx="2"/>
          </p:cNvCxnSpPr>
          <p:nvPr/>
        </p:nvCxnSpPr>
        <p:spPr bwMode="auto">
          <a:xfrm flipH="1" flipV="1">
            <a:off x="2763517" y="2661785"/>
            <a:ext cx="560" cy="3634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7B3EB8-B569-4E49-8FEE-B1F5715FBF6C}"/>
              </a:ext>
            </a:extLst>
          </p:cNvPr>
          <p:cNvSpPr txBox="1"/>
          <p:nvPr/>
        </p:nvSpPr>
        <p:spPr>
          <a:xfrm>
            <a:off x="1732746" y="1608819"/>
            <a:ext cx="2214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/>
              </a:rPr>
              <a:t>Deployment Store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126E867-7019-4EE2-A07A-366A04E2E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190" y="5224939"/>
            <a:ext cx="869063" cy="6612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5C7F18B-BFCA-42B5-BADE-D807245D3F79}"/>
              </a:ext>
            </a:extLst>
          </p:cNvPr>
          <p:cNvSpPr txBox="1"/>
          <p:nvPr/>
        </p:nvSpPr>
        <p:spPr>
          <a:xfrm>
            <a:off x="2044114" y="5862317"/>
            <a:ext cx="1591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/>
              </a:rPr>
              <a:t>Personalities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BC4F6CD-1702-4039-AB9D-EC5A491B4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977" y="5224972"/>
            <a:ext cx="869063" cy="661200"/>
          </a:xfrm>
          <a:prstGeom prst="rect">
            <a:avLst/>
          </a:prstGeom>
        </p:spPr>
      </p:pic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198AF66-07D2-4706-B51C-33A6E71A67E1}"/>
              </a:ext>
            </a:extLst>
          </p:cNvPr>
          <p:cNvCxnSpPr>
            <a:cxnSpLocks/>
            <a:stCxn id="5" idx="3"/>
            <a:endCxn id="36" idx="0"/>
          </p:cNvCxnSpPr>
          <p:nvPr/>
        </p:nvCxnSpPr>
        <p:spPr bwMode="auto">
          <a:xfrm>
            <a:off x="3520161" y="4360789"/>
            <a:ext cx="1622348" cy="86418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A8EDCAE-7E7E-458E-BCA2-9F29082C5CB5}"/>
              </a:ext>
            </a:extLst>
          </p:cNvPr>
          <p:cNvSpPr txBox="1"/>
          <p:nvPr/>
        </p:nvSpPr>
        <p:spPr>
          <a:xfrm>
            <a:off x="4237228" y="5862317"/>
            <a:ext cx="1810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/>
              </a:rPr>
              <a:t>Configurations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DF70242-6F6E-4DBA-B203-1C43179828CB}"/>
              </a:ext>
            </a:extLst>
          </p:cNvPr>
          <p:cNvCxnSpPr>
            <a:cxnSpLocks/>
            <a:stCxn id="4" idx="1"/>
            <a:endCxn id="31" idx="1"/>
          </p:cNvCxnSpPr>
          <p:nvPr/>
        </p:nvCxnSpPr>
        <p:spPr bwMode="auto">
          <a:xfrm rot="10800000" flipH="1" flipV="1">
            <a:off x="2007992" y="3349269"/>
            <a:ext cx="326197" cy="2206270"/>
          </a:xfrm>
          <a:prstGeom prst="bentConnector3">
            <a:avLst>
              <a:gd name="adj1" fmla="val -70080"/>
            </a:avLst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131FE11-02C0-44B7-8150-E84747426AF8}"/>
              </a:ext>
            </a:extLst>
          </p:cNvPr>
          <p:cNvCxnSpPr>
            <a:stCxn id="5" idx="2"/>
            <a:endCxn id="31" idx="0"/>
          </p:cNvCxnSpPr>
          <p:nvPr/>
        </p:nvCxnSpPr>
        <p:spPr bwMode="auto">
          <a:xfrm rot="16200000" flipH="1">
            <a:off x="2496342" y="4952559"/>
            <a:ext cx="540114" cy="464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123DF7D0-43CE-417E-9012-04F645210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92" y="3025233"/>
            <a:ext cx="869063" cy="6612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7AFCD0F-DFDE-4505-B2FB-E834DDC6AE3A}"/>
              </a:ext>
            </a:extLst>
          </p:cNvPr>
          <p:cNvSpPr txBox="1"/>
          <p:nvPr/>
        </p:nvSpPr>
        <p:spPr>
          <a:xfrm>
            <a:off x="177148" y="2621705"/>
            <a:ext cx="1018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/>
              </a:rPr>
              <a:t>Images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F18737E-E8DB-4C65-AF3C-6E03EE6ACA85}"/>
              </a:ext>
            </a:extLst>
          </p:cNvPr>
          <p:cNvCxnSpPr>
            <a:cxnSpLocks/>
            <a:stCxn id="4" idx="1"/>
            <a:endCxn id="44" idx="3"/>
          </p:cNvCxnSpPr>
          <p:nvPr/>
        </p:nvCxnSpPr>
        <p:spPr bwMode="auto">
          <a:xfrm rot="10800000" flipV="1">
            <a:off x="1120955" y="3349269"/>
            <a:ext cx="887038" cy="656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C12C693-4FA9-4512-8DE7-24563F629DC4}"/>
              </a:ext>
            </a:extLst>
          </p:cNvPr>
          <p:cNvSpPr/>
          <p:nvPr/>
        </p:nvSpPr>
        <p:spPr bwMode="auto">
          <a:xfrm>
            <a:off x="138768" y="5214245"/>
            <a:ext cx="1100112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Build Engine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8DDA4AD-DB0B-4ACA-AC88-DA89FBFF2B4B}"/>
              </a:ext>
            </a:extLst>
          </p:cNvPr>
          <p:cNvCxnSpPr>
            <a:stCxn id="51" idx="0"/>
            <a:endCxn id="44" idx="2"/>
          </p:cNvCxnSpPr>
          <p:nvPr/>
        </p:nvCxnSpPr>
        <p:spPr bwMode="auto">
          <a:xfrm flipH="1" flipV="1">
            <a:off x="686424" y="3686433"/>
            <a:ext cx="2400" cy="15278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4709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5C4D39-30BF-4F27-AA4F-8E9341A5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9EF4E-F53F-4E63-9461-CC3AFE09D120}"/>
              </a:ext>
            </a:extLst>
          </p:cNvPr>
          <p:cNvSpPr/>
          <p:nvPr/>
        </p:nvSpPr>
        <p:spPr bwMode="auto">
          <a:xfrm>
            <a:off x="827584" y="2348880"/>
            <a:ext cx="100811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C1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A24E82-418F-4F96-A721-D6857AEC8167}"/>
              </a:ext>
            </a:extLst>
          </p:cNvPr>
          <p:cNvSpPr/>
          <p:nvPr/>
        </p:nvSpPr>
        <p:spPr bwMode="auto">
          <a:xfrm>
            <a:off x="827584" y="2852936"/>
            <a:ext cx="100811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C2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950471-BCA3-4F98-9540-64A09ECA55B9}"/>
              </a:ext>
            </a:extLst>
          </p:cNvPr>
          <p:cNvSpPr/>
          <p:nvPr/>
        </p:nvSpPr>
        <p:spPr bwMode="auto">
          <a:xfrm>
            <a:off x="842085" y="3356992"/>
            <a:ext cx="100811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effectLst/>
              </a:rPr>
              <a:t>C3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8FBB00-C244-4840-A7BE-AE8C3B86F219}"/>
              </a:ext>
            </a:extLst>
          </p:cNvPr>
          <p:cNvSpPr/>
          <p:nvPr/>
        </p:nvSpPr>
        <p:spPr bwMode="auto">
          <a:xfrm>
            <a:off x="842085" y="3861048"/>
            <a:ext cx="100811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C4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2333E1-9017-47AF-88C7-9C82C8D0F013}"/>
              </a:ext>
            </a:extLst>
          </p:cNvPr>
          <p:cNvSpPr/>
          <p:nvPr/>
        </p:nvSpPr>
        <p:spPr bwMode="auto">
          <a:xfrm>
            <a:off x="827584" y="4365104"/>
            <a:ext cx="100811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CN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823EDF-3495-4C06-BDD0-1EFF468144D9}"/>
              </a:ext>
            </a:extLst>
          </p:cNvPr>
          <p:cNvSpPr txBox="1"/>
          <p:nvPr/>
        </p:nvSpPr>
        <p:spPr>
          <a:xfrm>
            <a:off x="163269" y="1547210"/>
            <a:ext cx="2462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Configurations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14D5F8B5-975A-423A-B8C6-3917EEDCB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1800" y="1700808"/>
            <a:ext cx="6120680" cy="4608512"/>
          </a:xfrm>
        </p:spPr>
        <p:txBody>
          <a:bodyPr/>
          <a:lstStyle/>
          <a:p>
            <a:r>
              <a:rPr lang="en-US" dirty="0"/>
              <a:t>Not just simple DSC configurations!</a:t>
            </a:r>
          </a:p>
          <a:p>
            <a:r>
              <a:rPr lang="en-US" dirty="0"/>
              <a:t>Packaged as composite resource modules</a:t>
            </a:r>
          </a:p>
          <a:p>
            <a:pPr lvl="1"/>
            <a:r>
              <a:rPr lang="en-US" dirty="0"/>
              <a:t>Discoverability is key!</a:t>
            </a:r>
          </a:p>
          <a:p>
            <a:pPr lvl="1"/>
            <a:r>
              <a:rPr lang="en-US" dirty="0"/>
              <a:t>And, they are reusable.</a:t>
            </a:r>
          </a:p>
          <a:p>
            <a:r>
              <a:rPr lang="en-US" dirty="0"/>
              <a:t>Not just configurations but cover the entire deployment pipeline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AB08E4-9DC0-4BA3-9F6D-EE6E58EABB99}"/>
              </a:ext>
            </a:extLst>
          </p:cNvPr>
          <p:cNvSpPr/>
          <p:nvPr/>
        </p:nvSpPr>
        <p:spPr>
          <a:xfrm>
            <a:off x="827584" y="5373216"/>
            <a:ext cx="7128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effectLst/>
              </a:rPr>
              <a:t>https://github.com/rchaganti/infrablueprints</a:t>
            </a:r>
          </a:p>
        </p:txBody>
      </p:sp>
    </p:spTree>
    <p:extLst>
      <p:ext uri="{BB962C8B-B14F-4D97-AF65-F5344CB8AC3E}">
        <p14:creationId xmlns:p14="http://schemas.microsoft.com/office/powerpoint/2010/main" val="114893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5C4D39-30BF-4F27-AA4F-8E9341A5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Personalities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9EF4E-F53F-4E63-9461-CC3AFE09D120}"/>
              </a:ext>
            </a:extLst>
          </p:cNvPr>
          <p:cNvSpPr/>
          <p:nvPr/>
        </p:nvSpPr>
        <p:spPr bwMode="auto">
          <a:xfrm>
            <a:off x="1408957" y="2348880"/>
            <a:ext cx="100811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C1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A24E82-418F-4F96-A721-D6857AEC8167}"/>
              </a:ext>
            </a:extLst>
          </p:cNvPr>
          <p:cNvSpPr/>
          <p:nvPr/>
        </p:nvSpPr>
        <p:spPr bwMode="auto">
          <a:xfrm>
            <a:off x="1408957" y="2852936"/>
            <a:ext cx="100811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C2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950471-BCA3-4F98-9540-64A09ECA55B9}"/>
              </a:ext>
            </a:extLst>
          </p:cNvPr>
          <p:cNvSpPr/>
          <p:nvPr/>
        </p:nvSpPr>
        <p:spPr bwMode="auto">
          <a:xfrm>
            <a:off x="1423458" y="3356992"/>
            <a:ext cx="100811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effectLst/>
              </a:rPr>
              <a:t>C3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8FBB00-C244-4840-A7BE-AE8C3B86F219}"/>
              </a:ext>
            </a:extLst>
          </p:cNvPr>
          <p:cNvSpPr/>
          <p:nvPr/>
        </p:nvSpPr>
        <p:spPr bwMode="auto">
          <a:xfrm>
            <a:off x="1423458" y="3861048"/>
            <a:ext cx="100811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C4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2333E1-9017-47AF-88C7-9C82C8D0F013}"/>
              </a:ext>
            </a:extLst>
          </p:cNvPr>
          <p:cNvSpPr/>
          <p:nvPr/>
        </p:nvSpPr>
        <p:spPr bwMode="auto">
          <a:xfrm>
            <a:off x="1408957" y="4365104"/>
            <a:ext cx="100811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CN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823EDF-3495-4C06-BDD0-1EFF468144D9}"/>
              </a:ext>
            </a:extLst>
          </p:cNvPr>
          <p:cNvSpPr txBox="1"/>
          <p:nvPr/>
        </p:nvSpPr>
        <p:spPr>
          <a:xfrm>
            <a:off x="744642" y="1547210"/>
            <a:ext cx="2850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S2D HCI Primary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14D5F8B5-975A-423A-B8C6-3917EEDCB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5003594"/>
            <a:ext cx="8064896" cy="1233718"/>
          </a:xfrm>
        </p:spPr>
        <p:txBody>
          <a:bodyPr/>
          <a:lstStyle/>
          <a:p>
            <a:r>
              <a:rPr lang="en-US" dirty="0"/>
              <a:t>Don’t confuse with the pet vs cattle thing!</a:t>
            </a:r>
          </a:p>
          <a:p>
            <a:r>
              <a:rPr lang="en-US" dirty="0"/>
              <a:t>Personalities are immutable!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D42EBB-DE38-4E5A-B306-7A9DC4A998BE}"/>
              </a:ext>
            </a:extLst>
          </p:cNvPr>
          <p:cNvSpPr/>
          <p:nvPr/>
        </p:nvSpPr>
        <p:spPr bwMode="auto">
          <a:xfrm>
            <a:off x="6233493" y="2347881"/>
            <a:ext cx="100811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C1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D00F84-2F45-46EE-B065-686C973E9DC4}"/>
              </a:ext>
            </a:extLst>
          </p:cNvPr>
          <p:cNvSpPr/>
          <p:nvPr/>
        </p:nvSpPr>
        <p:spPr bwMode="auto">
          <a:xfrm>
            <a:off x="6233493" y="2851937"/>
            <a:ext cx="100811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C2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CB3F7-C2F5-40B1-90CF-21B46EBDD514}"/>
              </a:ext>
            </a:extLst>
          </p:cNvPr>
          <p:cNvSpPr/>
          <p:nvPr/>
        </p:nvSpPr>
        <p:spPr bwMode="auto">
          <a:xfrm>
            <a:off x="6247994" y="3355993"/>
            <a:ext cx="100811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effectLst/>
              </a:rPr>
              <a:t>C3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66DB5F-6E0C-4966-88BE-FA3244CDEA29}"/>
              </a:ext>
            </a:extLst>
          </p:cNvPr>
          <p:cNvSpPr txBox="1"/>
          <p:nvPr/>
        </p:nvSpPr>
        <p:spPr>
          <a:xfrm>
            <a:off x="5081365" y="1581605"/>
            <a:ext cx="3307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S2D HCI Participant</a:t>
            </a:r>
          </a:p>
        </p:txBody>
      </p:sp>
    </p:spTree>
    <p:extLst>
      <p:ext uri="{BB962C8B-B14F-4D97-AF65-F5344CB8AC3E}">
        <p14:creationId xmlns:p14="http://schemas.microsoft.com/office/powerpoint/2010/main" val="384678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1" grpId="0" animBg="1"/>
      <p:bldP spid="12" grpId="0" animBg="1"/>
      <p:bldP spid="13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E2BC158-CFCB-4C66-86A5-3FA2737FCEC6}"/>
              </a:ext>
            </a:extLst>
          </p:cNvPr>
          <p:cNvSpPr/>
          <p:nvPr/>
        </p:nvSpPr>
        <p:spPr bwMode="auto">
          <a:xfrm>
            <a:off x="395536" y="2420888"/>
            <a:ext cx="8352928" cy="3312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E519FB-317C-49C2-86E5-472A341D1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648072"/>
          </a:xfrm>
        </p:spPr>
        <p:txBody>
          <a:bodyPr/>
          <a:lstStyle/>
          <a:p>
            <a:r>
              <a:rPr lang="en-US" dirty="0"/>
              <a:t>Combine personalities to build to stamps!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6B75AB-0C9A-4331-BB13-6ADAA423F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Stamps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AEAC16-86B5-4DA6-BE3E-9BBD13FA7918}"/>
              </a:ext>
            </a:extLst>
          </p:cNvPr>
          <p:cNvSpPr/>
          <p:nvPr/>
        </p:nvSpPr>
        <p:spPr bwMode="auto">
          <a:xfrm>
            <a:off x="1273256" y="3044055"/>
            <a:ext cx="100811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C1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B71D9B-0043-4FB7-BEF1-7D5728281DA5}"/>
              </a:ext>
            </a:extLst>
          </p:cNvPr>
          <p:cNvSpPr/>
          <p:nvPr/>
        </p:nvSpPr>
        <p:spPr bwMode="auto">
          <a:xfrm>
            <a:off x="1273256" y="3548111"/>
            <a:ext cx="100811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C2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787447-2A02-411F-81E3-6425216800DA}"/>
              </a:ext>
            </a:extLst>
          </p:cNvPr>
          <p:cNvSpPr/>
          <p:nvPr/>
        </p:nvSpPr>
        <p:spPr bwMode="auto">
          <a:xfrm>
            <a:off x="1287757" y="4052167"/>
            <a:ext cx="100811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effectLst/>
              </a:rPr>
              <a:t>C3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2F8315-A08F-4B38-BC64-7F23FA7B5FB2}"/>
              </a:ext>
            </a:extLst>
          </p:cNvPr>
          <p:cNvSpPr/>
          <p:nvPr/>
        </p:nvSpPr>
        <p:spPr bwMode="auto">
          <a:xfrm>
            <a:off x="1287757" y="4556223"/>
            <a:ext cx="100811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C4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58809-51E8-4718-A420-A4122C6CB625}"/>
              </a:ext>
            </a:extLst>
          </p:cNvPr>
          <p:cNvSpPr/>
          <p:nvPr/>
        </p:nvSpPr>
        <p:spPr bwMode="auto">
          <a:xfrm>
            <a:off x="1273256" y="5060279"/>
            <a:ext cx="100811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CN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375721-1517-4324-B735-2E32252F0B11}"/>
              </a:ext>
            </a:extLst>
          </p:cNvPr>
          <p:cNvSpPr txBox="1"/>
          <p:nvPr/>
        </p:nvSpPr>
        <p:spPr>
          <a:xfrm>
            <a:off x="824965" y="2603424"/>
            <a:ext cx="2089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effectLst/>
              </a:rPr>
              <a:t>S2D HCI Primary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962360-C0B7-4B6C-8097-BAE21E46633E}"/>
              </a:ext>
            </a:extLst>
          </p:cNvPr>
          <p:cNvSpPr/>
          <p:nvPr/>
        </p:nvSpPr>
        <p:spPr bwMode="auto">
          <a:xfrm>
            <a:off x="3937552" y="3044055"/>
            <a:ext cx="100811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C1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DE9B2B-FE52-46FB-847A-72285E728409}"/>
              </a:ext>
            </a:extLst>
          </p:cNvPr>
          <p:cNvSpPr/>
          <p:nvPr/>
        </p:nvSpPr>
        <p:spPr bwMode="auto">
          <a:xfrm>
            <a:off x="3937552" y="3548111"/>
            <a:ext cx="100811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C2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56C7FC-8609-46AE-98BB-96CB8C15D3D4}"/>
              </a:ext>
            </a:extLst>
          </p:cNvPr>
          <p:cNvSpPr/>
          <p:nvPr/>
        </p:nvSpPr>
        <p:spPr bwMode="auto">
          <a:xfrm>
            <a:off x="3952053" y="4052167"/>
            <a:ext cx="100811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effectLst/>
              </a:rPr>
              <a:t>C3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A1562B-E704-44BB-B4FA-E8941C05A1EB}"/>
              </a:ext>
            </a:extLst>
          </p:cNvPr>
          <p:cNvSpPr txBox="1"/>
          <p:nvPr/>
        </p:nvSpPr>
        <p:spPr>
          <a:xfrm>
            <a:off x="3145464" y="2603424"/>
            <a:ext cx="2636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effectLst/>
              </a:rPr>
              <a:t>S2D HCI Participant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D70504-CABC-457D-917D-2104AD01AEF9}"/>
              </a:ext>
            </a:extLst>
          </p:cNvPr>
          <p:cNvSpPr/>
          <p:nvPr/>
        </p:nvSpPr>
        <p:spPr bwMode="auto">
          <a:xfrm>
            <a:off x="6616349" y="3044055"/>
            <a:ext cx="100811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C1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02AC62-3AD4-41D7-B771-26FDE1636DDC}"/>
              </a:ext>
            </a:extLst>
          </p:cNvPr>
          <p:cNvSpPr/>
          <p:nvPr/>
        </p:nvSpPr>
        <p:spPr bwMode="auto">
          <a:xfrm>
            <a:off x="6616349" y="3548111"/>
            <a:ext cx="100811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C2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3A10A3-A054-42F0-B8E3-212BA4D68D1F}"/>
              </a:ext>
            </a:extLst>
          </p:cNvPr>
          <p:cNvSpPr/>
          <p:nvPr/>
        </p:nvSpPr>
        <p:spPr bwMode="auto">
          <a:xfrm>
            <a:off x="6630850" y="4052167"/>
            <a:ext cx="100811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effectLst/>
              </a:rPr>
              <a:t>C3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DAF548-F0F2-4D24-8414-9A2637AB9C4A}"/>
              </a:ext>
            </a:extLst>
          </p:cNvPr>
          <p:cNvSpPr txBox="1"/>
          <p:nvPr/>
        </p:nvSpPr>
        <p:spPr>
          <a:xfrm>
            <a:off x="5824261" y="2603424"/>
            <a:ext cx="2636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effectLst/>
              </a:rPr>
              <a:t>S2D HCI Participant 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89EBF58-BB9D-4605-9632-ED2FFF0ED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836" y="5804991"/>
            <a:ext cx="869063" cy="66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4931959-919D-4B3A-A1F8-FFF5BDDCB210}"/>
              </a:ext>
            </a:extLst>
          </p:cNvPr>
          <p:cNvSpPr txBox="1"/>
          <p:nvPr/>
        </p:nvSpPr>
        <p:spPr>
          <a:xfrm>
            <a:off x="3272621" y="6470949"/>
            <a:ext cx="2307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/>
              </a:rPr>
              <a:t>Configuration Data</a:t>
            </a:r>
          </a:p>
        </p:txBody>
      </p:sp>
    </p:spTree>
    <p:extLst>
      <p:ext uri="{BB962C8B-B14F-4D97-AF65-F5344CB8AC3E}">
        <p14:creationId xmlns:p14="http://schemas.microsoft.com/office/powerpoint/2010/main" val="181101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10837A-0A2A-4D41-9C86-66A34F810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the Stamp DSL!</a:t>
            </a:r>
          </a:p>
          <a:p>
            <a:r>
              <a:rPr lang="en-US" dirty="0"/>
              <a:t>Move to a NoSQL database</a:t>
            </a:r>
          </a:p>
          <a:p>
            <a:pPr lvl="1"/>
            <a:r>
              <a:rPr lang="en-US" dirty="0"/>
              <a:t>Enable deployment history</a:t>
            </a:r>
          </a:p>
          <a:p>
            <a:r>
              <a:rPr lang="en-US" dirty="0"/>
              <a:t>Automate documentation – </a:t>
            </a:r>
            <a:r>
              <a:rPr lang="en-US" dirty="0" err="1"/>
              <a:t>PlatyPS</a:t>
            </a:r>
            <a:r>
              <a:rPr lang="en-US" dirty="0"/>
              <a:t>!?</a:t>
            </a:r>
          </a:p>
          <a:p>
            <a:r>
              <a:rPr lang="en-US" dirty="0"/>
              <a:t>Implement REST methods for interaction between the deployment station and nodes</a:t>
            </a:r>
          </a:p>
          <a:p>
            <a:pPr lvl="1"/>
            <a:r>
              <a:rPr lang="en-US" dirty="0"/>
              <a:t>Polaris</a:t>
            </a:r>
          </a:p>
          <a:p>
            <a:pPr lvl="1"/>
            <a:r>
              <a:rPr lang="en-US" dirty="0"/>
              <a:t>Universal Dashboard</a:t>
            </a:r>
          </a:p>
          <a:p>
            <a:r>
              <a:rPr lang="en-US" dirty="0"/>
              <a:t>Reporting!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A638D5-0A25-4CFB-AD37-60732B97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Forward</a:t>
            </a:r>
          </a:p>
        </p:txBody>
      </p:sp>
    </p:spTree>
    <p:extLst>
      <p:ext uri="{BB962C8B-B14F-4D97-AF65-F5344CB8AC3E}">
        <p14:creationId xmlns:p14="http://schemas.microsoft.com/office/powerpoint/2010/main" val="309435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Using composite resources helps abstract the DSC resource granularity.</a:t>
            </a:r>
          </a:p>
          <a:p>
            <a:r>
              <a:rPr lang="de-DE" dirty="0"/>
              <a:t>Enables a modular approach to configuring systems in a deployment pipeline.</a:t>
            </a:r>
          </a:p>
          <a:p>
            <a:pPr lvl="1"/>
            <a:r>
              <a:rPr lang="de-DE" dirty="0"/>
              <a:t>Ability to replace build engine</a:t>
            </a:r>
          </a:p>
          <a:p>
            <a:pPr lvl="1"/>
            <a:r>
              <a:rPr lang="de-DE" dirty="0"/>
              <a:t>Abilitity to switch between physical and virtual deployments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476</TotalTime>
  <Words>307</Words>
  <Application>Microsoft Office PowerPoint</Application>
  <PresentationFormat>On-screen Show (4:3)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Segoe UI</vt:lpstr>
      <vt:lpstr>Segoe UI Black</vt:lpstr>
      <vt:lpstr>Tahoma</vt:lpstr>
      <vt:lpstr>www.IT-Visions.de</vt:lpstr>
      <vt:lpstr>Custom Design</vt:lpstr>
      <vt:lpstr>Benutzerdefiniertes Design</vt:lpstr>
      <vt:lpstr>PowerPoint Presentation</vt:lpstr>
      <vt:lpstr>Agenda</vt:lpstr>
      <vt:lpstr>Motivation …</vt:lpstr>
      <vt:lpstr>Big Picture</vt:lpstr>
      <vt:lpstr>Configurations</vt:lpstr>
      <vt:lpstr>Personalities</vt:lpstr>
      <vt:lpstr>Stamps</vt:lpstr>
      <vt:lpstr>Path Forward</vt:lpstr>
      <vt:lpstr>Summary</vt:lpstr>
      <vt:lpstr>Questions?</vt:lpstr>
      <vt:lpstr>Next Steps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Chaganti, Ravikanth</cp:lastModifiedBy>
  <cp:revision>253</cp:revision>
  <dcterms:created xsi:type="dcterms:W3CDTF">2007-07-20T07:41:41Z</dcterms:created>
  <dcterms:modified xsi:type="dcterms:W3CDTF">2018-04-18T10:38:18Z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