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09" r:id="rId2"/>
  </p:sldMasterIdLst>
  <p:notesMasterIdLst>
    <p:notesMasterId r:id="rId16"/>
  </p:notesMasterIdLst>
  <p:handoutMasterIdLst>
    <p:handoutMasterId r:id="rId17"/>
  </p:handoutMasterIdLst>
  <p:sldIdLst>
    <p:sldId id="309" r:id="rId3"/>
    <p:sldId id="319" r:id="rId4"/>
    <p:sldId id="305" r:id="rId5"/>
    <p:sldId id="281" r:id="rId6"/>
    <p:sldId id="315" r:id="rId7"/>
    <p:sldId id="316" r:id="rId8"/>
    <p:sldId id="310" r:id="rId9"/>
    <p:sldId id="302" r:id="rId10"/>
    <p:sldId id="318" r:id="rId11"/>
    <p:sldId id="320" r:id="rId12"/>
    <p:sldId id="317" r:id="rId13"/>
    <p:sldId id="313" r:id="rId14"/>
    <p:sldId id="314" r:id="rId15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75D"/>
    <a:srgbClr val="23238D"/>
    <a:srgbClr val="12124A"/>
    <a:srgbClr val="011F51"/>
    <a:srgbClr val="C8E8F7"/>
    <a:srgbClr val="82CEEF"/>
    <a:srgbClr val="FF3300"/>
    <a:srgbClr val="00B4E7"/>
    <a:srgbClr val="009DD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 preferSingleView="1">
    <p:restoredLeft sz="20014" autoAdjust="0"/>
    <p:restoredTop sz="92773" autoAdjust="0"/>
  </p:normalViewPr>
  <p:slideViewPr>
    <p:cSldViewPr>
      <p:cViewPr varScale="1">
        <p:scale>
          <a:sx n="71" d="100"/>
          <a:sy n="71" d="100"/>
        </p:scale>
        <p:origin x="174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88"/>
    </p:cViewPr>
  </p:sorterViewPr>
  <p:notesViewPr>
    <p:cSldViewPr>
      <p:cViewPr varScale="1">
        <p:scale>
          <a:sx n="53" d="100"/>
          <a:sy n="53" d="100"/>
        </p:scale>
        <p:origin x="-2640" y="-90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r>
              <a:rPr lang="de-DE" dirty="0" smtClean="0"/>
              <a:t>Weitergabe </a:t>
            </a:r>
            <a:r>
              <a:rPr lang="de-DE" dirty="0"/>
              <a:t>oder Vervielfältigung nur mit Genehmigung des Autors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89F6080D-010B-4BB8-A880-C44531D4C9A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pic>
        <p:nvPicPr>
          <p:cNvPr id="23557" name="Picture 6" descr="logo_v6-n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61913"/>
            <a:ext cx="1844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007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55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0C6D6275-D5B4-459A-B2A3-212CA60D230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197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8" y="1412776"/>
            <a:ext cx="7772400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 smtClean="0"/>
              <a:t>Presentation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74440" y="6093296"/>
            <a:ext cx="461764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 smtClean="0"/>
              <a:t>Presenter</a:t>
            </a:r>
            <a:r>
              <a:rPr lang="de-DE" dirty="0" smtClean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2781300"/>
            <a:ext cx="7772400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 smtClean="0"/>
              <a:t>Presentation</a:t>
            </a:r>
            <a:r>
              <a:rPr lang="de-DE" dirty="0" smtClean="0"/>
              <a:t> </a:t>
            </a:r>
            <a:r>
              <a:rPr lang="de-DE" dirty="0" err="1" smtClean="0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56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3600" b="1" cap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 anchor="t"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263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28600" dist="1016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 cap="none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577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 smtClean="0"/>
              <a:t>Slide Headline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896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 smtClean="0"/>
              <a:t>Slide Headline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66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916832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4149080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 smtClean="0"/>
              <a:t>Slide Headline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77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 smtClean="0"/>
              <a:t>Slide Headline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32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She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8892480" cy="5688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4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1700808"/>
            <a:ext cx="8229600" cy="2088232"/>
          </a:xfrm>
          <a:prstGeom prst="rect">
            <a:avLst/>
          </a:prstGeom>
        </p:spPr>
        <p:txBody>
          <a:bodyPr/>
          <a:lstStyle>
            <a:lvl1pPr>
              <a:defRPr sz="12000" b="1">
                <a:solidFill>
                  <a:srgbClr val="011F51"/>
                </a:solidFill>
                <a:effectLst>
                  <a:outerShdw blurRad="127000" dist="76200" dir="2700000" sx="104000" sy="104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en-US" dirty="0" smtClean="0"/>
              <a:t>Demo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4221087"/>
            <a:ext cx="8208963" cy="2160241"/>
          </a:xfrm>
        </p:spPr>
        <p:txBody>
          <a:bodyPr/>
          <a:lstStyle>
            <a:lvl1pPr algn="ctr">
              <a:defRPr baseline="0">
                <a:solidFill>
                  <a:srgbClr val="17175D"/>
                </a:solidFill>
              </a:defRPr>
            </a:lvl1pPr>
          </a:lstStyle>
          <a:p>
            <a:pPr lvl="0"/>
            <a:r>
              <a:rPr lang="en-US" dirty="0" smtClean="0"/>
              <a:t>Description of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7000">
              <a:srgbClr val="23238D"/>
            </a:gs>
            <a:gs pos="100000">
              <a:srgbClr val="011F5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22" name="Rechteck 21"/>
          <p:cNvSpPr/>
          <p:nvPr userDrawn="1"/>
        </p:nvSpPr>
        <p:spPr bwMode="auto">
          <a:xfrm>
            <a:off x="0" y="6000750"/>
            <a:ext cx="9144000" cy="857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5334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de-DE" sz="1200" i="1">
              <a:solidFill>
                <a:schemeClr val="tx1"/>
              </a:solidFill>
              <a:effectLst/>
            </a:endParaRPr>
          </a:p>
        </p:txBody>
      </p:sp>
      <p:sp>
        <p:nvSpPr>
          <p:cNvPr id="20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663" y="1268760"/>
            <a:ext cx="8694737" cy="442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die Formate des Vorlagentextes zu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40" y="6035434"/>
            <a:ext cx="3459487" cy="69189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4" r:id="rId2"/>
    <p:sldLayoutId id="2147483807" r:id="rId3"/>
    <p:sldLayoutId id="2147483803" r:id="rId4"/>
    <p:sldLayoutId id="2147483801" r:id="rId5"/>
    <p:sldLayoutId id="2147483808" r:id="rId6"/>
    <p:sldLayoutId id="2147483799" r:id="rId7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44033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980728"/>
            <a:ext cx="8892480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3" y="6093296"/>
            <a:ext cx="2019326" cy="40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4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1412776"/>
            <a:ext cx="9144000" cy="930027"/>
          </a:xfrm>
        </p:spPr>
        <p:txBody>
          <a:bodyPr/>
          <a:lstStyle/>
          <a:p>
            <a:r>
              <a:rPr lang="de-DE" dirty="0" smtClean="0"/>
              <a:t>DSC Partial Configurations and Cross-Machine Synchronization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Ravikanth Chaganti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684213" y="2708920"/>
            <a:ext cx="7772400" cy="935038"/>
          </a:xfrm>
        </p:spPr>
        <p:txBody>
          <a:bodyPr/>
          <a:lstStyle/>
          <a:p>
            <a:r>
              <a:rPr lang="de-DE" dirty="0" smtClean="0"/>
              <a:t>A Deep Dive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05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Cross-Node Synchronization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75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Summary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Partial Configurations are great!</a:t>
            </a:r>
          </a:p>
          <a:p>
            <a:pPr lvl="1"/>
            <a:r>
              <a:rPr lang="de-DE" dirty="0" smtClean="0"/>
              <a:t>Use them wisely </a:t>
            </a:r>
          </a:p>
          <a:p>
            <a:r>
              <a:rPr lang="de-DE" dirty="0" smtClean="0"/>
              <a:t>Cross-node synchronization enables building complex DSC configuration for multi-tier deployments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591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Now</a:t>
            </a:r>
            <a:r>
              <a:rPr lang="de-DE" dirty="0" smtClean="0"/>
              <a:t>: 15 min break</a:t>
            </a:r>
          </a:p>
          <a:p>
            <a:endParaRPr lang="de-DE" dirty="0" smtClean="0"/>
          </a:p>
          <a:p>
            <a:r>
              <a:rPr lang="de-DE" dirty="0" smtClean="0"/>
              <a:t>Grab a </a:t>
            </a:r>
            <a:r>
              <a:rPr lang="de-DE" dirty="0" err="1" smtClean="0"/>
              <a:t>coffee</a:t>
            </a:r>
            <a:endParaRPr lang="de-DE" dirty="0" smtClean="0"/>
          </a:p>
          <a:p>
            <a:r>
              <a:rPr lang="de-DE" dirty="0" err="1" smtClean="0"/>
              <a:t>Stay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enjoy</a:t>
            </a:r>
            <a:r>
              <a:rPr lang="de-DE" dirty="0" smtClean="0"/>
              <a:t> </a:t>
            </a:r>
            <a:r>
              <a:rPr lang="de-DE" dirty="0" err="1" smtClean="0"/>
              <a:t>next</a:t>
            </a:r>
            <a:r>
              <a:rPr lang="de-DE" dirty="0" smtClean="0"/>
              <a:t> </a:t>
            </a:r>
            <a:r>
              <a:rPr lang="de-DE" dirty="0" err="1" smtClean="0"/>
              <a:t>presentation</a:t>
            </a:r>
            <a:endParaRPr lang="de-DE" dirty="0" smtClean="0"/>
          </a:p>
          <a:p>
            <a:r>
              <a:rPr lang="de-DE" dirty="0" smtClean="0"/>
              <a:t>Change </a:t>
            </a:r>
            <a:r>
              <a:rPr lang="de-DE" dirty="0" err="1" smtClean="0"/>
              <a:t>track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switch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another</a:t>
            </a:r>
            <a:r>
              <a:rPr lang="de-DE" dirty="0" smtClean="0"/>
              <a:t> </a:t>
            </a:r>
            <a:r>
              <a:rPr lang="de-DE" dirty="0" err="1" smtClean="0"/>
              <a:t>room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Ask</a:t>
            </a:r>
            <a:r>
              <a:rPr lang="de-DE" dirty="0" smtClean="0"/>
              <a:t> </a:t>
            </a:r>
            <a:r>
              <a:rPr lang="de-DE" dirty="0" err="1" smtClean="0"/>
              <a:t>me</a:t>
            </a:r>
            <a:r>
              <a:rPr lang="de-DE" dirty="0" smtClean="0"/>
              <a:t> </a:t>
            </a:r>
            <a:r>
              <a:rPr lang="de-DE" dirty="0" err="1" smtClean="0"/>
              <a:t>questions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meet</a:t>
            </a:r>
            <a:r>
              <a:rPr lang="de-DE" dirty="0" smtClean="0"/>
              <a:t> </a:t>
            </a:r>
            <a:r>
              <a:rPr lang="de-DE" dirty="0" err="1" smtClean="0"/>
              <a:t>me</a:t>
            </a:r>
            <a:r>
              <a:rPr lang="de-DE" dirty="0" smtClean="0"/>
              <a:t> in a </a:t>
            </a:r>
            <a:r>
              <a:rPr lang="de-DE" dirty="0" err="1" smtClean="0"/>
              <a:t>breakout</a:t>
            </a:r>
            <a:r>
              <a:rPr lang="de-DE" dirty="0" smtClean="0"/>
              <a:t> </a:t>
            </a:r>
            <a:r>
              <a:rPr lang="de-DE" dirty="0" err="1" smtClean="0"/>
              <a:t>session</a:t>
            </a:r>
            <a:r>
              <a:rPr lang="de-DE" dirty="0" smtClean="0"/>
              <a:t> </a:t>
            </a:r>
            <a:r>
              <a:rPr lang="de-DE" dirty="0" err="1" smtClean="0"/>
              <a:t>room</a:t>
            </a:r>
            <a:r>
              <a:rPr lang="de-DE" dirty="0" smtClean="0"/>
              <a:t> </a:t>
            </a:r>
            <a:r>
              <a:rPr lang="de-DE" dirty="0" err="1" smtClean="0"/>
              <a:t>afterwards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Next </a:t>
            </a:r>
            <a:r>
              <a:rPr lang="de-DE" dirty="0" err="1" smtClean="0"/>
              <a:t>Steps</a:t>
            </a:r>
            <a:r>
              <a:rPr lang="de-DE" dirty="0" smtClean="0"/>
              <a:t>...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731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Questions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40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Principal Engineer at Dell Inc.</a:t>
            </a:r>
          </a:p>
          <a:p>
            <a:r>
              <a:rPr lang="de-DE" dirty="0" smtClean="0"/>
              <a:t>MVP, CDM (Windows PowerShell)</a:t>
            </a:r>
          </a:p>
          <a:p>
            <a:r>
              <a:rPr lang="de-DE" dirty="0" smtClean="0"/>
              <a:t>Founder and Editor, PowerShell Magazine</a:t>
            </a:r>
          </a:p>
          <a:p>
            <a:r>
              <a:rPr lang="de-DE" dirty="0" smtClean="0"/>
              <a:t>Author</a:t>
            </a:r>
          </a:p>
          <a:p>
            <a:pPr lvl="1"/>
            <a:r>
              <a:rPr lang="de-DE" dirty="0" smtClean="0"/>
              <a:t>PowerShell Desired State Configuration Revealed</a:t>
            </a:r>
          </a:p>
          <a:p>
            <a:pPr lvl="1"/>
            <a:r>
              <a:rPr lang="de-DE" dirty="0" smtClean="0"/>
              <a:t>Layman‘s Guide to PowerShell 2.0 Remoting</a:t>
            </a:r>
          </a:p>
          <a:p>
            <a:pPr lvl="1"/>
            <a:r>
              <a:rPr lang="de-DE" dirty="0" smtClean="0"/>
              <a:t>WMI Query Language via PowerShell</a:t>
            </a:r>
          </a:p>
          <a:p>
            <a:pPr lvl="1"/>
            <a:r>
              <a:rPr lang="de-DE" dirty="0" smtClean="0"/>
              <a:t>A few more coming soon!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About_Author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040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Partial Configurations</a:t>
            </a:r>
          </a:p>
          <a:p>
            <a:pPr lvl="1"/>
            <a:r>
              <a:rPr lang="de-DE" dirty="0" smtClean="0"/>
              <a:t>Demo</a:t>
            </a:r>
          </a:p>
          <a:p>
            <a:pPr lvl="1"/>
            <a:r>
              <a:rPr lang="de-DE" dirty="0" smtClean="0"/>
              <a:t>Is this right for you?</a:t>
            </a:r>
          </a:p>
          <a:p>
            <a:r>
              <a:rPr lang="de-DE" dirty="0" smtClean="0"/>
              <a:t>Cross-Node Synchronization</a:t>
            </a:r>
          </a:p>
          <a:p>
            <a:pPr lvl="1"/>
            <a:r>
              <a:rPr lang="de-DE" dirty="0" smtClean="0"/>
              <a:t>Demo</a:t>
            </a:r>
          </a:p>
          <a:p>
            <a:r>
              <a:rPr lang="de-DE" dirty="0" smtClean="0"/>
              <a:t>Q &amp; A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25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Partial Configurations</a:t>
            </a: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New in WMF 5.0</a:t>
            </a:r>
          </a:p>
          <a:p>
            <a:r>
              <a:rPr lang="de-DE" dirty="0" smtClean="0"/>
              <a:t>Enables</a:t>
            </a:r>
          </a:p>
          <a:p>
            <a:pPr lvl="1"/>
            <a:r>
              <a:rPr lang="de-DE" dirty="0" smtClean="0"/>
              <a:t>Delegated configuration management</a:t>
            </a:r>
            <a:endParaRPr lang="de-DE" dirty="0"/>
          </a:p>
          <a:p>
            <a:pPr lvl="1"/>
            <a:r>
              <a:rPr lang="de-DE" dirty="0" smtClean="0"/>
              <a:t>Incremental configuration enact</a:t>
            </a:r>
          </a:p>
        </p:txBody>
      </p:sp>
    </p:spTree>
    <p:extLst>
      <p:ext uri="{BB962C8B-B14F-4D97-AF65-F5344CB8AC3E}">
        <p14:creationId xmlns:p14="http://schemas.microsoft.com/office/powerpoint/2010/main" val="398716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Delegated Configuration Management</a:t>
            </a:r>
            <a:endParaRPr lang="en-US" dirty="0"/>
          </a:p>
        </p:txBody>
      </p:sp>
      <p:pic>
        <p:nvPicPr>
          <p:cNvPr id="1026" name="Picture 2" descr="De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703" y="1556792"/>
            <a:ext cx="6576665" cy="4272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494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Configuration Enact</a:t>
            </a:r>
            <a:endParaRPr lang="en-US" dirty="0"/>
          </a:p>
        </p:txBody>
      </p:sp>
      <p:pic>
        <p:nvPicPr>
          <p:cNvPr id="2050" name="Picture 2" descr="fra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7" y="1916832"/>
            <a:ext cx="7439025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09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Partial Configurations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084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1080120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Partial Configurations – Right for you?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988840"/>
            <a:ext cx="8640960" cy="4320480"/>
          </a:xfrm>
        </p:spPr>
        <p:txBody>
          <a:bodyPr/>
          <a:lstStyle/>
          <a:p>
            <a:r>
              <a:rPr lang="de-DE" dirty="0" smtClean="0"/>
              <a:t>Understand the enact process</a:t>
            </a:r>
          </a:p>
          <a:p>
            <a:pPr lvl="1"/>
            <a:r>
              <a:rPr lang="de-DE" dirty="0" smtClean="0"/>
              <a:t>No conflict checks until runtime</a:t>
            </a:r>
          </a:p>
          <a:p>
            <a:r>
              <a:rPr lang="de-DE" dirty="0" smtClean="0"/>
              <a:t>You should know about all fragments upfront</a:t>
            </a:r>
          </a:p>
          <a:p>
            <a:r>
              <a:rPr lang="de-DE" dirty="0" smtClean="0"/>
              <a:t>Individual fragment updates may impact operations</a:t>
            </a:r>
          </a:p>
          <a:p>
            <a:pPr lvl="1"/>
            <a:r>
              <a:rPr lang="de-DE" dirty="0" smtClean="0"/>
              <a:t>Operations Validation #FTW</a:t>
            </a:r>
          </a:p>
          <a:p>
            <a:r>
              <a:rPr lang="de-DE" dirty="0" smtClean="0"/>
              <a:t>Should enable collaboration and not separation</a:t>
            </a:r>
          </a:p>
          <a:p>
            <a:pPr lvl="1"/>
            <a:r>
              <a:rPr lang="de-DE" dirty="0" smtClean="0"/>
              <a:t>Locking resource modules isn‘t always good!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972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one deploys infrastructure in silos!</a:t>
            </a:r>
          </a:p>
          <a:p>
            <a:r>
              <a:rPr lang="en-US" dirty="0" smtClean="0"/>
              <a:t>There is always dependency on other nodes in the infrastructure for an application to work.</a:t>
            </a:r>
          </a:p>
          <a:p>
            <a:r>
              <a:rPr lang="en-US" dirty="0" smtClean="0"/>
              <a:t>Cross-Node Synchronization enables this within DSC!</a:t>
            </a:r>
          </a:p>
          <a:p>
            <a:r>
              <a:rPr lang="en-US" dirty="0" smtClean="0"/>
              <a:t>WMF 5.0 provides built-in resources:</a:t>
            </a:r>
          </a:p>
          <a:p>
            <a:pPr lvl="1"/>
            <a:r>
              <a:rPr lang="en-US" dirty="0" err="1" smtClean="0"/>
              <a:t>WaitForAny</a:t>
            </a:r>
            <a:endParaRPr lang="en-US" dirty="0" smtClean="0"/>
          </a:p>
          <a:p>
            <a:pPr lvl="1"/>
            <a:r>
              <a:rPr lang="en-US" dirty="0" err="1" smtClean="0"/>
              <a:t>WaitForSome</a:t>
            </a:r>
            <a:endParaRPr lang="en-US" dirty="0" smtClean="0"/>
          </a:p>
          <a:p>
            <a:pPr lvl="1"/>
            <a:r>
              <a:rPr lang="en-US" dirty="0" err="1" smtClean="0"/>
              <a:t>WaitForAll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Cross-Node Synchronization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95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ww.IT-Visions.de">
  <a:themeElements>
    <a:clrScheme name="www.IT-Visions.d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Präsentation IT-Objec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lnDef>
  </a:objectDefaults>
  <a:extraClrSchemeLst>
    <a:extraClrScheme>
      <a:clrScheme name="Präsentation IT-Objec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IT-Objec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ITV</Template>
  <TotalTime>1083</TotalTime>
  <Words>238</Words>
  <Application>Microsoft Office PowerPoint</Application>
  <PresentationFormat>On-screen Show (4:3)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Roboto</vt:lpstr>
      <vt:lpstr>Roboto Black</vt:lpstr>
      <vt:lpstr>Roboto Condensed</vt:lpstr>
      <vt:lpstr>Tahoma</vt:lpstr>
      <vt:lpstr>Ubuntu Mono</vt:lpstr>
      <vt:lpstr>www.IT-Visions.de</vt:lpstr>
      <vt:lpstr>Custom Design</vt:lpstr>
      <vt:lpstr>DSC Partial Configurations and Cross-Machine Synchronization</vt:lpstr>
      <vt:lpstr>About_Author</vt:lpstr>
      <vt:lpstr>Agenda</vt:lpstr>
      <vt:lpstr>Partial Configurations</vt:lpstr>
      <vt:lpstr>Delegated Configuration Management</vt:lpstr>
      <vt:lpstr>Incremental Configuration Enact</vt:lpstr>
      <vt:lpstr>Demo</vt:lpstr>
      <vt:lpstr>Partial Configurations – Right for you?</vt:lpstr>
      <vt:lpstr>Cross-Node Synchronization</vt:lpstr>
      <vt:lpstr>PowerPoint Presentation</vt:lpstr>
      <vt:lpstr>Summary</vt:lpstr>
      <vt:lpstr>Next Steps...</vt:lpstr>
      <vt:lpstr>Questions?</vt:lpstr>
    </vt:vector>
  </TitlesOfParts>
  <Manager>Dr. Tobias Weltner</Manager>
  <Company>www.powershell.de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Thema Untertitel</dc:title>
  <dc:subject>PowerShell Konferenz</dc:subject>
  <dc:creator>Dr. Tobias Weltner</dc:creator>
  <cp:keywords>No Restrictions</cp:keywords>
  <dc:description>(C) Dr. Tobias Weltner</dc:description>
  <cp:lastModifiedBy>Chaganti, Ravikanth</cp:lastModifiedBy>
  <cp:revision>194</cp:revision>
  <dcterms:created xsi:type="dcterms:W3CDTF">2007-07-20T07:41:41Z</dcterms:created>
  <dcterms:modified xsi:type="dcterms:W3CDTF">2016-04-25T06:09:37Z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igentümer">
    <vt:lpwstr>www.IT-Visions.de</vt:lpwstr>
  </property>
  <property fmtid="{D5CDD505-2E9C-101B-9397-08002B2CF9AE}" pid="3" name="Gegenstand">
    <vt:lpwstr>www.IT-Visions.de</vt:lpwstr>
  </property>
  <property fmtid="{D5CDD505-2E9C-101B-9397-08002B2CF9AE}" pid="4" name="Erstellt von">
    <vt:lpwstr>www.IT-Visions.de</vt:lpwstr>
  </property>
  <property fmtid="{D5CDD505-2E9C-101B-9397-08002B2CF9AE}" pid="5" name="Abteilung">
    <vt:lpwstr>www.IT-Visions.de</vt:lpwstr>
  </property>
  <property fmtid="{D5CDD505-2E9C-101B-9397-08002B2CF9AE}" pid="6" name="Kunde">
    <vt:lpwstr>www.IT-Visions.de</vt:lpwstr>
  </property>
  <property fmtid="{D5CDD505-2E9C-101B-9397-08002B2CF9AE}" pid="7" name="Verleger">
    <vt:lpwstr>www.IT-Visions.de</vt:lpwstr>
  </property>
  <property fmtid="{D5CDD505-2E9C-101B-9397-08002B2CF9AE}" pid="8" name="TitusGUID">
    <vt:lpwstr>18241b48-c007-4771-b161-49ef8f0fde59</vt:lpwstr>
  </property>
  <property fmtid="{D5CDD505-2E9C-101B-9397-08002B2CF9AE}" pid="9" name="_MarkAsFinal">
    <vt:bool>true</vt:bool>
  </property>
  <property fmtid="{D5CDD505-2E9C-101B-9397-08002B2CF9AE}" pid="10" name="DellClassification">
    <vt:lpwstr>No Restrictions</vt:lpwstr>
  </property>
  <property fmtid="{D5CDD505-2E9C-101B-9397-08002B2CF9AE}" pid="11" name="DellSubLabels">
    <vt:lpwstr/>
  </property>
</Properties>
</file>