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3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70C8"/>
    <a:srgbClr val="0065B0"/>
    <a:srgbClr val="154E82"/>
    <a:srgbClr val="002E5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4995" autoAdjust="0"/>
    <p:restoredTop sz="94095" autoAdjust="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>
        <p:guide pos="3840"/>
        <p:guide orient="horz" pos="2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11/10/2016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11/10/2016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 title="Slide Design Pictu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ern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11/10/2016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11/10/2016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  <p:sp>
        <p:nvSpPr>
          <p:cNvPr id="9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in/documentation/articles/cloud-services-continuous-delivery-use-vso/" TargetMode="External"/><Relationship Id="rId2" Type="http://schemas.openxmlformats.org/officeDocument/2006/relationships/hyperlink" Target="https://azure.microsoft.com/en-in/documentation/articles/resource-group-authoring-templat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zure.microsoft.com/en-in/documentation/articles/app-insights-start-monitoring-app-health-usage/" TargetMode="External"/><Relationship Id="rId4" Type="http://schemas.openxmlformats.org/officeDocument/2006/relationships/hyperlink" Target="https://msdn.microsoft.com/en-us/library/dn217874(v=vs.140).asp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zrs.tk/armseries" TargetMode="External"/><Relationship Id="rId2" Type="http://schemas.openxmlformats.org/officeDocument/2006/relationships/hyperlink" Target="https://github.com/Azure/azure-quickstart-templat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35" y="4800600"/>
            <a:ext cx="9144002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Microsoft Azure and DevOps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819" y="5879119"/>
            <a:ext cx="8590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Ravikanth Chaganti, Microsoft MVP – Windows PowerShell &amp; Microsoft Azure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Twitter: @Ravikanth</a:t>
            </a:r>
            <a:endParaRPr lang="en-US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Cloud -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 what is deployed</a:t>
            </a:r>
          </a:p>
          <a:p>
            <a:r>
              <a:rPr lang="en-US" dirty="0" smtClean="0"/>
              <a:t>Respond to anomalies in performance and availability</a:t>
            </a:r>
            <a:endParaRPr lang="en-US" dirty="0" smtClean="0"/>
          </a:p>
          <a:p>
            <a:r>
              <a:rPr lang="en-US" dirty="0" smtClean="0"/>
              <a:t>Azure Application Insights</a:t>
            </a:r>
          </a:p>
          <a:p>
            <a:r>
              <a:rPr lang="en-US" dirty="0" smtClean="0"/>
              <a:t>Operations Management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0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– Microsoft Eco System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17" y="1584906"/>
            <a:ext cx="10273565" cy="504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7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to end automation should be the goal</a:t>
            </a:r>
          </a:p>
          <a:p>
            <a:r>
              <a:rPr lang="en-US" dirty="0" smtClean="0"/>
              <a:t>Microsoft Azure enables end to end DevOps practices</a:t>
            </a:r>
          </a:p>
          <a:p>
            <a:r>
              <a:rPr lang="en-US" dirty="0" smtClean="0"/>
              <a:t>Choose between Microsoft and alternate eco-system based on what you are building</a:t>
            </a:r>
          </a:p>
        </p:txBody>
      </p:sp>
    </p:spTree>
    <p:extLst>
      <p:ext uri="{BB962C8B-B14F-4D97-AF65-F5344CB8AC3E}">
        <p14:creationId xmlns:p14="http://schemas.microsoft.com/office/powerpoint/2010/main" val="35348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DevOps?</a:t>
            </a:r>
          </a:p>
          <a:p>
            <a:r>
              <a:rPr lang="en-US" dirty="0" smtClean="0"/>
              <a:t>Microsoft Ecosystem</a:t>
            </a:r>
          </a:p>
          <a:p>
            <a:r>
              <a:rPr lang="en-US" smtClean="0"/>
              <a:t>Q </a:t>
            </a:r>
            <a:r>
              <a:rPr lang="en-US" dirty="0" smtClean="0"/>
              <a:t>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DevOps?</a:t>
            </a:r>
            <a:endParaRPr lang="en-US" dirty="0"/>
          </a:p>
        </p:txBody>
      </p:sp>
      <p:pic>
        <p:nvPicPr>
          <p:cNvPr id="4" name="Picture 4" descr="http://www.quickmeme.com/img/f8/f807fc62794fa72409995d504dc6a48f36f2bd31b56f3661cc900f3b5a25f2c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2" y="1816616"/>
            <a:ext cx="5857875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15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DevOps?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038" y="1742304"/>
            <a:ext cx="8367924" cy="45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1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– Microsoft Eco System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17" y="1584906"/>
            <a:ext cx="10273565" cy="504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Practices in Azure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Infrastructure As Code</a:t>
            </a:r>
          </a:p>
          <a:p>
            <a:pPr lvl="1"/>
            <a:r>
              <a:rPr lang="en-US" dirty="0">
                <a:hlinkClick r:id="rId2"/>
              </a:rPr>
              <a:t>https://azure.microsoft.com/en-in/documentation/articles/resource-group-authoring-templates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Continuous Integration and </a:t>
            </a:r>
            <a:r>
              <a:rPr lang="en-US" dirty="0" smtClean="0"/>
              <a:t>Deployment</a:t>
            </a:r>
          </a:p>
          <a:p>
            <a:pPr lvl="1"/>
            <a:r>
              <a:rPr lang="en-US" dirty="0">
                <a:hlinkClick r:id="rId3"/>
              </a:rPr>
              <a:t>https://azure.microsoft.com/en-in/documentation/articles/cloud-services-continuous-delivery-use-vso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Release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>
                <a:hlinkClick r:id="rId4"/>
              </a:rPr>
              <a:t>https://msdn.microsoft.com/en-us/library/dn217874(v=vs.140).</a:t>
            </a:r>
            <a:r>
              <a:rPr lang="en-US" dirty="0" smtClean="0">
                <a:hlinkClick r:id="rId4"/>
              </a:rPr>
              <a:t>aspx</a:t>
            </a:r>
            <a:endParaRPr lang="en-US" dirty="0" smtClean="0"/>
          </a:p>
          <a:p>
            <a:r>
              <a:rPr lang="en-US" dirty="0" smtClean="0"/>
              <a:t>Monitoring</a:t>
            </a:r>
          </a:p>
          <a:p>
            <a:pPr lvl="1"/>
            <a:r>
              <a:rPr lang="en-US" dirty="0">
                <a:hlinkClick r:id="rId5"/>
              </a:rPr>
              <a:t>https://azure.microsoft.com/en-in/documentation/articles/app-insights-start-monitoring-app-health-usage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006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Cloud - Infrastructure As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Resource Manager templates enable</a:t>
            </a:r>
          </a:p>
          <a:p>
            <a:pPr lvl="1"/>
            <a:r>
              <a:rPr lang="en-US" dirty="0" smtClean="0"/>
              <a:t>Declarative definition of cloud infrastructure</a:t>
            </a:r>
          </a:p>
          <a:p>
            <a:pPr lvl="1"/>
            <a:r>
              <a:rPr lang="en-US" dirty="0" smtClean="0"/>
              <a:t>JSON language-based</a:t>
            </a:r>
          </a:p>
          <a:p>
            <a:pPr lvl="1"/>
            <a:r>
              <a:rPr lang="en-US" dirty="0" smtClean="0"/>
              <a:t>Idempotent</a:t>
            </a:r>
          </a:p>
          <a:p>
            <a:r>
              <a:rPr lang="en-US" dirty="0" smtClean="0"/>
              <a:t>Quick </a:t>
            </a:r>
            <a:r>
              <a:rPr lang="en-US" dirty="0"/>
              <a:t>start templates: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github.com/Azure/azure-quickstart-templates</a:t>
            </a:r>
            <a:endParaRPr lang="en-US" dirty="0" smtClean="0"/>
          </a:p>
          <a:p>
            <a:r>
              <a:rPr lang="en-US" dirty="0" smtClean="0"/>
              <a:t>Get started with ARM templates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azrs.tk/armseries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5961529" y="5065059"/>
            <a:ext cx="1479177" cy="13088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Infrastructure Configuration</a:t>
            </a:r>
            <a:endParaRPr lang="en-US" sz="1100" b="1" dirty="0"/>
          </a:p>
        </p:txBody>
      </p:sp>
      <p:sp>
        <p:nvSpPr>
          <p:cNvPr id="4" name="Oval 3"/>
          <p:cNvSpPr/>
          <p:nvPr/>
        </p:nvSpPr>
        <p:spPr>
          <a:xfrm>
            <a:off x="4419600" y="4715436"/>
            <a:ext cx="1846730" cy="16584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 Code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4195483" y="4563035"/>
            <a:ext cx="3460376" cy="1981200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3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Cloud – 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manage build processes </a:t>
            </a:r>
            <a:endParaRPr lang="en-US" dirty="0" smtClean="0"/>
          </a:p>
          <a:p>
            <a:r>
              <a:rPr lang="en-US" dirty="0" smtClean="0"/>
              <a:t>Automatically </a:t>
            </a:r>
            <a:r>
              <a:rPr lang="en-US" dirty="0"/>
              <a:t>compile and test your applications in the cloud or on </a:t>
            </a:r>
            <a:r>
              <a:rPr lang="en-US" dirty="0" smtClean="0"/>
              <a:t>premises</a:t>
            </a:r>
          </a:p>
          <a:p>
            <a:r>
              <a:rPr lang="en-US" dirty="0"/>
              <a:t>Link builds to test results, work items, code, and </a:t>
            </a:r>
            <a:r>
              <a:rPr lang="en-US" dirty="0" smtClean="0"/>
              <a:t>releases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72118" y="4473389"/>
            <a:ext cx="1479177" cy="13088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Infrastructure Configuration</a:t>
            </a:r>
            <a:endParaRPr lang="en-US" sz="1100" b="1" dirty="0"/>
          </a:p>
        </p:txBody>
      </p:sp>
      <p:sp>
        <p:nvSpPr>
          <p:cNvPr id="5" name="Oval 4"/>
          <p:cNvSpPr/>
          <p:nvPr/>
        </p:nvSpPr>
        <p:spPr>
          <a:xfrm>
            <a:off x="1730189" y="4123766"/>
            <a:ext cx="1846730" cy="16584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 Code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1506072" y="3971365"/>
            <a:ext cx="3460376" cy="1981200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6" idx="0"/>
            <a:endCxn id="6" idx="3"/>
          </p:cNvCxnSpPr>
          <p:nvPr/>
        </p:nvCxnSpPr>
        <p:spPr>
          <a:xfrm rot="16200000" flipH="1">
            <a:off x="3606054" y="3601571"/>
            <a:ext cx="990600" cy="1730188"/>
          </a:xfrm>
          <a:prstGeom prst="curvedConnector4">
            <a:avLst>
              <a:gd name="adj1" fmla="val -62896"/>
              <a:gd name="adj2" fmla="val 120984"/>
            </a:avLst>
          </a:prstGeom>
          <a:ln w="1206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82988" y="338865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472519" y="3962401"/>
            <a:ext cx="3460376" cy="1981200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202707" y="4525343"/>
            <a:ext cx="1479177" cy="13088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Integration Tests</a:t>
            </a:r>
            <a:endParaRPr lang="en-US" sz="1100" b="1" dirty="0"/>
          </a:p>
        </p:txBody>
      </p:sp>
      <p:sp>
        <p:nvSpPr>
          <p:cNvPr id="17" name="Oval 16"/>
          <p:cNvSpPr/>
          <p:nvPr/>
        </p:nvSpPr>
        <p:spPr>
          <a:xfrm>
            <a:off x="6696636" y="4132730"/>
            <a:ext cx="1846730" cy="16584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Unit </a:t>
            </a:r>
          </a:p>
          <a:p>
            <a:pPr algn="ctr"/>
            <a:r>
              <a:rPr lang="en-US" sz="1600" dirty="0" smtClean="0"/>
              <a:t>Tests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stCxn id="6" idx="3"/>
            <a:endCxn id="16" idx="1"/>
          </p:cNvCxnSpPr>
          <p:nvPr/>
        </p:nvCxnSpPr>
        <p:spPr>
          <a:xfrm flipV="1">
            <a:off x="4966448" y="4953001"/>
            <a:ext cx="1506071" cy="8964"/>
          </a:xfrm>
          <a:prstGeom prst="straightConnector1">
            <a:avLst/>
          </a:prstGeom>
          <a:ln w="1206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2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Cloud – Continuous </a:t>
            </a:r>
            <a:r>
              <a:rPr lang="en-US" dirty="0" smtClean="0"/>
              <a:t>Delivery /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 a release to a relevant environment and run functional tests</a:t>
            </a:r>
          </a:p>
          <a:p>
            <a:pPr lvl="1"/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QA</a:t>
            </a:r>
          </a:p>
          <a:p>
            <a:pPr lvl="1"/>
            <a:r>
              <a:rPr lang="en-US" dirty="0" smtClean="0"/>
              <a:t>Staging</a:t>
            </a:r>
          </a:p>
          <a:p>
            <a:pPr lvl="1"/>
            <a:r>
              <a:rPr lang="en-US" dirty="0" smtClean="0"/>
              <a:t>Production</a:t>
            </a:r>
          </a:p>
        </p:txBody>
      </p:sp>
      <p:sp>
        <p:nvSpPr>
          <p:cNvPr id="13" name="Oval 12"/>
          <p:cNvSpPr/>
          <p:nvPr/>
        </p:nvSpPr>
        <p:spPr>
          <a:xfrm>
            <a:off x="2330820" y="4831975"/>
            <a:ext cx="1479177" cy="13088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Infrastructure Configuration</a:t>
            </a:r>
            <a:endParaRPr lang="en-US" sz="1100" b="1" dirty="0"/>
          </a:p>
        </p:txBody>
      </p:sp>
      <p:sp>
        <p:nvSpPr>
          <p:cNvPr id="14" name="Oval 13"/>
          <p:cNvSpPr/>
          <p:nvPr/>
        </p:nvSpPr>
        <p:spPr>
          <a:xfrm>
            <a:off x="788891" y="4482352"/>
            <a:ext cx="1846730" cy="16584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 Code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564774" y="4329951"/>
            <a:ext cx="3460376" cy="1981200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15" idx="0"/>
            <a:endCxn id="15" idx="3"/>
          </p:cNvCxnSpPr>
          <p:nvPr/>
        </p:nvCxnSpPr>
        <p:spPr>
          <a:xfrm rot="16200000" flipH="1">
            <a:off x="2664756" y="3960157"/>
            <a:ext cx="990600" cy="1730188"/>
          </a:xfrm>
          <a:prstGeom prst="curvedConnector4">
            <a:avLst>
              <a:gd name="adj1" fmla="val -62896"/>
              <a:gd name="adj2" fmla="val 120984"/>
            </a:avLst>
          </a:prstGeom>
          <a:ln w="1206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41690" y="374724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531221" y="4320987"/>
            <a:ext cx="3460376" cy="1981200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61409" y="4883929"/>
            <a:ext cx="1479177" cy="13088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Integration Tests</a:t>
            </a:r>
            <a:endParaRPr lang="en-US" sz="1100" b="1" dirty="0"/>
          </a:p>
        </p:txBody>
      </p:sp>
      <p:sp>
        <p:nvSpPr>
          <p:cNvPr id="20" name="Oval 19"/>
          <p:cNvSpPr/>
          <p:nvPr/>
        </p:nvSpPr>
        <p:spPr>
          <a:xfrm>
            <a:off x="5755338" y="4491316"/>
            <a:ext cx="1846730" cy="16584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Unit </a:t>
            </a:r>
          </a:p>
          <a:p>
            <a:pPr algn="ctr"/>
            <a:r>
              <a:rPr lang="en-US" sz="1600" dirty="0" smtClean="0"/>
              <a:t>Tests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5" idx="3"/>
            <a:endCxn id="18" idx="1"/>
          </p:cNvCxnSpPr>
          <p:nvPr/>
        </p:nvCxnSpPr>
        <p:spPr>
          <a:xfrm flipV="1">
            <a:off x="4025150" y="5311587"/>
            <a:ext cx="1506071" cy="8964"/>
          </a:xfrm>
          <a:prstGeom prst="straightConnector1">
            <a:avLst/>
          </a:prstGeom>
          <a:ln w="1206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9847725" y="2196351"/>
            <a:ext cx="1479177" cy="13088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Development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9847726" y="4883929"/>
            <a:ext cx="1479177" cy="130884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Production</a:t>
            </a:r>
            <a:endParaRPr lang="en-US" sz="1100" b="1" dirty="0"/>
          </a:p>
        </p:txBody>
      </p:sp>
      <p:sp>
        <p:nvSpPr>
          <p:cNvPr id="24" name="Oval 23"/>
          <p:cNvSpPr/>
          <p:nvPr/>
        </p:nvSpPr>
        <p:spPr>
          <a:xfrm>
            <a:off x="9847724" y="3540140"/>
            <a:ext cx="1479177" cy="130884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QA</a:t>
            </a:r>
            <a:endParaRPr lang="en-US" sz="1100" b="1" dirty="0"/>
          </a:p>
        </p:txBody>
      </p:sp>
      <p:cxnSp>
        <p:nvCxnSpPr>
          <p:cNvPr id="26" name="Curved Connector 25"/>
          <p:cNvCxnSpPr>
            <a:stCxn id="18" idx="3"/>
            <a:endCxn id="22" idx="2"/>
          </p:cNvCxnSpPr>
          <p:nvPr/>
        </p:nvCxnSpPr>
        <p:spPr>
          <a:xfrm flipV="1">
            <a:off x="8991597" y="2850774"/>
            <a:ext cx="856128" cy="246081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8" idx="3"/>
            <a:endCxn id="24" idx="2"/>
          </p:cNvCxnSpPr>
          <p:nvPr/>
        </p:nvCxnSpPr>
        <p:spPr>
          <a:xfrm flipV="1">
            <a:off x="8991597" y="4194563"/>
            <a:ext cx="856127" cy="111702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8" idx="3"/>
            <a:endCxn id="23" idx="2"/>
          </p:cNvCxnSpPr>
          <p:nvPr/>
        </p:nvCxnSpPr>
        <p:spPr>
          <a:xfrm>
            <a:off x="8991597" y="5311587"/>
            <a:ext cx="856129" cy="22676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4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4D8109F-05D6-4A26-8F7E-3EF448E618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banded nature presentation with mountain sunrise photo  (widescreen)</Template>
  <TotalTime>653</TotalTime>
  <Words>246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Corbel</vt:lpstr>
      <vt:lpstr>Euphemia</vt:lpstr>
      <vt:lpstr>Segoe UI</vt:lpstr>
      <vt:lpstr>Banded Design Blue 16x9</vt:lpstr>
      <vt:lpstr>Microsoft Azure and DevOps</vt:lpstr>
      <vt:lpstr>AGENDA</vt:lpstr>
      <vt:lpstr>What is DevOps?</vt:lpstr>
      <vt:lpstr>What is DevOps?</vt:lpstr>
      <vt:lpstr>DevOps – Microsoft Eco System</vt:lpstr>
      <vt:lpstr>DevOps Practices in Azure Cloud</vt:lpstr>
      <vt:lpstr>Azure Cloud - Infrastructure As Code</vt:lpstr>
      <vt:lpstr>Azure Cloud – Continuous Integration</vt:lpstr>
      <vt:lpstr>Azure Cloud – Continuous Delivery / Deployment</vt:lpstr>
      <vt:lpstr>Azure Cloud - Monitoring</vt:lpstr>
      <vt:lpstr>DevOps – Microsoft Eco System</vt:lpstr>
      <vt:lpstr>Summary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Chaganti, Ravikanth</dc:creator>
  <cp:keywords>No Restrictions</cp:keywords>
  <cp:lastModifiedBy>Chaganti, Ravikanth</cp:lastModifiedBy>
  <cp:revision>165</cp:revision>
  <dcterms:created xsi:type="dcterms:W3CDTF">2015-01-30T13:12:41Z</dcterms:created>
  <dcterms:modified xsi:type="dcterms:W3CDTF">2016-11-10T15:55:32Z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TC028952539991</vt:lpwstr>
  </property>
  <property fmtid="{D5CDD505-2E9C-101B-9397-08002B2CF9AE}" pid="3" name="TitusGUID">
    <vt:lpwstr>7c4bb092-b0b2-458f-b717-3417035af3fb</vt:lpwstr>
  </property>
  <property fmtid="{D5CDD505-2E9C-101B-9397-08002B2CF9AE}" pid="4" name="DellClassification">
    <vt:lpwstr>No Restrictions</vt:lpwstr>
  </property>
  <property fmtid="{D5CDD505-2E9C-101B-9397-08002B2CF9AE}" pid="5" name="DellSubLabels">
    <vt:lpwstr/>
  </property>
  <property fmtid="{D5CDD505-2E9C-101B-9397-08002B2CF9AE}" pid="6" name="Document Creator">
    <vt:lpwstr/>
  </property>
  <property fmtid="{D5CDD505-2E9C-101B-9397-08002B2CF9AE}" pid="7" name="Document Editor">
    <vt:lpwstr/>
  </property>
  <property fmtid="{D5CDD505-2E9C-101B-9397-08002B2CF9AE}" pid="8" name="Classification">
    <vt:lpwstr>No Restrictions</vt:lpwstr>
  </property>
  <property fmtid="{D5CDD505-2E9C-101B-9397-08002B2CF9AE}" pid="9" name="Sublabels">
    <vt:lpwstr/>
  </property>
</Properties>
</file>