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8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6" r:id="rId23"/>
    <p:sldId id="287" r:id="rId24"/>
    <p:sldId id="288" r:id="rId25"/>
    <p:sldId id="289" r:id="rId26"/>
    <p:sldId id="290" r:id="rId27"/>
    <p:sldId id="291" r:id="rId28"/>
    <p:sldId id="292" r:id="rId29"/>
    <p:sldId id="293" r:id="rId30"/>
    <p:sldId id="294" r:id="rId31"/>
    <p:sldId id="276" r:id="rId32"/>
    <p:sldId id="277" r:id="rId33"/>
    <p:sldId id="295" r:id="rId34"/>
    <p:sldId id="278" r:id="rId35"/>
    <p:sldId id="296" r:id="rId36"/>
    <p:sldId id="279" r:id="rId37"/>
    <p:sldId id="297" r:id="rId38"/>
    <p:sldId id="280" r:id="rId39"/>
    <p:sldId id="281" r:id="rId40"/>
    <p:sldId id="298" r:id="rId41"/>
    <p:sldId id="282" r:id="rId42"/>
    <p:sldId id="283" r:id="rId43"/>
    <p:sldId id="284" r:id="rId44"/>
  </p:sldIdLst>
  <p:sldSz cx="9144000" cy="6858000" type="screen4x3"/>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24" autoAdjust="0"/>
  </p:normalViewPr>
  <p:slideViewPr>
    <p:cSldViewPr>
      <p:cViewPr>
        <p:scale>
          <a:sx n="66" d="100"/>
          <a:sy n="66" d="100"/>
        </p:scale>
        <p:origin x="-1506" y="2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B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5CAF1C-792C-44E1-85AC-AA8F256425D8}" type="datetimeFigureOut">
              <a:rPr lang="es-BO" smtClean="0"/>
              <a:t>03/02/2015</a:t>
            </a:fld>
            <a:endParaRPr lang="es-B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B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B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BC9EEF-A69E-49D7-B4F4-7F227A22C741}" type="slidenum">
              <a:rPr lang="es-BO" smtClean="0"/>
              <a:t>‹Nº›</a:t>
            </a:fld>
            <a:endParaRPr lang="es-BO"/>
          </a:p>
        </p:txBody>
      </p:sp>
    </p:spTree>
    <p:extLst>
      <p:ext uri="{BB962C8B-B14F-4D97-AF65-F5344CB8AC3E}">
        <p14:creationId xmlns:p14="http://schemas.microsoft.com/office/powerpoint/2010/main" val="3934785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BO" dirty="0"/>
          </a:p>
        </p:txBody>
      </p:sp>
      <p:sp>
        <p:nvSpPr>
          <p:cNvPr id="4" name="3 Marcador de número de diapositiva"/>
          <p:cNvSpPr>
            <a:spLocks noGrp="1"/>
          </p:cNvSpPr>
          <p:nvPr>
            <p:ph type="sldNum" sz="quarter" idx="10"/>
          </p:nvPr>
        </p:nvSpPr>
        <p:spPr/>
        <p:txBody>
          <a:bodyPr/>
          <a:lstStyle/>
          <a:p>
            <a:fld id="{48BC9EEF-A69E-49D7-B4F4-7F227A22C741}" type="slidenum">
              <a:rPr lang="es-BO" smtClean="0"/>
              <a:t>7</a:t>
            </a:fld>
            <a:endParaRPr lang="es-BO"/>
          </a:p>
        </p:txBody>
      </p:sp>
    </p:spTree>
    <p:extLst>
      <p:ext uri="{BB962C8B-B14F-4D97-AF65-F5344CB8AC3E}">
        <p14:creationId xmlns:p14="http://schemas.microsoft.com/office/powerpoint/2010/main" val="24190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BO" dirty="0"/>
          </a:p>
        </p:txBody>
      </p:sp>
      <p:sp>
        <p:nvSpPr>
          <p:cNvPr id="4" name="3 Marcador de número de diapositiva"/>
          <p:cNvSpPr>
            <a:spLocks noGrp="1"/>
          </p:cNvSpPr>
          <p:nvPr>
            <p:ph type="sldNum" sz="quarter" idx="10"/>
          </p:nvPr>
        </p:nvSpPr>
        <p:spPr/>
        <p:txBody>
          <a:bodyPr/>
          <a:lstStyle/>
          <a:p>
            <a:fld id="{48BC9EEF-A69E-49D7-B4F4-7F227A22C741}" type="slidenum">
              <a:rPr lang="es-BO" smtClean="0"/>
              <a:t>8</a:t>
            </a:fld>
            <a:endParaRPr lang="es-BO"/>
          </a:p>
        </p:txBody>
      </p:sp>
    </p:spTree>
    <p:extLst>
      <p:ext uri="{BB962C8B-B14F-4D97-AF65-F5344CB8AC3E}">
        <p14:creationId xmlns:p14="http://schemas.microsoft.com/office/powerpoint/2010/main" val="241901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E259F97B-0949-4E6C-983F-1391DC88039F}" type="datetimeFigureOut">
              <a:rPr lang="es-BO" smtClean="0"/>
              <a:t>03/02/2015</a:t>
            </a:fld>
            <a:endParaRPr lang="es-BO"/>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BO"/>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E8402C61-3BA4-4B7A-BC59-73402379B166}" type="slidenum">
              <a:rPr lang="es-BO" smtClean="0"/>
              <a:t>‹Nº›</a:t>
            </a:fld>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259F97B-0949-4E6C-983F-1391DC88039F}" type="datetimeFigureOut">
              <a:rPr lang="es-BO" smtClean="0"/>
              <a:t>03/02/2015</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E8402C61-3BA4-4B7A-BC59-73402379B166}" type="slidenum">
              <a:rPr lang="es-BO" smtClean="0"/>
              <a:t>‹Nº›</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259F97B-0949-4E6C-983F-1391DC88039F}" type="datetimeFigureOut">
              <a:rPr lang="es-BO" smtClean="0"/>
              <a:t>03/02/2015</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E8402C61-3BA4-4B7A-BC59-73402379B166}" type="slidenum">
              <a:rPr lang="es-BO" smtClean="0"/>
              <a:t>‹Nº›</a:t>
            </a:fld>
            <a:endParaRPr lang="es-B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E259F97B-0949-4E6C-983F-1391DC88039F}" type="datetimeFigureOut">
              <a:rPr lang="es-BO" smtClean="0"/>
              <a:t>03/02/2015</a:t>
            </a:fld>
            <a:endParaRPr lang="es-BO"/>
          </a:p>
        </p:txBody>
      </p:sp>
      <p:sp>
        <p:nvSpPr>
          <p:cNvPr id="9" name="8 Marcador de número de diapositiva"/>
          <p:cNvSpPr>
            <a:spLocks noGrp="1"/>
          </p:cNvSpPr>
          <p:nvPr>
            <p:ph type="sldNum" sz="quarter" idx="15"/>
          </p:nvPr>
        </p:nvSpPr>
        <p:spPr/>
        <p:txBody>
          <a:bodyPr rtlCol="0"/>
          <a:lstStyle/>
          <a:p>
            <a:fld id="{E8402C61-3BA4-4B7A-BC59-73402379B166}" type="slidenum">
              <a:rPr lang="es-BO" smtClean="0"/>
              <a:t>‹Nº›</a:t>
            </a:fld>
            <a:endParaRPr lang="es-BO"/>
          </a:p>
        </p:txBody>
      </p:sp>
      <p:sp>
        <p:nvSpPr>
          <p:cNvPr id="10" name="9 Marcador de pie de página"/>
          <p:cNvSpPr>
            <a:spLocks noGrp="1"/>
          </p:cNvSpPr>
          <p:nvPr>
            <p:ph type="ftr" sz="quarter" idx="16"/>
          </p:nvPr>
        </p:nvSpPr>
        <p:spPr/>
        <p:txBody>
          <a:bodyPr rtlCol="0"/>
          <a:lstStyle/>
          <a:p>
            <a:endParaRPr lang="es-B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E259F97B-0949-4E6C-983F-1391DC88039F}" type="datetimeFigureOut">
              <a:rPr lang="es-BO" smtClean="0"/>
              <a:t>03/02/2015</a:t>
            </a:fld>
            <a:endParaRPr lang="es-BO"/>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BO"/>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E8402C61-3BA4-4B7A-BC59-73402379B166}" type="slidenum">
              <a:rPr lang="es-BO" smtClean="0"/>
              <a:t>‹Nº›</a:t>
            </a:fld>
            <a:endParaRPr lang="es-B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E259F97B-0949-4E6C-983F-1391DC88039F}" type="datetimeFigureOut">
              <a:rPr lang="es-BO" smtClean="0"/>
              <a:t>03/02/2015</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E8402C61-3BA4-4B7A-BC59-73402379B166}" type="slidenum">
              <a:rPr lang="es-BO" smtClean="0"/>
              <a:t>‹Nº›</a:t>
            </a:fld>
            <a:endParaRPr lang="es-BO"/>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E259F97B-0949-4E6C-983F-1391DC88039F}" type="datetimeFigureOut">
              <a:rPr lang="es-BO" smtClean="0"/>
              <a:t>03/02/2015</a:t>
            </a:fld>
            <a:endParaRPr lang="es-BO"/>
          </a:p>
        </p:txBody>
      </p:sp>
      <p:sp>
        <p:nvSpPr>
          <p:cNvPr id="8" name="7 Marcador de pie de página"/>
          <p:cNvSpPr>
            <a:spLocks noGrp="1"/>
          </p:cNvSpPr>
          <p:nvPr>
            <p:ph type="ftr" sz="quarter" idx="11"/>
          </p:nvPr>
        </p:nvSpPr>
        <p:spPr/>
        <p:txBody>
          <a:bodyPr/>
          <a:lstStyle/>
          <a:p>
            <a:endParaRPr lang="es-BO"/>
          </a:p>
        </p:txBody>
      </p:sp>
      <p:sp>
        <p:nvSpPr>
          <p:cNvPr id="9" name="8 Marcador de número de diapositiva"/>
          <p:cNvSpPr>
            <a:spLocks noGrp="1"/>
          </p:cNvSpPr>
          <p:nvPr>
            <p:ph type="sldNum" sz="quarter" idx="12"/>
          </p:nvPr>
        </p:nvSpPr>
        <p:spPr/>
        <p:txBody>
          <a:bodyPr/>
          <a:lstStyle/>
          <a:p>
            <a:fld id="{E8402C61-3BA4-4B7A-BC59-73402379B166}" type="slidenum">
              <a:rPr lang="es-BO" smtClean="0"/>
              <a:t>‹Nº›</a:t>
            </a:fld>
            <a:endParaRPr lang="es-BO"/>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E259F97B-0949-4E6C-983F-1391DC88039F}" type="datetimeFigureOut">
              <a:rPr lang="es-BO" smtClean="0"/>
              <a:t>03/02/2015</a:t>
            </a:fld>
            <a:endParaRPr lang="es-BO"/>
          </a:p>
        </p:txBody>
      </p:sp>
      <p:sp>
        <p:nvSpPr>
          <p:cNvPr id="7" name="6 Marcador de número de diapositiva"/>
          <p:cNvSpPr>
            <a:spLocks noGrp="1"/>
          </p:cNvSpPr>
          <p:nvPr>
            <p:ph type="sldNum" sz="quarter" idx="11"/>
          </p:nvPr>
        </p:nvSpPr>
        <p:spPr/>
        <p:txBody>
          <a:bodyPr rtlCol="0"/>
          <a:lstStyle/>
          <a:p>
            <a:fld id="{E8402C61-3BA4-4B7A-BC59-73402379B166}" type="slidenum">
              <a:rPr lang="es-BO" smtClean="0"/>
              <a:t>‹Nº›</a:t>
            </a:fld>
            <a:endParaRPr lang="es-BO"/>
          </a:p>
        </p:txBody>
      </p:sp>
      <p:sp>
        <p:nvSpPr>
          <p:cNvPr id="8" name="7 Marcador de pie de página"/>
          <p:cNvSpPr>
            <a:spLocks noGrp="1"/>
          </p:cNvSpPr>
          <p:nvPr>
            <p:ph type="ftr" sz="quarter" idx="12"/>
          </p:nvPr>
        </p:nvSpPr>
        <p:spPr/>
        <p:txBody>
          <a:bodyPr rtlCol="0"/>
          <a:lstStyle/>
          <a:p>
            <a:endParaRPr lang="es-B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259F97B-0949-4E6C-983F-1391DC88039F}" type="datetimeFigureOut">
              <a:rPr lang="es-BO" smtClean="0"/>
              <a:t>03/02/2015</a:t>
            </a:fld>
            <a:endParaRPr lang="es-BO"/>
          </a:p>
        </p:txBody>
      </p:sp>
      <p:sp>
        <p:nvSpPr>
          <p:cNvPr id="3" name="2 Marcador de pie de página"/>
          <p:cNvSpPr>
            <a:spLocks noGrp="1"/>
          </p:cNvSpPr>
          <p:nvPr>
            <p:ph type="ftr" sz="quarter" idx="11"/>
          </p:nvPr>
        </p:nvSpPr>
        <p:spPr/>
        <p:txBody>
          <a:bodyPr/>
          <a:lstStyle/>
          <a:p>
            <a:endParaRPr lang="es-BO"/>
          </a:p>
        </p:txBody>
      </p:sp>
      <p:sp>
        <p:nvSpPr>
          <p:cNvPr id="4" name="3 Marcador de número de diapositiva"/>
          <p:cNvSpPr>
            <a:spLocks noGrp="1"/>
          </p:cNvSpPr>
          <p:nvPr>
            <p:ph type="sldNum" sz="quarter" idx="12"/>
          </p:nvPr>
        </p:nvSpPr>
        <p:spPr/>
        <p:txBody>
          <a:bodyPr/>
          <a:lstStyle/>
          <a:p>
            <a:fld id="{E8402C61-3BA4-4B7A-BC59-73402379B166}" type="slidenum">
              <a:rPr lang="es-BO" smtClean="0"/>
              <a:t>‹Nº›</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E259F97B-0949-4E6C-983F-1391DC88039F}" type="datetimeFigureOut">
              <a:rPr lang="es-BO" smtClean="0"/>
              <a:t>03/02/2015</a:t>
            </a:fld>
            <a:endParaRPr lang="es-BO"/>
          </a:p>
        </p:txBody>
      </p:sp>
      <p:sp>
        <p:nvSpPr>
          <p:cNvPr id="22" name="21 Marcador de número de diapositiva"/>
          <p:cNvSpPr>
            <a:spLocks noGrp="1"/>
          </p:cNvSpPr>
          <p:nvPr>
            <p:ph type="sldNum" sz="quarter" idx="15"/>
          </p:nvPr>
        </p:nvSpPr>
        <p:spPr/>
        <p:txBody>
          <a:bodyPr rtlCol="0"/>
          <a:lstStyle/>
          <a:p>
            <a:fld id="{E8402C61-3BA4-4B7A-BC59-73402379B166}" type="slidenum">
              <a:rPr lang="es-BO" smtClean="0"/>
              <a:t>‹Nº›</a:t>
            </a:fld>
            <a:endParaRPr lang="es-BO"/>
          </a:p>
        </p:txBody>
      </p:sp>
      <p:sp>
        <p:nvSpPr>
          <p:cNvPr id="23" name="22 Marcador de pie de página"/>
          <p:cNvSpPr>
            <a:spLocks noGrp="1"/>
          </p:cNvSpPr>
          <p:nvPr>
            <p:ph type="ftr" sz="quarter" idx="16"/>
          </p:nvPr>
        </p:nvSpPr>
        <p:spPr/>
        <p:txBody>
          <a:bodyPr rtlCol="0"/>
          <a:lstStyle/>
          <a:p>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E259F97B-0949-4E6C-983F-1391DC88039F}" type="datetimeFigureOut">
              <a:rPr lang="es-BO" smtClean="0"/>
              <a:t>03/02/2015</a:t>
            </a:fld>
            <a:endParaRPr lang="es-BO"/>
          </a:p>
        </p:txBody>
      </p:sp>
      <p:sp>
        <p:nvSpPr>
          <p:cNvPr id="18" name="17 Marcador de número de diapositiva"/>
          <p:cNvSpPr>
            <a:spLocks noGrp="1"/>
          </p:cNvSpPr>
          <p:nvPr>
            <p:ph type="sldNum" sz="quarter" idx="11"/>
          </p:nvPr>
        </p:nvSpPr>
        <p:spPr/>
        <p:txBody>
          <a:bodyPr rtlCol="0"/>
          <a:lstStyle/>
          <a:p>
            <a:fld id="{E8402C61-3BA4-4B7A-BC59-73402379B166}" type="slidenum">
              <a:rPr lang="es-BO" smtClean="0"/>
              <a:t>‹Nº›</a:t>
            </a:fld>
            <a:endParaRPr lang="es-BO"/>
          </a:p>
        </p:txBody>
      </p:sp>
      <p:sp>
        <p:nvSpPr>
          <p:cNvPr id="21" name="20 Marcador de pie de página"/>
          <p:cNvSpPr>
            <a:spLocks noGrp="1"/>
          </p:cNvSpPr>
          <p:nvPr>
            <p:ph type="ftr" sz="quarter" idx="12"/>
          </p:nvPr>
        </p:nvSpPr>
        <p:spPr/>
        <p:txBody>
          <a:bodyPr rtlCol="0"/>
          <a:lstStyle/>
          <a:p>
            <a:endParaRPr lang="es-B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259F97B-0949-4E6C-983F-1391DC88039F}" type="datetimeFigureOut">
              <a:rPr lang="es-BO" smtClean="0"/>
              <a:t>03/02/2015</a:t>
            </a:fld>
            <a:endParaRPr lang="es-BO"/>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BO"/>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8402C61-3BA4-4B7A-BC59-73402379B166}" type="slidenum">
              <a:rPr lang="es-BO" smtClean="0"/>
              <a:t>‹Nº›</a:t>
            </a:fld>
            <a:endParaRPr lang="es-B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s.wikipedia.org/wiki/SOLID_(object-oriented_desig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es.wikipedia.org/wiki/Clase" TargetMode="External"/><Relationship Id="rId2" Type="http://schemas.openxmlformats.org/officeDocument/2006/relationships/hyperlink" Target="http://es.wikipedia.org/wiki/Programaci%C3%B3n_orientada_a_objeto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BO" dirty="0" smtClean="0"/>
              <a:t>FUNDAMENTOS DE ARQUITECTURA </a:t>
            </a:r>
            <a:endParaRPr lang="es-BO" dirty="0"/>
          </a:p>
        </p:txBody>
      </p:sp>
      <p:sp>
        <p:nvSpPr>
          <p:cNvPr id="3" name="2 Subtítulo"/>
          <p:cNvSpPr>
            <a:spLocks noGrp="1"/>
          </p:cNvSpPr>
          <p:nvPr>
            <p:ph type="subTitle" idx="1"/>
          </p:nvPr>
        </p:nvSpPr>
        <p:spPr/>
        <p:txBody>
          <a:bodyPr/>
          <a:lstStyle/>
          <a:p>
            <a:r>
              <a:rPr lang="es-BO" dirty="0" smtClean="0"/>
              <a:t>BUENAS PRACTICAS</a:t>
            </a:r>
            <a:endParaRPr lang="es-BO" dirty="0"/>
          </a:p>
        </p:txBody>
      </p:sp>
    </p:spTree>
    <p:extLst>
      <p:ext uri="{BB962C8B-B14F-4D97-AF65-F5344CB8AC3E}">
        <p14:creationId xmlns:p14="http://schemas.microsoft.com/office/powerpoint/2010/main" val="2606986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2800" dirty="0">
                <a:solidFill>
                  <a:schemeClr val="dk1"/>
                </a:solidFill>
              </a:rPr>
              <a:t>Principio de sustitución de </a:t>
            </a:r>
            <a:r>
              <a:rPr lang="es-BO" sz="2800" dirty="0" err="1">
                <a:solidFill>
                  <a:schemeClr val="dk1"/>
                </a:solidFill>
              </a:rPr>
              <a:t>Liskov</a:t>
            </a:r>
            <a:r>
              <a:rPr lang="es-BO" sz="2800" dirty="0"/>
              <a:t> </a:t>
            </a:r>
            <a:endParaRPr lang="es-BO" dirty="0"/>
          </a:p>
        </p:txBody>
      </p:sp>
      <p:sp>
        <p:nvSpPr>
          <p:cNvPr id="3" name="2 Marcador de contenido"/>
          <p:cNvSpPr>
            <a:spLocks noGrp="1"/>
          </p:cNvSpPr>
          <p:nvPr>
            <p:ph sz="quarter" idx="1"/>
          </p:nvPr>
        </p:nvSpPr>
        <p:spPr/>
        <p:txBody>
          <a:bodyPr/>
          <a:lstStyle/>
          <a:p>
            <a:r>
              <a:rPr lang="es-BO" dirty="0"/>
              <a:t>Vamos a utilizar un ejemplo típico en programación, el del rectángulo y el cuadrado.</a:t>
            </a:r>
          </a:p>
          <a:p>
            <a:endParaRPr lang="es-B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586038"/>
            <a:ext cx="47529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71963"/>
            <a:ext cx="42386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080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3200" dirty="0">
                <a:solidFill>
                  <a:schemeClr val="dk1"/>
                </a:solidFill>
              </a:rPr>
              <a:t>Principio de sustitución de </a:t>
            </a:r>
            <a:r>
              <a:rPr lang="es-BO" sz="3200" dirty="0" err="1">
                <a:solidFill>
                  <a:schemeClr val="dk1"/>
                </a:solidFill>
              </a:rPr>
              <a:t>Liskov</a:t>
            </a:r>
            <a:r>
              <a:rPr lang="es-BO" sz="3200" dirty="0"/>
              <a:t> </a:t>
            </a:r>
            <a:endParaRPr lang="es-BO" dirty="0"/>
          </a:p>
        </p:txBody>
      </p:sp>
      <p:sp>
        <p:nvSpPr>
          <p:cNvPr id="3" name="2 Marcador de contenido"/>
          <p:cNvSpPr>
            <a:spLocks noGrp="1"/>
          </p:cNvSpPr>
          <p:nvPr>
            <p:ph sz="quarter" idx="1"/>
          </p:nvPr>
        </p:nvSpPr>
        <p:spPr/>
        <p:txBody>
          <a:bodyPr/>
          <a:lstStyle/>
          <a:p>
            <a:r>
              <a:rPr lang="es-BO" dirty="0" smtClean="0"/>
              <a:t>Hagamos una prueba:</a:t>
            </a:r>
            <a:endParaRPr lang="es-BO"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48880"/>
            <a:ext cx="54673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827584" y="5373216"/>
            <a:ext cx="4572000" cy="923330"/>
          </a:xfrm>
          <a:prstGeom prst="rect">
            <a:avLst/>
          </a:prstGeom>
        </p:spPr>
        <p:txBody>
          <a:bodyPr>
            <a:spAutoFit/>
          </a:bodyPr>
          <a:lstStyle/>
          <a:p>
            <a:r>
              <a:rPr lang="es-BO" dirty="0"/>
              <a:t>Pero el usuario se sorprende y se vuelve loco al ver que el área le da 9 en vez de 6 que era el resultado esperado </a:t>
            </a:r>
          </a:p>
        </p:txBody>
      </p:sp>
    </p:spTree>
    <p:extLst>
      <p:ext uri="{BB962C8B-B14F-4D97-AF65-F5344CB8AC3E}">
        <p14:creationId xmlns:p14="http://schemas.microsoft.com/office/powerpoint/2010/main" val="49424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2800" dirty="0">
                <a:solidFill>
                  <a:schemeClr val="dk1"/>
                </a:solidFill>
              </a:rPr>
              <a:t>Principio de sustitución de </a:t>
            </a:r>
            <a:r>
              <a:rPr lang="es-BO" sz="2800" dirty="0" err="1">
                <a:solidFill>
                  <a:schemeClr val="dk1"/>
                </a:solidFill>
              </a:rPr>
              <a:t>Liskov</a:t>
            </a:r>
            <a:r>
              <a:rPr lang="es-BO" sz="2800" dirty="0"/>
              <a:t> </a:t>
            </a:r>
            <a:endParaRPr lang="es-BO" dirty="0"/>
          </a:p>
        </p:txBody>
      </p:sp>
      <p:sp>
        <p:nvSpPr>
          <p:cNvPr id="3" name="2 Marcador de contenido"/>
          <p:cNvSpPr>
            <a:spLocks noGrp="1"/>
          </p:cNvSpPr>
          <p:nvPr>
            <p:ph sz="quarter" idx="1"/>
          </p:nvPr>
        </p:nvSpPr>
        <p:spPr/>
        <p:txBody>
          <a:bodyPr/>
          <a:lstStyle/>
          <a:p>
            <a:r>
              <a:rPr lang="es-BO" dirty="0" err="1" smtClean="0"/>
              <a:t>Solucion</a:t>
            </a:r>
            <a:endParaRPr lang="es-BO"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30670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17352"/>
            <a:ext cx="3343275"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229" y="3157364"/>
            <a:ext cx="33242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72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3200" dirty="0">
                <a:solidFill>
                  <a:schemeClr val="dk1"/>
                </a:solidFill>
              </a:rPr>
              <a:t>Principio de Segregación de la Interface </a:t>
            </a:r>
            <a:endParaRPr lang="es-BO" dirty="0"/>
          </a:p>
        </p:txBody>
      </p:sp>
      <p:sp>
        <p:nvSpPr>
          <p:cNvPr id="3" name="2 Marcador de contenido"/>
          <p:cNvSpPr>
            <a:spLocks noGrp="1"/>
          </p:cNvSpPr>
          <p:nvPr>
            <p:ph sz="quarter" idx="1"/>
          </p:nvPr>
        </p:nvSpPr>
        <p:spPr/>
        <p:txBody>
          <a:bodyPr>
            <a:normAutofit/>
          </a:bodyPr>
          <a:lstStyle/>
          <a:p>
            <a:r>
              <a:rPr lang="es-BO" dirty="0"/>
              <a:t>Este principio nos habla de las interfaces pesadas o contaminadas, esas que tienen una gran cantidad de métodos. Si un cliente implementa esa interface pues tendrá que declarar métodos que no necesita y los cuales estarán evidentemente vacíos</a:t>
            </a:r>
            <a:r>
              <a:rPr lang="es-BO" dirty="0" smtClean="0"/>
              <a:t>.</a:t>
            </a:r>
          </a:p>
          <a:p>
            <a:r>
              <a:rPr lang="es-BO" dirty="0" smtClean="0"/>
              <a:t>A </a:t>
            </a:r>
            <a:r>
              <a:rPr lang="es-BO" dirty="0"/>
              <a:t>continuación veremos la utilidad de ISP y su significado, una vez que identifiquemos qué es una interfaz "pesada" y qué problemas lleva asociados. </a:t>
            </a:r>
          </a:p>
          <a:p>
            <a:endParaRPr lang="es-BO" dirty="0"/>
          </a:p>
        </p:txBody>
      </p:sp>
    </p:spTree>
    <p:extLst>
      <p:ext uri="{BB962C8B-B14F-4D97-AF65-F5344CB8AC3E}">
        <p14:creationId xmlns:p14="http://schemas.microsoft.com/office/powerpoint/2010/main" val="2416599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2800" dirty="0">
                <a:solidFill>
                  <a:schemeClr val="dk1"/>
                </a:solidFill>
              </a:rPr>
              <a:t>Principio de Segregación de la Interface </a:t>
            </a:r>
            <a:endParaRPr lang="es-BO" dirty="0"/>
          </a:p>
        </p:txBody>
      </p:sp>
      <p:sp>
        <p:nvSpPr>
          <p:cNvPr id="3" name="2 Marcador de contenido"/>
          <p:cNvSpPr>
            <a:spLocks noGrp="1"/>
          </p:cNvSpPr>
          <p:nvPr>
            <p:ph sz="quarter" idx="1"/>
          </p:nvPr>
        </p:nvSpPr>
        <p:spPr/>
        <p:txBody>
          <a:bodyPr/>
          <a:lstStyle/>
          <a:p>
            <a:r>
              <a:rPr lang="es-BO" dirty="0" smtClean="0"/>
              <a:t>Interfaz Pesada</a:t>
            </a:r>
            <a:endParaRPr lang="es-BO" dirty="0"/>
          </a:p>
        </p:txBody>
      </p:sp>
      <p:pic>
        <p:nvPicPr>
          <p:cNvPr id="4098" name="Picture 2" descr="http://www.desarrolloweb.com/articulos/images/poo/fig1principio-seg-interfac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04864"/>
            <a:ext cx="6852818" cy="3858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56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3200" dirty="0">
                <a:solidFill>
                  <a:schemeClr val="dk1"/>
                </a:solidFill>
              </a:rPr>
              <a:t>Principio de Segregación de la Interface </a:t>
            </a:r>
            <a:endParaRPr lang="es-BO" dirty="0"/>
          </a:p>
        </p:txBody>
      </p:sp>
      <p:sp>
        <p:nvSpPr>
          <p:cNvPr id="3" name="2 Marcador de contenido"/>
          <p:cNvSpPr>
            <a:spLocks noGrp="1"/>
          </p:cNvSpPr>
          <p:nvPr>
            <p:ph sz="quarter" idx="1"/>
          </p:nvPr>
        </p:nvSpPr>
        <p:spPr/>
        <p:txBody>
          <a:bodyPr/>
          <a:lstStyle/>
          <a:p>
            <a:r>
              <a:rPr lang="es-BO" dirty="0"/>
              <a:t>Interfaz </a:t>
            </a:r>
            <a:r>
              <a:rPr lang="es-BO" dirty="0" smtClean="0"/>
              <a:t>Segregada</a:t>
            </a:r>
            <a:endParaRPr lang="es-BO" dirty="0"/>
          </a:p>
          <a:p>
            <a:endParaRPr lang="es-BO"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853" y="2258591"/>
            <a:ext cx="3552825"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385" y="1772816"/>
            <a:ext cx="4600575"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899592" y="5013176"/>
            <a:ext cx="4572000" cy="1477328"/>
          </a:xfrm>
          <a:prstGeom prst="rect">
            <a:avLst/>
          </a:prstGeom>
        </p:spPr>
        <p:txBody>
          <a:bodyPr>
            <a:spAutoFit/>
          </a:bodyPr>
          <a:lstStyle/>
          <a:p>
            <a:r>
              <a:rPr lang="es-BO" dirty="0"/>
              <a:t>Como vemos hemos separado las interfaces, nuestro trabajador implementara las dos necesarias para el y el robot solo la que necesita en este caso la de </a:t>
            </a:r>
            <a:r>
              <a:rPr lang="es-BO" b="1" dirty="0"/>
              <a:t>trabajar()</a:t>
            </a:r>
            <a:r>
              <a:rPr lang="es-BO" dirty="0"/>
              <a:t>.</a:t>
            </a:r>
          </a:p>
        </p:txBody>
      </p:sp>
    </p:spTree>
    <p:extLst>
      <p:ext uri="{BB962C8B-B14F-4D97-AF65-F5344CB8AC3E}">
        <p14:creationId xmlns:p14="http://schemas.microsoft.com/office/powerpoint/2010/main" val="18678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3200" dirty="0">
                <a:solidFill>
                  <a:schemeClr val="dk1"/>
                </a:solidFill>
              </a:rPr>
              <a:t>Principio de Inversión de Dependencia </a:t>
            </a:r>
            <a:endParaRPr lang="es-BO" dirty="0"/>
          </a:p>
        </p:txBody>
      </p:sp>
      <p:sp>
        <p:nvSpPr>
          <p:cNvPr id="3" name="2 Marcador de contenido"/>
          <p:cNvSpPr>
            <a:spLocks noGrp="1"/>
          </p:cNvSpPr>
          <p:nvPr>
            <p:ph sz="quarter" idx="1"/>
          </p:nvPr>
        </p:nvSpPr>
        <p:spPr/>
        <p:txBody>
          <a:bodyPr>
            <a:normAutofit lnSpcReduction="10000"/>
          </a:bodyPr>
          <a:lstStyle/>
          <a:p>
            <a:r>
              <a:rPr lang="es-BO" dirty="0"/>
              <a:t>Cuando tenemos asociaciones en nuestro sistema con el objetivo de realizar un tarea o de cumplir un objetivo, aparece la necesidad de usar partes dentro de partes para realizar esto, es aquí donde entra en acción la dependencia. Una cosa depende o se ayuda de otra para realizar el trabajo o parte de </a:t>
            </a:r>
            <a:r>
              <a:rPr lang="es-BO" dirty="0" smtClean="0"/>
              <a:t>este</a:t>
            </a:r>
          </a:p>
          <a:p>
            <a:r>
              <a:rPr lang="es-BO" dirty="0" smtClean="0"/>
              <a:t>Este </a:t>
            </a:r>
            <a:r>
              <a:rPr lang="es-BO" dirty="0"/>
              <a:t>principio establece que los módulos de alto nivel de un software no deben depender de módulos de bajo nivel, sino que ambos deben depender de abstracciones. De esta forma, se reduce el acoplamiento entre los componentes del software. </a:t>
            </a:r>
            <a:endParaRPr lang="es-BO" dirty="0"/>
          </a:p>
        </p:txBody>
      </p:sp>
    </p:spTree>
    <p:extLst>
      <p:ext uri="{BB962C8B-B14F-4D97-AF65-F5344CB8AC3E}">
        <p14:creationId xmlns:p14="http://schemas.microsoft.com/office/powerpoint/2010/main" val="212112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2800" dirty="0">
                <a:solidFill>
                  <a:schemeClr val="dk1"/>
                </a:solidFill>
              </a:rPr>
              <a:t>Principio de Inversión de Dependencia </a:t>
            </a:r>
            <a:endParaRPr lang="es-BO" dirty="0"/>
          </a:p>
        </p:txBody>
      </p:sp>
      <p:sp>
        <p:nvSpPr>
          <p:cNvPr id="3" name="2 Marcador de contenido"/>
          <p:cNvSpPr>
            <a:spLocks noGrp="1"/>
          </p:cNvSpPr>
          <p:nvPr>
            <p:ph sz="quarter" idx="1"/>
          </p:nvPr>
        </p:nvSpPr>
        <p:spPr/>
        <p:txBody>
          <a:bodyPr/>
          <a:lstStyle/>
          <a:p>
            <a:r>
              <a:rPr lang="es-BO" dirty="0" smtClean="0"/>
              <a:t>Ejemplo</a:t>
            </a:r>
          </a:p>
          <a:p>
            <a:r>
              <a:rPr lang="es-BO" dirty="0"/>
              <a:t>Tenemos una entidad o clase que queremos persistir, ahora bien podemos usar por ejemplo una clase Libro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429000"/>
            <a:ext cx="2964770" cy="1679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6839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3200" dirty="0">
                <a:solidFill>
                  <a:schemeClr val="dk1"/>
                </a:solidFill>
              </a:rPr>
              <a:t>Principio de Inversión de Dependencia </a:t>
            </a:r>
            <a:endParaRPr lang="es-BO" dirty="0"/>
          </a:p>
        </p:txBody>
      </p:sp>
      <p:sp>
        <p:nvSpPr>
          <p:cNvPr id="3" name="2 Marcador de contenido"/>
          <p:cNvSpPr>
            <a:spLocks noGrp="1"/>
          </p:cNvSpPr>
          <p:nvPr>
            <p:ph sz="quarter" idx="1"/>
          </p:nvPr>
        </p:nvSpPr>
        <p:spPr/>
        <p:txBody>
          <a:bodyPr/>
          <a:lstStyle/>
          <a:p>
            <a:r>
              <a:rPr lang="es-BO" dirty="0"/>
              <a:t>Usaremos un clase </a:t>
            </a:r>
            <a:r>
              <a:rPr lang="es-BO" dirty="0" err="1"/>
              <a:t>persistidora</a:t>
            </a:r>
            <a:r>
              <a:rPr lang="es-BO" dirty="0"/>
              <a:t>(bajo nivel) que nos permita guardar un objeto libro en una base de datos: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397794"/>
            <a:ext cx="6136630" cy="4460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98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2800" dirty="0">
                <a:solidFill>
                  <a:schemeClr val="dk1"/>
                </a:solidFill>
              </a:rPr>
              <a:t>Principio de Inversión de Dependencia </a:t>
            </a:r>
            <a:endParaRPr lang="es-BO" dirty="0"/>
          </a:p>
        </p:txBody>
      </p:sp>
      <p:sp>
        <p:nvSpPr>
          <p:cNvPr id="3" name="2 Marcador de contenido"/>
          <p:cNvSpPr>
            <a:spLocks noGrp="1"/>
          </p:cNvSpPr>
          <p:nvPr>
            <p:ph sz="quarter" idx="1"/>
          </p:nvPr>
        </p:nvSpPr>
        <p:spPr/>
        <p:txBody>
          <a:bodyPr/>
          <a:lstStyle/>
          <a:p>
            <a:r>
              <a:rPr lang="es-BO" dirty="0"/>
              <a:t>La clase Libro usara este </a:t>
            </a:r>
            <a:r>
              <a:rPr lang="es-BO" dirty="0" err="1"/>
              <a:t>persistidor</a:t>
            </a:r>
            <a:r>
              <a:rPr lang="es-BO" dirty="0"/>
              <a:t> internamente para realizar el trabajo de enviar la información de un objeto libro a la </a:t>
            </a:r>
            <a:r>
              <a:rPr lang="es-BO" dirty="0" err="1"/>
              <a:t>bd</a:t>
            </a:r>
            <a:r>
              <a:rPr lang="es-BO" dirty="0"/>
              <a:t>. Pero aquí nos llega el inconveniente de si luego quiero guardar la información del libro en un archivo </a:t>
            </a:r>
            <a:r>
              <a:rPr lang="es-BO" dirty="0" err="1"/>
              <a:t>xml</a:t>
            </a:r>
            <a:r>
              <a:rPr lang="es-BO" dirty="0"/>
              <a:t> por ejemplo tengo una dependencia basada en una clase concreta y no en una abstracción.</a:t>
            </a:r>
          </a:p>
        </p:txBody>
      </p:sp>
    </p:spTree>
    <p:extLst>
      <p:ext uri="{BB962C8B-B14F-4D97-AF65-F5344CB8AC3E}">
        <p14:creationId xmlns:p14="http://schemas.microsoft.com/office/powerpoint/2010/main" val="318688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REPASO DE PATRONES</a:t>
            </a:r>
            <a:endParaRPr lang="es-BO" dirty="0"/>
          </a:p>
        </p:txBody>
      </p:sp>
      <p:sp>
        <p:nvSpPr>
          <p:cNvPr id="3" name="2 Marcador de contenido"/>
          <p:cNvSpPr>
            <a:spLocks noGrp="1"/>
          </p:cNvSpPr>
          <p:nvPr>
            <p:ph sz="quarter" idx="1"/>
          </p:nvPr>
        </p:nvSpPr>
        <p:spPr/>
        <p:txBody>
          <a:bodyPr/>
          <a:lstStyle/>
          <a:p>
            <a:r>
              <a:rPr lang="es-BO" dirty="0" err="1" smtClean="0"/>
              <a:t>Singleton</a:t>
            </a:r>
            <a:r>
              <a:rPr lang="es-BO" dirty="0" smtClean="0"/>
              <a:t> (</a:t>
            </a:r>
            <a:r>
              <a:rPr lang="es-BO" dirty="0" err="1" smtClean="0"/>
              <a:t>Unica</a:t>
            </a:r>
            <a:r>
              <a:rPr lang="es-BO" dirty="0" smtClean="0"/>
              <a:t> entrada a un recurso)</a:t>
            </a:r>
          </a:p>
          <a:p>
            <a:r>
              <a:rPr lang="es-BO" dirty="0" err="1" smtClean="0"/>
              <a:t>Facade</a:t>
            </a:r>
            <a:r>
              <a:rPr lang="es-BO" dirty="0" smtClean="0"/>
              <a:t> (</a:t>
            </a:r>
            <a:r>
              <a:rPr lang="es-BO" dirty="0" err="1" smtClean="0"/>
              <a:t>Proxy</a:t>
            </a:r>
            <a:r>
              <a:rPr lang="es-BO" dirty="0" smtClean="0"/>
              <a:t>)</a:t>
            </a:r>
          </a:p>
          <a:p>
            <a:r>
              <a:rPr lang="es-BO" dirty="0" err="1" smtClean="0"/>
              <a:t>Abastract</a:t>
            </a:r>
            <a:r>
              <a:rPr lang="es-BO" dirty="0" smtClean="0"/>
              <a:t> Factory (</a:t>
            </a:r>
            <a:r>
              <a:rPr lang="es-BO" dirty="0" err="1" smtClean="0"/>
              <a:t>Construccion</a:t>
            </a:r>
            <a:r>
              <a:rPr lang="es-BO" dirty="0" smtClean="0"/>
              <a:t> de objetos)</a:t>
            </a:r>
          </a:p>
          <a:p>
            <a:r>
              <a:rPr lang="es-BO" dirty="0" err="1" smtClean="0"/>
              <a:t>Adapter</a:t>
            </a:r>
            <a:r>
              <a:rPr lang="es-BO" dirty="0" smtClean="0"/>
              <a:t> (Interfaz adaptable)</a:t>
            </a:r>
          </a:p>
          <a:p>
            <a:r>
              <a:rPr lang="es-BO" dirty="0" err="1" smtClean="0"/>
              <a:t>Repository</a:t>
            </a:r>
            <a:r>
              <a:rPr lang="es-BO" dirty="0" smtClean="0"/>
              <a:t> (</a:t>
            </a:r>
            <a:r>
              <a:rPr lang="es-BO" dirty="0" err="1" smtClean="0"/>
              <a:t>Facade</a:t>
            </a:r>
            <a:r>
              <a:rPr lang="es-BO" dirty="0" smtClean="0"/>
              <a:t> + CRUD&lt;T&gt;)</a:t>
            </a:r>
          </a:p>
          <a:p>
            <a:endParaRPr lang="es-BO" dirty="0" smtClean="0"/>
          </a:p>
          <a:p>
            <a:endParaRPr lang="es-BO" dirty="0"/>
          </a:p>
        </p:txBody>
      </p:sp>
    </p:spTree>
    <p:extLst>
      <p:ext uri="{BB962C8B-B14F-4D97-AF65-F5344CB8AC3E}">
        <p14:creationId xmlns:p14="http://schemas.microsoft.com/office/powerpoint/2010/main" val="4286256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3200" dirty="0">
                <a:solidFill>
                  <a:schemeClr val="dk1"/>
                </a:solidFill>
              </a:rPr>
              <a:t>Principio de Inversión de Dependencia </a:t>
            </a:r>
            <a:endParaRPr lang="es-BO" dirty="0"/>
          </a:p>
        </p:txBody>
      </p:sp>
      <p:sp>
        <p:nvSpPr>
          <p:cNvPr id="3" name="2 Marcador de contenido"/>
          <p:cNvSpPr>
            <a:spLocks noGrp="1"/>
          </p:cNvSpPr>
          <p:nvPr>
            <p:ph sz="quarter" idx="1"/>
          </p:nvPr>
        </p:nvSpPr>
        <p:spPr>
          <a:xfrm>
            <a:off x="457200" y="1600200"/>
            <a:ext cx="4402832" cy="3845024"/>
          </a:xfrm>
        </p:spPr>
        <p:txBody>
          <a:bodyPr>
            <a:normAutofit fontScale="92500" lnSpcReduction="10000"/>
          </a:bodyPr>
          <a:lstStyle/>
          <a:p>
            <a:r>
              <a:rPr lang="es-BO" b="1" dirty="0"/>
              <a:t>Aplicando la </a:t>
            </a:r>
            <a:r>
              <a:rPr lang="es-BO" b="1" dirty="0" err="1"/>
              <a:t>Inversion</a:t>
            </a:r>
            <a:r>
              <a:rPr lang="es-BO" b="1" dirty="0"/>
              <a:t> de Dependencia</a:t>
            </a:r>
          </a:p>
          <a:p>
            <a:pPr marL="0" indent="0">
              <a:buNone/>
            </a:pPr>
            <a:r>
              <a:rPr lang="es-BO" dirty="0"/>
              <a:t>Rediseñando esta pequeña estructura aplicaremos una abstracción ya sea con una Interface o clase abstracta. En este caso usaremos un Interface llamada </a:t>
            </a:r>
            <a:r>
              <a:rPr lang="es-BO" b="1" dirty="0" err="1"/>
              <a:t>Pesister</a:t>
            </a:r>
            <a:r>
              <a:rPr lang="es-BO" dirty="0"/>
              <a:t> que nos especifique los métodos necesarios para la abstracción y después dos clases que la implementen.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628800"/>
            <a:ext cx="4176464" cy="341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469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2800" dirty="0">
                <a:solidFill>
                  <a:schemeClr val="dk1"/>
                </a:solidFill>
              </a:rPr>
              <a:t>Principio de Inversión de Dependencia </a:t>
            </a:r>
            <a:endParaRPr lang="es-BO" dirty="0"/>
          </a:p>
        </p:txBody>
      </p:sp>
      <p:sp>
        <p:nvSpPr>
          <p:cNvPr id="3" name="2 Marcador de contenido"/>
          <p:cNvSpPr>
            <a:spLocks noGrp="1"/>
          </p:cNvSpPr>
          <p:nvPr>
            <p:ph sz="quarter" idx="1"/>
          </p:nvPr>
        </p:nvSpPr>
        <p:spPr>
          <a:xfrm>
            <a:off x="457200" y="1600200"/>
            <a:ext cx="4042792" cy="4781128"/>
          </a:xfrm>
        </p:spPr>
        <p:txBody>
          <a:bodyPr/>
          <a:lstStyle/>
          <a:p>
            <a:r>
              <a:rPr lang="es-BO" dirty="0"/>
              <a:t>Ahora en vez de una clase concreta usaremos una interface dentro de la clase Libro y luego desde afuera le pasamos al Libro la implementación necesaria, sea la de </a:t>
            </a:r>
            <a:r>
              <a:rPr lang="es-BO" dirty="0" err="1"/>
              <a:t>DBPersister</a:t>
            </a:r>
            <a:r>
              <a:rPr lang="es-BO" dirty="0"/>
              <a:t> o la </a:t>
            </a:r>
            <a:r>
              <a:rPr lang="es-BO" dirty="0" err="1"/>
              <a:t>XMLPersister</a:t>
            </a:r>
            <a:r>
              <a:rPr lang="es-BO" dirty="0"/>
              <a:t>.</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610442"/>
            <a:ext cx="3867150" cy="405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1331640" y="5672321"/>
            <a:ext cx="5822007" cy="1200329"/>
          </a:xfrm>
          <a:prstGeom prst="rect">
            <a:avLst/>
          </a:prstGeom>
        </p:spPr>
        <p:txBody>
          <a:bodyPr wrap="square">
            <a:spAutoFit/>
          </a:bodyPr>
          <a:lstStyle/>
          <a:p>
            <a:r>
              <a:rPr lang="es-BO" dirty="0"/>
              <a:t>Aquí Libro es nuestra clase de nivel alto y los </a:t>
            </a:r>
            <a:r>
              <a:rPr lang="es-BO" dirty="0" err="1"/>
              <a:t>persistidores</a:t>
            </a:r>
            <a:r>
              <a:rPr lang="es-BO" dirty="0"/>
              <a:t> nuestras clases de nivel bajo y basándonos en una abstracción llamada </a:t>
            </a:r>
            <a:r>
              <a:rPr lang="es-BO" dirty="0" err="1"/>
              <a:t>Persister</a:t>
            </a:r>
            <a:r>
              <a:rPr lang="es-BO" dirty="0"/>
              <a:t> aplicamos este principio.</a:t>
            </a:r>
          </a:p>
        </p:txBody>
      </p:sp>
    </p:spTree>
    <p:extLst>
      <p:ext uri="{BB962C8B-B14F-4D97-AF65-F5344CB8AC3E}">
        <p14:creationId xmlns:p14="http://schemas.microsoft.com/office/powerpoint/2010/main" val="2957810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err="1" smtClean="0"/>
              <a:t>IoC</a:t>
            </a:r>
            <a:r>
              <a:rPr lang="es-BO" dirty="0" smtClean="0"/>
              <a:t> - </a:t>
            </a:r>
            <a:r>
              <a:rPr lang="es-BO" b="1" dirty="0"/>
              <a:t>Inversión de </a:t>
            </a:r>
            <a:r>
              <a:rPr lang="es-BO" b="1" dirty="0" smtClean="0"/>
              <a:t>Control</a:t>
            </a:r>
            <a:endParaRPr lang="es-BO" dirty="0"/>
          </a:p>
        </p:txBody>
      </p:sp>
      <p:sp>
        <p:nvSpPr>
          <p:cNvPr id="3" name="2 Marcador de contenido"/>
          <p:cNvSpPr>
            <a:spLocks noGrp="1"/>
          </p:cNvSpPr>
          <p:nvPr>
            <p:ph sz="quarter" idx="1"/>
          </p:nvPr>
        </p:nvSpPr>
        <p:spPr/>
        <p:txBody>
          <a:bodyPr>
            <a:normAutofit fontScale="85000" lnSpcReduction="20000"/>
          </a:bodyPr>
          <a:lstStyle/>
          <a:p>
            <a:r>
              <a:rPr lang="es-BO" dirty="0"/>
              <a:t>El principio establece una diferenciación entre el concepto de biblioteca y </a:t>
            </a:r>
            <a:r>
              <a:rPr lang="es-BO" dirty="0" err="1"/>
              <a:t>framework</a:t>
            </a:r>
            <a:r>
              <a:rPr lang="es-BO" dirty="0"/>
              <a:t>, definiendo el primero como un simple conjunto de clases, métodos y funciones que son invocadas por el flujo del programa y que posteriormente devuelven el control a éste (control normal) y el segundo como un diseño más abstracto y elaborado que se encargará, en algún momento, de invocar el código que el programador se encargue de codificar (inversión de control).</a:t>
            </a:r>
          </a:p>
          <a:p>
            <a:r>
              <a:rPr lang="es-BO" dirty="0" err="1" smtClean="0"/>
              <a:t>Eljemplo</a:t>
            </a:r>
            <a:r>
              <a:rPr lang="es-BO" dirty="0" smtClean="0"/>
              <a:t>: </a:t>
            </a:r>
            <a:r>
              <a:rPr lang="es-BO" dirty="0"/>
              <a:t>un control normal sería un simple programa secuencial de consola en el que el programa va solicitando datos al usuario y realizando operaciones (cálculos, visualización por pantalla) al recibir las respuestas. Un programa que aplica una inversión de control, sin embargo, se podría representar como una ventana compuesta por cajas de texto, etiquetas y botones. El Framework, en este caso, expondría un bucle de espera que detectaría la emisión de eventos, como la pulsación de un botón, momento en el cual se ejecutaría el código de usuario. El Framework invocará nuestro código en lugar de realizar la operación contraria.</a:t>
            </a:r>
          </a:p>
          <a:p>
            <a:endParaRPr lang="es-BO" dirty="0"/>
          </a:p>
        </p:txBody>
      </p:sp>
    </p:spTree>
    <p:extLst>
      <p:ext uri="{BB962C8B-B14F-4D97-AF65-F5344CB8AC3E}">
        <p14:creationId xmlns:p14="http://schemas.microsoft.com/office/powerpoint/2010/main" val="84842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err="1" smtClean="0"/>
              <a:t>IoC</a:t>
            </a:r>
            <a:r>
              <a:rPr lang="es-BO" dirty="0" smtClean="0"/>
              <a:t> - </a:t>
            </a:r>
            <a:r>
              <a:rPr lang="es-BO" b="1" dirty="0"/>
              <a:t>Inversión de </a:t>
            </a:r>
            <a:r>
              <a:rPr lang="es-BO" b="1" dirty="0" smtClean="0"/>
              <a:t>Control (2)</a:t>
            </a:r>
            <a:endParaRPr lang="es-BO" dirty="0"/>
          </a:p>
        </p:txBody>
      </p:sp>
      <p:pic>
        <p:nvPicPr>
          <p:cNvPr id="3074" name="Picture 2" descr="http://maashaack.googlecode.com/svn/gfx/framework/ioc/ioc_hollywood_princip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03" y="1844824"/>
            <a:ext cx="2952328" cy="30243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adobe.com/content/dotcom/en/devnet/flex/articles/ioc_frameworks/_jcr_content/articlecontentAdobe/image_0.adimg.mw.650.jpg/127987722096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335" y="1698616"/>
            <a:ext cx="2957486" cy="309853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1907704" y="5517232"/>
            <a:ext cx="5544616" cy="461665"/>
          </a:xfrm>
          <a:prstGeom prst="rect">
            <a:avLst/>
          </a:prstGeom>
          <a:noFill/>
        </p:spPr>
        <p:txBody>
          <a:bodyPr wrap="square" rtlCol="0">
            <a:spAutoFit/>
          </a:bodyPr>
          <a:lstStyle/>
          <a:p>
            <a:r>
              <a:rPr lang="es-BO" sz="2400" b="1" dirty="0" smtClean="0"/>
              <a:t>NO ME LLAMES … YO TE LLAMO!</a:t>
            </a:r>
            <a:endParaRPr lang="es-BO" sz="2400" b="1" dirty="0"/>
          </a:p>
        </p:txBody>
      </p:sp>
    </p:spTree>
    <p:extLst>
      <p:ext uri="{BB962C8B-B14F-4D97-AF65-F5344CB8AC3E}">
        <p14:creationId xmlns:p14="http://schemas.microsoft.com/office/powerpoint/2010/main" val="3862606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INYECCION DE DEPENDENCIA</a:t>
            </a:r>
            <a:endParaRPr lang="es-BO" dirty="0"/>
          </a:p>
        </p:txBody>
      </p:sp>
      <p:sp>
        <p:nvSpPr>
          <p:cNvPr id="3" name="2 Marcador de contenido"/>
          <p:cNvSpPr>
            <a:spLocks noGrp="1"/>
          </p:cNvSpPr>
          <p:nvPr>
            <p:ph sz="quarter" idx="1"/>
          </p:nvPr>
        </p:nvSpPr>
        <p:spPr/>
        <p:txBody>
          <a:bodyPr>
            <a:normAutofit fontScale="92500" lnSpcReduction="10000"/>
          </a:bodyPr>
          <a:lstStyle/>
          <a:p>
            <a:r>
              <a:rPr lang="es-BO" dirty="0" smtClean="0"/>
              <a:t>La </a:t>
            </a:r>
            <a:r>
              <a:rPr lang="es-BO" dirty="0"/>
              <a:t>inyección de dependencias es un patrón de diseño que nos permite construir software con poco acoplamiento. Básicamente, el patrón funciona con un objeto que se encarga de construir las dependencias que una clase necesita y se las suministra, de ahí el término “inyección”. Esto implica que la clase ya no crea directamente los objetos que necesita, sino que los recibe de otra clase. </a:t>
            </a:r>
            <a:r>
              <a:rPr lang="es-BO" dirty="0" smtClean="0"/>
              <a:t>Imaginemos </a:t>
            </a:r>
            <a:r>
              <a:rPr lang="es-BO" dirty="0"/>
              <a:t>que tenemos una clase A que necesita usar otra clase B. Si en vez de hacer una dependencia directa de la clase B, creamos una interfaz B, esto significa que podemos cambiar la implementación de la clase B muchas veces sin afectar la clase A ya que no dependerán directamente. La imagen a continuación es una diagrama en notación UML que explica lo anteriormente mencionado.</a:t>
            </a:r>
            <a:endParaRPr lang="es-BO" dirty="0"/>
          </a:p>
        </p:txBody>
      </p:sp>
    </p:spTree>
    <p:extLst>
      <p:ext uri="{BB962C8B-B14F-4D97-AF65-F5344CB8AC3E}">
        <p14:creationId xmlns:p14="http://schemas.microsoft.com/office/powerpoint/2010/main" val="1089645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INYECCION DE DEPENDENCIA (2)</a:t>
            </a:r>
            <a:endParaRPr lang="es-BO" dirty="0"/>
          </a:p>
        </p:txBody>
      </p:sp>
      <p:sp>
        <p:nvSpPr>
          <p:cNvPr id="5" name="AutoShape 2"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6" name="AutoShape 4"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7" name="AutoShape 6"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8" name="AutoShape 8"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9" name="AutoShape 10"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4108" name="Picture 12" descr="http://www.adictosaltrabajo.com/tutoriales/DependencyInjector/image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556792"/>
            <a:ext cx="6181725" cy="2219326"/>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4"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1" name="AutoShape 16"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2" name="AutoShape 18"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3" name="12 CuadroTexto"/>
          <p:cNvSpPr txBox="1"/>
          <p:nvPr/>
        </p:nvSpPr>
        <p:spPr>
          <a:xfrm>
            <a:off x="765175" y="4221088"/>
            <a:ext cx="6975177" cy="1477328"/>
          </a:xfrm>
          <a:prstGeom prst="rect">
            <a:avLst/>
          </a:prstGeom>
          <a:noFill/>
        </p:spPr>
        <p:txBody>
          <a:bodyPr wrap="square" rtlCol="0">
            <a:spAutoFit/>
          </a:bodyPr>
          <a:lstStyle/>
          <a:p>
            <a:r>
              <a:rPr lang="es-BO" dirty="0" smtClean="0"/>
              <a:t>Ejemplo: </a:t>
            </a:r>
          </a:p>
          <a:p>
            <a:r>
              <a:rPr lang="es-BO" dirty="0"/>
              <a:t>Imaginemos que estamos haciendo un videojuego en cual tenemos un personaje que es un robot, este robot puede realizar acciones de diferentes maneras, por lo cual su cabeza puede ser conectada a infinidad de cuerpos distintos.</a:t>
            </a:r>
            <a:endParaRPr lang="es-BO" dirty="0"/>
          </a:p>
        </p:txBody>
      </p:sp>
    </p:spTree>
    <p:extLst>
      <p:ext uri="{BB962C8B-B14F-4D97-AF65-F5344CB8AC3E}">
        <p14:creationId xmlns:p14="http://schemas.microsoft.com/office/powerpoint/2010/main" val="3963985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INYECCION DE DEPENDENCIA (3)</a:t>
            </a:r>
            <a:endParaRPr lang="es-BO" dirty="0"/>
          </a:p>
        </p:txBody>
      </p:sp>
      <p:sp>
        <p:nvSpPr>
          <p:cNvPr id="5" name="AutoShape 2"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6" name="AutoShape 4"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7" name="AutoShape 6"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8" name="AutoShape 8"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9" name="AutoShape 10"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0" name="AutoShape 14"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1" name="AutoShape 16"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2" name="AutoShape 18"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3" name="12 CuadroTexto"/>
          <p:cNvSpPr txBox="1"/>
          <p:nvPr/>
        </p:nvSpPr>
        <p:spPr>
          <a:xfrm>
            <a:off x="612775" y="1844824"/>
            <a:ext cx="6975177" cy="1754326"/>
          </a:xfrm>
          <a:prstGeom prst="rect">
            <a:avLst/>
          </a:prstGeom>
          <a:noFill/>
        </p:spPr>
        <p:txBody>
          <a:bodyPr wrap="square" rtlCol="0">
            <a:spAutoFit/>
          </a:bodyPr>
          <a:lstStyle/>
          <a:p>
            <a:r>
              <a:rPr lang="es-BO" dirty="0" smtClean="0"/>
              <a:t>Aproximaciones: </a:t>
            </a:r>
          </a:p>
          <a:p>
            <a:pPr marL="285750" indent="-285750">
              <a:buFont typeface="Arial" pitchFamily="34" charset="0"/>
              <a:buChar char="•"/>
            </a:pPr>
            <a:r>
              <a:rPr lang="es-BO" dirty="0" smtClean="0"/>
              <a:t>Una </a:t>
            </a:r>
            <a:r>
              <a:rPr lang="es-BO" dirty="0"/>
              <a:t>clase base Robot con un atributo cuerpo, crear varias clases asignando un atributo Cuerpo diferente en el constructor</a:t>
            </a:r>
          </a:p>
          <a:p>
            <a:pPr marL="285750" indent="-285750">
              <a:buFont typeface="Arial" pitchFamily="34" charset="0"/>
              <a:buChar char="•"/>
            </a:pPr>
            <a:r>
              <a:rPr lang="es-BO" dirty="0"/>
              <a:t>Una clase Robot con un atributo enumeración que le permita cambiar de cuerpo</a:t>
            </a:r>
          </a:p>
          <a:p>
            <a:pPr marL="285750" indent="-285750">
              <a:buFont typeface="Arial" pitchFamily="34" charset="0"/>
              <a:buChar char="•"/>
            </a:pPr>
            <a:r>
              <a:rPr lang="es-BO" dirty="0"/>
              <a:t>Muchas clases cuerpo que heredan de una clase Robot</a:t>
            </a:r>
          </a:p>
        </p:txBody>
      </p:sp>
      <p:sp>
        <p:nvSpPr>
          <p:cNvPr id="3" name="2 Rectángulo"/>
          <p:cNvSpPr/>
          <p:nvPr/>
        </p:nvSpPr>
        <p:spPr>
          <a:xfrm>
            <a:off x="612775" y="3613912"/>
            <a:ext cx="6975177" cy="923330"/>
          </a:xfrm>
          <a:prstGeom prst="rect">
            <a:avLst/>
          </a:prstGeom>
        </p:spPr>
        <p:txBody>
          <a:bodyPr wrap="square">
            <a:spAutoFit/>
          </a:bodyPr>
          <a:lstStyle/>
          <a:p>
            <a:r>
              <a:rPr lang="es-BO" dirty="0"/>
              <a:t>Sin embargo a la final la responsabilidad del cuerpo y de la cabeza sigue siendo confusa, otro de mis principios favoritos de Diseño Orientado a Objetos es de “Single </a:t>
            </a:r>
            <a:r>
              <a:rPr lang="es-BO" dirty="0" err="1"/>
              <a:t>Responsability</a:t>
            </a:r>
            <a:r>
              <a:rPr lang="es-BO" dirty="0"/>
              <a:t>”</a:t>
            </a:r>
            <a:endParaRPr lang="es-BO" dirty="0"/>
          </a:p>
        </p:txBody>
      </p:sp>
      <p:sp>
        <p:nvSpPr>
          <p:cNvPr id="4" name="3 Rectángulo"/>
          <p:cNvSpPr/>
          <p:nvPr/>
        </p:nvSpPr>
        <p:spPr>
          <a:xfrm>
            <a:off x="634050" y="4653136"/>
            <a:ext cx="7407225" cy="1200329"/>
          </a:xfrm>
          <a:prstGeom prst="rect">
            <a:avLst/>
          </a:prstGeom>
        </p:spPr>
        <p:txBody>
          <a:bodyPr wrap="square">
            <a:spAutoFit/>
          </a:bodyPr>
          <a:lstStyle/>
          <a:p>
            <a:r>
              <a:rPr lang="es-BO" dirty="0"/>
              <a:t>¿Qué hacer? Inyección de </a:t>
            </a:r>
            <a:r>
              <a:rPr lang="es-BO" dirty="0" smtClean="0"/>
              <a:t>dependencias. </a:t>
            </a:r>
            <a:r>
              <a:rPr lang="es-BO" dirty="0"/>
              <a:t>Que sucede cuando te inyectan algo, ¿una vacuna por ejemplo? Depositan nuevos componentes en tu cuerpo, que pueden modificar el funcionamiento, sin que esto implique que vuelvas a nacer.</a:t>
            </a:r>
            <a:endParaRPr lang="es-BO" dirty="0"/>
          </a:p>
        </p:txBody>
      </p:sp>
    </p:spTree>
    <p:extLst>
      <p:ext uri="{BB962C8B-B14F-4D97-AF65-F5344CB8AC3E}">
        <p14:creationId xmlns:p14="http://schemas.microsoft.com/office/powerpoint/2010/main" val="1806499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INYECCION DE DEPENDENCIA (4)</a:t>
            </a:r>
            <a:endParaRPr lang="es-BO" dirty="0"/>
          </a:p>
        </p:txBody>
      </p:sp>
      <p:sp>
        <p:nvSpPr>
          <p:cNvPr id="5" name="AutoShape 2"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6" name="AutoShape 4"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7" name="AutoShape 6"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8" name="AutoShape 8"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9" name="AutoShape 10"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0" name="AutoShape 14"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1" name="AutoShape 16"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2" name="AutoShape 18"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034" y="2060848"/>
            <a:ext cx="3829050"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060848"/>
            <a:ext cx="221932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CuadroTexto"/>
          <p:cNvSpPr txBox="1"/>
          <p:nvPr/>
        </p:nvSpPr>
        <p:spPr>
          <a:xfrm>
            <a:off x="612775" y="1556792"/>
            <a:ext cx="3455169" cy="369332"/>
          </a:xfrm>
          <a:prstGeom prst="rect">
            <a:avLst/>
          </a:prstGeom>
          <a:noFill/>
        </p:spPr>
        <p:txBody>
          <a:bodyPr wrap="square" rtlCol="0">
            <a:spAutoFit/>
          </a:bodyPr>
          <a:lstStyle/>
          <a:p>
            <a:r>
              <a:rPr lang="es-BO" dirty="0" smtClean="0"/>
              <a:t>Primera Aproximación</a:t>
            </a:r>
            <a:endParaRPr lang="es-BO" dirty="0"/>
          </a:p>
        </p:txBody>
      </p:sp>
    </p:spTree>
    <p:extLst>
      <p:ext uri="{BB962C8B-B14F-4D97-AF65-F5344CB8AC3E}">
        <p14:creationId xmlns:p14="http://schemas.microsoft.com/office/powerpoint/2010/main" val="2076487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INYECCION DE DEPENDENCIA (5)</a:t>
            </a:r>
            <a:endParaRPr lang="es-BO" dirty="0"/>
          </a:p>
        </p:txBody>
      </p:sp>
      <p:sp>
        <p:nvSpPr>
          <p:cNvPr id="5" name="AutoShape 2"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6" name="AutoShape 4"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7" name="AutoShape 6"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8" name="AutoShape 8"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9" name="AutoShape 10"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0" name="AutoShape 14"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1" name="AutoShape 16"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2" name="AutoShape 18"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4" name="13 CuadroTexto"/>
          <p:cNvSpPr txBox="1"/>
          <p:nvPr/>
        </p:nvSpPr>
        <p:spPr>
          <a:xfrm>
            <a:off x="612775" y="1556792"/>
            <a:ext cx="3455169" cy="369332"/>
          </a:xfrm>
          <a:prstGeom prst="rect">
            <a:avLst/>
          </a:prstGeom>
          <a:noFill/>
        </p:spPr>
        <p:txBody>
          <a:bodyPr wrap="square" rtlCol="0">
            <a:spAutoFit/>
          </a:bodyPr>
          <a:lstStyle/>
          <a:p>
            <a:r>
              <a:rPr lang="es-BO" dirty="0" err="1" smtClean="0"/>
              <a:t>Inyeccion</a:t>
            </a:r>
            <a:endParaRPr lang="es-BO"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2276872"/>
            <a:ext cx="21431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200672"/>
            <a:ext cx="3228975"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derecha"/>
          <p:cNvSpPr/>
          <p:nvPr/>
        </p:nvSpPr>
        <p:spPr>
          <a:xfrm>
            <a:off x="2915816" y="3789040"/>
            <a:ext cx="864096" cy="483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Tree>
    <p:extLst>
      <p:ext uri="{BB962C8B-B14F-4D97-AF65-F5344CB8AC3E}">
        <p14:creationId xmlns:p14="http://schemas.microsoft.com/office/powerpoint/2010/main" val="2141374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INYECCION DE DEPENDENCIA (6)</a:t>
            </a:r>
            <a:endParaRPr lang="es-BO" dirty="0"/>
          </a:p>
        </p:txBody>
      </p:sp>
      <p:sp>
        <p:nvSpPr>
          <p:cNvPr id="5" name="AutoShape 2"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6" name="AutoShape 4"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7" name="AutoShape 6"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8" name="AutoShape 8"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9" name="AutoShape 10"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0" name="AutoShape 14"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1" name="AutoShape 16"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2" name="AutoShape 18" descr="data:image/jpeg;base64,/9j/4AAQSkZJRgABAQAAAQABAAD/2wCEAAkGBhIQDQ8OEA8QEA8NEBAUEA8XFBEPDw8YGBAWFxcQFBUXHScqFxkjHRUVHy8jIycrLCw4FR49NjEqNSYsMCoBCQoKDgwOGg8PGiwkHyIpKiwpLCwqLCwsLCkpLCwsLCksLCwqLCwsLCwpKSwpKSwpLCwsLCkpLCwsLCwpKTU2LP/AABEIAJoBRwMBIgACEQEDEQH/xAAbAAEAAwEBAQEAAAAAAAAAAAAABQYHBAMCAf/EAE4QAAEDAgIDCQkMCAcAAwAAAAEAAgMEERIhBROTBhQVIjFBVNHSBxYkMlFSU2HUIzQ1ZHF0gZGSlLKzFzNCVWJztdMlQ3J1gqGkg7Tx/8QAGQEBAAMBAQAAAAAAAAAAAAAAAAECBAMF/8QAJREBAAECBgIDAQEBAAAAAAAAAAECEQMSEzFRYSEyFEGBcSIE/9oADAMBAAIRAxEAPwDU63dzQwyvhkqWiSJ2F7Q2V+E2BwktaRfMLx/SJo/pQ2c/YVOkcd9V+Z9/1H4Y19Yz5T9ZXWMO8XZ6sa02st/6RNH9KGzn7CfpE0f0obOfsLN90e6CSl1eBmsxtmc4HWEgRsDjbBe3L4xyFs8l+z7rImgm0zgNbYtDCCI5WRl2IvADbvBxEgWzNk045NaeGj/pE0f0obOfsJ+kTR/Shs5+ws0busaHFrmym0lsTACxjTI1jXvOM34zgCW35bgWuv2HdfE4NIbPZ72sDiGNZxgS15cX2ANuQnF/CmSOTVq4aV+kTR/Shs5+wn6RNH9KGzn7CoujdKCeMyNEjQHuaWuwh4Ite7WuOHl5HWPlAXXjPlP1lTp9q688Lxo7dpRVEzYIqhrpZL4GYZGF1mlxAxNFzYE29RU2sx0U48JaNzPvmX+n1S05c6otNneirNFxEVQ3ppOJ5kdIahu+mHVxuiYTEdaC0NeGgWLo3HjE2bYXLeNVdb0WcCg0wIQHGoc4R0mudrINY8ikc2RkFpWggTFjy5xYTxxdwsDJbw0mW1LGSSh2sjdHPI+GIvGreJGNYwyNa3xQ04WkFwJD8NnBdUXlSteI2CRzXSBjQ9zRga51hicG3NgTfK69UBFxaaqHR0lTKw2fHBM5p5bFsZINvlCzSmr6t0cbjpGtu+Njjxqa1y0E/wCT61ammZ2UqrindrCLI5dOTNdhOlKsuxhhbrKO7SfLeIdfqOa8WbqXEsDdMVTtZiwkPpiDhaHHPU5ZEHPlU6cq61LYkWNVm610UZkOl6sgMc4ND6UveG3vhBhHk57L274pAHF2l6puC2MGSluwk2sbQ555ZXTJJq09tfRZFw/Jxv8AF6ri2xe6UuV//hXS2tqSARpKtIIBBxUxB9Y9xU6co1qWqIqduC0jM+atimqJZ2wimcwyasvbjbJiF2NblxRzK4qkxZ1ibxcREUJEREBERAREQEREBERAREQEREGQ1lc1lZXtcJSd/Tniw1Erc2x/tMYRf1XXzwqzzaj7tV/211S++q/5/UfhjX7ZaadoYK7ZpRVa6mnw66CWTAThxUtWbX5f8vnsF4upaMue40r8Ul8Z3pVguuRllH6gptFayt0QGUovameL2B8EqwMnBwH6vmLWn6Avje9JbDvaTDixYd61hbf/AE6u1shlyZKaslksXR1LUwRAtjimYHOLnWpazjEgDEfc8zYAfQF7cKs82o+7Vf8AbXXZLIeH5oGsa/Smjg0SAiomPGhniHvCqGRkYATnyXv9RWrLKIJnsraB8URmkbUSYYg5sZf4DUg8Z2QsCTn5FolFpCofDK+SidFIwHVxGaF5l4t7BzTZueWaz4m7Zg+qTRRGi9KVMkmGagdTswk6wzwSi/M3Cw3XnwvV67Bwa7V6zDrt8U9sOK2sw3vyZ25VR1TaKI0ppOpjkww0DqhmEHWCeGIX524Xm/8A+r0rdIVDIYnx0TpZHgayETQsMXFvYucbOzyyQSaKMg0jUOpnyuonMmaTgp9dC4ycmeMGw5Ty+RfmidI1Er3NnonUzQ24eZoZsRuOLZhy8v0IPrdGfAKz1U09/V7i5ZtQ/qIf5UX5YU1ur0lUBskhonU75YZoi7XwSCpZq3cR0TTc2uXBwF2Z34uIGEpWHe8YHPCwDZCy7YX2zf8AR9OQ6Hhc9zmuN3yMlIa9pBLS9wIFvFvI8/8APyWt597ceENxy21bYiLt4zBStgscvNa038vqNlDUm5qpYQdVEJWup3ipxtDhq6URugGEXs5w5eQDNekOhq0YZHYnSMZUtYN8vaGY2xYLnGSRibJ+0T4uYsLX/HK3aWZueiaySPG4a+IxOsI4yQXYiQGtF3ZDy8nyW/X6AaZ3VAlmEznl4feNxYcbnZYmm4Ae5ovewt5FDnQVa4wveWF1G50kIe8yOcTOHYMWI4eIxrLuLsnHPnXXBo6rDo8etcBI8y+E2DyXcSUDmjaOWPn8hsn4j9dse52IGQ3f7rck+5hwJkbJfGG3PHY11jlxRkclI08DY2MjYLMja1rR5A0AAfUAq1S6Lr2iIvklc5sl5BrgGWwNDng4yTc4nAEYQb3ZY5TOgqeZlOGTlzpA53GLjI5zcrFxxOsTnkDYc1uRTCJ/q19z333pD/RRfhmV5VG7n3vvSH+ii/DMrys9W8tuH6wIiKq4iIgIiICIiAiIgIiICIiAiIgyGsfKKyv1ccTm7+nzdK+N18MdxhETsvp+pfGsqPRU+3l/sLrk99V/z+o/DGvpaadoYK/aXFraj0VPt5f7Ca2o9FT7eX+wu1FZS7i1tR6Gn28v9hNbUeip9vL/AGF2L9Qu4tbUeip9vL/YTW1Hoafby/2F2ohd86BfKdKaO1jImjfE1i2R8hvvCqyIdG2wtfO/ky8mrLMNE/CejfnMv9Pqlp6z4m7Zg+oiIqOwiIgKL0XuijqWzPijnLIC8YzE5rZS1zmu1RPj2LCMvUpRRm5ySB1K11Mwsh1k9mm4OIVEgkOZPK8PP0oKlp/TAIqamOmrInPpJY5tfA+OJzMDsIY93iSYiLN5HkgHPC5tYpNDxaqK7XX1cd/dajzB/GtK3R6JxxVMzi6Qx0s4gitxY3GF4MjQPGeQbXPICQLXN80o9MwCGIGVoIijBFnZEMAI5F1w7fbhjX8We/A0Pmv21R204Gh81+2qO2vzhun9M36ndScN0/pm/U7qXXwzWq7fvA0Pmv21R204Gh81+2qO2vk6cp/TsF+Txhf1DLMr94bp/TN+p3UngtV2/eB4fNftqjtpwND5r9tUdtfnDdP6Zv1O6k4bp/TN+p/UngtV2svc2gbHU6Qa0ENw0ZsXPeblsvO4k/8Aavqofc2mbJUaQkYcTC2jAdYhpIbLcAkcouPrV8Werdto9YERFVcREQEREBERAREQEREBERAREQVWr7n0ck00zauri18jpHMZvUsDnAAkY4XHmHOvL9HDOn13/i9nVvRTeVctPCofo4Z0+u/8Xs68azcHFFG6WTSNcGMFybUbj5AABT3JJsABmbhXVEzTyZKeIZcNzcmscw1FdjjjZM+mAo3VDIHvexrw4QYXygxvJjA57AkgYp6n3ARSMbIzSNa5kjQ5rhvKxBFwfe6sEejmjSEtTrQXvpYYjDldrWzTOEnLexLyOT9lSaZp5MlPCofo4Z0+u/8AF7On6OGdPrv/ABezq3omaeTJTwrGjdwccNTDUGqqpnU7nOYx+9gy7onx3OriaTxZHc/OrOiKL3TERGwiIiRERAUZucoGQUrYo5RMwSVDhILWJfUSPc3LyFxb/wAVJqI3K6MfTUbYZbB4lqXGxuLPqpJG5/I8IJdLIiBZfEsjWNc9xDWsBLnE2a0AXJJ5gvteFdQxzxPhlYJIpWlr2HxXDyFBXItEHSDZqqbWRa5mGhHGbJSsDg5tSBlhle5rJPKA1gNiCpbc9pJ08HurcFTA4xVLMwGyNtdzf4XAte084e1VXdPuGpBJo+KGPUGprTG+RhxuLRRVMmHDJiaRijacweTygKS0ZuBNNj3vpCph1mHHhh0cC/De1yac3tc/WgtlksoDvdqf3xXbLRvsyd7tT++K7ZaN9mQT6KA73an98V2y0b7Mne7U/viu2WjfZkE+igO92p/fFdstG+zJ3u1P74rtlo32ZBPooDvdqf3xXbLRvsyd7tT++K7ZaN9mQT6KA73an98V2y0b7Mo3dHS1dHRzVTdK1cjoGhwjfFo/Vv4wGF2GnBtnzEH1oLiiIgIiICIiAiIgIiICIiAiIgh4dGvGlZqogap9FTxNNxfEyed7hbyWkbn61MKFhlk4XnYS/UihpnNGerxmoqA4jmxWDL/IFNICIorS2nHQSxQx0lRVSSskfaMwMaxrHMaS50z2C5MjbAG+R8iCVRR1dpOWOON7KKondILujY+la6HIGzzJK0E524pPIvyPScppnTGhqGyNNhSl9KZn5jMOEpYBmTm8ch9SCSRRujNKSyucJKGopg0XDpH0rw/PxRqZXkH5bBeNJpud8rWP0ZVxNcbGV0lC5jPWQydzrfICgmEUPXaanjlcxmjaqdrbWlZJQtY/K+Qkna71Zgci9tJaTliwauhqKnGCXat9KzV8nFdrZW3PyX5EEkoTcc6Q0LTNrNZrqu+PFjtvuXDy82HDb1WXUdJy72E28agyk2NLjpdcM7Xxa3Bbn8fnX1oOWd9Mx1VGIp3GQujBacA1jsAJa4i+DDexIvdB3oiICIiCB3S++tEf7i7+m1inlA7pffWiP9xd/TaxTyAiIgIiICIiAiIgKu90L4IrP5Y/G1WJV3uhfBFZ/LH42oLEEQIgIiICIiAiIgIiICIiAiIgiotKPOkpaSzdXHSQTA54sT5pmEH1Wjb/ANqVUZHVRHSEsQjtUNpYXumsONGZpg2O/Lk5rz/yUmgKLm0m5ukYKUBurlpKmZxzxYo5qdjQPVaZ31BSijZqmIaQhiMd6h1LUvZLYcWNstOHx35eM58Z/wCCCSREQEREBERAREQEREBERBA7pffWiP8AcXf02sU8oHdL760R/uLv6bWKeQEREBERAREQEREBV3uhfBFZ/LH42qxKu90L4IrP5Y/G1BYgiBEBERAREQEREBERARRG6jTpo6cStiEr3zQxNYXmJt5HhoLnBrrAX5mlVwbvqvoNN98m9lUxTM7KzVEbr0iovf8AVXQaX75N7Knf9VdBpfvk3sqnJKNSnlZ46WIaQllEhNQ6lhY6K4s2MTTFslrXzc545f2VJrNo91FUK6Ss3pTEyU8MGr31LYYJZX48W9ufW2tb9n1rv7/qvoNN98m9lTJJqU8r0o2amiOkIZTIRUNpaljIrizo3S05fJa18nMiHL+2qv3/AFX0Gm++Teyrgl3U1Tq2Ks3pTAw088Or31LZ2tlgfjxb2ytqbWtni5rZskmpTy0lFF7m9MmspGVBjEbnOla5gdrA0xzPjNnWFxdhIyHLyKUVVxFG1W6OmiMoknjaacXlbclzP1fKB/Oi5PPC53bs6IYr1UfuZaH+NxS5pcAcuYNJPkAubBBNIoSp3Z0cbi10/GbNFCWhkjnYpHljMgM2ktcMQy4pzXrHurpHOa1tQxznyiJrRiJc48lgBm3+LxfWglkXLQaTinDnQyMkDCA4tN7EtDgD9DgfpXUgIufSFXqYJZiMQhje8t5CcLS63/SpUXdDqnNa8UNNZ7WuHhkt7EAi/g3rUxEzsrNUU7r6iovf9VdBpfvk3sqd/wBVdBpfvk3sqnJKNSnlObpffWiP9xd/TaxTyzfSO6qqmlpJN6Uzd51BmA31KdZemmhwX3txf12K+fi+u47u/wCqug0v3yb2VMkmpTyvSKi9/wBVdBpfvk3sqd/1V0Gl++Teypkk1KeV6RV7cruofWPqI5IGQvp9UeJK6djhIHEZujYQRgPN5M1YVVaJuIi5tJ1ogp5py0uEEUkhaMi7Awutf6ES6UVDj7oNU5ocKGms4AjwybnF+jL67/qroNL98m9lVskqalPK9Ku90L4IrP5Y/G1Q/f8AVXQaX75N7Ko/T+6iqq6SalNJTRiZuHGKqV5bmDe29hfk8qZJNSnlpQRUXv8AqroNN98m9lTv+qug0v3yb2VMkmpTyvSKi9/1V0Gl++Teyrp0Vu5mkq6enlpIY21MjmB7Kh8zmkQSS3LXQsytERy84TLJFdM7SuKIiquIiICIiCq90b3nB8+ovzws407DI6posIlMIMmtwCoc0caO2IQuBGWKxOQzutF7pN94xYbYt+0eG9w2+vFsVs7fIqVep82l+1P2V2w9mbG9oQW+9IBoJEji7UuLRAA4Evka+EOAIbkI3XcLZ8rQUfWV7nSBrZWDG4tJhBIAjqDgFwAQXMhAOf6zlN1O+EebS/an7KeEebS/an7KvZxv1Ct1EtfiZJgkMsbZMBEAwkyR0r9U8XyaHh7MXKMJ9ZHo2auj4kUUhsat1nMvE4umqnNOO2WeptdwuHjKxurB4R5KX7U/ZS9T5KX7U/ZSyc38VuCWtZrCxk5Ms73tc+AAyu1dM1rZWk+4xka25yth5QrJonWmNzpnEudJLhaWBhYwSEMbly3aA6585PCPNpftT9lL1PkpftT9lTEWVmbr53O/gyP+fXf/AH51ZVWe5yf8Liva+urb25L7+nva/NdWa6zS3xsgKjcXA6SWVplikmkZIXMc0YXMkbI1zWkEeMHuzBzmk84rmrO57TSx6t75XHfEs5e4QyFz5IdW+7XxlpBBJ8XI/UrRdFCVXZ3PqcSvmEs+OSSB9y6M2MNSZ2NvguWguw2JNmtaBawXzo/uc00AjETpGCGWKRpDadr/AHM8VpkEeIixLSSbkOcL5lWq6XQR2idAw0pldEHYp3Bz3OcXuNgcrnO1y53yvcedSKXRBHbo/eFZ82n/ACnLNaD9TD/Ki/Lar9ul0m1sFTA9rma2ln1UmRZKRC8uiB5ngC9jyi5F7G2a0RqNTFYU1tVHbjTXtgHLxV1w/tnx/pBsFUx8j2R1eNr6syl2sdHIx0loREx5Ic4A34jcgDy5BekdRWi73iou+GMBrYbhpFU9rpCMJwv1eB1sNyHHLii094R5tL9qfsp4R5tL9qfsrpZwur7Jq8yw1Bhf7nHHE+Mksa9z4iXSGK2YEjmXdfLA4L1FdW4eK2dzhT3YHUzWB8vGxtkN+IG2bg8/18qm71PkpftT9lPCPNpftT9lLF+oQhra2zbCQ4opczTyAsON+B8gLBiOENGFtjcg4XA2U9oyR7oInSNcyRzBja6weD67AZ8/IOXkByXx4R5tL9qfspep8lL9qfsqYRPlaO57770h/oovwzK8qh9zbHvnSGswYsNH4hcW2wzW8YA35VfFnq3lto9YFF7qfg2u+aVP5LlKKL3UfB1b80qfyXKq7FpIJzKMIqdYX0RppGufvWOIMj12sAOH0lw4Em7bZL8pJa1sPGNQdXA24MI1j5DUua7MglwayzsgSRYgFTNMajVx5UviMtxpr+KP4V6eEebS/an7K02YLq1C2sfMHujqhM7eeB3Hip2hr3CfWNJDBdobkQTc5WXtBVVznRPc2pDWyP4mqDXODqYkMeCAC0SDDitYYr3ORM/4R5tL9qfsp4R5tL9qfspZOZW5pNISxstHLige+UOINO6TC2IsjLcI1mZmGGwvl5M+11dVkk4ahgM7sTW0zZDFHZ5iEZJ90xcQPP7PqvlL+EeSl+1P2U8I82l+1P2Usi6Ehra+zS9j76+MPjELgbXfjayTCW6scQh5uOXjAlTe46eZ9bo/fAcHivlAcWGLG3g6qILWEAtGZGfkOZGaeEebS/an7K6tB63hPRusEIbvmS2AyF194VXLiAy5f+lFWy9E/wCoauiIs7YIiICIiCq90b3nB8+ovzwqoFae6S29DE25biraMYgbOb7uM2nmKpQ0b8YqtqOyu2Hsy4+8OxFycG/GKrajsr84N+MVW1HZXVn8OxFycG/GKrajspwb8YqtqOyh4daLk4N+MVW1HZTg34xVbUdlDwsu4bc62WjjnNRWMO+Ks6tlRLHBxa6YW1YNrG2Y57lWbSm55tRIJDUVkRDQMMVRLAzInPC02vnyqO7nItouIXJtNWi5zJtXTi5POVZlll6MbIyr0E2SCOAz1TBFa0jJ5Y5n2FuPIDd30pTaCbHTyQCeqcJb3kdPK+dlwBxJCbt5Ob1qTRQlFaK3Ptp3l4qKuUluHDLUSzsGYNw1xyOXKvGHcs1swl31XktfiwOqpnRHO+EsJsW+pTaIIfSO5ps8plNTWxkgDBHUzQxiwtcNabBeukNBNmZEwz1UepFg6OeWJ78gLvc08c5c/lKk0QU3dJo87wqaGM1D2MhklmqpZJXvjAaXtZHI7NzyWj1NFyeZrqtRG8MR8sUfyeIFpW6M+AVfzaf8pyyqi0deGI74qheKPLWiw4gyHFXXD+2fH+kii5ODfjFVtR2U4N+MVW1HZXZl8OtFycG/GKrajspwb8YqtqOyh4daLk4N+MVW1HZTg34xVbUdlDws/c9996Q/0UX4ZleVQ+5vFgqdINxPfxaM4nnE7xZsr2GSvizVby30esCi91PwbXfNKn8lylFF7qD/AIdW/NKn8lyquzql/VR/y2fgC9FH02jvc4/CKrxGf5o80fwr14N+MVW1HZWt53h1ouTg34xVbUdlODfjFVtR2UR4daLk4N+MVW1HZTg34xVbUdlC0Oteui/hLRvzqT+n1aj+DfjFVtR2V06DpMGk9GnWzPvUyCz342jwCqzAsM8v+yq1bOmH7Q1dERZm4REQEREFU7pLw2ihLiGgV1FckhoHu4zJPIqaNIw+nh2sfWtZnp2SNLJGNe08rXAOafoK5OAabotPso+pXpryuVeHnm92Y8Iw+ng2sfWnCMPp4drH1rTuAabotPso+pOAabotPso+pW1enPQ7ZjwjD6eHax9acIw+nh2sfWtO4Bpui0+yj6k4Bpui0+yj6k1ej48csx4Rh9PDtY+tOEYfTwbWPrWncA03RafZR9ScA03RafZR9SavR8ftEdzlwOi4yCCDPXEEEEHw+fMEcqsy+IYWsaGMa1jW8jWgNaPkA5F9rk0iIiAiIgIiII7dH7wrPm0/5TlltFpCHUxe7w/qov8ANj9GPWtiIuLHMHlC4eAabotPso+pXpqyuddGdmPCMPp4drH1pwjD6eHax9a07gGm6LT7KPqTgGm6LT7KPqVtXpy0I5ZjwjD6eHax9acIw+nh2sfWtO4Bpui0+yj6k4Bpui0+yj6k1ejQjlmPCMPp4drH1pwjD6eHax9a07gGm6LT7KPqTgGm6LT7KPqTV6PjxyqXc5ma+q0iWOa8YKLNrmvHizZXCvi8aaijiBEUccYJuQ1rWA+s2C9lzmbzdopi0WFF7qfg2u+aVP5LlKL8c24IIuDyjmKhLH6XSMOrj93h/Vs/zY/NHrXpwjD6eHax9a07gGm6LT7KPqTgGm6LT7KPqXXV6ZtCOWY8Iw+nh2sfWnCMPp4drH1rTuAabotPso+pOAabotPso+pNXo+PHLMeEYfTw7WPrThGH08O1j61p3ANN0Wn2UfUnANN0Wn2UfUmr0fH7ZjwjD6eDax9a6NDVcb9J6NDJY3nfUhs17Hn4Pq87ArRuAabotPso+pekGiYI3B8cELHC9nNjY1w+kBROJeLLU4OWb3daIi5u4iIgIiIP//Z"/>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4" name="13 CuadroTexto"/>
          <p:cNvSpPr txBox="1"/>
          <p:nvPr/>
        </p:nvSpPr>
        <p:spPr>
          <a:xfrm>
            <a:off x="612775" y="1556792"/>
            <a:ext cx="3455169" cy="369332"/>
          </a:xfrm>
          <a:prstGeom prst="rect">
            <a:avLst/>
          </a:prstGeom>
          <a:noFill/>
        </p:spPr>
        <p:txBody>
          <a:bodyPr wrap="square" rtlCol="0">
            <a:spAutoFit/>
          </a:bodyPr>
          <a:lstStyle/>
          <a:p>
            <a:r>
              <a:rPr lang="es-BO" dirty="0" err="1" smtClean="0"/>
              <a:t>Inyeccion</a:t>
            </a:r>
            <a:endParaRPr lang="es-BO"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2276872"/>
            <a:ext cx="21431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200672"/>
            <a:ext cx="3228975"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derecha"/>
          <p:cNvSpPr/>
          <p:nvPr/>
        </p:nvSpPr>
        <p:spPr>
          <a:xfrm>
            <a:off x="2915816" y="3789040"/>
            <a:ext cx="864096" cy="483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Tree>
    <p:extLst>
      <p:ext uri="{BB962C8B-B14F-4D97-AF65-F5344CB8AC3E}">
        <p14:creationId xmlns:p14="http://schemas.microsoft.com/office/powerpoint/2010/main" val="30803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Buenas practicas de desarrollo</a:t>
            </a:r>
            <a:endParaRPr lang="es-BO" dirty="0"/>
          </a:p>
        </p:txBody>
      </p:sp>
      <p:sp>
        <p:nvSpPr>
          <p:cNvPr id="3" name="2 Marcador de contenido"/>
          <p:cNvSpPr>
            <a:spLocks noGrp="1"/>
          </p:cNvSpPr>
          <p:nvPr>
            <p:ph sz="quarter" idx="1"/>
          </p:nvPr>
        </p:nvSpPr>
        <p:spPr/>
        <p:txBody>
          <a:bodyPr>
            <a:normAutofit lnSpcReduction="10000"/>
          </a:bodyPr>
          <a:lstStyle/>
          <a:p>
            <a:r>
              <a:rPr lang="es-BO" dirty="0" smtClean="0"/>
              <a:t>SOLID </a:t>
            </a:r>
            <a:r>
              <a:rPr lang="en-US" dirty="0" smtClean="0"/>
              <a:t>(Single responsibility, Open-closed, </a:t>
            </a:r>
            <a:r>
              <a:rPr lang="en-US" dirty="0" err="1" smtClean="0"/>
              <a:t>Liskov</a:t>
            </a:r>
            <a:r>
              <a:rPr lang="en-US" dirty="0" smtClean="0"/>
              <a:t> substitution, Interface segregation and Dependency inversion)</a:t>
            </a:r>
          </a:p>
          <a:p>
            <a:r>
              <a:rPr lang="es-BO" dirty="0" smtClean="0"/>
              <a:t>Representa cinco principios básicos de la programación orientada a objetos y el diseño. Cuando estos principios se aplican en conjunto es más probable que un desarrollador cree un sistema que sea fácil de mantener y ampliar en el tiempo. Los principio SOLID son guías que pueden ser aplicadas en el desarrollo de software para eliminar código sucio provocando que el programador tenga que </a:t>
            </a:r>
            <a:r>
              <a:rPr lang="es-BO" dirty="0" err="1" smtClean="0"/>
              <a:t>refactorizar</a:t>
            </a:r>
            <a:r>
              <a:rPr lang="es-BO" dirty="0" smtClean="0"/>
              <a:t> el código fuente hasta que sea legible y extensible</a:t>
            </a:r>
            <a:endParaRPr lang="en-US" dirty="0" smtClean="0"/>
          </a:p>
          <a:p>
            <a:endParaRPr lang="es-BO" dirty="0"/>
          </a:p>
        </p:txBody>
      </p:sp>
    </p:spTree>
    <p:extLst>
      <p:ext uri="{BB962C8B-B14F-4D97-AF65-F5344CB8AC3E}">
        <p14:creationId xmlns:p14="http://schemas.microsoft.com/office/powerpoint/2010/main" val="307701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DIP – </a:t>
            </a:r>
            <a:r>
              <a:rPr lang="es-BO" dirty="0" err="1" smtClean="0"/>
              <a:t>IoC</a:t>
            </a:r>
            <a:r>
              <a:rPr lang="es-BO" dirty="0" smtClean="0"/>
              <a:t> - DI</a:t>
            </a:r>
            <a:endParaRPr lang="es-BO" dirty="0"/>
          </a:p>
        </p:txBody>
      </p:sp>
      <p:sp>
        <p:nvSpPr>
          <p:cNvPr id="3" name="2 Marcador de contenido"/>
          <p:cNvSpPr>
            <a:spLocks noGrp="1"/>
          </p:cNvSpPr>
          <p:nvPr>
            <p:ph sz="quarter" idx="1"/>
          </p:nvPr>
        </p:nvSpPr>
        <p:spPr/>
        <p:txBody>
          <a:bodyPr/>
          <a:lstStyle/>
          <a:p>
            <a:r>
              <a:rPr lang="es-BO" dirty="0" err="1" smtClean="0"/>
              <a:t>IoC</a:t>
            </a:r>
            <a:r>
              <a:rPr lang="es-BO" dirty="0" smtClean="0"/>
              <a:t>: Delegación de Fabricación </a:t>
            </a:r>
          </a:p>
          <a:p>
            <a:r>
              <a:rPr lang="es-BO" dirty="0" smtClean="0"/>
              <a:t>DIP: Diseño de estructura desacoplado</a:t>
            </a:r>
          </a:p>
          <a:p>
            <a:r>
              <a:rPr lang="es-BO" dirty="0" smtClean="0"/>
              <a:t>DI: Diseño de comportamiento desacoplado.</a:t>
            </a:r>
            <a:endParaRPr lang="es-BO" dirty="0"/>
          </a:p>
        </p:txBody>
      </p:sp>
      <p:pic>
        <p:nvPicPr>
          <p:cNvPr id="7170" name="Picture 2" descr="http://i.msdn.microsoft.com/dd727513.fig02_L(es-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924944"/>
            <a:ext cx="4991050" cy="3745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057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GRASP</a:t>
            </a:r>
          </a:p>
        </p:txBody>
      </p:sp>
      <p:sp>
        <p:nvSpPr>
          <p:cNvPr id="3" name="2 Marcador de contenido"/>
          <p:cNvSpPr>
            <a:spLocks noGrp="1"/>
          </p:cNvSpPr>
          <p:nvPr>
            <p:ph sz="quarter" idx="1"/>
          </p:nvPr>
        </p:nvSpPr>
        <p:spPr/>
        <p:txBody>
          <a:bodyPr/>
          <a:lstStyle/>
          <a:p>
            <a:r>
              <a:rPr lang="es-BO" dirty="0"/>
              <a:t>En diseño orientado a objetos, GRASP son patrones generales de software para asignación de responsabilidades, es el acrónimo de "GRASP (</a:t>
            </a:r>
            <a:r>
              <a:rPr lang="es-BO" dirty="0" err="1"/>
              <a:t>object-oriented</a:t>
            </a:r>
            <a:r>
              <a:rPr lang="es-BO" dirty="0"/>
              <a:t> </a:t>
            </a:r>
            <a:r>
              <a:rPr lang="es-BO" dirty="0" err="1"/>
              <a:t>design</a:t>
            </a:r>
            <a:r>
              <a:rPr lang="es-BO" dirty="0"/>
              <a:t> General </a:t>
            </a:r>
            <a:r>
              <a:rPr lang="es-BO" dirty="0" err="1"/>
              <a:t>Responsibility</a:t>
            </a:r>
            <a:r>
              <a:rPr lang="es-BO" dirty="0"/>
              <a:t> </a:t>
            </a:r>
            <a:r>
              <a:rPr lang="es-BO" dirty="0" err="1"/>
              <a:t>Assignment</a:t>
            </a:r>
            <a:r>
              <a:rPr lang="es-BO" dirty="0"/>
              <a:t> Software </a:t>
            </a:r>
            <a:r>
              <a:rPr lang="es-BO" dirty="0" err="1"/>
              <a:t>Patterns</a:t>
            </a:r>
            <a:r>
              <a:rPr lang="es-BO" dirty="0"/>
              <a:t>)". Aunque se considera que más que patrones propiamente dichos, son una serie de "buenas prácticas" de aplicación recomendable en el diseño de software</a:t>
            </a:r>
            <a:r>
              <a:rPr lang="es-BO" dirty="0" smtClean="0"/>
              <a:t>.</a:t>
            </a:r>
            <a:endParaRPr lang="es-BO" dirty="0"/>
          </a:p>
        </p:txBody>
      </p:sp>
    </p:spTree>
    <p:extLst>
      <p:ext uri="{BB962C8B-B14F-4D97-AF65-F5344CB8AC3E}">
        <p14:creationId xmlns:p14="http://schemas.microsoft.com/office/powerpoint/2010/main" val="2563363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b="1" dirty="0"/>
              <a:t>Experto en información</a:t>
            </a:r>
            <a:br>
              <a:rPr lang="es-BO" b="1" dirty="0"/>
            </a:br>
            <a:endParaRPr lang="es-BO" dirty="0"/>
          </a:p>
        </p:txBody>
      </p:sp>
      <p:sp>
        <p:nvSpPr>
          <p:cNvPr id="3" name="2 Marcador de contenido"/>
          <p:cNvSpPr>
            <a:spLocks noGrp="1"/>
          </p:cNvSpPr>
          <p:nvPr>
            <p:ph sz="quarter" idx="1"/>
          </p:nvPr>
        </p:nvSpPr>
        <p:spPr/>
        <p:txBody>
          <a:bodyPr>
            <a:normAutofit fontScale="92500" lnSpcReduction="20000"/>
          </a:bodyPr>
          <a:lstStyle/>
          <a:p>
            <a:r>
              <a:rPr lang="es-BO" dirty="0"/>
              <a:t>El GRASP de experto en información es el principio básico de asignación de responsabilidades. Nos indica, por ejemplo, que la responsabilidad de la creación de un objeto o la implementación de un método, debe recaer sobre la clase que conoce toda la información necesaria para crearlo. De este modo obtendremos un diseño con mayor cohesión y así la información se mantiene encapsulada (disminución del acoplamiento).</a:t>
            </a:r>
          </a:p>
          <a:p>
            <a:r>
              <a:rPr lang="es-BO" dirty="0"/>
              <a:t>Problema ¿Cuál es el principio general para asignar responsabilidades a los objetos? Solución Asignar una responsabilidad al experto en información. Beneficios Se mantiene el encapsulamiento, los objetos utilizan su propia información para llevar a cabo sus tareas. Se distribuye el comportamiento entre las clases que contienen la información requerida. Son más fáciles de entender y mantener. </a:t>
            </a:r>
          </a:p>
        </p:txBody>
      </p:sp>
    </p:spTree>
    <p:extLst>
      <p:ext uri="{BB962C8B-B14F-4D97-AF65-F5344CB8AC3E}">
        <p14:creationId xmlns:p14="http://schemas.microsoft.com/office/powerpoint/2010/main" val="328926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b="1" dirty="0"/>
              <a:t>Experto en </a:t>
            </a:r>
            <a:r>
              <a:rPr lang="es-BO" b="1" dirty="0" smtClean="0"/>
              <a:t>información (2)</a:t>
            </a:r>
            <a:r>
              <a:rPr lang="es-BO" b="1" dirty="0"/>
              <a:t/>
            </a:r>
            <a:br>
              <a:rPr lang="es-BO" b="1" dirty="0"/>
            </a:br>
            <a:endParaRPr lang="es-BO" dirty="0"/>
          </a:p>
        </p:txBody>
      </p:sp>
      <p:sp>
        <p:nvSpPr>
          <p:cNvPr id="4" name="3 Marcador de contenido"/>
          <p:cNvSpPr>
            <a:spLocks noGrp="1"/>
          </p:cNvSpPr>
          <p:nvPr>
            <p:ph sz="quarter" idx="1"/>
          </p:nvPr>
        </p:nvSpPr>
        <p:spPr/>
        <p:txBody>
          <a:bodyPr/>
          <a:lstStyle/>
          <a:p>
            <a:r>
              <a:rPr lang="es-BO" dirty="0" smtClean="0"/>
              <a:t>Como identificarlos?</a:t>
            </a:r>
            <a:endParaRPr lang="es-BO" dirty="0"/>
          </a:p>
        </p:txBody>
      </p:sp>
      <p:pic>
        <p:nvPicPr>
          <p:cNvPr id="10242" name="Picture 2" descr="http://1.bp.blogspot.com/_pvXAItu-c4M/TOgnlHH5hEI/AAAAAAAAAB0/bwckeSnx20E/s640/31972-29938_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76872"/>
            <a:ext cx="3810000" cy="22955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g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374225"/>
            <a:ext cx="4103886" cy="201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table"/>
          <p:cNvPicPr>
            <a:picLocks noChangeAspect="1"/>
          </p:cNvPicPr>
          <p:nvPr/>
        </p:nvPicPr>
        <p:blipFill>
          <a:blip r:embed="rId4"/>
          <a:stretch>
            <a:fillRect/>
          </a:stretch>
        </p:blipFill>
        <p:spPr>
          <a:xfrm>
            <a:off x="611560" y="4725144"/>
            <a:ext cx="7561262" cy="1775143"/>
          </a:xfrm>
          <a:prstGeom prst="rect">
            <a:avLst/>
          </a:prstGeom>
        </p:spPr>
      </p:pic>
    </p:spTree>
    <p:extLst>
      <p:ext uri="{BB962C8B-B14F-4D97-AF65-F5344CB8AC3E}">
        <p14:creationId xmlns:p14="http://schemas.microsoft.com/office/powerpoint/2010/main" val="927321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Creador</a:t>
            </a:r>
          </a:p>
        </p:txBody>
      </p:sp>
      <p:sp>
        <p:nvSpPr>
          <p:cNvPr id="5" name="4 Rectángulo"/>
          <p:cNvSpPr/>
          <p:nvPr/>
        </p:nvSpPr>
        <p:spPr>
          <a:xfrm>
            <a:off x="611560" y="1628800"/>
            <a:ext cx="7776864" cy="5078313"/>
          </a:xfrm>
          <a:prstGeom prst="rect">
            <a:avLst/>
          </a:prstGeom>
        </p:spPr>
        <p:txBody>
          <a:bodyPr wrap="square">
            <a:spAutoFit/>
          </a:bodyPr>
          <a:lstStyle/>
          <a:p>
            <a:r>
              <a:rPr lang="es-BO" dirty="0"/>
              <a:t>El patrón creador nos ayuda a identificar quién debe ser el responsable de la creación (o instanciación) de nuevos objetos o clases.</a:t>
            </a:r>
          </a:p>
          <a:p>
            <a:endParaRPr lang="es-BO" dirty="0"/>
          </a:p>
          <a:p>
            <a:r>
              <a:rPr lang="es-BO" dirty="0"/>
              <a:t>La nueva instancia deberá ser creada por la clase que:</a:t>
            </a:r>
          </a:p>
          <a:p>
            <a:endParaRPr lang="es-BO" dirty="0"/>
          </a:p>
          <a:p>
            <a:r>
              <a:rPr lang="es-BO" dirty="0"/>
              <a:t>    Tiene la información necesaria para realizar la creación del objeto, o</a:t>
            </a:r>
          </a:p>
          <a:p>
            <a:r>
              <a:rPr lang="es-BO" dirty="0"/>
              <a:t>    Usa directamente las instancias creadas del objeto, o</a:t>
            </a:r>
          </a:p>
          <a:p>
            <a:r>
              <a:rPr lang="es-BO" dirty="0"/>
              <a:t>    Almacena o maneja varias instancias de la clase</a:t>
            </a:r>
          </a:p>
          <a:p>
            <a:r>
              <a:rPr lang="es-BO" dirty="0"/>
              <a:t>    Contiene o agrega la clase.</a:t>
            </a:r>
          </a:p>
          <a:p>
            <a:endParaRPr lang="es-BO" dirty="0"/>
          </a:p>
          <a:p>
            <a:r>
              <a:rPr lang="es-BO" dirty="0"/>
              <a:t>Una de las consecuencias de usar este patrón es la visibilidad entre la clase creada y la clase creador. Una ventaja es el bajo acoplamiento, lo cual supone facilidad de mantenimiento y reutilización La creación de instancias es una de las actividades más comunes en un sistema orientado a objetos. En consecuencia es útil contar con un principio general para la asignación de las responsabilidades de creación. Si se asignan bien, el diseño puede soportar un bajo acoplamiento, mayor claridad, encapsulación y reutilización.</a:t>
            </a:r>
          </a:p>
        </p:txBody>
      </p:sp>
    </p:spTree>
    <p:extLst>
      <p:ext uri="{BB962C8B-B14F-4D97-AF65-F5344CB8AC3E}">
        <p14:creationId xmlns:p14="http://schemas.microsoft.com/office/powerpoint/2010/main" val="2465251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Creador (2)</a:t>
            </a:r>
            <a:endParaRPr lang="es-BO" dirty="0"/>
          </a:p>
        </p:txBody>
      </p:sp>
      <p:pic>
        <p:nvPicPr>
          <p:cNvPr id="4" name="Picture 5" descr="img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5241550" cy="20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2 Rectángulo"/>
          <p:cNvSpPr/>
          <p:nvPr/>
        </p:nvSpPr>
        <p:spPr>
          <a:xfrm>
            <a:off x="755576" y="4077072"/>
            <a:ext cx="5760640" cy="1754326"/>
          </a:xfrm>
          <a:prstGeom prst="rect">
            <a:avLst/>
          </a:prstGeom>
        </p:spPr>
        <p:txBody>
          <a:bodyPr wrap="square">
            <a:spAutoFit/>
          </a:bodyPr>
          <a:lstStyle/>
          <a:p>
            <a:r>
              <a:rPr lang="es-CL" dirty="0">
                <a:latin typeface="Arial" charset="0"/>
              </a:rPr>
              <a:t>Una Venta (en realidad, agrega) muchos objetos </a:t>
            </a:r>
            <a:r>
              <a:rPr lang="es-CL" dirty="0" err="1">
                <a:latin typeface="Arial" charset="0"/>
              </a:rPr>
              <a:t>VentasLIneadeProducto</a:t>
            </a:r>
            <a:r>
              <a:rPr lang="es-CL" dirty="0">
                <a:latin typeface="Arial" charset="0"/>
              </a:rPr>
              <a:t>. Es  por esto que Venta es la clase idónea para asumir la responsabilidad de crear las instancias de </a:t>
            </a:r>
            <a:r>
              <a:rPr lang="es-CL" dirty="0" err="1">
                <a:latin typeface="Arial" charset="0"/>
              </a:rPr>
              <a:t>VentaLineadeProducto</a:t>
            </a:r>
            <a:r>
              <a:rPr lang="es-CL" dirty="0">
                <a:latin typeface="Arial" charset="0"/>
              </a:rPr>
              <a:t>. Esta asignación de responsabilidad requiere definir en Venta un método para </a:t>
            </a:r>
            <a:r>
              <a:rPr lang="es-CL" dirty="0" err="1">
                <a:latin typeface="Arial" charset="0"/>
              </a:rPr>
              <a:t>hacerLineadeProducto</a:t>
            </a:r>
            <a:endParaRPr lang="es-BO" dirty="0"/>
          </a:p>
        </p:txBody>
      </p:sp>
    </p:spTree>
    <p:extLst>
      <p:ext uri="{BB962C8B-B14F-4D97-AF65-F5344CB8AC3E}">
        <p14:creationId xmlns:p14="http://schemas.microsoft.com/office/powerpoint/2010/main" val="985219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Controlador</a:t>
            </a:r>
          </a:p>
        </p:txBody>
      </p:sp>
      <p:sp>
        <p:nvSpPr>
          <p:cNvPr id="3" name="2 Marcador de contenido"/>
          <p:cNvSpPr>
            <a:spLocks noGrp="1"/>
          </p:cNvSpPr>
          <p:nvPr>
            <p:ph sz="quarter" idx="1"/>
          </p:nvPr>
        </p:nvSpPr>
        <p:spPr/>
        <p:txBody>
          <a:bodyPr>
            <a:normAutofit/>
          </a:bodyPr>
          <a:lstStyle/>
          <a:p>
            <a:r>
              <a:rPr lang="es-BO" dirty="0"/>
              <a:t>El patrón controlador es un patrón que sirve como intermediario entre una determinada interfaz y el algoritmo que la implementa, de tal forma que es la que recibe los datos del usuario y la que los envía a las distintas clases según el método llamado.</a:t>
            </a:r>
          </a:p>
          <a:p>
            <a:r>
              <a:rPr lang="es-BO" dirty="0"/>
              <a:t>Este patrón sugiere que la lógica de negocios debe estar separada de la capa de presentación, esto para aumentar la reutilización de código y a la vez tener un mayor control.</a:t>
            </a:r>
          </a:p>
          <a:p>
            <a:r>
              <a:rPr lang="es-BO" dirty="0"/>
              <a:t>Se recomienda dividir los eventos del sistema en el mayor número de controladores para poder aumentar la cohesión y disminuir el acoplamiento.</a:t>
            </a:r>
          </a:p>
          <a:p>
            <a:endParaRPr lang="es-BO" dirty="0"/>
          </a:p>
        </p:txBody>
      </p:sp>
    </p:spTree>
    <p:extLst>
      <p:ext uri="{BB962C8B-B14F-4D97-AF65-F5344CB8AC3E}">
        <p14:creationId xmlns:p14="http://schemas.microsoft.com/office/powerpoint/2010/main" val="381158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Controlador (2)</a:t>
            </a:r>
            <a:endParaRPr lang="es-BO" dirty="0"/>
          </a:p>
        </p:txBody>
      </p:sp>
      <p:grpSp>
        <p:nvGrpSpPr>
          <p:cNvPr id="5" name="Group 5"/>
          <p:cNvGrpSpPr>
            <a:grpSpLocks/>
          </p:cNvGrpSpPr>
          <p:nvPr/>
        </p:nvGrpSpPr>
        <p:grpSpPr bwMode="auto">
          <a:xfrm>
            <a:off x="1955782" y="1463406"/>
            <a:ext cx="5006280" cy="2922096"/>
            <a:chOff x="432" y="1797"/>
            <a:chExt cx="3809" cy="2404"/>
          </a:xfrm>
        </p:grpSpPr>
        <p:grpSp>
          <p:nvGrpSpPr>
            <p:cNvPr id="6" name="Group 6"/>
            <p:cNvGrpSpPr>
              <a:grpSpLocks/>
            </p:cNvGrpSpPr>
            <p:nvPr/>
          </p:nvGrpSpPr>
          <p:grpSpPr bwMode="auto">
            <a:xfrm>
              <a:off x="432" y="1884"/>
              <a:ext cx="726" cy="713"/>
              <a:chOff x="431" y="1842"/>
              <a:chExt cx="681" cy="1077"/>
            </a:xfrm>
          </p:grpSpPr>
          <p:sp>
            <p:nvSpPr>
              <p:cNvPr id="28" name="Oval 7"/>
              <p:cNvSpPr>
                <a:spLocks noChangeArrowheads="1"/>
              </p:cNvSpPr>
              <p:nvPr/>
            </p:nvSpPr>
            <p:spPr bwMode="auto">
              <a:xfrm>
                <a:off x="703" y="1842"/>
                <a:ext cx="181" cy="18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29" name="Line 8"/>
              <p:cNvSpPr>
                <a:spLocks noChangeShapeType="1"/>
              </p:cNvSpPr>
              <p:nvPr/>
            </p:nvSpPr>
            <p:spPr bwMode="auto">
              <a:xfrm>
                <a:off x="793" y="2024"/>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30" name="Line 9"/>
              <p:cNvSpPr>
                <a:spLocks noChangeShapeType="1"/>
              </p:cNvSpPr>
              <p:nvPr/>
            </p:nvSpPr>
            <p:spPr bwMode="auto">
              <a:xfrm flipH="1">
                <a:off x="657" y="2115"/>
                <a:ext cx="136"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31" name="Line 10"/>
              <p:cNvSpPr>
                <a:spLocks noChangeShapeType="1"/>
              </p:cNvSpPr>
              <p:nvPr/>
            </p:nvSpPr>
            <p:spPr bwMode="auto">
              <a:xfrm>
                <a:off x="793" y="2115"/>
                <a:ext cx="137"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32" name="Line 11"/>
              <p:cNvSpPr>
                <a:spLocks noChangeShapeType="1"/>
              </p:cNvSpPr>
              <p:nvPr/>
            </p:nvSpPr>
            <p:spPr bwMode="auto">
              <a:xfrm flipH="1">
                <a:off x="657" y="2387"/>
                <a:ext cx="136"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33" name="Line 12"/>
              <p:cNvSpPr>
                <a:spLocks noChangeShapeType="1"/>
              </p:cNvSpPr>
              <p:nvPr/>
            </p:nvSpPr>
            <p:spPr bwMode="auto">
              <a:xfrm>
                <a:off x="793" y="2387"/>
                <a:ext cx="9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34" name="Text Box 13"/>
              <p:cNvSpPr txBox="1">
                <a:spLocks noChangeArrowheads="1"/>
              </p:cNvSpPr>
              <p:nvPr/>
            </p:nvSpPr>
            <p:spPr bwMode="auto">
              <a:xfrm>
                <a:off x="431" y="2659"/>
                <a:ext cx="681"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spcBef>
                    <a:spcPct val="50000"/>
                  </a:spcBef>
                </a:pPr>
                <a:r>
                  <a:rPr lang="es-CL" sz="1200">
                    <a:latin typeface="Arial" charset="0"/>
                  </a:rPr>
                  <a:t>:Cajero</a:t>
                </a:r>
                <a:endParaRPr lang="es-ES" sz="1200">
                  <a:latin typeface="Arial" charset="0"/>
                </a:endParaRPr>
              </a:p>
            </p:txBody>
          </p:sp>
        </p:grpSp>
        <p:grpSp>
          <p:nvGrpSpPr>
            <p:cNvPr id="7" name="Group 14"/>
            <p:cNvGrpSpPr>
              <a:grpSpLocks/>
            </p:cNvGrpSpPr>
            <p:nvPr/>
          </p:nvGrpSpPr>
          <p:grpSpPr bwMode="auto">
            <a:xfrm>
              <a:off x="1746" y="1797"/>
              <a:ext cx="1814" cy="817"/>
              <a:chOff x="1746" y="1797"/>
              <a:chExt cx="1814" cy="817"/>
            </a:xfrm>
          </p:grpSpPr>
          <p:sp>
            <p:nvSpPr>
              <p:cNvPr id="21" name="Rectangle 15"/>
              <p:cNvSpPr>
                <a:spLocks noChangeArrowheads="1"/>
              </p:cNvSpPr>
              <p:nvPr/>
            </p:nvSpPr>
            <p:spPr bwMode="auto">
              <a:xfrm>
                <a:off x="1746" y="1797"/>
                <a:ext cx="1814" cy="8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22" name="Rectangle 16"/>
              <p:cNvSpPr>
                <a:spLocks noChangeArrowheads="1"/>
              </p:cNvSpPr>
              <p:nvPr/>
            </p:nvSpPr>
            <p:spPr bwMode="auto">
              <a:xfrm>
                <a:off x="2517" y="1842"/>
                <a:ext cx="862" cy="1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23" name="Rectangle 17"/>
              <p:cNvSpPr>
                <a:spLocks noChangeArrowheads="1"/>
              </p:cNvSpPr>
              <p:nvPr/>
            </p:nvSpPr>
            <p:spPr bwMode="auto">
              <a:xfrm>
                <a:off x="2517" y="2069"/>
                <a:ext cx="454"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24" name="Text Box 18"/>
              <p:cNvSpPr txBox="1">
                <a:spLocks noChangeArrowheads="1"/>
              </p:cNvSpPr>
              <p:nvPr/>
            </p:nvSpPr>
            <p:spPr bwMode="auto">
              <a:xfrm>
                <a:off x="1791" y="1842"/>
                <a:ext cx="68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spcBef>
                    <a:spcPct val="50000"/>
                  </a:spcBef>
                </a:pPr>
                <a:r>
                  <a:rPr lang="es-CL" sz="1000">
                    <a:latin typeface="Arial" charset="0"/>
                  </a:rPr>
                  <a:t>Articulo ID</a:t>
                </a:r>
                <a:endParaRPr lang="es-ES" sz="1000">
                  <a:latin typeface="Arial" charset="0"/>
                </a:endParaRPr>
              </a:p>
            </p:txBody>
          </p:sp>
          <p:sp>
            <p:nvSpPr>
              <p:cNvPr id="25" name="Text Box 19"/>
              <p:cNvSpPr txBox="1">
                <a:spLocks noChangeArrowheads="1"/>
              </p:cNvSpPr>
              <p:nvPr/>
            </p:nvSpPr>
            <p:spPr bwMode="auto">
              <a:xfrm>
                <a:off x="1791" y="2024"/>
                <a:ext cx="68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spcBef>
                    <a:spcPct val="50000"/>
                  </a:spcBef>
                </a:pPr>
                <a:r>
                  <a:rPr lang="es-CL" sz="1000">
                    <a:latin typeface="Arial" charset="0"/>
                  </a:rPr>
                  <a:t>Cantidad</a:t>
                </a:r>
                <a:endParaRPr lang="es-ES" sz="1000">
                  <a:latin typeface="Arial" charset="0"/>
                </a:endParaRPr>
              </a:p>
            </p:txBody>
          </p:sp>
          <p:sp>
            <p:nvSpPr>
              <p:cNvPr id="26" name="Rectangle 20"/>
              <p:cNvSpPr>
                <a:spLocks noChangeArrowheads="1"/>
              </p:cNvSpPr>
              <p:nvPr/>
            </p:nvSpPr>
            <p:spPr bwMode="auto">
              <a:xfrm>
                <a:off x="1882" y="2296"/>
                <a:ext cx="635"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r>
                  <a:rPr lang="es-CL" sz="1200">
                    <a:latin typeface="Arial" charset="0"/>
                  </a:rPr>
                  <a:t>Introducir</a:t>
                </a:r>
              </a:p>
              <a:p>
                <a:pPr algn="ctr"/>
                <a:r>
                  <a:rPr lang="es-CL" sz="1200">
                    <a:latin typeface="Arial" charset="0"/>
                  </a:rPr>
                  <a:t>Articulo</a:t>
                </a:r>
                <a:endParaRPr lang="es-ES" sz="1200">
                  <a:latin typeface="Arial" charset="0"/>
                </a:endParaRPr>
              </a:p>
            </p:txBody>
          </p:sp>
          <p:sp>
            <p:nvSpPr>
              <p:cNvPr id="27" name="Rectangle 21"/>
              <p:cNvSpPr>
                <a:spLocks noChangeArrowheads="1"/>
              </p:cNvSpPr>
              <p:nvPr/>
            </p:nvSpPr>
            <p:spPr bwMode="auto">
              <a:xfrm>
                <a:off x="2699" y="2296"/>
                <a:ext cx="635"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r>
                  <a:rPr lang="es-CL" sz="1200">
                    <a:latin typeface="Arial" charset="0"/>
                  </a:rPr>
                  <a:t>Etc...</a:t>
                </a:r>
                <a:endParaRPr lang="es-ES" sz="1200">
                  <a:latin typeface="Arial" charset="0"/>
                </a:endParaRPr>
              </a:p>
            </p:txBody>
          </p:sp>
        </p:grpSp>
        <p:sp>
          <p:nvSpPr>
            <p:cNvPr id="8" name="Line 22"/>
            <p:cNvSpPr>
              <a:spLocks noChangeShapeType="1"/>
            </p:cNvSpPr>
            <p:nvPr/>
          </p:nvSpPr>
          <p:spPr bwMode="auto">
            <a:xfrm>
              <a:off x="1020" y="2205"/>
              <a:ext cx="72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9" name="Text Box 23"/>
            <p:cNvSpPr txBox="1">
              <a:spLocks noChangeArrowheads="1"/>
            </p:cNvSpPr>
            <p:nvPr/>
          </p:nvSpPr>
          <p:spPr bwMode="auto">
            <a:xfrm>
              <a:off x="1020" y="2251"/>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spcBef>
                  <a:spcPct val="50000"/>
                </a:spcBef>
              </a:pPr>
              <a:r>
                <a:rPr lang="es-CL" sz="1200" dirty="0">
                  <a:latin typeface="Arial" charset="0"/>
                </a:rPr>
                <a:t>Presiona Botón</a:t>
              </a:r>
              <a:endParaRPr lang="es-ES" sz="1200" dirty="0">
                <a:latin typeface="Arial" charset="0"/>
              </a:endParaRPr>
            </a:p>
          </p:txBody>
        </p:sp>
        <p:sp>
          <p:nvSpPr>
            <p:cNvPr id="10" name="Rectangle 24"/>
            <p:cNvSpPr>
              <a:spLocks noChangeArrowheads="1"/>
            </p:cNvSpPr>
            <p:nvPr/>
          </p:nvSpPr>
          <p:spPr bwMode="auto">
            <a:xfrm>
              <a:off x="1746" y="3113"/>
              <a:ext cx="998"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r>
                <a:rPr lang="es-CL" sz="1200" dirty="0">
                  <a:latin typeface="Arial" charset="0"/>
                </a:rPr>
                <a:t>:</a:t>
              </a:r>
              <a:r>
                <a:rPr lang="es-CL" sz="1200" u="sng" dirty="0" err="1">
                  <a:latin typeface="Arial" charset="0"/>
                </a:rPr>
                <a:t>JFrameVenta</a:t>
              </a:r>
              <a:endParaRPr lang="es-ES" sz="1200" u="sng" dirty="0">
                <a:latin typeface="Arial" charset="0"/>
              </a:endParaRPr>
            </a:p>
          </p:txBody>
        </p:sp>
        <p:sp>
          <p:nvSpPr>
            <p:cNvPr id="11" name="Text Box 25"/>
            <p:cNvSpPr txBox="1">
              <a:spLocks noChangeArrowheads="1"/>
            </p:cNvSpPr>
            <p:nvPr/>
          </p:nvSpPr>
          <p:spPr bwMode="auto">
            <a:xfrm>
              <a:off x="2336" y="2750"/>
              <a:ext cx="145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spcBef>
                  <a:spcPct val="50000"/>
                </a:spcBef>
              </a:pPr>
              <a:r>
                <a:rPr lang="es-CL" sz="1200">
                  <a:latin typeface="Arial" charset="0"/>
                </a:rPr>
                <a:t>actionPerfomed(actionEvent)</a:t>
              </a:r>
              <a:endParaRPr lang="es-ES" sz="1200">
                <a:latin typeface="Arial" charset="0"/>
              </a:endParaRPr>
            </a:p>
          </p:txBody>
        </p:sp>
        <p:sp>
          <p:nvSpPr>
            <p:cNvPr id="12" name="Line 26"/>
            <p:cNvSpPr>
              <a:spLocks noChangeShapeType="1"/>
            </p:cNvSpPr>
            <p:nvPr/>
          </p:nvSpPr>
          <p:spPr bwMode="auto">
            <a:xfrm>
              <a:off x="2200" y="2614"/>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13" name="Line 27"/>
            <p:cNvSpPr>
              <a:spLocks noChangeShapeType="1"/>
            </p:cNvSpPr>
            <p:nvPr/>
          </p:nvSpPr>
          <p:spPr bwMode="auto">
            <a:xfrm>
              <a:off x="1973" y="275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14" name="Text Box 28"/>
            <p:cNvSpPr txBox="1">
              <a:spLocks noChangeArrowheads="1"/>
            </p:cNvSpPr>
            <p:nvPr/>
          </p:nvSpPr>
          <p:spPr bwMode="auto">
            <a:xfrm>
              <a:off x="839" y="3113"/>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spcBef>
                  <a:spcPct val="50000"/>
                </a:spcBef>
              </a:pPr>
              <a:r>
                <a:rPr lang="es-CL" sz="1200" b="1">
                  <a:latin typeface="Arial" charset="0"/>
                </a:rPr>
                <a:t>Capa Interfaz</a:t>
              </a:r>
              <a:endParaRPr lang="es-ES" sz="1200" b="1">
                <a:latin typeface="Arial" charset="0"/>
              </a:endParaRPr>
            </a:p>
          </p:txBody>
        </p:sp>
        <p:sp>
          <p:nvSpPr>
            <p:cNvPr id="15" name="Rectangle 29"/>
            <p:cNvSpPr>
              <a:spLocks noChangeArrowheads="1"/>
            </p:cNvSpPr>
            <p:nvPr/>
          </p:nvSpPr>
          <p:spPr bwMode="auto">
            <a:xfrm>
              <a:off x="1746" y="3929"/>
              <a:ext cx="998"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r>
                <a:rPr lang="es-CL" sz="1200" u="sng">
                  <a:latin typeface="Arial" charset="0"/>
                </a:rPr>
                <a:t>:???????</a:t>
              </a:r>
              <a:endParaRPr lang="es-ES" sz="1200" u="sng">
                <a:latin typeface="Arial" charset="0"/>
              </a:endParaRPr>
            </a:p>
          </p:txBody>
        </p:sp>
        <p:sp>
          <p:nvSpPr>
            <p:cNvPr id="16" name="Text Box 30"/>
            <p:cNvSpPr txBox="1">
              <a:spLocks noChangeArrowheads="1"/>
            </p:cNvSpPr>
            <p:nvPr/>
          </p:nvSpPr>
          <p:spPr bwMode="auto">
            <a:xfrm>
              <a:off x="839" y="3884"/>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spcBef>
                  <a:spcPct val="50000"/>
                </a:spcBef>
              </a:pPr>
              <a:r>
                <a:rPr lang="es-CL" sz="1200" b="1">
                  <a:latin typeface="Arial" charset="0"/>
                </a:rPr>
                <a:t>Capa Dominio</a:t>
              </a:r>
              <a:endParaRPr lang="es-ES" sz="1200" b="1">
                <a:latin typeface="Arial" charset="0"/>
              </a:endParaRPr>
            </a:p>
          </p:txBody>
        </p:sp>
        <p:sp>
          <p:nvSpPr>
            <p:cNvPr id="17" name="Text Box 31"/>
            <p:cNvSpPr txBox="1">
              <a:spLocks noChangeArrowheads="1"/>
            </p:cNvSpPr>
            <p:nvPr/>
          </p:nvSpPr>
          <p:spPr bwMode="auto">
            <a:xfrm>
              <a:off x="2336" y="3566"/>
              <a:ext cx="158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spcBef>
                  <a:spcPct val="50000"/>
                </a:spcBef>
              </a:pPr>
              <a:r>
                <a:rPr lang="es-CL" sz="1200">
                  <a:latin typeface="Arial" charset="0"/>
                </a:rPr>
                <a:t>introducirArticulo(articuloID,cant)</a:t>
              </a:r>
              <a:endParaRPr lang="es-ES" sz="1200">
                <a:latin typeface="Arial" charset="0"/>
              </a:endParaRPr>
            </a:p>
          </p:txBody>
        </p:sp>
        <p:sp>
          <p:nvSpPr>
            <p:cNvPr id="18" name="Line 32"/>
            <p:cNvSpPr>
              <a:spLocks noChangeShapeType="1"/>
            </p:cNvSpPr>
            <p:nvPr/>
          </p:nvSpPr>
          <p:spPr bwMode="auto">
            <a:xfrm>
              <a:off x="2200" y="3385"/>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19" name="Line 33"/>
            <p:cNvSpPr>
              <a:spLocks noChangeShapeType="1"/>
            </p:cNvSpPr>
            <p:nvPr/>
          </p:nvSpPr>
          <p:spPr bwMode="auto">
            <a:xfrm>
              <a:off x="1927" y="3475"/>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20" name="Line 34"/>
            <p:cNvSpPr>
              <a:spLocks noChangeShapeType="1"/>
            </p:cNvSpPr>
            <p:nvPr/>
          </p:nvSpPr>
          <p:spPr bwMode="auto">
            <a:xfrm>
              <a:off x="657" y="3748"/>
              <a:ext cx="3584"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grpSp>
      <p:grpSp>
        <p:nvGrpSpPr>
          <p:cNvPr id="35" name="Group 5"/>
          <p:cNvGrpSpPr>
            <a:grpSpLocks/>
          </p:cNvGrpSpPr>
          <p:nvPr/>
        </p:nvGrpSpPr>
        <p:grpSpPr bwMode="auto">
          <a:xfrm>
            <a:off x="900300" y="5663170"/>
            <a:ext cx="6335996" cy="839300"/>
            <a:chOff x="612" y="3022"/>
            <a:chExt cx="4082" cy="545"/>
          </a:xfrm>
        </p:grpSpPr>
        <p:sp>
          <p:nvSpPr>
            <p:cNvPr id="41" name="Rectangle 6"/>
            <p:cNvSpPr>
              <a:spLocks noChangeArrowheads="1"/>
            </p:cNvSpPr>
            <p:nvPr/>
          </p:nvSpPr>
          <p:spPr bwMode="auto">
            <a:xfrm>
              <a:off x="2925" y="3113"/>
              <a:ext cx="1769" cy="4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r>
                <a:rPr lang="es-CL" u="sng">
                  <a:latin typeface="Arial" charset="0"/>
                </a:rPr>
                <a:t>:ProcesarVentaManejador</a:t>
              </a:r>
              <a:endParaRPr lang="es-ES" u="sng">
                <a:latin typeface="Arial" charset="0"/>
              </a:endParaRPr>
            </a:p>
          </p:txBody>
        </p:sp>
        <p:sp>
          <p:nvSpPr>
            <p:cNvPr id="42" name="Line 7"/>
            <p:cNvSpPr>
              <a:spLocks noChangeShapeType="1"/>
            </p:cNvSpPr>
            <p:nvPr/>
          </p:nvSpPr>
          <p:spPr bwMode="auto">
            <a:xfrm>
              <a:off x="884" y="3385"/>
              <a:ext cx="204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43" name="Text Box 8"/>
            <p:cNvSpPr txBox="1">
              <a:spLocks noChangeArrowheads="1"/>
            </p:cNvSpPr>
            <p:nvPr/>
          </p:nvSpPr>
          <p:spPr bwMode="auto">
            <a:xfrm>
              <a:off x="612" y="3113"/>
              <a:ext cx="2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spcBef>
                  <a:spcPct val="50000"/>
                </a:spcBef>
              </a:pPr>
              <a:r>
                <a:rPr lang="es-CL">
                  <a:latin typeface="Arial" charset="0"/>
                </a:rPr>
                <a:t>IntroduccirArticulo(id,cantidad)</a:t>
              </a:r>
              <a:endParaRPr lang="es-ES">
                <a:latin typeface="Arial" charset="0"/>
              </a:endParaRPr>
            </a:p>
          </p:txBody>
        </p:sp>
        <p:sp>
          <p:nvSpPr>
            <p:cNvPr id="44" name="Line 9"/>
            <p:cNvSpPr>
              <a:spLocks noChangeShapeType="1"/>
            </p:cNvSpPr>
            <p:nvPr/>
          </p:nvSpPr>
          <p:spPr bwMode="auto">
            <a:xfrm>
              <a:off x="1292" y="3022"/>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grpSp>
      <p:grpSp>
        <p:nvGrpSpPr>
          <p:cNvPr id="36" name="Group 10"/>
          <p:cNvGrpSpPr>
            <a:grpSpLocks/>
          </p:cNvGrpSpPr>
          <p:nvPr/>
        </p:nvGrpSpPr>
        <p:grpSpPr bwMode="auto">
          <a:xfrm>
            <a:off x="900300" y="4439181"/>
            <a:ext cx="6335996" cy="837764"/>
            <a:chOff x="567" y="2115"/>
            <a:chExt cx="4082" cy="544"/>
          </a:xfrm>
        </p:grpSpPr>
        <p:sp>
          <p:nvSpPr>
            <p:cNvPr id="37" name="Rectangle 11"/>
            <p:cNvSpPr>
              <a:spLocks noChangeArrowheads="1"/>
            </p:cNvSpPr>
            <p:nvPr/>
          </p:nvSpPr>
          <p:spPr bwMode="auto">
            <a:xfrm>
              <a:off x="2925" y="2205"/>
              <a:ext cx="1724" cy="4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r>
                <a:rPr lang="es-CL">
                  <a:latin typeface="Arial" charset="0"/>
                </a:rPr>
                <a:t>:</a:t>
              </a:r>
              <a:r>
                <a:rPr lang="es-CL" u="sng">
                  <a:latin typeface="Arial" charset="0"/>
                </a:rPr>
                <a:t>Registro</a:t>
              </a:r>
              <a:endParaRPr lang="es-ES" u="sng">
                <a:latin typeface="Arial" charset="0"/>
              </a:endParaRPr>
            </a:p>
          </p:txBody>
        </p:sp>
        <p:sp>
          <p:nvSpPr>
            <p:cNvPr id="38" name="Line 12"/>
            <p:cNvSpPr>
              <a:spLocks noChangeShapeType="1"/>
            </p:cNvSpPr>
            <p:nvPr/>
          </p:nvSpPr>
          <p:spPr bwMode="auto">
            <a:xfrm>
              <a:off x="839" y="2432"/>
              <a:ext cx="20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sp>
          <p:nvSpPr>
            <p:cNvPr id="39" name="Text Box 13"/>
            <p:cNvSpPr txBox="1">
              <a:spLocks noChangeArrowheads="1"/>
            </p:cNvSpPr>
            <p:nvPr/>
          </p:nvSpPr>
          <p:spPr bwMode="auto">
            <a:xfrm>
              <a:off x="567" y="2160"/>
              <a:ext cx="2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spcBef>
                  <a:spcPct val="50000"/>
                </a:spcBef>
              </a:pPr>
              <a:r>
                <a:rPr lang="es-CL" dirty="0" err="1">
                  <a:latin typeface="Arial" charset="0"/>
                </a:rPr>
                <a:t>IntroduccirArticulo</a:t>
              </a:r>
              <a:r>
                <a:rPr lang="es-CL" dirty="0">
                  <a:latin typeface="Arial" charset="0"/>
                </a:rPr>
                <a:t>(</a:t>
              </a:r>
              <a:r>
                <a:rPr lang="es-CL" dirty="0" err="1">
                  <a:latin typeface="Arial" charset="0"/>
                </a:rPr>
                <a:t>id,cantidad</a:t>
              </a:r>
              <a:r>
                <a:rPr lang="es-CL" dirty="0">
                  <a:latin typeface="Arial" charset="0"/>
                </a:rPr>
                <a:t>)</a:t>
              </a:r>
              <a:endParaRPr lang="es-ES" dirty="0">
                <a:latin typeface="Arial" charset="0"/>
              </a:endParaRPr>
            </a:p>
          </p:txBody>
        </p:sp>
        <p:sp>
          <p:nvSpPr>
            <p:cNvPr id="40" name="Line 14"/>
            <p:cNvSpPr>
              <a:spLocks noChangeShapeType="1"/>
            </p:cNvSpPr>
            <p:nvPr/>
          </p:nvSpPr>
          <p:spPr bwMode="auto">
            <a:xfrm>
              <a:off x="1338" y="2115"/>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BO"/>
            </a:p>
          </p:txBody>
        </p:sp>
      </p:grpSp>
    </p:spTree>
    <p:extLst>
      <p:ext uri="{BB962C8B-B14F-4D97-AF65-F5344CB8AC3E}">
        <p14:creationId xmlns:p14="http://schemas.microsoft.com/office/powerpoint/2010/main" val="989991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Alta cohesión y bajo acoplamiento</a:t>
            </a:r>
          </a:p>
        </p:txBody>
      </p:sp>
      <p:sp>
        <p:nvSpPr>
          <p:cNvPr id="3" name="2 Marcador de contenido"/>
          <p:cNvSpPr>
            <a:spLocks noGrp="1"/>
          </p:cNvSpPr>
          <p:nvPr>
            <p:ph sz="quarter" idx="1"/>
          </p:nvPr>
        </p:nvSpPr>
        <p:spPr/>
        <p:txBody>
          <a:bodyPr/>
          <a:lstStyle/>
          <a:p>
            <a:r>
              <a:rPr lang="es-BO" dirty="0"/>
              <a:t>Los conceptos de cohesión y acoplamiento no están íntimamente relacionados, sin embargo se recomienda tener un mayor grado de cohesión con un menor grado de acoplamiento. De esta forma se tiene menor dependencia y se especifican los propósitos de cada objeto en el sistema</a:t>
            </a:r>
            <a:r>
              <a:rPr lang="es-BO" dirty="0" smtClean="0"/>
              <a:t>.</a:t>
            </a:r>
          </a:p>
          <a:p>
            <a:r>
              <a:rPr lang="es-BO" b="1" dirty="0"/>
              <a:t>Alta </a:t>
            </a:r>
            <a:r>
              <a:rPr lang="es-BO" b="1" dirty="0" smtClean="0"/>
              <a:t>cohesión </a:t>
            </a:r>
            <a:r>
              <a:rPr lang="es-BO" dirty="0"/>
              <a:t>Nos dice que la información que almacena una clase debe de ser coherente y debe estar (en la medida de lo posible) relacionada con la clase</a:t>
            </a:r>
            <a:endParaRPr lang="es-BO" b="1" dirty="0"/>
          </a:p>
          <a:p>
            <a:endParaRPr lang="es-BO" dirty="0"/>
          </a:p>
        </p:txBody>
      </p:sp>
    </p:spTree>
    <p:extLst>
      <p:ext uri="{BB962C8B-B14F-4D97-AF65-F5344CB8AC3E}">
        <p14:creationId xmlns:p14="http://schemas.microsoft.com/office/powerpoint/2010/main" val="3853388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err="1" smtClean="0"/>
              <a:t>Cohesion</a:t>
            </a:r>
            <a:endParaRPr lang="es-BO" dirty="0"/>
          </a:p>
        </p:txBody>
      </p:sp>
      <p:sp>
        <p:nvSpPr>
          <p:cNvPr id="3" name="2 Marcador de contenido"/>
          <p:cNvSpPr>
            <a:spLocks noGrp="1"/>
          </p:cNvSpPr>
          <p:nvPr>
            <p:ph sz="quarter" idx="1"/>
          </p:nvPr>
        </p:nvSpPr>
        <p:spPr/>
        <p:txBody>
          <a:bodyPr>
            <a:normAutofit fontScale="70000" lnSpcReduction="20000"/>
          </a:bodyPr>
          <a:lstStyle/>
          <a:p>
            <a:r>
              <a:rPr lang="es-BO" b="1" dirty="0"/>
              <a:t>Cohesión Coincidente</a:t>
            </a:r>
            <a:r>
              <a:rPr lang="es-BO" dirty="0"/>
              <a:t>: El módulo realiza múltiples tareas, sin ninguna relación entre ellas.</a:t>
            </a:r>
          </a:p>
          <a:p>
            <a:r>
              <a:rPr lang="es-BO" b="1" dirty="0"/>
              <a:t>Cohesión Lógica</a:t>
            </a:r>
            <a:r>
              <a:rPr lang="es-BO" dirty="0"/>
              <a:t>: El módulo realiza múltiples tareas relacionadas, pero, en tiempo de ejecución, sólo una de ellas será llevada a cabo.</a:t>
            </a:r>
          </a:p>
          <a:p>
            <a:r>
              <a:rPr lang="es-BO" b="1" dirty="0"/>
              <a:t>Cohesión Temporal</a:t>
            </a:r>
            <a:r>
              <a:rPr lang="es-BO" dirty="0"/>
              <a:t>: Las tareas llevadas a cabo por un módulo tienen, como única relación "que deben ser ejecutadas al mismo tiempo".</a:t>
            </a:r>
          </a:p>
          <a:p>
            <a:r>
              <a:rPr lang="es-BO" b="1" dirty="0"/>
              <a:t>Cohesión de Procedimiento</a:t>
            </a:r>
            <a:r>
              <a:rPr lang="es-BO" dirty="0"/>
              <a:t>: La única relación que guardan las tareas de un módulo es que corresponden a una secuencia de pasos propia del “producto”.</a:t>
            </a:r>
          </a:p>
          <a:p>
            <a:r>
              <a:rPr lang="es-BO" b="1" dirty="0"/>
              <a:t>Cohesión de Comunicación</a:t>
            </a:r>
            <a:r>
              <a:rPr lang="es-BO" dirty="0"/>
              <a:t>: Las tareas corresponden a una secuencia de pasos propia del “producto” y todas afectan a los mismos datos.</a:t>
            </a:r>
          </a:p>
          <a:p>
            <a:r>
              <a:rPr lang="es-BO" b="1" dirty="0"/>
              <a:t>Cohesión de Información</a:t>
            </a:r>
            <a:r>
              <a:rPr lang="es-BO" dirty="0"/>
              <a:t>: Las tareas llevadas a cabo por un módulo tienen su propio punto de arranque, su codificación independiente y trabajan sobre los mismos datos. El ejemplo típico: OBJETOS</a:t>
            </a:r>
          </a:p>
          <a:p>
            <a:r>
              <a:rPr lang="es-BO" b="1" dirty="0"/>
              <a:t>Cohesión Funcional</a:t>
            </a:r>
            <a:r>
              <a:rPr lang="es-BO" dirty="0"/>
              <a:t>: Cuando el módulo ejecuta una y sólo una tarea, teniendo un único objetivo a cumplir, se dice que tiene </a:t>
            </a:r>
            <a:r>
              <a:rPr lang="es-BO" dirty="0" err="1"/>
              <a:t>Cohesividad</a:t>
            </a:r>
            <a:r>
              <a:rPr lang="es-BO" dirty="0"/>
              <a:t> Funcional.</a:t>
            </a:r>
          </a:p>
          <a:p>
            <a:endParaRPr lang="es-BO" dirty="0"/>
          </a:p>
        </p:txBody>
      </p:sp>
    </p:spTree>
    <p:extLst>
      <p:ext uri="{BB962C8B-B14F-4D97-AF65-F5344CB8AC3E}">
        <p14:creationId xmlns:p14="http://schemas.microsoft.com/office/powerpoint/2010/main" val="221084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471538188"/>
              </p:ext>
            </p:extLst>
          </p:nvPr>
        </p:nvGraphicFramePr>
        <p:xfrm>
          <a:off x="323528" y="169588"/>
          <a:ext cx="8496944" cy="6104673"/>
        </p:xfrm>
        <a:graphic>
          <a:graphicData uri="http://schemas.openxmlformats.org/drawingml/2006/table">
            <a:tbl>
              <a:tblPr firstRow="1" bandRow="1">
                <a:tableStyleId>{5C22544A-7EE6-4342-B048-85BDC9FD1C3A}</a:tableStyleId>
              </a:tblPr>
              <a:tblGrid>
                <a:gridCol w="864096"/>
                <a:gridCol w="1152128"/>
                <a:gridCol w="6480720"/>
              </a:tblGrid>
              <a:tr h="929703">
                <a:tc>
                  <a:txBody>
                    <a:bodyPr/>
                    <a:lstStyle/>
                    <a:p>
                      <a:pPr algn="ctr"/>
                      <a:r>
                        <a:rPr lang="es-BO" sz="1600" dirty="0" smtClean="0">
                          <a:effectLst/>
                        </a:rPr>
                        <a:t>Inicial</a:t>
                      </a:r>
                      <a:endParaRPr lang="es-BO" sz="1600" dirty="0">
                        <a:effectLst/>
                      </a:endParaRPr>
                    </a:p>
                  </a:txBody>
                  <a:tcPr anchor="ctr"/>
                </a:tc>
                <a:tc>
                  <a:txBody>
                    <a:bodyPr/>
                    <a:lstStyle/>
                    <a:p>
                      <a:pPr algn="ctr"/>
                      <a:r>
                        <a:rPr lang="es-BO" sz="1600" dirty="0">
                          <a:effectLst/>
                        </a:rPr>
                        <a:t>Significado</a:t>
                      </a:r>
                      <a:br>
                        <a:rPr lang="es-BO" sz="1600" dirty="0">
                          <a:effectLst/>
                        </a:rPr>
                      </a:br>
                      <a:r>
                        <a:rPr lang="es-BO" sz="1600" dirty="0">
                          <a:effectLst/>
                        </a:rPr>
                        <a:t>(acrónimo)</a:t>
                      </a:r>
                    </a:p>
                  </a:txBody>
                  <a:tcPr anchor="ctr"/>
                </a:tc>
                <a:tc>
                  <a:txBody>
                    <a:bodyPr/>
                    <a:lstStyle/>
                    <a:p>
                      <a:pPr algn="ctr"/>
                      <a:r>
                        <a:rPr lang="es-BO" sz="1600" dirty="0">
                          <a:effectLst/>
                        </a:rPr>
                        <a:t>Concepto</a:t>
                      </a:r>
                    </a:p>
                  </a:txBody>
                  <a:tcPr anchor="ctr"/>
                </a:tc>
              </a:tr>
              <a:tr h="1014513">
                <a:tc>
                  <a:txBody>
                    <a:bodyPr/>
                    <a:lstStyle/>
                    <a:p>
                      <a:r>
                        <a:rPr lang="es-BO" sz="1600" dirty="0" smtClean="0"/>
                        <a:t>S</a:t>
                      </a:r>
                      <a:endParaRPr lang="es-BO" sz="1600" dirty="0"/>
                    </a:p>
                  </a:txBody>
                  <a:tcPr/>
                </a:tc>
                <a:tc>
                  <a:txBody>
                    <a:bodyPr/>
                    <a:lstStyle/>
                    <a:p>
                      <a:r>
                        <a:rPr lang="es-BO" sz="1600" kern="1200" dirty="0" smtClean="0">
                          <a:solidFill>
                            <a:schemeClr val="dk1"/>
                          </a:solidFill>
                          <a:latin typeface="+mn-lt"/>
                          <a:ea typeface="+mn-ea"/>
                          <a:cs typeface="+mn-cs"/>
                        </a:rPr>
                        <a:t>SRP</a:t>
                      </a:r>
                      <a:endParaRPr lang="es-BO" sz="1600" kern="1200" dirty="0">
                        <a:solidFill>
                          <a:schemeClr val="dk1"/>
                        </a:solidFill>
                        <a:latin typeface="+mn-lt"/>
                        <a:ea typeface="+mn-ea"/>
                        <a:cs typeface="+mn-cs"/>
                      </a:endParaRPr>
                    </a:p>
                  </a:txBody>
                  <a:tcPr/>
                </a:tc>
                <a:tc>
                  <a:txBody>
                    <a:bodyPr/>
                    <a:lstStyle/>
                    <a:p>
                      <a:r>
                        <a:rPr lang="es-BO" sz="1600" u="none" strike="noStrike" kern="1200" dirty="0" smtClean="0">
                          <a:solidFill>
                            <a:schemeClr val="dk1"/>
                          </a:solidFill>
                          <a:effectLst/>
                          <a:latin typeface="+mn-lt"/>
                          <a:ea typeface="+mn-ea"/>
                          <a:cs typeface="+mn-cs"/>
                        </a:rPr>
                        <a:t>Principio de Única Responsabilidad (Single </a:t>
                      </a:r>
                      <a:r>
                        <a:rPr lang="es-BO" sz="1600" u="none" strike="noStrike" kern="1200" dirty="0" err="1" smtClean="0">
                          <a:solidFill>
                            <a:schemeClr val="dk1"/>
                          </a:solidFill>
                          <a:effectLst/>
                          <a:latin typeface="+mn-lt"/>
                          <a:ea typeface="+mn-ea"/>
                          <a:cs typeface="+mn-cs"/>
                        </a:rPr>
                        <a:t>responsibility</a:t>
                      </a:r>
                      <a:r>
                        <a:rPr lang="es-BO" sz="1600" u="none" strike="noStrike" kern="1200" dirty="0" smtClean="0">
                          <a:solidFill>
                            <a:schemeClr val="dk1"/>
                          </a:solidFill>
                          <a:effectLst/>
                          <a:latin typeface="+mn-lt"/>
                          <a:ea typeface="+mn-ea"/>
                          <a:cs typeface="+mn-cs"/>
                        </a:rPr>
                        <a:t> </a:t>
                      </a:r>
                      <a:r>
                        <a:rPr lang="es-BO" sz="1600" u="none" strike="noStrike" kern="1200" dirty="0" err="1" smtClean="0">
                          <a:solidFill>
                            <a:schemeClr val="dk1"/>
                          </a:solidFill>
                          <a:effectLst/>
                          <a:latin typeface="+mn-lt"/>
                          <a:ea typeface="+mn-ea"/>
                          <a:cs typeface="+mn-cs"/>
                        </a:rPr>
                        <a:t>principle</a:t>
                      </a:r>
                      <a:r>
                        <a:rPr lang="es-BO" sz="1600" u="none" strike="noStrike" kern="1200" dirty="0" smtClean="0">
                          <a:solidFill>
                            <a:schemeClr val="dk1"/>
                          </a:solidFill>
                          <a:effectLst/>
                          <a:latin typeface="+mn-lt"/>
                          <a:ea typeface="+mn-ea"/>
                          <a:cs typeface="+mn-cs"/>
                        </a:rPr>
                        <a:t>)</a:t>
                      </a:r>
                      <a:r>
                        <a:rPr lang="es-BO" sz="1600" dirty="0" smtClean="0"/>
                        <a:t>la noción de que un </a:t>
                      </a:r>
                      <a:r>
                        <a:rPr lang="es-BO" sz="1600" u="none" strike="noStrike" kern="1200" dirty="0" smtClean="0">
                          <a:solidFill>
                            <a:schemeClr val="dk1"/>
                          </a:solidFill>
                          <a:effectLst/>
                          <a:latin typeface="+mn-lt"/>
                          <a:ea typeface="+mn-ea"/>
                          <a:cs typeface="+mn-cs"/>
                        </a:rPr>
                        <a:t>objeto</a:t>
                      </a:r>
                      <a:r>
                        <a:rPr lang="es-BO" sz="1600" dirty="0" smtClean="0"/>
                        <a:t> solo debería tener una única responsabilidad.</a:t>
                      </a:r>
                      <a:endParaRPr lang="es-BO" sz="1600" dirty="0"/>
                    </a:p>
                  </a:txBody>
                  <a:tcPr/>
                </a:tc>
              </a:tr>
              <a:tr h="531259">
                <a:tc>
                  <a:txBody>
                    <a:bodyPr/>
                    <a:lstStyle/>
                    <a:p>
                      <a:r>
                        <a:rPr lang="es-BO" sz="1600" dirty="0" smtClean="0"/>
                        <a:t>O</a:t>
                      </a:r>
                      <a:endParaRPr lang="es-BO" sz="1600" dirty="0"/>
                    </a:p>
                  </a:txBody>
                  <a:tcPr/>
                </a:tc>
                <a:tc>
                  <a:txBody>
                    <a:bodyPr/>
                    <a:lstStyle/>
                    <a:p>
                      <a:r>
                        <a:rPr lang="es-BO" sz="1600" kern="1200" dirty="0" smtClean="0">
                          <a:solidFill>
                            <a:schemeClr val="dk1"/>
                          </a:solidFill>
                          <a:latin typeface="+mn-lt"/>
                          <a:ea typeface="+mn-ea"/>
                          <a:cs typeface="+mn-cs"/>
                        </a:rPr>
                        <a:t>OCP</a:t>
                      </a:r>
                      <a:endParaRPr lang="es-BO" sz="1600" kern="1200" dirty="0">
                        <a:solidFill>
                          <a:schemeClr val="dk1"/>
                        </a:solidFill>
                        <a:latin typeface="+mn-lt"/>
                        <a:ea typeface="+mn-ea"/>
                        <a:cs typeface="+mn-cs"/>
                      </a:endParaRPr>
                    </a:p>
                  </a:txBody>
                  <a:tcPr/>
                </a:tc>
                <a:tc>
                  <a:txBody>
                    <a:bodyPr/>
                    <a:lstStyle/>
                    <a:p>
                      <a:r>
                        <a:rPr lang="es-BO" sz="1600" u="sng" kern="1200" dirty="0" smtClean="0">
                          <a:solidFill>
                            <a:schemeClr val="dk1"/>
                          </a:solidFill>
                          <a:effectLst/>
                          <a:latin typeface="+mn-lt"/>
                          <a:ea typeface="+mn-ea"/>
                          <a:cs typeface="+mn-cs"/>
                        </a:rPr>
                        <a:t>Principio Abierto/Cerrado </a:t>
                      </a:r>
                      <a:r>
                        <a:rPr lang="es-BO" sz="1600" dirty="0" smtClean="0"/>
                        <a:t>la noción de que las “entidades de software … deben estar abiertas para su extensión, pero cerradas para su modificación”.</a:t>
                      </a:r>
                      <a:endParaRPr lang="es-BO" sz="1600" dirty="0"/>
                    </a:p>
                  </a:txBody>
                  <a:tcPr/>
                </a:tc>
              </a:tr>
              <a:tr h="531259">
                <a:tc>
                  <a:txBody>
                    <a:bodyPr/>
                    <a:lstStyle/>
                    <a:p>
                      <a:r>
                        <a:rPr lang="es-BO" sz="1600" dirty="0" smtClean="0"/>
                        <a:t>L</a:t>
                      </a:r>
                      <a:endParaRPr lang="es-BO" sz="1600" dirty="0"/>
                    </a:p>
                  </a:txBody>
                  <a:tcPr/>
                </a:tc>
                <a:tc>
                  <a:txBody>
                    <a:bodyPr/>
                    <a:lstStyle/>
                    <a:p>
                      <a:r>
                        <a:rPr lang="es-BO" sz="1600" kern="1200" dirty="0" smtClean="0">
                          <a:solidFill>
                            <a:schemeClr val="dk1"/>
                          </a:solidFill>
                          <a:latin typeface="+mn-lt"/>
                          <a:ea typeface="+mn-ea"/>
                          <a:cs typeface="+mn-cs"/>
                        </a:rPr>
                        <a:t>LSP</a:t>
                      </a:r>
                      <a:endParaRPr lang="es-BO" sz="1600" kern="1200" dirty="0">
                        <a:solidFill>
                          <a:schemeClr val="dk1"/>
                        </a:solidFill>
                        <a:latin typeface="+mn-lt"/>
                        <a:ea typeface="+mn-ea"/>
                        <a:cs typeface="+mn-cs"/>
                      </a:endParaRPr>
                    </a:p>
                  </a:txBody>
                  <a:tcPr/>
                </a:tc>
                <a:tc>
                  <a:txBody>
                    <a:bodyPr/>
                    <a:lstStyle/>
                    <a:p>
                      <a:r>
                        <a:rPr lang="es-BO" sz="1600" u="none" strike="noStrike" kern="1200" dirty="0" smtClean="0">
                          <a:solidFill>
                            <a:schemeClr val="dk1"/>
                          </a:solidFill>
                          <a:effectLst/>
                          <a:latin typeface="+mn-lt"/>
                          <a:ea typeface="+mn-ea"/>
                          <a:cs typeface="+mn-cs"/>
                        </a:rPr>
                        <a:t>Principio de sustitución de </a:t>
                      </a:r>
                      <a:r>
                        <a:rPr lang="es-BO" sz="1600" u="none" strike="noStrike" kern="1200" dirty="0" err="1" smtClean="0">
                          <a:solidFill>
                            <a:schemeClr val="dk1"/>
                          </a:solidFill>
                          <a:effectLst/>
                          <a:latin typeface="+mn-lt"/>
                          <a:ea typeface="+mn-ea"/>
                          <a:cs typeface="+mn-cs"/>
                        </a:rPr>
                        <a:t>Liskov</a:t>
                      </a:r>
                      <a:r>
                        <a:rPr lang="es-BO" sz="1600" u="none" strike="noStrike" kern="1200" dirty="0" smtClean="0">
                          <a:solidFill>
                            <a:schemeClr val="dk1"/>
                          </a:solidFill>
                          <a:effectLst/>
                          <a:latin typeface="+mn-lt"/>
                          <a:ea typeface="+mn-ea"/>
                          <a:cs typeface="+mn-cs"/>
                        </a:rPr>
                        <a:t> </a:t>
                      </a:r>
                      <a:r>
                        <a:rPr lang="es-BO" sz="1600" dirty="0" smtClean="0"/>
                        <a:t>la noción de que los “objetos de un programa deberían ser remplazables por instancias de sus subtipos sin alterar el correcto funcionamiento del programa”. Ver también </a:t>
                      </a:r>
                      <a:r>
                        <a:rPr lang="es-BO" sz="1600" u="none" strike="noStrike" kern="1200" dirty="0" smtClean="0">
                          <a:solidFill>
                            <a:schemeClr val="dk1"/>
                          </a:solidFill>
                          <a:effectLst/>
                          <a:latin typeface="+mn-lt"/>
                          <a:ea typeface="+mn-ea"/>
                          <a:cs typeface="+mn-cs"/>
                        </a:rPr>
                        <a:t>diseño por contrato</a:t>
                      </a:r>
                      <a:r>
                        <a:rPr lang="es-BO" sz="1600" dirty="0" smtClean="0"/>
                        <a:t>.</a:t>
                      </a:r>
                      <a:endParaRPr lang="es-BO" sz="1600" dirty="0"/>
                    </a:p>
                  </a:txBody>
                  <a:tcPr/>
                </a:tc>
              </a:tr>
              <a:tr h="531259">
                <a:tc>
                  <a:txBody>
                    <a:bodyPr/>
                    <a:lstStyle/>
                    <a:p>
                      <a:r>
                        <a:rPr lang="es-BO" sz="1600" dirty="0" smtClean="0"/>
                        <a:t>I</a:t>
                      </a:r>
                      <a:endParaRPr lang="es-BO" sz="1600" dirty="0"/>
                    </a:p>
                  </a:txBody>
                  <a:tcPr/>
                </a:tc>
                <a:tc>
                  <a:txBody>
                    <a:bodyPr/>
                    <a:lstStyle/>
                    <a:p>
                      <a:r>
                        <a:rPr lang="es-BO" sz="1600" kern="1200" dirty="0" smtClean="0">
                          <a:solidFill>
                            <a:schemeClr val="dk1"/>
                          </a:solidFill>
                          <a:latin typeface="+mn-lt"/>
                          <a:ea typeface="+mn-ea"/>
                          <a:cs typeface="+mn-cs"/>
                        </a:rPr>
                        <a:t>ISP</a:t>
                      </a:r>
                      <a:endParaRPr lang="es-BO" sz="1600" kern="1200" dirty="0">
                        <a:solidFill>
                          <a:schemeClr val="dk1"/>
                        </a:solidFill>
                        <a:latin typeface="+mn-lt"/>
                        <a:ea typeface="+mn-ea"/>
                        <a:cs typeface="+mn-cs"/>
                      </a:endParaRPr>
                    </a:p>
                  </a:txBody>
                  <a:tcPr/>
                </a:tc>
                <a:tc>
                  <a:txBody>
                    <a:bodyPr/>
                    <a:lstStyle/>
                    <a:p>
                      <a:r>
                        <a:rPr lang="es-BO" sz="1600" u="none" strike="noStrike" kern="1200" dirty="0" smtClean="0">
                          <a:solidFill>
                            <a:schemeClr val="dk1"/>
                          </a:solidFill>
                          <a:effectLst/>
                          <a:latin typeface="+mn-lt"/>
                          <a:ea typeface="+mn-ea"/>
                          <a:cs typeface="+mn-cs"/>
                        </a:rPr>
                        <a:t>Principio de Segregación de la Interface (Interface </a:t>
                      </a:r>
                      <a:r>
                        <a:rPr lang="es-BO" sz="1600" u="none" strike="noStrike" kern="1200" dirty="0" err="1" smtClean="0">
                          <a:solidFill>
                            <a:schemeClr val="dk1"/>
                          </a:solidFill>
                          <a:effectLst/>
                          <a:latin typeface="+mn-lt"/>
                          <a:ea typeface="+mn-ea"/>
                          <a:cs typeface="+mn-cs"/>
                        </a:rPr>
                        <a:t>segregation</a:t>
                      </a:r>
                      <a:r>
                        <a:rPr lang="es-BO" sz="1600" u="none" strike="noStrike" kern="1200" dirty="0" smtClean="0">
                          <a:solidFill>
                            <a:schemeClr val="dk1"/>
                          </a:solidFill>
                          <a:effectLst/>
                          <a:latin typeface="+mn-lt"/>
                          <a:ea typeface="+mn-ea"/>
                          <a:cs typeface="+mn-cs"/>
                        </a:rPr>
                        <a:t> </a:t>
                      </a:r>
                      <a:r>
                        <a:rPr lang="es-BO" sz="1600" u="none" strike="noStrike" kern="1200" dirty="0" err="1" smtClean="0">
                          <a:solidFill>
                            <a:schemeClr val="dk1"/>
                          </a:solidFill>
                          <a:effectLst/>
                          <a:latin typeface="+mn-lt"/>
                          <a:ea typeface="+mn-ea"/>
                          <a:cs typeface="+mn-cs"/>
                        </a:rPr>
                        <a:t>principle</a:t>
                      </a:r>
                      <a:r>
                        <a:rPr lang="es-BO" sz="1600" u="none" strike="noStrike" kern="1200" dirty="0" smtClean="0">
                          <a:solidFill>
                            <a:schemeClr val="dk1"/>
                          </a:solidFill>
                          <a:effectLst/>
                          <a:latin typeface="+mn-lt"/>
                          <a:ea typeface="+mn-ea"/>
                          <a:cs typeface="+mn-cs"/>
                        </a:rPr>
                        <a:t>) </a:t>
                      </a:r>
                      <a:r>
                        <a:rPr lang="es-BO" sz="1600" dirty="0" smtClean="0"/>
                        <a:t>la noción de que “muchas interfaces cliente específicas son mejores que una interfaz de propósito general.”</a:t>
                      </a:r>
                      <a:r>
                        <a:rPr lang="es-BO" sz="1600" b="0" i="0" u="none" strike="noStrike" kern="1200" baseline="30000" dirty="0" smtClean="0">
                          <a:solidFill>
                            <a:schemeClr val="dk1"/>
                          </a:solidFill>
                          <a:effectLst/>
                          <a:latin typeface="+mn-lt"/>
                          <a:ea typeface="+mn-ea"/>
                          <a:cs typeface="+mn-cs"/>
                          <a:hlinkClick r:id="rId2"/>
                        </a:rPr>
                        <a:t>5</a:t>
                      </a:r>
                      <a:endParaRPr lang="es-BO" sz="1600" dirty="0"/>
                    </a:p>
                  </a:txBody>
                  <a:tcPr/>
                </a:tc>
              </a:tr>
              <a:tr h="531259">
                <a:tc>
                  <a:txBody>
                    <a:bodyPr/>
                    <a:lstStyle/>
                    <a:p>
                      <a:r>
                        <a:rPr lang="es-BO" sz="1600" dirty="0" smtClean="0"/>
                        <a:t>D</a:t>
                      </a:r>
                      <a:endParaRPr lang="es-BO" sz="1600" dirty="0"/>
                    </a:p>
                  </a:txBody>
                  <a:tcPr/>
                </a:tc>
                <a:tc>
                  <a:txBody>
                    <a:bodyPr/>
                    <a:lstStyle/>
                    <a:p>
                      <a:r>
                        <a:rPr lang="es-BO" sz="1600" kern="1200" dirty="0" smtClean="0">
                          <a:solidFill>
                            <a:schemeClr val="dk1"/>
                          </a:solidFill>
                          <a:latin typeface="+mn-lt"/>
                          <a:ea typeface="+mn-ea"/>
                          <a:cs typeface="+mn-cs"/>
                        </a:rPr>
                        <a:t>DIP</a:t>
                      </a:r>
                      <a:endParaRPr lang="es-BO" sz="1600" kern="1200" dirty="0">
                        <a:solidFill>
                          <a:schemeClr val="dk1"/>
                        </a:solidFill>
                        <a:latin typeface="+mn-lt"/>
                        <a:ea typeface="+mn-ea"/>
                        <a:cs typeface="+mn-cs"/>
                      </a:endParaRPr>
                    </a:p>
                  </a:txBody>
                  <a:tcPr/>
                </a:tc>
                <a:tc>
                  <a:txBody>
                    <a:bodyPr/>
                    <a:lstStyle/>
                    <a:p>
                      <a:r>
                        <a:rPr lang="es-BO" sz="1600" u="none" strike="noStrike" kern="1200" dirty="0" smtClean="0">
                          <a:solidFill>
                            <a:schemeClr val="dk1"/>
                          </a:solidFill>
                          <a:effectLst/>
                          <a:latin typeface="+mn-lt"/>
                          <a:ea typeface="+mn-ea"/>
                          <a:cs typeface="+mn-cs"/>
                        </a:rPr>
                        <a:t>Principio de Inversión de Dependencia (</a:t>
                      </a:r>
                      <a:r>
                        <a:rPr lang="es-BO" sz="1600" u="none" strike="noStrike" kern="1200" dirty="0" err="1" smtClean="0">
                          <a:solidFill>
                            <a:schemeClr val="dk1"/>
                          </a:solidFill>
                          <a:effectLst/>
                          <a:latin typeface="+mn-lt"/>
                          <a:ea typeface="+mn-ea"/>
                          <a:cs typeface="+mn-cs"/>
                        </a:rPr>
                        <a:t>Dependency</a:t>
                      </a:r>
                      <a:r>
                        <a:rPr lang="es-BO" sz="1600" u="none" strike="noStrike" kern="1200" dirty="0" smtClean="0">
                          <a:solidFill>
                            <a:schemeClr val="dk1"/>
                          </a:solidFill>
                          <a:effectLst/>
                          <a:latin typeface="+mn-lt"/>
                          <a:ea typeface="+mn-ea"/>
                          <a:cs typeface="+mn-cs"/>
                        </a:rPr>
                        <a:t> </a:t>
                      </a:r>
                      <a:r>
                        <a:rPr lang="es-BO" sz="1600" u="none" strike="noStrike" kern="1200" dirty="0" err="1" smtClean="0">
                          <a:solidFill>
                            <a:schemeClr val="dk1"/>
                          </a:solidFill>
                          <a:effectLst/>
                          <a:latin typeface="+mn-lt"/>
                          <a:ea typeface="+mn-ea"/>
                          <a:cs typeface="+mn-cs"/>
                        </a:rPr>
                        <a:t>inversion</a:t>
                      </a:r>
                      <a:r>
                        <a:rPr lang="es-BO" sz="1600" u="none" strike="noStrike" kern="1200" dirty="0" smtClean="0">
                          <a:solidFill>
                            <a:schemeClr val="dk1"/>
                          </a:solidFill>
                          <a:effectLst/>
                          <a:latin typeface="+mn-lt"/>
                          <a:ea typeface="+mn-ea"/>
                          <a:cs typeface="+mn-cs"/>
                        </a:rPr>
                        <a:t> </a:t>
                      </a:r>
                      <a:r>
                        <a:rPr lang="es-BO" sz="1600" u="none" strike="noStrike" kern="1200" dirty="0" err="1" smtClean="0">
                          <a:solidFill>
                            <a:schemeClr val="dk1"/>
                          </a:solidFill>
                          <a:effectLst/>
                          <a:latin typeface="+mn-lt"/>
                          <a:ea typeface="+mn-ea"/>
                          <a:cs typeface="+mn-cs"/>
                        </a:rPr>
                        <a:t>principle</a:t>
                      </a:r>
                      <a:r>
                        <a:rPr lang="es-BO" sz="1600" u="none" strike="noStrike" kern="1200" dirty="0" smtClean="0">
                          <a:solidFill>
                            <a:schemeClr val="dk1"/>
                          </a:solidFill>
                          <a:effectLst/>
                          <a:latin typeface="+mn-lt"/>
                          <a:ea typeface="+mn-ea"/>
                          <a:cs typeface="+mn-cs"/>
                        </a:rPr>
                        <a:t>) </a:t>
                      </a:r>
                      <a:r>
                        <a:rPr lang="es-BO" sz="1600" dirty="0" smtClean="0"/>
                        <a:t>la noción de que uno debería “Depender de Abstracciones. No depender de concreciones.”</a:t>
                      </a:r>
                      <a:r>
                        <a:rPr lang="es-BO" sz="1600" b="0" i="0" u="none" strike="noStrike" kern="1200" baseline="30000" dirty="0" smtClean="0">
                          <a:solidFill>
                            <a:schemeClr val="dk1"/>
                          </a:solidFill>
                          <a:effectLst/>
                          <a:latin typeface="+mn-lt"/>
                          <a:ea typeface="+mn-ea"/>
                          <a:cs typeface="+mn-cs"/>
                        </a:rPr>
                        <a:t>5</a:t>
                      </a:r>
                      <a:r>
                        <a:rPr lang="es-BO" sz="1600" dirty="0" smtClean="0"/>
                        <a:t/>
                      </a:r>
                      <a:br>
                        <a:rPr lang="es-BO" sz="1600" dirty="0" smtClean="0"/>
                      </a:br>
                      <a:r>
                        <a:rPr lang="es-BO" sz="1600" dirty="0" smtClean="0"/>
                        <a:t>La </a:t>
                      </a:r>
                      <a:r>
                        <a:rPr lang="es-BO" sz="1600" u="none" strike="noStrike" kern="1200" dirty="0" smtClean="0">
                          <a:solidFill>
                            <a:schemeClr val="dk1"/>
                          </a:solidFill>
                          <a:effectLst/>
                          <a:latin typeface="+mn-lt"/>
                          <a:ea typeface="+mn-ea"/>
                          <a:cs typeface="+mn-cs"/>
                        </a:rPr>
                        <a:t>Inyección de Dependencias</a:t>
                      </a:r>
                      <a:r>
                        <a:rPr lang="es-BO" sz="1600" dirty="0" smtClean="0"/>
                        <a:t> es una de los método que siguen este principio.</a:t>
                      </a:r>
                      <a:endParaRPr lang="es-BO" sz="1600" dirty="0"/>
                    </a:p>
                  </a:txBody>
                  <a:tcPr/>
                </a:tc>
              </a:tr>
            </a:tbl>
          </a:graphicData>
        </a:graphic>
      </p:graphicFrame>
    </p:spTree>
    <p:extLst>
      <p:ext uri="{BB962C8B-B14F-4D97-AF65-F5344CB8AC3E}">
        <p14:creationId xmlns:p14="http://schemas.microsoft.com/office/powerpoint/2010/main" val="132604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err="1" smtClean="0"/>
              <a:t>Cohesion</a:t>
            </a:r>
            <a:r>
              <a:rPr lang="es-BO" dirty="0" smtClean="0"/>
              <a:t> (2)</a:t>
            </a:r>
            <a:endParaRPr lang="es-BO" dirty="0"/>
          </a:p>
        </p:txBody>
      </p:sp>
      <p:sp>
        <p:nvSpPr>
          <p:cNvPr id="4" name="3 Marcador de contenido"/>
          <p:cNvSpPr>
            <a:spLocks noGrp="1"/>
          </p:cNvSpPr>
          <p:nvPr>
            <p:ph sz="quarter" idx="1"/>
          </p:nvPr>
        </p:nvSpPr>
        <p:spPr/>
        <p:txBody>
          <a:bodyPr/>
          <a:lstStyle/>
          <a:p>
            <a:pPr marL="0" lvl="0" indent="0" algn="just" fontAlgn="base">
              <a:spcBef>
                <a:spcPct val="20000"/>
              </a:spcBef>
              <a:spcAft>
                <a:spcPct val="0"/>
              </a:spcAft>
              <a:buClr>
                <a:schemeClr val="bg2"/>
              </a:buClr>
              <a:buNone/>
            </a:pPr>
            <a:r>
              <a:rPr lang="es-CL" dirty="0">
                <a:latin typeface="Times New Roman" pitchFamily="18" charset="0"/>
              </a:rPr>
              <a:t>En cuanto al diseño de objetos, la </a:t>
            </a:r>
            <a:r>
              <a:rPr lang="es-CL" b="1" i="1" dirty="0">
                <a:latin typeface="Times New Roman" pitchFamily="18" charset="0"/>
              </a:rPr>
              <a:t>cohesión </a:t>
            </a:r>
            <a:r>
              <a:rPr lang="es-CL" dirty="0">
                <a:latin typeface="Times New Roman" pitchFamily="18" charset="0"/>
              </a:rPr>
              <a:t>(o de manera más especifica la cohesión funcional) es una medida de fuerza con la que se relacionan y del grado de focalización de las responsabilidades de un elemento. Un elemento con responsabilidad altamente relacionada, y que no hace una gran cantidad de trabajo, tiene alta cohesión.  </a:t>
            </a:r>
          </a:p>
          <a:p>
            <a:pPr marL="0" lvl="0" indent="0" algn="just" fontAlgn="base">
              <a:spcBef>
                <a:spcPct val="20000"/>
              </a:spcBef>
              <a:spcAft>
                <a:spcPct val="0"/>
              </a:spcAft>
              <a:buClr>
                <a:schemeClr val="bg2"/>
              </a:buClr>
              <a:buNone/>
            </a:pPr>
            <a:r>
              <a:rPr lang="es-CL" dirty="0">
                <a:latin typeface="Times New Roman" pitchFamily="18" charset="0"/>
              </a:rPr>
              <a:t>A menudo, las clases con baja cohesión representan un “grano grande” de abstracción, o se les ha asignado responsabilidades que debería haberse delegado en otros objetos.</a:t>
            </a:r>
          </a:p>
          <a:p>
            <a:endParaRPr lang="es-BO" dirty="0"/>
          </a:p>
        </p:txBody>
      </p:sp>
    </p:spTree>
    <p:extLst>
      <p:ext uri="{BB962C8B-B14F-4D97-AF65-F5344CB8AC3E}">
        <p14:creationId xmlns:p14="http://schemas.microsoft.com/office/powerpoint/2010/main" val="1655536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err="1"/>
              <a:t>Cohesion</a:t>
            </a:r>
            <a:endParaRPr lang="es-BO" dirty="0"/>
          </a:p>
        </p:txBody>
      </p:sp>
      <p:pic>
        <p:nvPicPr>
          <p:cNvPr id="10242" name="Picture 2" descr="http://ad.comoj.com/imagenes_itze/cohe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19288"/>
            <a:ext cx="520065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14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Bajo acoplamiento</a:t>
            </a:r>
          </a:p>
        </p:txBody>
      </p:sp>
      <p:sp>
        <p:nvSpPr>
          <p:cNvPr id="3" name="2 Marcador de contenido"/>
          <p:cNvSpPr>
            <a:spLocks noGrp="1"/>
          </p:cNvSpPr>
          <p:nvPr>
            <p:ph sz="quarter" idx="1"/>
          </p:nvPr>
        </p:nvSpPr>
        <p:spPr/>
        <p:txBody>
          <a:bodyPr>
            <a:normAutofit fontScale="92500" lnSpcReduction="10000"/>
          </a:bodyPr>
          <a:lstStyle/>
          <a:p>
            <a:r>
              <a:rPr lang="es-BO" dirty="0"/>
              <a:t>Es la idea de tener las clases lo menos ligadas entre sí que se pueda. De tal forma que en caso de producirse una modificación en alguna de ellas, se tenga la mínima repercusión posible en el resto de clases, potenciando la reutilización, y disminuyendo la dependencia entre las clases</a:t>
            </a:r>
          </a:p>
          <a:p>
            <a:r>
              <a:rPr lang="es-BO" b="1" dirty="0"/>
              <a:t>Acoplamiento de Contenido</a:t>
            </a:r>
            <a:r>
              <a:rPr lang="es-BO" dirty="0"/>
              <a:t>: Cuando un módulo referencia directamente el contenido de otro módulo. (En lenguajes de alto nivel es muy raro)</a:t>
            </a:r>
          </a:p>
          <a:p>
            <a:r>
              <a:rPr lang="es-BO" b="1" dirty="0"/>
              <a:t>Acoplamiento Común</a:t>
            </a:r>
            <a:r>
              <a:rPr lang="es-BO" dirty="0"/>
              <a:t>: Cuando dos módulos acceden (y afectan) a un mismo valor global.</a:t>
            </a:r>
          </a:p>
          <a:p>
            <a:r>
              <a:rPr lang="es-BO" b="1" dirty="0"/>
              <a:t>Acoplamiento de Control</a:t>
            </a:r>
            <a:r>
              <a:rPr lang="es-BO" dirty="0"/>
              <a:t>: Cuando un módulo le envía a otro un elemento de control que determina la lógica de ejecución del mismo.</a:t>
            </a:r>
          </a:p>
          <a:p>
            <a:endParaRPr lang="es-BO" dirty="0"/>
          </a:p>
        </p:txBody>
      </p:sp>
    </p:spTree>
    <p:extLst>
      <p:ext uri="{BB962C8B-B14F-4D97-AF65-F5344CB8AC3E}">
        <p14:creationId xmlns:p14="http://schemas.microsoft.com/office/powerpoint/2010/main" val="1441054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Bajo acoplamiento</a:t>
            </a:r>
          </a:p>
        </p:txBody>
      </p:sp>
      <p:pic>
        <p:nvPicPr>
          <p:cNvPr id="11266" name="Picture 2" descr="http://upload.wikimedia.org/wikipedia/commons/thumb/9/9c/Coupling_sketches_cropped_1.svg/300px-Coupling_sketches_cropped_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27709"/>
            <a:ext cx="3479204" cy="2609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085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3200" dirty="0">
                <a:solidFill>
                  <a:schemeClr val="dk1"/>
                </a:solidFill>
              </a:rPr>
              <a:t>Principio de Única Responsabilidad </a:t>
            </a:r>
            <a:endParaRPr lang="es-BO" dirty="0"/>
          </a:p>
        </p:txBody>
      </p:sp>
      <p:sp>
        <p:nvSpPr>
          <p:cNvPr id="3" name="2 Marcador de contenido"/>
          <p:cNvSpPr>
            <a:spLocks noGrp="1"/>
          </p:cNvSpPr>
          <p:nvPr>
            <p:ph sz="quarter" idx="1"/>
          </p:nvPr>
        </p:nvSpPr>
        <p:spPr/>
        <p:txBody>
          <a:bodyPr/>
          <a:lstStyle/>
          <a:p>
            <a:r>
              <a:rPr lang="es-BO" dirty="0"/>
              <a:t>Una clase debería tener sólo una razón para cambiar</a:t>
            </a:r>
          </a:p>
          <a:p>
            <a:r>
              <a:rPr lang="es-BO" dirty="0"/>
              <a:t>Cada responsabilidad es el eje del cambio</a:t>
            </a:r>
          </a:p>
          <a:p>
            <a:r>
              <a:rPr lang="es-BO" dirty="0"/>
              <a:t>Para contener la propagación del cambio, debemos separar las responsabilidades.</a:t>
            </a:r>
          </a:p>
          <a:p>
            <a:r>
              <a:rPr lang="es-BO" dirty="0"/>
              <a:t>Si una clase asume más de una responsabilidad, será más sensible al cambio.</a:t>
            </a:r>
          </a:p>
          <a:p>
            <a:r>
              <a:rPr lang="es-BO" dirty="0"/>
              <a:t>Si una clase asume más de una responsabilidad, las responsabilidades se acoplan.</a:t>
            </a:r>
          </a:p>
          <a:p>
            <a:endParaRPr lang="es-BO" dirty="0"/>
          </a:p>
        </p:txBody>
      </p:sp>
    </p:spTree>
    <p:extLst>
      <p:ext uri="{BB962C8B-B14F-4D97-AF65-F5344CB8AC3E}">
        <p14:creationId xmlns:p14="http://schemas.microsoft.com/office/powerpoint/2010/main" val="411159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3200" u="sng" dirty="0">
                <a:solidFill>
                  <a:schemeClr val="dk1"/>
                </a:solidFill>
              </a:rPr>
              <a:t>Principio Abierto/Cerrado</a:t>
            </a:r>
            <a:endParaRPr lang="es-BO" dirty="0"/>
          </a:p>
        </p:txBody>
      </p:sp>
      <p:sp>
        <p:nvSpPr>
          <p:cNvPr id="3" name="2 Marcador de contenido"/>
          <p:cNvSpPr>
            <a:spLocks noGrp="1"/>
          </p:cNvSpPr>
          <p:nvPr>
            <p:ph sz="quarter" idx="1"/>
          </p:nvPr>
        </p:nvSpPr>
        <p:spPr/>
        <p:txBody>
          <a:bodyPr>
            <a:normAutofit/>
          </a:bodyPr>
          <a:lstStyle/>
          <a:p>
            <a:r>
              <a:rPr lang="es-BO" dirty="0"/>
              <a:t>El Principio de Abierto-Cerrado, del inglés “</a:t>
            </a:r>
            <a:r>
              <a:rPr lang="es-BO" dirty="0" err="1"/>
              <a:t>The</a:t>
            </a:r>
            <a:r>
              <a:rPr lang="es-BO" dirty="0"/>
              <a:t> Open-</a:t>
            </a:r>
            <a:r>
              <a:rPr lang="es-BO" dirty="0" err="1"/>
              <a:t>Close</a:t>
            </a:r>
            <a:r>
              <a:rPr lang="es-BO" dirty="0"/>
              <a:t> </a:t>
            </a:r>
            <a:r>
              <a:rPr lang="es-BO" dirty="0" err="1"/>
              <a:t>Principle</a:t>
            </a:r>
            <a:r>
              <a:rPr lang="es-BO" dirty="0"/>
              <a:t> (OCP)”, nos viene a decir que cualquier entidad software (clases, módulos, funciones, etc.) debe de estar abierta para ser extendida en funcionalidad pero cerrada para ser modificada. Es decir, una clase que cumpla con OCP tiene estas dos características:</a:t>
            </a:r>
          </a:p>
          <a:p>
            <a:pPr lvl="1"/>
            <a:r>
              <a:rPr lang="es-BO" dirty="0"/>
              <a:t>La funcionalidad del módulo puede </a:t>
            </a:r>
            <a:r>
              <a:rPr lang="es-BO" dirty="0" smtClean="0"/>
              <a:t>extenderse </a:t>
            </a:r>
            <a:r>
              <a:rPr lang="es-BO" dirty="0"/>
              <a:t>en base a los cambios que requiera el sistema.</a:t>
            </a:r>
          </a:p>
          <a:p>
            <a:pPr lvl="1"/>
            <a:r>
              <a:rPr lang="es-BO" dirty="0"/>
              <a:t>Extender la funcionalidad de un </a:t>
            </a:r>
            <a:r>
              <a:rPr lang="es-BO" dirty="0" smtClean="0"/>
              <a:t>componente </a:t>
            </a:r>
            <a:r>
              <a:rPr lang="es-BO" dirty="0"/>
              <a:t>no implica cambios en el código fuente de ese módulo en si mismo.</a:t>
            </a:r>
          </a:p>
          <a:p>
            <a:endParaRPr lang="es-BO" dirty="0"/>
          </a:p>
        </p:txBody>
      </p:sp>
    </p:spTree>
    <p:extLst>
      <p:ext uri="{BB962C8B-B14F-4D97-AF65-F5344CB8AC3E}">
        <p14:creationId xmlns:p14="http://schemas.microsoft.com/office/powerpoint/2010/main" val="68140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18276" y="476672"/>
            <a:ext cx="7776864" cy="1200329"/>
          </a:xfrm>
          <a:prstGeom prst="rect">
            <a:avLst/>
          </a:prstGeom>
        </p:spPr>
        <p:txBody>
          <a:bodyPr wrap="square">
            <a:spAutoFit/>
          </a:bodyPr>
          <a:lstStyle/>
          <a:p>
            <a:r>
              <a:rPr lang="es-BO" dirty="0"/>
              <a:t>La forma más común de seguir el principio OCP es usar interfaces o clases abstractas de las que dependen implementaciones concretas.</a:t>
            </a:r>
            <a:r>
              <a:rPr lang="es-BO" dirty="0"/>
              <a:t/>
            </a:r>
            <a:br>
              <a:rPr lang="es-BO" dirty="0"/>
            </a:br>
            <a:r>
              <a:rPr lang="es-BO" dirty="0"/>
              <a:t>De esta forma puede cambiarse la implementación de la clase concreta manteniéndose la interfaz intacta.</a:t>
            </a:r>
            <a:endParaRPr lang="es-BO" dirty="0"/>
          </a:p>
        </p:txBody>
      </p:sp>
      <p:pic>
        <p:nvPicPr>
          <p:cNvPr id="1026" name="Picture 2" descr="http://www.adictosaltrabajo.com/tutoriales/SOLID_2/imagen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71" y="2679794"/>
            <a:ext cx="7169028" cy="1113402"/>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518276" y="1728426"/>
            <a:ext cx="7511819" cy="923330"/>
          </a:xfrm>
          <a:prstGeom prst="rect">
            <a:avLst/>
          </a:prstGeom>
        </p:spPr>
        <p:txBody>
          <a:bodyPr wrap="square">
            <a:spAutoFit/>
          </a:bodyPr>
          <a:lstStyle/>
          <a:p>
            <a:r>
              <a:rPr lang="es-BO" b="1" dirty="0" smtClean="0"/>
              <a:t>Ejemplo</a:t>
            </a:r>
          </a:p>
          <a:p>
            <a:r>
              <a:rPr lang="es-BO" dirty="0" smtClean="0"/>
              <a:t>Tenemos </a:t>
            </a:r>
            <a:r>
              <a:rPr lang="es-BO" dirty="0"/>
              <a:t>una empresa que desde sus comienzos ha estado vendiendo agua embotellada, y su programa informático tenía esta forma</a:t>
            </a:r>
            <a:endParaRPr lang="es-BO" dirty="0"/>
          </a:p>
        </p:txBody>
      </p:sp>
      <p:sp>
        <p:nvSpPr>
          <p:cNvPr id="3" name="2 Rectángulo"/>
          <p:cNvSpPr/>
          <p:nvPr/>
        </p:nvSpPr>
        <p:spPr>
          <a:xfrm>
            <a:off x="518276" y="4015346"/>
            <a:ext cx="7776864" cy="646331"/>
          </a:xfrm>
          <a:prstGeom prst="rect">
            <a:avLst/>
          </a:prstGeom>
        </p:spPr>
        <p:txBody>
          <a:bodyPr wrap="square">
            <a:spAutoFit/>
          </a:bodyPr>
          <a:lstStyle/>
          <a:p>
            <a:r>
              <a:rPr lang="es-BO" dirty="0"/>
              <a:t>Ahora ha surgido una oportunidad de negocio y quiere empezar a vender botellas de té helado, por lo que necesita un cambio en su modelo</a:t>
            </a:r>
            <a:r>
              <a:rPr lang="es-BO" dirty="0" smtClean="0"/>
              <a:t>.</a:t>
            </a:r>
            <a:endParaRPr lang="es-BO" dirty="0"/>
          </a:p>
        </p:txBody>
      </p:sp>
    </p:spTree>
    <p:extLst>
      <p:ext uri="{BB962C8B-B14F-4D97-AF65-F5344CB8AC3E}">
        <p14:creationId xmlns:p14="http://schemas.microsoft.com/office/powerpoint/2010/main" val="238465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18276" y="476672"/>
            <a:ext cx="7776864" cy="369332"/>
          </a:xfrm>
          <a:prstGeom prst="rect">
            <a:avLst/>
          </a:prstGeom>
        </p:spPr>
        <p:txBody>
          <a:bodyPr wrap="square">
            <a:spAutoFit/>
          </a:bodyPr>
          <a:lstStyle/>
          <a:p>
            <a:r>
              <a:rPr lang="es-BO" dirty="0" smtClean="0"/>
              <a:t>Primera aproximación</a:t>
            </a:r>
            <a:endParaRPr lang="es-BO" dirty="0"/>
          </a:p>
        </p:txBody>
      </p:sp>
      <p:pic>
        <p:nvPicPr>
          <p:cNvPr id="2050" name="Picture 2" descr="http://www.adictosaltrabajo.com/tutoriales/SOLID_2/image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836712"/>
            <a:ext cx="5380534" cy="1696162"/>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530144" y="2664747"/>
            <a:ext cx="7488832" cy="1200329"/>
          </a:xfrm>
          <a:prstGeom prst="rect">
            <a:avLst/>
          </a:prstGeom>
        </p:spPr>
        <p:txBody>
          <a:bodyPr wrap="square">
            <a:spAutoFit/>
          </a:bodyPr>
          <a:lstStyle/>
          <a:p>
            <a:r>
              <a:rPr lang="es-BO" dirty="0"/>
              <a:t>Pero implicaría realizar cambios en la empresa, que tiene que aprender a comunicarse con el nuevo tipo de botella, que probablemente sea muy parecida a la anterior</a:t>
            </a:r>
            <a:r>
              <a:rPr lang="es-BO" dirty="0" smtClean="0"/>
              <a:t>.</a:t>
            </a:r>
          </a:p>
          <a:p>
            <a:r>
              <a:rPr lang="es-BO" b="1" dirty="0" smtClean="0"/>
              <a:t>Implementación OCP</a:t>
            </a:r>
            <a:endParaRPr lang="es-BO" b="1" dirty="0"/>
          </a:p>
        </p:txBody>
      </p:sp>
      <p:pic>
        <p:nvPicPr>
          <p:cNvPr id="2052" name="Picture 4" descr="http://www.adictosaltrabajo.com/tutoriales/SOLID_2/imagen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7887" y="3504095"/>
            <a:ext cx="2192122" cy="28134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518276" y="3885537"/>
            <a:ext cx="3719655" cy="2585323"/>
          </a:xfrm>
          <a:prstGeom prst="rect">
            <a:avLst/>
          </a:prstGeom>
        </p:spPr>
        <p:txBody>
          <a:bodyPr wrap="square">
            <a:spAutoFit/>
          </a:bodyPr>
          <a:lstStyle/>
          <a:p>
            <a:r>
              <a:rPr lang="es-BO" dirty="0"/>
              <a:t>Seguir este principio ayuda a que nuestros sistemas sean más </a:t>
            </a:r>
            <a:r>
              <a:rPr lang="es-BO" dirty="0" err="1"/>
              <a:t>mantenibles</a:t>
            </a:r>
            <a:r>
              <a:rPr lang="es-BO" dirty="0"/>
              <a:t> en el tiempo y soporten mejor los cambios, aunque ante todo hay que usar el sentido común. Un uso excesivo de interfaces reducirá la productividad y la legibilidad del código</a:t>
            </a:r>
            <a:endParaRPr lang="es-BO" dirty="0"/>
          </a:p>
        </p:txBody>
      </p:sp>
    </p:spTree>
    <p:extLst>
      <p:ext uri="{BB962C8B-B14F-4D97-AF65-F5344CB8AC3E}">
        <p14:creationId xmlns:p14="http://schemas.microsoft.com/office/powerpoint/2010/main" val="194321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sz="3200" dirty="0">
                <a:solidFill>
                  <a:schemeClr val="dk1"/>
                </a:solidFill>
              </a:rPr>
              <a:t>Principio de sustitución de </a:t>
            </a:r>
            <a:r>
              <a:rPr lang="es-BO" sz="3200" dirty="0" err="1">
                <a:solidFill>
                  <a:schemeClr val="dk1"/>
                </a:solidFill>
              </a:rPr>
              <a:t>Liskov</a:t>
            </a:r>
            <a:r>
              <a:rPr lang="es-BO" sz="3200" dirty="0"/>
              <a:t> </a:t>
            </a:r>
            <a:endParaRPr lang="es-BO" dirty="0"/>
          </a:p>
        </p:txBody>
      </p:sp>
      <p:sp>
        <p:nvSpPr>
          <p:cNvPr id="3" name="2 Marcador de contenido"/>
          <p:cNvSpPr>
            <a:spLocks noGrp="1"/>
          </p:cNvSpPr>
          <p:nvPr>
            <p:ph sz="quarter" idx="1"/>
          </p:nvPr>
        </p:nvSpPr>
        <p:spPr/>
        <p:txBody>
          <a:bodyPr>
            <a:normAutofit lnSpcReduction="10000"/>
          </a:bodyPr>
          <a:lstStyle/>
          <a:p>
            <a:r>
              <a:rPr lang="es-BO" dirty="0"/>
              <a:t>E</a:t>
            </a:r>
            <a:r>
              <a:rPr lang="es-BO" dirty="0" smtClean="0"/>
              <a:t>s </a:t>
            </a:r>
            <a:r>
              <a:rPr lang="es-BO" dirty="0"/>
              <a:t>un principio de la </a:t>
            </a:r>
            <a:r>
              <a:rPr lang="es-BO" dirty="0">
                <a:hlinkClick r:id="rId2" tooltip="Programación orientada a objetos"/>
              </a:rPr>
              <a:t>programación orientada a objetos</a:t>
            </a:r>
            <a:r>
              <a:rPr lang="es-BO" dirty="0"/>
              <a:t>. y puede definirse como: Cada </a:t>
            </a:r>
            <a:r>
              <a:rPr lang="es-BO" dirty="0">
                <a:hlinkClick r:id="rId3" tooltip="Clase"/>
              </a:rPr>
              <a:t>clase</a:t>
            </a:r>
            <a:r>
              <a:rPr lang="es-BO" dirty="0"/>
              <a:t> que hereda de otra puede usarse como su padre sin necesidad de conocer las diferencias entre ellas. En lenguaje mas formal: si </a:t>
            </a:r>
            <a:r>
              <a:rPr lang="es-BO" b="1" dirty="0"/>
              <a:t>S</a:t>
            </a:r>
            <a:r>
              <a:rPr lang="es-BO" dirty="0"/>
              <a:t> es un subtipo de </a:t>
            </a:r>
            <a:r>
              <a:rPr lang="es-BO" b="1" dirty="0"/>
              <a:t>T</a:t>
            </a:r>
            <a:r>
              <a:rPr lang="es-BO" dirty="0"/>
              <a:t>, entonces los objetos de tipo </a:t>
            </a:r>
            <a:r>
              <a:rPr lang="es-BO" b="1" dirty="0"/>
              <a:t>T</a:t>
            </a:r>
            <a:r>
              <a:rPr lang="es-BO" dirty="0"/>
              <a:t> en un programa de computadora pueden ser sustituidos por objetos de tipo </a:t>
            </a:r>
            <a:r>
              <a:rPr lang="es-BO" b="1" dirty="0"/>
              <a:t>S</a:t>
            </a:r>
            <a:r>
              <a:rPr lang="es-BO" dirty="0"/>
              <a:t> (es decir, los objetos de tipo </a:t>
            </a:r>
            <a:r>
              <a:rPr lang="es-BO" b="1" dirty="0"/>
              <a:t>S</a:t>
            </a:r>
            <a:r>
              <a:rPr lang="es-BO" dirty="0"/>
              <a:t> pueden ser sustitutos de objetos de tipo </a:t>
            </a:r>
            <a:r>
              <a:rPr lang="es-BO" b="1" dirty="0"/>
              <a:t>T</a:t>
            </a:r>
            <a:r>
              <a:rPr lang="es-BO" dirty="0"/>
              <a:t>), sin alterar ninguna de las propiedades deseables de ese programa (la corrección, la tarea que realiza, etc</a:t>
            </a:r>
            <a:r>
              <a:rPr lang="es-BO" dirty="0" smtClean="0"/>
              <a:t>.)</a:t>
            </a:r>
          </a:p>
          <a:p>
            <a:r>
              <a:rPr lang="es-BO" dirty="0"/>
              <a:t>Las </a:t>
            </a:r>
            <a:r>
              <a:rPr lang="es-BO" dirty="0" err="1"/>
              <a:t>subclasses</a:t>
            </a:r>
            <a:r>
              <a:rPr lang="es-BO" dirty="0"/>
              <a:t> deben comportarse adecuadamente cuando sean usadas en lugar de sus clases base.</a:t>
            </a:r>
          </a:p>
        </p:txBody>
      </p:sp>
    </p:spTree>
    <p:extLst>
      <p:ext uri="{BB962C8B-B14F-4D97-AF65-F5344CB8AC3E}">
        <p14:creationId xmlns:p14="http://schemas.microsoft.com/office/powerpoint/2010/main" val="3556307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279</TotalTime>
  <Words>2717</Words>
  <Application>Microsoft Office PowerPoint</Application>
  <PresentationFormat>Presentación en pantalla (4:3)</PresentationFormat>
  <Paragraphs>173</Paragraphs>
  <Slides>43</Slides>
  <Notes>2</Notes>
  <HiddenSlides>0</HiddenSlides>
  <MMClips>0</MMClips>
  <ScaleCrop>false</ScaleCrop>
  <HeadingPairs>
    <vt:vector size="4" baseType="variant">
      <vt:variant>
        <vt:lpstr>Tema</vt:lpstr>
      </vt:variant>
      <vt:variant>
        <vt:i4>1</vt:i4>
      </vt:variant>
      <vt:variant>
        <vt:lpstr>Títulos de diapositiva</vt:lpstr>
      </vt:variant>
      <vt:variant>
        <vt:i4>43</vt:i4>
      </vt:variant>
    </vt:vector>
  </HeadingPairs>
  <TitlesOfParts>
    <vt:vector size="44" baseType="lpstr">
      <vt:lpstr>Mirador</vt:lpstr>
      <vt:lpstr>FUNDAMENTOS DE ARQUITECTURA </vt:lpstr>
      <vt:lpstr>REPASO DE PATRONES</vt:lpstr>
      <vt:lpstr>Buenas practicas de desarrollo</vt:lpstr>
      <vt:lpstr>Presentación de PowerPoint</vt:lpstr>
      <vt:lpstr>Principio de Única Responsabilidad </vt:lpstr>
      <vt:lpstr>Principio Abierto/Cerrado</vt:lpstr>
      <vt:lpstr>Presentación de PowerPoint</vt:lpstr>
      <vt:lpstr>Presentación de PowerPoint</vt:lpstr>
      <vt:lpstr>Principio de sustitución de Liskov </vt:lpstr>
      <vt:lpstr>Principio de sustitución de Liskov </vt:lpstr>
      <vt:lpstr>Principio de sustitución de Liskov </vt:lpstr>
      <vt:lpstr>Principio de sustitución de Liskov </vt:lpstr>
      <vt:lpstr>Principio de Segregación de la Interface </vt:lpstr>
      <vt:lpstr>Principio de Segregación de la Interface </vt:lpstr>
      <vt:lpstr>Principio de Segregación de la Interface </vt:lpstr>
      <vt:lpstr>Principio de Inversión de Dependencia </vt:lpstr>
      <vt:lpstr>Principio de Inversión de Dependencia </vt:lpstr>
      <vt:lpstr>Principio de Inversión de Dependencia </vt:lpstr>
      <vt:lpstr>Principio de Inversión de Dependencia </vt:lpstr>
      <vt:lpstr>Principio de Inversión de Dependencia </vt:lpstr>
      <vt:lpstr>Principio de Inversión de Dependencia </vt:lpstr>
      <vt:lpstr>IoC - Inversión de Control</vt:lpstr>
      <vt:lpstr>IoC - Inversión de Control (2)</vt:lpstr>
      <vt:lpstr>INYECCION DE DEPENDENCIA</vt:lpstr>
      <vt:lpstr>INYECCION DE DEPENDENCIA (2)</vt:lpstr>
      <vt:lpstr>INYECCION DE DEPENDENCIA (3)</vt:lpstr>
      <vt:lpstr>INYECCION DE DEPENDENCIA (4)</vt:lpstr>
      <vt:lpstr>INYECCION DE DEPENDENCIA (5)</vt:lpstr>
      <vt:lpstr>INYECCION DE DEPENDENCIA (6)</vt:lpstr>
      <vt:lpstr>DIP – IoC - DI</vt:lpstr>
      <vt:lpstr>GRASP</vt:lpstr>
      <vt:lpstr>Experto en información </vt:lpstr>
      <vt:lpstr>Experto en información (2) </vt:lpstr>
      <vt:lpstr>Creador</vt:lpstr>
      <vt:lpstr>Creador (2)</vt:lpstr>
      <vt:lpstr>Controlador</vt:lpstr>
      <vt:lpstr>Controlador (2)</vt:lpstr>
      <vt:lpstr>Alta cohesión y bajo acoplamiento</vt:lpstr>
      <vt:lpstr>Cohesion</vt:lpstr>
      <vt:lpstr>Cohesion (2)</vt:lpstr>
      <vt:lpstr>Cohesion</vt:lpstr>
      <vt:lpstr>Bajo acoplamiento</vt:lpstr>
      <vt:lpstr>Bajo acoplamiento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ARQUITECTURA</dc:title>
  <dc:creator>Ruben Dario Chalco Campos</dc:creator>
  <cp:lastModifiedBy>Ruben Dario Chalco Campos</cp:lastModifiedBy>
  <cp:revision>29</cp:revision>
  <dcterms:created xsi:type="dcterms:W3CDTF">2013-10-29T23:17:17Z</dcterms:created>
  <dcterms:modified xsi:type="dcterms:W3CDTF">2015-02-03T22:29:55Z</dcterms:modified>
</cp:coreProperties>
</file>