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76" r:id="rId3"/>
    <p:sldId id="260" r:id="rId4"/>
    <p:sldId id="261" r:id="rId5"/>
    <p:sldId id="277" r:id="rId6"/>
    <p:sldId id="259" r:id="rId7"/>
    <p:sldId id="262" r:id="rId8"/>
    <p:sldId id="263" r:id="rId9"/>
    <p:sldId id="267" r:id="rId10"/>
    <p:sldId id="257" r:id="rId11"/>
    <p:sldId id="258" r:id="rId12"/>
    <p:sldId id="268" r:id="rId13"/>
    <p:sldId id="269" r:id="rId14"/>
    <p:sldId id="265" r:id="rId15"/>
    <p:sldId id="264" r:id="rId16"/>
    <p:sldId id="266" r:id="rId17"/>
    <p:sldId id="271" r:id="rId18"/>
    <p:sldId id="270" r:id="rId19"/>
    <p:sldId id="272" r:id="rId20"/>
    <p:sldId id="275"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277" autoAdjust="0"/>
  </p:normalViewPr>
  <p:slideViewPr>
    <p:cSldViewPr snapToGrid="0">
      <p:cViewPr>
        <p:scale>
          <a:sx n="67" d="100"/>
          <a:sy n="67" d="100"/>
        </p:scale>
        <p:origin x="1296" y="48"/>
      </p:cViewPr>
      <p:guideLst/>
    </p:cSldViewPr>
  </p:slideViewPr>
  <p:outlineViewPr>
    <p:cViewPr>
      <p:scale>
        <a:sx n="33" d="100"/>
        <a:sy n="33" d="100"/>
      </p:scale>
      <p:origin x="0" y="-8419"/>
    </p:cViewPr>
  </p:outlineViewPr>
  <p:notesTextViewPr>
    <p:cViewPr>
      <p:scale>
        <a:sx n="1" d="1"/>
        <a:sy n="1" d="1"/>
      </p:scale>
      <p:origin x="0" y="0"/>
    </p:cViewPr>
  </p:notesTextViewPr>
  <p:sorterViewPr>
    <p:cViewPr>
      <p:scale>
        <a:sx n="100" d="100"/>
        <a:sy n="100" d="100"/>
      </p:scale>
      <p:origin x="0" y="-30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BFA12-8C02-4BC6-8695-302AD8EC97E6}" type="datetimeFigureOut">
              <a:rPr lang="en-AU" smtClean="0"/>
              <a:t>3/03/2018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4A22FD-A92F-4351-BE7C-D10335B1FE06}" type="slidenum">
              <a:rPr lang="en-AU" smtClean="0"/>
              <a:t>‹#›</a:t>
            </a:fld>
            <a:endParaRPr lang="en-AU"/>
          </a:p>
        </p:txBody>
      </p:sp>
    </p:spTree>
    <p:extLst>
      <p:ext uri="{BB962C8B-B14F-4D97-AF65-F5344CB8AC3E}">
        <p14:creationId xmlns:p14="http://schemas.microsoft.com/office/powerpoint/2010/main" val="2049286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a:t>
            </a:fld>
            <a:endParaRPr lang="en-AU"/>
          </a:p>
        </p:txBody>
      </p:sp>
    </p:spTree>
    <p:extLst>
      <p:ext uri="{BB962C8B-B14F-4D97-AF65-F5344CB8AC3E}">
        <p14:creationId xmlns:p14="http://schemas.microsoft.com/office/powerpoint/2010/main" val="2185016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11</a:t>
            </a:fld>
            <a:endParaRPr lang="en-AU"/>
          </a:p>
        </p:txBody>
      </p:sp>
    </p:spTree>
    <p:extLst>
      <p:ext uri="{BB962C8B-B14F-4D97-AF65-F5344CB8AC3E}">
        <p14:creationId xmlns:p14="http://schemas.microsoft.com/office/powerpoint/2010/main" val="3358186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13</a:t>
            </a:fld>
            <a:endParaRPr lang="en-AU"/>
          </a:p>
        </p:txBody>
      </p:sp>
    </p:spTree>
    <p:extLst>
      <p:ext uri="{BB962C8B-B14F-4D97-AF65-F5344CB8AC3E}">
        <p14:creationId xmlns:p14="http://schemas.microsoft.com/office/powerpoint/2010/main" val="194709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14</a:t>
            </a:fld>
            <a:endParaRPr lang="en-AU"/>
          </a:p>
        </p:txBody>
      </p:sp>
    </p:spTree>
    <p:extLst>
      <p:ext uri="{BB962C8B-B14F-4D97-AF65-F5344CB8AC3E}">
        <p14:creationId xmlns:p14="http://schemas.microsoft.com/office/powerpoint/2010/main" val="2031144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15</a:t>
            </a:fld>
            <a:endParaRPr lang="en-AU"/>
          </a:p>
        </p:txBody>
      </p:sp>
    </p:spTree>
    <p:extLst>
      <p:ext uri="{BB962C8B-B14F-4D97-AF65-F5344CB8AC3E}">
        <p14:creationId xmlns:p14="http://schemas.microsoft.com/office/powerpoint/2010/main" val="375204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16</a:t>
            </a:fld>
            <a:endParaRPr lang="en-AU"/>
          </a:p>
        </p:txBody>
      </p:sp>
    </p:spTree>
    <p:extLst>
      <p:ext uri="{BB962C8B-B14F-4D97-AF65-F5344CB8AC3E}">
        <p14:creationId xmlns:p14="http://schemas.microsoft.com/office/powerpoint/2010/main" val="132622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17</a:t>
            </a:fld>
            <a:endParaRPr lang="en-AU"/>
          </a:p>
        </p:txBody>
      </p:sp>
    </p:spTree>
    <p:extLst>
      <p:ext uri="{BB962C8B-B14F-4D97-AF65-F5344CB8AC3E}">
        <p14:creationId xmlns:p14="http://schemas.microsoft.com/office/powerpoint/2010/main" val="2150822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19</a:t>
            </a:fld>
            <a:endParaRPr lang="en-AU"/>
          </a:p>
        </p:txBody>
      </p:sp>
    </p:spTree>
    <p:extLst>
      <p:ext uri="{BB962C8B-B14F-4D97-AF65-F5344CB8AC3E}">
        <p14:creationId xmlns:p14="http://schemas.microsoft.com/office/powerpoint/2010/main" val="741680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21</a:t>
            </a:fld>
            <a:endParaRPr lang="en-AU"/>
          </a:p>
        </p:txBody>
      </p:sp>
    </p:spTree>
    <p:extLst>
      <p:ext uri="{BB962C8B-B14F-4D97-AF65-F5344CB8AC3E}">
        <p14:creationId xmlns:p14="http://schemas.microsoft.com/office/powerpoint/2010/main" val="1272194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22</a:t>
            </a:fld>
            <a:endParaRPr lang="en-AU"/>
          </a:p>
        </p:txBody>
      </p:sp>
    </p:spTree>
    <p:extLst>
      <p:ext uri="{BB962C8B-B14F-4D97-AF65-F5344CB8AC3E}">
        <p14:creationId xmlns:p14="http://schemas.microsoft.com/office/powerpoint/2010/main" val="206675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3</a:t>
            </a:fld>
            <a:endParaRPr lang="en-AU"/>
          </a:p>
        </p:txBody>
      </p:sp>
    </p:spTree>
    <p:extLst>
      <p:ext uri="{BB962C8B-B14F-4D97-AF65-F5344CB8AC3E}">
        <p14:creationId xmlns:p14="http://schemas.microsoft.com/office/powerpoint/2010/main" val="89964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4</a:t>
            </a:fld>
            <a:endParaRPr lang="en-AU"/>
          </a:p>
        </p:txBody>
      </p:sp>
    </p:spTree>
    <p:extLst>
      <p:ext uri="{BB962C8B-B14F-4D97-AF65-F5344CB8AC3E}">
        <p14:creationId xmlns:p14="http://schemas.microsoft.com/office/powerpoint/2010/main" val="369079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5</a:t>
            </a:fld>
            <a:endParaRPr lang="en-AU"/>
          </a:p>
        </p:txBody>
      </p:sp>
    </p:spTree>
    <p:extLst>
      <p:ext uri="{BB962C8B-B14F-4D97-AF65-F5344CB8AC3E}">
        <p14:creationId xmlns:p14="http://schemas.microsoft.com/office/powerpoint/2010/main" val="2842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6</a:t>
            </a:fld>
            <a:endParaRPr lang="en-AU"/>
          </a:p>
        </p:txBody>
      </p:sp>
    </p:spTree>
    <p:extLst>
      <p:ext uri="{BB962C8B-B14F-4D97-AF65-F5344CB8AC3E}">
        <p14:creationId xmlns:p14="http://schemas.microsoft.com/office/powerpoint/2010/main" val="805553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7</a:t>
            </a:fld>
            <a:endParaRPr lang="en-AU"/>
          </a:p>
        </p:txBody>
      </p:sp>
    </p:spTree>
    <p:extLst>
      <p:ext uri="{BB962C8B-B14F-4D97-AF65-F5344CB8AC3E}">
        <p14:creationId xmlns:p14="http://schemas.microsoft.com/office/powerpoint/2010/main" val="3095811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8</a:t>
            </a:fld>
            <a:endParaRPr lang="en-AU"/>
          </a:p>
        </p:txBody>
      </p:sp>
    </p:spTree>
    <p:extLst>
      <p:ext uri="{BB962C8B-B14F-4D97-AF65-F5344CB8AC3E}">
        <p14:creationId xmlns:p14="http://schemas.microsoft.com/office/powerpoint/2010/main" val="22503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9</a:t>
            </a:fld>
            <a:endParaRPr lang="en-AU"/>
          </a:p>
        </p:txBody>
      </p:sp>
    </p:spTree>
    <p:extLst>
      <p:ext uri="{BB962C8B-B14F-4D97-AF65-F5344CB8AC3E}">
        <p14:creationId xmlns:p14="http://schemas.microsoft.com/office/powerpoint/2010/main" val="215189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Sole traders</a:t>
            </a:r>
          </a:p>
          <a:p>
            <a:r>
              <a:rPr lang="en-AU" dirty="0" smtClean="0"/>
              <a:t>As a sole trader, you pay the same tax as individual taxpayers, at individual income tax rates. The tax-free threshold is $18,200 for both sole traders and individuals. The rates can change from time-to-time, so it’s important to know what the rate is for the income year you’re reporting on. See individual income tax rates.</a:t>
            </a:r>
          </a:p>
          <a:p>
            <a:r>
              <a:rPr lang="en-AU" dirty="0" smtClean="0"/>
              <a:t>The following rates for 2016-17 apply from 1 July 2016:</a:t>
            </a:r>
          </a:p>
          <a:p>
            <a:r>
              <a:rPr lang="en-AU" dirty="0" smtClean="0"/>
              <a:t>Note:  The above rates do not include the Medicare levy of 2%.</a:t>
            </a:r>
          </a:p>
          <a:p>
            <a:r>
              <a:rPr lang="en-AU" dirty="0" smtClean="0"/>
              <a:t>After your first year in business, you’ll generally pay quarterly Pay As You Go (PAYG) instalments that go toward the amount of income tax you will have to pay at the end of the year.</a:t>
            </a:r>
          </a:p>
          <a:p>
            <a:endParaRPr lang="en-AU" dirty="0"/>
          </a:p>
        </p:txBody>
      </p:sp>
      <p:sp>
        <p:nvSpPr>
          <p:cNvPr id="4" name="Slide Number Placeholder 3"/>
          <p:cNvSpPr>
            <a:spLocks noGrp="1"/>
          </p:cNvSpPr>
          <p:nvPr>
            <p:ph type="sldNum" sz="quarter" idx="10"/>
          </p:nvPr>
        </p:nvSpPr>
        <p:spPr/>
        <p:txBody>
          <a:bodyPr/>
          <a:lstStyle/>
          <a:p>
            <a:fld id="{E74A22FD-A92F-4351-BE7C-D10335B1FE06}" type="slidenum">
              <a:rPr lang="en-AU" smtClean="0"/>
              <a:t>10</a:t>
            </a:fld>
            <a:endParaRPr lang="en-AU"/>
          </a:p>
        </p:txBody>
      </p:sp>
    </p:spTree>
    <p:extLst>
      <p:ext uri="{BB962C8B-B14F-4D97-AF65-F5344CB8AC3E}">
        <p14:creationId xmlns:p14="http://schemas.microsoft.com/office/powerpoint/2010/main" val="38903016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75059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3C9C6-AEB9-4C4D-A047-217A421FCB55}" type="datetimeFigureOut">
              <a:rPr lang="en-AU" smtClean="0"/>
              <a:t>3/03/2018</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71904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24121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1971455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83715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3C9C6-AEB9-4C4D-A047-217A421FCB55}" type="datetimeFigureOut">
              <a:rPr lang="en-AU" smtClean="0"/>
              <a:t>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030493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13C9C6-AEB9-4C4D-A047-217A421FCB55}" type="datetimeFigureOut">
              <a:rPr lang="en-AU" smtClean="0"/>
              <a:t>3/03/2018</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158688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500020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051433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20938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3C9C6-AEB9-4C4D-A047-217A421FCB55}" type="datetimeFigureOut">
              <a:rPr lang="en-AU" smtClean="0"/>
              <a:t>3/03/2018</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4821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13C9C6-AEB9-4C4D-A047-217A421FCB55}" type="datetimeFigureOut">
              <a:rPr lang="en-AU" smtClean="0"/>
              <a:t>3/03/2018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32104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3C9C6-AEB9-4C4D-A047-217A421FCB55}" type="datetimeFigureOut">
              <a:rPr lang="en-AU" smtClean="0"/>
              <a:t>3/03/2018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289459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13C9C6-AEB9-4C4D-A047-217A421FCB55}" type="datetimeFigureOut">
              <a:rPr lang="en-AU" smtClean="0"/>
              <a:t>3/03/2018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85352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3C9C6-AEB9-4C4D-A047-217A421FCB55}" type="datetimeFigureOut">
              <a:rPr lang="en-AU" smtClean="0"/>
              <a:t>3/03/2018</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14969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3C9C6-AEB9-4C4D-A047-217A421FCB55}" type="datetimeFigureOut">
              <a:rPr lang="en-AU" smtClean="0"/>
              <a:t>3/03/2018</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373214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3C9C6-AEB9-4C4D-A047-217A421FCB55}" type="datetimeFigureOut">
              <a:rPr lang="en-AU" smtClean="0"/>
              <a:t>3/03/2018</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2A1788-2B30-4829-9404-2FCE2D1E6987}" type="slidenum">
              <a:rPr lang="en-AU" smtClean="0"/>
              <a:t>‹#›</a:t>
            </a:fld>
            <a:endParaRPr lang="en-AU"/>
          </a:p>
        </p:txBody>
      </p:sp>
    </p:spTree>
    <p:extLst>
      <p:ext uri="{BB962C8B-B14F-4D97-AF65-F5344CB8AC3E}">
        <p14:creationId xmlns:p14="http://schemas.microsoft.com/office/powerpoint/2010/main" val="150848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13C9C6-AEB9-4C4D-A047-217A421FCB55}" type="datetimeFigureOut">
              <a:rPr lang="en-AU" smtClean="0"/>
              <a:t>3/03/2018</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22A1788-2B30-4829-9404-2FCE2D1E6987}" type="slidenum">
              <a:rPr lang="en-AU" smtClean="0"/>
              <a:t>‹#›</a:t>
            </a:fld>
            <a:endParaRPr lang="en-AU"/>
          </a:p>
        </p:txBody>
      </p:sp>
    </p:spTree>
    <p:extLst>
      <p:ext uri="{BB962C8B-B14F-4D97-AF65-F5344CB8AC3E}">
        <p14:creationId xmlns:p14="http://schemas.microsoft.com/office/powerpoint/2010/main" val="377901851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rjdesilva@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9600" b="1" dirty="0" smtClean="0">
                <a:cs typeface="Aharoni" panose="02010803020104030203" pitchFamily="2" charset="-79"/>
              </a:rPr>
              <a:t>Tax</a:t>
            </a:r>
            <a:endParaRPr lang="en-AU" sz="9600" b="1" dirty="0">
              <a:cs typeface="Aharoni" panose="02010803020104030203" pitchFamily="2" charset="-79"/>
            </a:endParaRPr>
          </a:p>
        </p:txBody>
      </p:sp>
      <p:sp>
        <p:nvSpPr>
          <p:cNvPr id="3" name="Subtitle 2"/>
          <p:cNvSpPr>
            <a:spLocks noGrp="1"/>
          </p:cNvSpPr>
          <p:nvPr>
            <p:ph type="subTitle" idx="1"/>
          </p:nvPr>
        </p:nvSpPr>
        <p:spPr/>
        <p:txBody>
          <a:bodyPr>
            <a:normAutofit/>
          </a:bodyPr>
          <a:lstStyle/>
          <a:p>
            <a:r>
              <a:rPr lang="en-AU" sz="2800" dirty="0" smtClean="0"/>
              <a:t>And other issues</a:t>
            </a:r>
            <a:endParaRPr lang="en-AU" sz="2800" dirty="0"/>
          </a:p>
        </p:txBody>
      </p:sp>
    </p:spTree>
    <p:extLst>
      <p:ext uri="{BB962C8B-B14F-4D97-AF65-F5344CB8AC3E}">
        <p14:creationId xmlns:p14="http://schemas.microsoft.com/office/powerpoint/2010/main" val="3196247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Individual (source – ATO)</a:t>
            </a:r>
            <a:endParaRPr lang="en-AU" dirty="0"/>
          </a:p>
        </p:txBody>
      </p:sp>
      <p:graphicFrame>
        <p:nvGraphicFramePr>
          <p:cNvPr id="6" name="Content Placeholder 5"/>
          <p:cNvGraphicFramePr>
            <a:graphicFrameLocks noGrp="1"/>
          </p:cNvGraphicFramePr>
          <p:nvPr>
            <p:ph idx="1"/>
          </p:nvPr>
        </p:nvGraphicFramePr>
        <p:xfrm>
          <a:off x="838200" y="2904014"/>
          <a:ext cx="10515600" cy="2194560"/>
        </p:xfrm>
        <a:graphic>
          <a:graphicData uri="http://schemas.openxmlformats.org/drawingml/2006/table">
            <a:tbl>
              <a:tblPr/>
              <a:tblGrid>
                <a:gridCol w="5257800"/>
                <a:gridCol w="5257800"/>
              </a:tblGrid>
              <a:tr h="0">
                <a:tc>
                  <a:txBody>
                    <a:bodyPr/>
                    <a:lstStyle/>
                    <a:p>
                      <a:pPr algn="l"/>
                      <a:r>
                        <a:rPr lang="en-AU" dirty="0">
                          <a:solidFill>
                            <a:srgbClr val="222222"/>
                          </a:solidFill>
                          <a:effectLst/>
                        </a:rPr>
                        <a:t>Taxable income </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algn="l"/>
                      <a:r>
                        <a:rPr lang="en-AU">
                          <a:solidFill>
                            <a:srgbClr val="222222"/>
                          </a:solidFill>
                          <a:effectLst/>
                        </a:rPr>
                        <a:t>Tax on this income </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r>
              <a:tr h="0">
                <a:tc>
                  <a:txBody>
                    <a:bodyPr/>
                    <a:lstStyle/>
                    <a:p>
                      <a:pPr algn="l"/>
                      <a:r>
                        <a:rPr lang="en-AU">
                          <a:solidFill>
                            <a:srgbClr val="222222"/>
                          </a:solidFill>
                          <a:effectLst/>
                        </a:rPr>
                        <a:t> </a:t>
                      </a:r>
                      <a:r>
                        <a:rPr lang="en-AU" b="1">
                          <a:solidFill>
                            <a:srgbClr val="222222"/>
                          </a:solidFill>
                          <a:effectLst/>
                        </a:rPr>
                        <a:t>Nil - $18,200</a:t>
                      </a:r>
                      <a:endParaRPr lang="en-AU">
                        <a:solidFill>
                          <a:srgbClr val="222222"/>
                        </a:solidFill>
                        <a:effectLst/>
                      </a:endParaRP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algn="l"/>
                      <a:r>
                        <a:rPr lang="en-AU">
                          <a:solidFill>
                            <a:srgbClr val="222222"/>
                          </a:solidFill>
                          <a:effectLst/>
                        </a:rPr>
                        <a:t> Nil</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r>
              <a:tr h="0">
                <a:tc>
                  <a:txBody>
                    <a:bodyPr/>
                    <a:lstStyle/>
                    <a:p>
                      <a:pPr algn="l"/>
                      <a:r>
                        <a:rPr lang="en-AU">
                          <a:solidFill>
                            <a:srgbClr val="222222"/>
                          </a:solidFill>
                          <a:effectLst/>
                        </a:rPr>
                        <a:t> </a:t>
                      </a:r>
                      <a:r>
                        <a:rPr lang="en-AU" b="1">
                          <a:solidFill>
                            <a:srgbClr val="222222"/>
                          </a:solidFill>
                          <a:effectLst/>
                        </a:rPr>
                        <a:t>$18,201 – $37,000</a:t>
                      </a:r>
                      <a:endParaRPr lang="en-AU">
                        <a:solidFill>
                          <a:srgbClr val="222222"/>
                        </a:solidFill>
                        <a:effectLst/>
                      </a:endParaRP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algn="l"/>
                      <a:r>
                        <a:rPr lang="en-AU">
                          <a:solidFill>
                            <a:srgbClr val="222222"/>
                          </a:solidFill>
                          <a:effectLst/>
                        </a:rPr>
                        <a:t> 19c for each $1 over $18,200</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r>
              <a:tr h="0">
                <a:tc>
                  <a:txBody>
                    <a:bodyPr/>
                    <a:lstStyle/>
                    <a:p>
                      <a:pPr algn="l"/>
                      <a:r>
                        <a:rPr lang="en-AU">
                          <a:solidFill>
                            <a:srgbClr val="222222"/>
                          </a:solidFill>
                          <a:effectLst/>
                        </a:rPr>
                        <a:t> </a:t>
                      </a:r>
                      <a:r>
                        <a:rPr lang="en-AU" b="1">
                          <a:solidFill>
                            <a:srgbClr val="222222"/>
                          </a:solidFill>
                          <a:effectLst/>
                        </a:rPr>
                        <a:t>$37,001 – $87,000</a:t>
                      </a:r>
                      <a:endParaRPr lang="en-AU">
                        <a:solidFill>
                          <a:srgbClr val="222222"/>
                        </a:solidFill>
                        <a:effectLst/>
                      </a:endParaRP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algn="l"/>
                      <a:r>
                        <a:rPr lang="en-AU">
                          <a:solidFill>
                            <a:srgbClr val="222222"/>
                          </a:solidFill>
                          <a:effectLst/>
                        </a:rPr>
                        <a:t> $3,572 plus 32.5c for each $1 over $37,000</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r>
              <a:tr h="0">
                <a:tc>
                  <a:txBody>
                    <a:bodyPr/>
                    <a:lstStyle/>
                    <a:p>
                      <a:pPr algn="l"/>
                      <a:r>
                        <a:rPr lang="en-AU">
                          <a:solidFill>
                            <a:srgbClr val="222222"/>
                          </a:solidFill>
                          <a:effectLst/>
                        </a:rPr>
                        <a:t> </a:t>
                      </a:r>
                      <a:r>
                        <a:rPr lang="en-AU" b="1">
                          <a:solidFill>
                            <a:srgbClr val="222222"/>
                          </a:solidFill>
                          <a:effectLst/>
                        </a:rPr>
                        <a:t>$87,001 – $180,000</a:t>
                      </a:r>
                      <a:endParaRPr lang="en-AU">
                        <a:solidFill>
                          <a:srgbClr val="222222"/>
                        </a:solidFill>
                        <a:effectLst/>
                      </a:endParaRP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c>
                  <a:txBody>
                    <a:bodyPr/>
                    <a:lstStyle/>
                    <a:p>
                      <a:pPr algn="l"/>
                      <a:r>
                        <a:rPr lang="en-AU">
                          <a:solidFill>
                            <a:srgbClr val="222222"/>
                          </a:solidFill>
                          <a:effectLst/>
                        </a:rPr>
                        <a:t> $19,822 plus 37c for each $1 over $87,000</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99999"/>
                      </a:solidFill>
                      <a:prstDash val="solid"/>
                      <a:round/>
                      <a:headEnd type="none" w="med" len="med"/>
                      <a:tailEnd type="none" w="med" len="med"/>
                    </a:lnB>
                    <a:solidFill>
                      <a:srgbClr val="FFFFFF"/>
                    </a:solidFill>
                  </a:tcPr>
                </a:tc>
              </a:tr>
              <a:tr h="0">
                <a:tc>
                  <a:txBody>
                    <a:bodyPr/>
                    <a:lstStyle/>
                    <a:p>
                      <a:pPr algn="l"/>
                      <a:r>
                        <a:rPr lang="en-AU" dirty="0">
                          <a:solidFill>
                            <a:srgbClr val="222222"/>
                          </a:solidFill>
                          <a:effectLst/>
                        </a:rPr>
                        <a:t> </a:t>
                      </a:r>
                      <a:r>
                        <a:rPr lang="en-AU" b="1" dirty="0">
                          <a:solidFill>
                            <a:srgbClr val="222222"/>
                          </a:solidFill>
                          <a:effectLst/>
                        </a:rPr>
                        <a:t>$180,001 and over</a:t>
                      </a:r>
                      <a:endParaRPr lang="en-AU" dirty="0">
                        <a:solidFill>
                          <a:srgbClr val="222222"/>
                        </a:solidFill>
                        <a:effectLst/>
                      </a:endParaRP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79797"/>
                      </a:solidFill>
                      <a:prstDash val="solid"/>
                      <a:round/>
                      <a:headEnd type="none" w="med" len="med"/>
                      <a:tailEnd type="none" w="med" len="med"/>
                    </a:lnB>
                    <a:solidFill>
                      <a:srgbClr val="FFFFFF"/>
                    </a:solidFill>
                  </a:tcPr>
                </a:tc>
                <a:tc>
                  <a:txBody>
                    <a:bodyPr/>
                    <a:lstStyle/>
                    <a:p>
                      <a:pPr algn="l"/>
                      <a:r>
                        <a:rPr lang="en-AU" dirty="0">
                          <a:solidFill>
                            <a:srgbClr val="222222"/>
                          </a:solidFill>
                          <a:effectLst/>
                        </a:rPr>
                        <a:t> $54,232 plus 45c for each $1 over $180,000.</a:t>
                      </a:r>
                    </a:p>
                  </a:txBody>
                  <a:tcPr anchor="ctr">
                    <a:lnL w="7620" cap="flat" cmpd="sng" algn="ctr">
                      <a:solidFill>
                        <a:srgbClr val="999999"/>
                      </a:solidFill>
                      <a:prstDash val="solid"/>
                      <a:round/>
                      <a:headEnd type="none" w="med" len="med"/>
                      <a:tailEnd type="none" w="med" len="med"/>
                    </a:lnL>
                    <a:lnR w="7620" cap="flat" cmpd="sng" algn="ctr">
                      <a:solidFill>
                        <a:srgbClr val="999999"/>
                      </a:solidFill>
                      <a:prstDash val="solid"/>
                      <a:round/>
                      <a:headEnd type="none" w="med" len="med"/>
                      <a:tailEnd type="none" w="med" len="med"/>
                    </a:lnR>
                    <a:lnT w="7620" cap="flat" cmpd="sng" algn="ctr">
                      <a:solidFill>
                        <a:srgbClr val="999999"/>
                      </a:solidFill>
                      <a:prstDash val="solid"/>
                      <a:round/>
                      <a:headEnd type="none" w="med" len="med"/>
                      <a:tailEnd type="none" w="med" len="med"/>
                    </a:lnT>
                    <a:lnB w="7620" cap="flat" cmpd="sng" algn="ctr">
                      <a:solidFill>
                        <a:srgbClr val="979797"/>
                      </a:solidFill>
                      <a:prstDash val="solid"/>
                      <a:round/>
                      <a:headEnd type="none" w="med" len="med"/>
                      <a:tailEnd type="none" w="med" len="med"/>
                    </a:lnB>
                    <a:solidFill>
                      <a:srgbClr val="FFFFFF"/>
                    </a:solidFill>
                  </a:tcPr>
                </a:tc>
              </a:tr>
            </a:tbl>
          </a:graphicData>
        </a:graphic>
      </p:graphicFrame>
      <p:sp>
        <p:nvSpPr>
          <p:cNvPr id="7"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10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kumimoji="0" lang="en-US" altLang="en-US" i="0" u="none" strike="noStrike" cap="none" normalizeH="0" baseline="0" dirty="0" smtClean="0">
                <a:ln>
                  <a:noFill/>
                </a:ln>
                <a:solidFill>
                  <a:schemeClr val="bg1"/>
                </a:solidFill>
                <a:effectLst/>
                <a:latin typeface="Open Sans"/>
              </a:rPr>
              <a:t>Sole traders</a:t>
            </a:r>
            <a:endParaRPr lang="en-AU" dirty="0">
              <a:solidFill>
                <a:schemeClr val="bg1"/>
              </a:solidFill>
            </a:endParaRP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333333"/>
                </a:solidFill>
                <a:effectLst/>
                <a:latin typeface="Open Sans"/>
              </a:rPr>
              <a:t>As a sole trader, you pay the same tax as individual taxpayers, at individual income tax rates. The tax-free threshold is $18,200 for both sole traders and individuals. </a:t>
            </a:r>
            <a:endParaRPr kumimoji="0" lang="en-US" altLang="en-US" b="0" i="0" u="none" strike="noStrike" cap="none" normalizeH="0" baseline="0" dirty="0" smtClean="0">
              <a:ln>
                <a:noFill/>
              </a:ln>
              <a:solidFill>
                <a:srgbClr val="333333"/>
              </a:solidFill>
              <a:effectLst/>
              <a:latin typeface="Open Sans"/>
            </a:endParaRPr>
          </a:p>
          <a:p>
            <a:pPr marL="0" lvl="0" indent="0" eaLnBrk="0" fontAlgn="base" hangingPunct="0">
              <a:lnSpc>
                <a:spcPct val="100000"/>
              </a:lnSpc>
              <a:spcBef>
                <a:spcPct val="0"/>
              </a:spcBef>
              <a:spcAft>
                <a:spcPct val="0"/>
              </a:spcAft>
              <a:buNone/>
            </a:pPr>
            <a:endParaRPr lang="en-US" altLang="en-US" dirty="0">
              <a:solidFill>
                <a:srgbClr val="333333"/>
              </a:solidFill>
              <a:latin typeface="Open Sans"/>
            </a:endParaRP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rgbClr val="333333"/>
                </a:solidFill>
                <a:effectLst/>
                <a:latin typeface="Open Sans"/>
              </a:rPr>
              <a:t>After </a:t>
            </a:r>
            <a:r>
              <a:rPr kumimoji="0" lang="en-US" altLang="en-US" b="0" i="0" u="none" strike="noStrike" cap="none" normalizeH="0" baseline="0" dirty="0" smtClean="0">
                <a:ln>
                  <a:noFill/>
                </a:ln>
                <a:solidFill>
                  <a:srgbClr val="333333"/>
                </a:solidFill>
                <a:effectLst/>
                <a:latin typeface="Open Sans"/>
              </a:rPr>
              <a:t>your first year in business, you’ll generally pay quarterly </a:t>
            </a:r>
            <a:r>
              <a:rPr kumimoji="0" lang="en-US" altLang="en-US" b="0" i="0" u="sng" strike="noStrike" cap="none" normalizeH="0" baseline="0" dirty="0" smtClean="0">
                <a:ln>
                  <a:noFill/>
                </a:ln>
                <a:solidFill>
                  <a:srgbClr val="16306C"/>
                </a:solidFill>
                <a:effectLst/>
                <a:latin typeface="Open Sans"/>
              </a:rPr>
              <a:t>Pay As You Go (PAYG) instalments</a:t>
            </a:r>
            <a:r>
              <a:rPr kumimoji="0" lang="en-US" altLang="en-US" b="0" i="0" u="none" strike="noStrike" cap="none" normalizeH="0" baseline="0" dirty="0" smtClean="0">
                <a:ln>
                  <a:noFill/>
                </a:ln>
                <a:solidFill>
                  <a:srgbClr val="333333"/>
                </a:solidFill>
                <a:effectLst/>
                <a:latin typeface="Open Sans"/>
              </a:rPr>
              <a:t> that go toward the amount of income tax you will have to pay at the end of the year</a:t>
            </a:r>
            <a:r>
              <a:rPr kumimoji="0" lang="en-US" altLang="en-US" b="0" i="0" u="none" strike="noStrike" cap="none" normalizeH="0" baseline="0" dirty="0" smtClean="0">
                <a:ln>
                  <a:noFill/>
                </a:ln>
                <a:solidFill>
                  <a:srgbClr val="333333"/>
                </a:solidFill>
                <a:effectLst/>
                <a:latin typeface="Open Sans"/>
              </a:rPr>
              <a:t>.</a:t>
            </a:r>
            <a:r>
              <a:rPr kumimoji="0" lang="en-US" altLang="en-US" b="0" i="0" u="none" strike="noStrike" cap="none" normalizeH="0" dirty="0" smtClean="0">
                <a:ln>
                  <a:noFill/>
                </a:ln>
                <a:solidFill>
                  <a:srgbClr val="333333"/>
                </a:solidFill>
                <a:effectLst/>
                <a:latin typeface="Open Sans"/>
              </a:rPr>
              <a:t> – </a:t>
            </a:r>
            <a:r>
              <a:rPr kumimoji="0" lang="en-US" altLang="en-US" b="0" i="0" u="sng" strike="noStrike" cap="none" normalizeH="0" dirty="0" smtClean="0">
                <a:ln>
                  <a:noFill/>
                </a:ln>
                <a:solidFill>
                  <a:srgbClr val="333333"/>
                </a:solidFill>
                <a:effectLst/>
                <a:latin typeface="Open Sans"/>
              </a:rPr>
              <a:t>Instalment Activity Statements</a:t>
            </a:r>
            <a:endParaRPr kumimoji="0" lang="en-US" altLang="en-US" sz="4000" b="0" i="0" u="sng" strike="noStrike" cap="none" normalizeH="0" baseline="0" dirty="0" smtClean="0">
              <a:ln>
                <a:noFill/>
              </a:ln>
              <a:solidFill>
                <a:schemeClr val="tx1"/>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798502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Private health insurance rebate (source – ATO)</a:t>
            </a:r>
            <a:endParaRPr lang="en-AU" dirty="0"/>
          </a:p>
        </p:txBody>
      </p:sp>
      <p:graphicFrame>
        <p:nvGraphicFramePr>
          <p:cNvPr id="6" name="Content Placeholder 5"/>
          <p:cNvGraphicFramePr>
            <a:graphicFrameLocks noGrp="1"/>
          </p:cNvGraphicFramePr>
          <p:nvPr>
            <p:ph idx="1"/>
          </p:nvPr>
        </p:nvGraphicFramePr>
        <p:xfrm>
          <a:off x="1608444" y="2603500"/>
          <a:ext cx="7919425" cy="3416301"/>
        </p:xfrm>
        <a:graphic>
          <a:graphicData uri="http://schemas.openxmlformats.org/drawingml/2006/table">
            <a:tbl>
              <a:tblPr/>
              <a:tblGrid>
                <a:gridCol w="1583885"/>
                <a:gridCol w="1583885"/>
                <a:gridCol w="1583885"/>
                <a:gridCol w="1583885"/>
                <a:gridCol w="1583885"/>
              </a:tblGrid>
              <a:tr h="1046931">
                <a:tc>
                  <a:txBody>
                    <a:bodyPr/>
                    <a:lstStyle/>
                    <a:p>
                      <a:pPr algn="l"/>
                      <a:r>
                        <a:rPr lang="en-AU" sz="1600">
                          <a:solidFill>
                            <a:srgbClr val="666666"/>
                          </a:solidFill>
                          <a:effectLst/>
                        </a:rPr>
                        <a:t>Singles</a:t>
                      </a:r>
                      <a:br>
                        <a:rPr lang="en-AU" sz="1600">
                          <a:solidFill>
                            <a:srgbClr val="666666"/>
                          </a:solidFill>
                          <a:effectLst/>
                        </a:rPr>
                      </a:br>
                      <a:r>
                        <a:rPr lang="en-AU" sz="1600">
                          <a:solidFill>
                            <a:srgbClr val="666666"/>
                          </a:solidFill>
                          <a:effectLst/>
                        </a:rPr>
                        <a:t>Families</a:t>
                      </a:r>
                    </a:p>
                  </a:txBody>
                  <a:tcPr marL="34439" marR="68877" marT="27551" marB="27551" anchor="ctr">
                    <a:lnL w="7620" cap="flat" cmpd="sng" algn="ctr">
                      <a:solidFill>
                        <a:srgbClr val="C2D4DE"/>
                      </a:solidFill>
                      <a:prstDash val="solid"/>
                      <a:round/>
                      <a:headEnd type="none" w="med" len="med"/>
                      <a:tailEnd type="none" w="med" len="med"/>
                    </a:lnL>
                    <a:lnR w="7620" cap="flat" cmpd="sng" algn="ctr">
                      <a:solidFill>
                        <a:srgbClr val="C2D4DE"/>
                      </a:solidFill>
                      <a:prstDash val="solid"/>
                      <a:round/>
                      <a:headEnd type="none" w="med" len="med"/>
                      <a:tailEnd type="none" w="med" len="med"/>
                    </a:lnR>
                    <a:lnT w="7620" cap="flat" cmpd="sng" algn="ctr">
                      <a:solidFill>
                        <a:srgbClr val="C2D4DE"/>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C2D4DE"/>
                    </a:solidFill>
                  </a:tcPr>
                </a:tc>
                <a:tc>
                  <a:txBody>
                    <a:bodyPr/>
                    <a:lstStyle/>
                    <a:p>
                      <a:pPr algn="l"/>
                      <a:r>
                        <a:rPr lang="en-AU" sz="1600">
                          <a:solidFill>
                            <a:srgbClr val="666666"/>
                          </a:solidFill>
                          <a:effectLst/>
                        </a:rPr>
                        <a:t>≤$90,000</a:t>
                      </a:r>
                      <a:br>
                        <a:rPr lang="en-AU" sz="1600">
                          <a:solidFill>
                            <a:srgbClr val="666666"/>
                          </a:solidFill>
                          <a:effectLst/>
                        </a:rPr>
                      </a:br>
                      <a:r>
                        <a:rPr lang="en-AU" sz="1600">
                          <a:solidFill>
                            <a:srgbClr val="666666"/>
                          </a:solidFill>
                          <a:effectLst/>
                        </a:rPr>
                        <a:t>≤$180,000</a:t>
                      </a:r>
                    </a:p>
                  </a:txBody>
                  <a:tcPr marL="34439" marR="68877" marT="27551" marB="27551" anchor="ctr">
                    <a:lnL w="7620" cap="flat" cmpd="sng" algn="ctr">
                      <a:solidFill>
                        <a:srgbClr val="C2D4DE"/>
                      </a:solidFill>
                      <a:prstDash val="solid"/>
                      <a:round/>
                      <a:headEnd type="none" w="med" len="med"/>
                      <a:tailEnd type="none" w="med" len="med"/>
                    </a:lnL>
                    <a:lnR w="7620" cap="flat" cmpd="sng" algn="ctr">
                      <a:solidFill>
                        <a:srgbClr val="C2D4DE"/>
                      </a:solidFill>
                      <a:prstDash val="solid"/>
                      <a:round/>
                      <a:headEnd type="none" w="med" len="med"/>
                      <a:tailEnd type="none" w="med" len="med"/>
                    </a:lnR>
                    <a:lnT w="7620" cap="flat" cmpd="sng" algn="ctr">
                      <a:solidFill>
                        <a:srgbClr val="C2D4DE"/>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C2D4DE"/>
                    </a:solidFill>
                  </a:tcPr>
                </a:tc>
                <a:tc>
                  <a:txBody>
                    <a:bodyPr/>
                    <a:lstStyle/>
                    <a:p>
                      <a:pPr algn="l"/>
                      <a:r>
                        <a:rPr lang="en-AU" sz="1600">
                          <a:solidFill>
                            <a:srgbClr val="666666"/>
                          </a:solidFill>
                          <a:effectLst/>
                        </a:rPr>
                        <a:t>$90,001-105,000</a:t>
                      </a:r>
                      <a:br>
                        <a:rPr lang="en-AU" sz="1600">
                          <a:solidFill>
                            <a:srgbClr val="666666"/>
                          </a:solidFill>
                          <a:effectLst/>
                        </a:rPr>
                      </a:br>
                      <a:r>
                        <a:rPr lang="en-AU" sz="1600">
                          <a:solidFill>
                            <a:srgbClr val="666666"/>
                          </a:solidFill>
                          <a:effectLst/>
                        </a:rPr>
                        <a:t>$180,001-210,000</a:t>
                      </a:r>
                    </a:p>
                  </a:txBody>
                  <a:tcPr marL="34439" marR="68877" marT="27551" marB="27551" anchor="ctr">
                    <a:lnL w="7620" cap="flat" cmpd="sng" algn="ctr">
                      <a:solidFill>
                        <a:srgbClr val="C2D4DE"/>
                      </a:solidFill>
                      <a:prstDash val="solid"/>
                      <a:round/>
                      <a:headEnd type="none" w="med" len="med"/>
                      <a:tailEnd type="none" w="med" len="med"/>
                    </a:lnL>
                    <a:lnR w="7620" cap="flat" cmpd="sng" algn="ctr">
                      <a:solidFill>
                        <a:srgbClr val="C2D4DE"/>
                      </a:solidFill>
                      <a:prstDash val="solid"/>
                      <a:round/>
                      <a:headEnd type="none" w="med" len="med"/>
                      <a:tailEnd type="none" w="med" len="med"/>
                    </a:lnR>
                    <a:lnT w="7620" cap="flat" cmpd="sng" algn="ctr">
                      <a:solidFill>
                        <a:srgbClr val="C2D4DE"/>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C2D4DE"/>
                    </a:solidFill>
                  </a:tcPr>
                </a:tc>
                <a:tc>
                  <a:txBody>
                    <a:bodyPr/>
                    <a:lstStyle/>
                    <a:p>
                      <a:pPr algn="l"/>
                      <a:r>
                        <a:rPr lang="en-AU" sz="1600">
                          <a:solidFill>
                            <a:srgbClr val="666666"/>
                          </a:solidFill>
                          <a:effectLst/>
                        </a:rPr>
                        <a:t>$105,001-140,000</a:t>
                      </a:r>
                      <a:br>
                        <a:rPr lang="en-AU" sz="1600">
                          <a:solidFill>
                            <a:srgbClr val="666666"/>
                          </a:solidFill>
                          <a:effectLst/>
                        </a:rPr>
                      </a:br>
                      <a:r>
                        <a:rPr lang="en-AU" sz="1600">
                          <a:solidFill>
                            <a:srgbClr val="666666"/>
                          </a:solidFill>
                          <a:effectLst/>
                        </a:rPr>
                        <a:t>$210,001-280,000</a:t>
                      </a:r>
                    </a:p>
                  </a:txBody>
                  <a:tcPr marL="34439" marR="68877" marT="27551" marB="27551" anchor="ctr">
                    <a:lnL w="7620" cap="flat" cmpd="sng" algn="ctr">
                      <a:solidFill>
                        <a:srgbClr val="C2D4DE"/>
                      </a:solidFill>
                      <a:prstDash val="solid"/>
                      <a:round/>
                      <a:headEnd type="none" w="med" len="med"/>
                      <a:tailEnd type="none" w="med" len="med"/>
                    </a:lnL>
                    <a:lnR w="7620" cap="flat" cmpd="sng" algn="ctr">
                      <a:solidFill>
                        <a:srgbClr val="C2D4DE"/>
                      </a:solidFill>
                      <a:prstDash val="solid"/>
                      <a:round/>
                      <a:headEnd type="none" w="med" len="med"/>
                      <a:tailEnd type="none" w="med" len="med"/>
                    </a:lnR>
                    <a:lnT w="7620" cap="flat" cmpd="sng" algn="ctr">
                      <a:solidFill>
                        <a:srgbClr val="C2D4DE"/>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C2D4DE"/>
                    </a:solidFill>
                  </a:tcPr>
                </a:tc>
                <a:tc>
                  <a:txBody>
                    <a:bodyPr/>
                    <a:lstStyle/>
                    <a:p>
                      <a:pPr algn="l"/>
                      <a:r>
                        <a:rPr lang="en-AU" sz="1600">
                          <a:solidFill>
                            <a:srgbClr val="666666"/>
                          </a:solidFill>
                          <a:effectLst/>
                        </a:rPr>
                        <a:t>≥$140,001</a:t>
                      </a:r>
                      <a:br>
                        <a:rPr lang="en-AU" sz="1600">
                          <a:solidFill>
                            <a:srgbClr val="666666"/>
                          </a:solidFill>
                          <a:effectLst/>
                        </a:rPr>
                      </a:br>
                      <a:r>
                        <a:rPr lang="en-AU" sz="1600">
                          <a:solidFill>
                            <a:srgbClr val="666666"/>
                          </a:solidFill>
                          <a:effectLst/>
                        </a:rPr>
                        <a:t>≥$280,001</a:t>
                      </a:r>
                    </a:p>
                  </a:txBody>
                  <a:tcPr marL="34439" marR="68877" marT="27551" marB="27551" anchor="ctr">
                    <a:lnL w="7620" cap="flat" cmpd="sng" algn="ctr">
                      <a:solidFill>
                        <a:srgbClr val="C2D4DE"/>
                      </a:solidFill>
                      <a:prstDash val="solid"/>
                      <a:round/>
                      <a:headEnd type="none" w="med" len="med"/>
                      <a:tailEnd type="none" w="med" len="med"/>
                    </a:lnL>
                    <a:lnR w="7620" cap="flat" cmpd="sng" algn="ctr">
                      <a:solidFill>
                        <a:srgbClr val="C2D4DE"/>
                      </a:solidFill>
                      <a:prstDash val="solid"/>
                      <a:round/>
                      <a:headEnd type="none" w="med" len="med"/>
                      <a:tailEnd type="none" w="med" len="med"/>
                    </a:lnR>
                    <a:lnT w="7620" cap="flat" cmpd="sng" algn="ctr">
                      <a:solidFill>
                        <a:srgbClr val="C2D4DE"/>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C2D4DE"/>
                    </a:solidFill>
                  </a:tcPr>
                </a:tc>
              </a:tr>
              <a:tr h="303059">
                <a:tc gridSpan="5">
                  <a:txBody>
                    <a:bodyPr/>
                    <a:lstStyle/>
                    <a:p>
                      <a:pPr algn="l" fontAlgn="t"/>
                      <a:r>
                        <a:rPr lang="en-AU" sz="1600" b="1">
                          <a:effectLst/>
                        </a:rPr>
                        <a:t>Rebate</a:t>
                      </a: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551016">
                <a:tc>
                  <a:txBody>
                    <a:bodyPr/>
                    <a:lstStyle/>
                    <a:p>
                      <a:pPr algn="l" fontAlgn="t"/>
                      <a:r>
                        <a:rPr lang="en-AU" sz="1600">
                          <a:effectLst/>
                        </a:rPr>
                        <a:t/>
                      </a:r>
                      <a:br>
                        <a:rPr lang="en-AU" sz="1600">
                          <a:effectLst/>
                        </a:rPr>
                      </a:b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b="1">
                          <a:effectLst/>
                        </a:rPr>
                        <a:t>Base Tier</a:t>
                      </a:r>
                      <a:r>
                        <a:rPr lang="en-AU" sz="1600">
                          <a:effectLst/>
                        </a:rPr>
                        <a:t/>
                      </a:r>
                      <a:br>
                        <a:rPr lang="en-AU" sz="1600">
                          <a:effectLst/>
                        </a:rPr>
                      </a:b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b="1">
                          <a:effectLst/>
                        </a:rPr>
                        <a:t>Tier 1</a:t>
                      </a:r>
                      <a:r>
                        <a:rPr lang="en-AU" sz="1600">
                          <a:effectLst/>
                        </a:rPr>
                        <a:t/>
                      </a:r>
                      <a:br>
                        <a:rPr lang="en-AU" sz="1600">
                          <a:effectLst/>
                        </a:rPr>
                      </a:b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b="1">
                          <a:effectLst/>
                        </a:rPr>
                        <a:t>Tier 2</a:t>
                      </a:r>
                      <a:r>
                        <a:rPr lang="en-AU" sz="1600">
                          <a:effectLst/>
                        </a:rPr>
                        <a:t/>
                      </a:r>
                      <a:br>
                        <a:rPr lang="en-AU" sz="1600">
                          <a:effectLst/>
                        </a:rPr>
                      </a:b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b="1">
                          <a:effectLst/>
                        </a:rPr>
                        <a:t>Tier 3</a:t>
                      </a:r>
                      <a:r>
                        <a:rPr lang="en-AU" sz="1600">
                          <a:effectLst/>
                        </a:rPr>
                        <a:t/>
                      </a:r>
                      <a:br>
                        <a:rPr lang="en-AU" sz="1600">
                          <a:effectLst/>
                        </a:rPr>
                      </a:b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r>
              <a:tr h="303059">
                <a:tc>
                  <a:txBody>
                    <a:bodyPr/>
                    <a:lstStyle/>
                    <a:p>
                      <a:pPr algn="l" fontAlgn="t"/>
                      <a:r>
                        <a:rPr lang="en-AU" sz="1600">
                          <a:effectLst/>
                        </a:rPr>
                        <a:t>&lt; age 65</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25.934%</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17.289%</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8.644%</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r>
              <a:tr h="303059">
                <a:tc>
                  <a:txBody>
                    <a:bodyPr/>
                    <a:lstStyle/>
                    <a:p>
                      <a:pPr algn="l" fontAlgn="t"/>
                      <a:r>
                        <a:rPr lang="en-AU" sz="1600">
                          <a:effectLst/>
                        </a:rPr>
                        <a:t>Age 65-69</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30.256%</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21.612%</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12.966%</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r>
              <a:tr h="303059">
                <a:tc>
                  <a:txBody>
                    <a:bodyPr/>
                    <a:lstStyle/>
                    <a:p>
                      <a:pPr algn="l" fontAlgn="t"/>
                      <a:r>
                        <a:rPr lang="en-AU" sz="1600">
                          <a:effectLst/>
                        </a:rPr>
                        <a:t>Age 70+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34.579%</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25.934%</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17.289%</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r>
              <a:tr h="303059">
                <a:tc gridSpan="5">
                  <a:txBody>
                    <a:bodyPr/>
                    <a:lstStyle/>
                    <a:p>
                      <a:pPr algn="l" fontAlgn="t"/>
                      <a:r>
                        <a:rPr lang="en-AU" sz="1600" b="1">
                          <a:effectLst/>
                        </a:rPr>
                        <a:t>Medicare Levy Surcharge</a:t>
                      </a:r>
                      <a:endParaRPr lang="en-AU" sz="1600">
                        <a:effectLst/>
                      </a:endParaRP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hMerge="1">
                  <a:txBody>
                    <a:bodyPr/>
                    <a:lstStyle/>
                    <a:p>
                      <a:endParaRPr lang="en-AU"/>
                    </a:p>
                  </a:txBody>
                  <a:tcPr/>
                </a:tc>
                <a:tc hMerge="1">
                  <a:txBody>
                    <a:bodyPr/>
                    <a:lstStyle/>
                    <a:p>
                      <a:endParaRPr lang="en-AU"/>
                    </a:p>
                  </a:txBody>
                  <a:tcPr/>
                </a:tc>
                <a:tc hMerge="1">
                  <a:txBody>
                    <a:bodyPr/>
                    <a:lstStyle/>
                    <a:p>
                      <a:endParaRPr lang="en-AU"/>
                    </a:p>
                  </a:txBody>
                  <a:tcPr/>
                </a:tc>
                <a:tc hMerge="1">
                  <a:txBody>
                    <a:bodyPr/>
                    <a:lstStyle/>
                    <a:p>
                      <a:endParaRPr lang="en-AU"/>
                    </a:p>
                  </a:txBody>
                  <a:tcPr/>
                </a:tc>
              </a:tr>
              <a:tr h="303059">
                <a:tc>
                  <a:txBody>
                    <a:bodyPr/>
                    <a:lstStyle/>
                    <a:p>
                      <a:pPr algn="l" fontAlgn="t"/>
                      <a:r>
                        <a:rPr lang="en-AU" sz="1600">
                          <a:effectLst/>
                        </a:rPr>
                        <a:t>All ages</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0.0%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1.0%</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a:effectLst/>
                        </a:rPr>
                        <a:t>1.25%</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c>
                  <a:txBody>
                    <a:bodyPr/>
                    <a:lstStyle/>
                    <a:p>
                      <a:pPr algn="l" fontAlgn="t"/>
                      <a:r>
                        <a:rPr lang="en-AU" sz="1600" dirty="0">
                          <a:effectLst/>
                        </a:rPr>
                        <a:t>1.5%</a:t>
                      </a:r>
                    </a:p>
                  </a:txBody>
                  <a:tcPr marL="34439" marR="68877" marT="27551" marB="27551">
                    <a:lnL w="7620" cap="flat" cmpd="sng" algn="ctr">
                      <a:solidFill>
                        <a:srgbClr val="C0C0C0"/>
                      </a:solidFill>
                      <a:prstDash val="solid"/>
                      <a:round/>
                      <a:headEnd type="none" w="med" len="med"/>
                      <a:tailEnd type="none" w="med" len="med"/>
                    </a:lnL>
                    <a:lnR w="7620" cap="flat" cmpd="sng" algn="ctr">
                      <a:solidFill>
                        <a:srgbClr val="C0C0C0"/>
                      </a:solidFill>
                      <a:prstDash val="solid"/>
                      <a:round/>
                      <a:headEnd type="none" w="med" len="med"/>
                      <a:tailEnd type="none" w="med" len="med"/>
                    </a:lnR>
                    <a:lnT w="7620" cap="flat" cmpd="sng" algn="ctr">
                      <a:solidFill>
                        <a:srgbClr val="C0C0C0"/>
                      </a:solidFill>
                      <a:prstDash val="solid"/>
                      <a:round/>
                      <a:headEnd type="none" w="med" len="med"/>
                      <a:tailEnd type="none" w="med" len="med"/>
                    </a:lnT>
                    <a:lnB w="7620" cap="flat" cmpd="sng" algn="ctr">
                      <a:solidFill>
                        <a:srgbClr val="C0C0C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34108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Medicare levy surcharge</a:t>
            </a:r>
            <a:endParaRPr lang="en-AU" dirty="0"/>
          </a:p>
        </p:txBody>
      </p:sp>
      <p:sp>
        <p:nvSpPr>
          <p:cNvPr id="3" name="Content Placeholder 2"/>
          <p:cNvSpPr>
            <a:spLocks noGrp="1"/>
          </p:cNvSpPr>
          <p:nvPr>
            <p:ph idx="1"/>
          </p:nvPr>
        </p:nvSpPr>
        <p:spPr/>
        <p:txBody>
          <a:bodyPr>
            <a:normAutofit/>
          </a:bodyPr>
          <a:lstStyle/>
          <a:p>
            <a:r>
              <a:rPr lang="en-AU" sz="2000" dirty="0" smtClean="0"/>
              <a:t>The </a:t>
            </a:r>
            <a:r>
              <a:rPr lang="en-AU" sz="2000" dirty="0"/>
              <a:t>Medicare levy surcharge (MLS) is levied on Australian taxpayers who do not have an appropriate level of private hospital insurance and who earn above a certain income. </a:t>
            </a:r>
            <a:endParaRPr lang="en-AU" sz="2000" dirty="0" smtClean="0"/>
          </a:p>
          <a:p>
            <a:endParaRPr lang="en-AU" sz="2000" dirty="0"/>
          </a:p>
          <a:p>
            <a:r>
              <a:rPr lang="en-AU" sz="2000" dirty="0" smtClean="0"/>
              <a:t>... </a:t>
            </a:r>
            <a:r>
              <a:rPr lang="en-AU" sz="2000" dirty="0"/>
              <a:t>The base income threshold (under which you are not liable to pay the MLS) is $90,000 for singles and $180,000 for families.</a:t>
            </a:r>
          </a:p>
        </p:txBody>
      </p:sp>
    </p:spTree>
    <p:extLst>
      <p:ext uri="{BB962C8B-B14F-4D97-AF65-F5344CB8AC3E}">
        <p14:creationId xmlns:p14="http://schemas.microsoft.com/office/powerpoint/2010/main" val="1113423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Australian Business Number (ABN) – when is it required</a:t>
            </a:r>
            <a:endParaRPr lang="en-AU" dirty="0"/>
          </a:p>
        </p:txBody>
      </p:sp>
      <p:sp>
        <p:nvSpPr>
          <p:cNvPr id="3" name="Content Placeholder 2"/>
          <p:cNvSpPr>
            <a:spLocks noGrp="1"/>
          </p:cNvSpPr>
          <p:nvPr>
            <p:ph idx="1"/>
          </p:nvPr>
        </p:nvSpPr>
        <p:spPr/>
        <p:txBody>
          <a:bodyPr/>
          <a:lstStyle/>
          <a:p>
            <a:r>
              <a:rPr lang="en-AU" dirty="0" smtClean="0"/>
              <a:t>Online application</a:t>
            </a:r>
          </a:p>
          <a:p>
            <a:r>
              <a:rPr lang="en-AU" dirty="0" smtClean="0"/>
              <a:t>This is required to conduct a business</a:t>
            </a:r>
          </a:p>
          <a:p>
            <a:r>
              <a:rPr lang="en-AU" dirty="0" smtClean="0"/>
              <a:t>As a sole trader</a:t>
            </a:r>
          </a:p>
          <a:p>
            <a:r>
              <a:rPr lang="en-AU" dirty="0" smtClean="0"/>
              <a:t>Partnership</a:t>
            </a:r>
          </a:p>
          <a:p>
            <a:r>
              <a:rPr lang="en-AU" dirty="0" smtClean="0"/>
              <a:t>Trust</a:t>
            </a:r>
          </a:p>
          <a:p>
            <a:r>
              <a:rPr lang="en-AU" dirty="0" smtClean="0"/>
              <a:t>Company</a:t>
            </a:r>
          </a:p>
          <a:p>
            <a:endParaRPr lang="en-AU" dirty="0"/>
          </a:p>
        </p:txBody>
      </p:sp>
    </p:spTree>
    <p:extLst>
      <p:ext uri="{BB962C8B-B14F-4D97-AF65-F5344CB8AC3E}">
        <p14:creationId xmlns:p14="http://schemas.microsoft.com/office/powerpoint/2010/main" val="2369271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Goods and Services Tax (GST)</a:t>
            </a:r>
            <a:endParaRPr lang="en-AU" dirty="0"/>
          </a:p>
        </p:txBody>
      </p:sp>
      <p:sp>
        <p:nvSpPr>
          <p:cNvPr id="3" name="Content Placeholder 2"/>
          <p:cNvSpPr>
            <a:spLocks noGrp="1"/>
          </p:cNvSpPr>
          <p:nvPr>
            <p:ph idx="1"/>
          </p:nvPr>
        </p:nvSpPr>
        <p:spPr/>
        <p:txBody>
          <a:bodyPr/>
          <a:lstStyle/>
          <a:p>
            <a:r>
              <a:rPr lang="en-AU" dirty="0" smtClean="0"/>
              <a:t>Registration required if</a:t>
            </a:r>
          </a:p>
          <a:p>
            <a:endParaRPr lang="en-AU" dirty="0"/>
          </a:p>
          <a:p>
            <a:r>
              <a:rPr lang="en-AU" dirty="0" smtClean="0"/>
              <a:t>&gt;$75,000 turnover</a:t>
            </a:r>
          </a:p>
          <a:p>
            <a:r>
              <a:rPr lang="en-AU" dirty="0" smtClean="0"/>
              <a:t>For Taxi / Ride Sharing – compulsory</a:t>
            </a:r>
          </a:p>
          <a:p>
            <a:r>
              <a:rPr lang="en-AU" dirty="0" smtClean="0"/>
              <a:t>Must lodge Business Activity Statements</a:t>
            </a:r>
            <a:endParaRPr lang="en-AU" dirty="0"/>
          </a:p>
        </p:txBody>
      </p:sp>
    </p:spTree>
    <p:extLst>
      <p:ext uri="{BB962C8B-B14F-4D97-AF65-F5344CB8AC3E}">
        <p14:creationId xmlns:p14="http://schemas.microsoft.com/office/powerpoint/2010/main" val="1515988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Tax-deductible </a:t>
            </a:r>
            <a:r>
              <a:rPr lang="en-AU" dirty="0"/>
              <a:t>super contributions?</a:t>
            </a:r>
            <a:br>
              <a:rPr lang="en-AU" dirty="0"/>
            </a:br>
            <a:endParaRPr lang="en-AU" dirty="0"/>
          </a:p>
        </p:txBody>
      </p:sp>
      <p:sp>
        <p:nvSpPr>
          <p:cNvPr id="3" name="Content Placeholder 2"/>
          <p:cNvSpPr>
            <a:spLocks noGrp="1"/>
          </p:cNvSpPr>
          <p:nvPr>
            <p:ph idx="1"/>
          </p:nvPr>
        </p:nvSpPr>
        <p:spPr/>
        <p:txBody>
          <a:bodyPr/>
          <a:lstStyle/>
          <a:p>
            <a:r>
              <a:rPr lang="en-AU" dirty="0" smtClean="0"/>
              <a:t>Self employed</a:t>
            </a:r>
          </a:p>
          <a:p>
            <a:r>
              <a:rPr lang="en-AU" dirty="0" smtClean="0"/>
              <a:t>Employed</a:t>
            </a:r>
          </a:p>
          <a:p>
            <a:r>
              <a:rPr lang="en-AU" dirty="0" smtClean="0"/>
              <a:t>Salary Sacrifice</a:t>
            </a:r>
          </a:p>
          <a:p>
            <a:r>
              <a:rPr lang="en-AU" dirty="0" smtClean="0"/>
              <a:t>Under 75</a:t>
            </a:r>
            <a:endParaRPr lang="en-AU" dirty="0"/>
          </a:p>
        </p:txBody>
      </p:sp>
    </p:spTree>
    <p:extLst>
      <p:ext uri="{BB962C8B-B14F-4D97-AF65-F5344CB8AC3E}">
        <p14:creationId xmlns:p14="http://schemas.microsoft.com/office/powerpoint/2010/main" val="1311151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Superannuation</a:t>
            </a:r>
            <a:endParaRPr lang="en-AU" dirty="0"/>
          </a:p>
        </p:txBody>
      </p:sp>
      <p:sp>
        <p:nvSpPr>
          <p:cNvPr id="3" name="Content Placeholder 2"/>
          <p:cNvSpPr>
            <a:spLocks noGrp="1"/>
          </p:cNvSpPr>
          <p:nvPr>
            <p:ph idx="1"/>
          </p:nvPr>
        </p:nvSpPr>
        <p:spPr/>
        <p:txBody>
          <a:bodyPr/>
          <a:lstStyle/>
          <a:p>
            <a:r>
              <a:rPr lang="en-AU" dirty="0" smtClean="0"/>
              <a:t>Employer contributes 9.5% - check your statement</a:t>
            </a:r>
          </a:p>
          <a:p>
            <a:r>
              <a:rPr lang="en-AU" dirty="0" smtClean="0"/>
              <a:t>ABN – Personal Service Income (PSI)</a:t>
            </a:r>
          </a:p>
          <a:p>
            <a:r>
              <a:rPr lang="en-AU" dirty="0" smtClean="0"/>
              <a:t>Self employed – voluntary</a:t>
            </a:r>
          </a:p>
          <a:p>
            <a:r>
              <a:rPr lang="en-AU" dirty="0" smtClean="0"/>
              <a:t>Self Managed Superannuation Fund – for retirement - optional</a:t>
            </a:r>
          </a:p>
          <a:p>
            <a:r>
              <a:rPr lang="en-AU" dirty="0" smtClean="0"/>
              <a:t>- Advice by Financial Planner</a:t>
            </a:r>
          </a:p>
          <a:p>
            <a:r>
              <a:rPr lang="en-AU" dirty="0" smtClean="0"/>
              <a:t>- Different Accountants do Accounting and Audit</a:t>
            </a:r>
          </a:p>
          <a:p>
            <a:r>
              <a:rPr lang="en-AU" dirty="0" smtClean="0"/>
              <a:t>Will – to distribute assets – Financial Planner</a:t>
            </a:r>
          </a:p>
        </p:txBody>
      </p:sp>
    </p:spTree>
    <p:extLst>
      <p:ext uri="{BB962C8B-B14F-4D97-AF65-F5344CB8AC3E}">
        <p14:creationId xmlns:p14="http://schemas.microsoft.com/office/powerpoint/2010/main" val="839511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Centrelink</a:t>
            </a:r>
            <a:endParaRPr lang="en-AU" dirty="0"/>
          </a:p>
        </p:txBody>
      </p:sp>
      <p:sp>
        <p:nvSpPr>
          <p:cNvPr id="3" name="Content Placeholder 2"/>
          <p:cNvSpPr>
            <a:spLocks noGrp="1"/>
          </p:cNvSpPr>
          <p:nvPr>
            <p:ph idx="1"/>
          </p:nvPr>
        </p:nvSpPr>
        <p:spPr/>
        <p:txBody>
          <a:bodyPr/>
          <a:lstStyle/>
          <a:p>
            <a:r>
              <a:rPr lang="en-AU" dirty="0" err="1" smtClean="0"/>
              <a:t>Newstart</a:t>
            </a:r>
            <a:r>
              <a:rPr lang="en-AU" dirty="0" smtClean="0"/>
              <a:t> Allowance</a:t>
            </a:r>
          </a:p>
          <a:p>
            <a:r>
              <a:rPr lang="en-AU" dirty="0" smtClean="0"/>
              <a:t>Family Tax Benefit</a:t>
            </a:r>
            <a:endParaRPr lang="en-AU" dirty="0"/>
          </a:p>
        </p:txBody>
      </p:sp>
    </p:spTree>
    <p:extLst>
      <p:ext uri="{BB962C8B-B14F-4D97-AF65-F5344CB8AC3E}">
        <p14:creationId xmlns:p14="http://schemas.microsoft.com/office/powerpoint/2010/main" val="37610301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Capital Gains Tax</a:t>
            </a:r>
            <a:endParaRPr lang="en-AU" dirty="0"/>
          </a:p>
        </p:txBody>
      </p:sp>
      <p:sp>
        <p:nvSpPr>
          <p:cNvPr id="3" name="Content Placeholder 2"/>
          <p:cNvSpPr>
            <a:spLocks noGrp="1"/>
          </p:cNvSpPr>
          <p:nvPr>
            <p:ph idx="1"/>
          </p:nvPr>
        </p:nvSpPr>
        <p:spPr/>
        <p:txBody>
          <a:bodyPr/>
          <a:lstStyle/>
          <a:p>
            <a:r>
              <a:rPr lang="en-AU" dirty="0" smtClean="0"/>
              <a:t>Shares</a:t>
            </a:r>
          </a:p>
          <a:p>
            <a:r>
              <a:rPr lang="en-AU" dirty="0" smtClean="0"/>
              <a:t>Property</a:t>
            </a:r>
          </a:p>
          <a:p>
            <a:r>
              <a:rPr lang="en-AU" dirty="0" smtClean="0"/>
              <a:t>Managed funds </a:t>
            </a:r>
          </a:p>
          <a:p>
            <a:r>
              <a:rPr lang="en-AU" dirty="0" smtClean="0"/>
              <a:t>– different savings and investment options (Financial Planner)</a:t>
            </a:r>
          </a:p>
          <a:p>
            <a:r>
              <a:rPr lang="en-AU" dirty="0" smtClean="0"/>
              <a:t>Trading v CGT (for example Bitcoin)</a:t>
            </a:r>
          </a:p>
          <a:p>
            <a:r>
              <a:rPr lang="en-AU" dirty="0"/>
              <a:t>New GST Withholding Regime For Property </a:t>
            </a:r>
            <a:r>
              <a:rPr lang="en-AU" dirty="0" smtClean="0"/>
              <a:t>Buyers – new – from 1/7/18</a:t>
            </a:r>
          </a:p>
          <a:p>
            <a:pPr marL="0" indent="0">
              <a:buNone/>
            </a:pPr>
            <a:endParaRPr lang="en-AU" dirty="0"/>
          </a:p>
        </p:txBody>
      </p:sp>
    </p:spTree>
    <p:extLst>
      <p:ext uri="{BB962C8B-B14F-4D97-AF65-F5344CB8AC3E}">
        <p14:creationId xmlns:p14="http://schemas.microsoft.com/office/powerpoint/2010/main" val="335158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dirty="0"/>
              <a:t>R J DE SILVA</a:t>
            </a:r>
          </a:p>
          <a:p>
            <a:r>
              <a:rPr lang="en-AU" dirty="0"/>
              <a:t>Certified Practising Accountants</a:t>
            </a:r>
          </a:p>
        </p:txBody>
      </p:sp>
    </p:spTree>
    <p:extLst>
      <p:ext uri="{BB962C8B-B14F-4D97-AF65-F5344CB8AC3E}">
        <p14:creationId xmlns:p14="http://schemas.microsoft.com/office/powerpoint/2010/main" val="1298295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Investment properties</a:t>
            </a:r>
            <a:endParaRPr lang="en-AU" dirty="0"/>
          </a:p>
        </p:txBody>
      </p:sp>
      <p:sp>
        <p:nvSpPr>
          <p:cNvPr id="3" name="Content Placeholder 2"/>
          <p:cNvSpPr>
            <a:spLocks noGrp="1"/>
          </p:cNvSpPr>
          <p:nvPr>
            <p:ph idx="1"/>
          </p:nvPr>
        </p:nvSpPr>
        <p:spPr/>
        <p:txBody>
          <a:bodyPr/>
          <a:lstStyle/>
          <a:p>
            <a:r>
              <a:rPr lang="en-AU" dirty="0" smtClean="0"/>
              <a:t>Rental income</a:t>
            </a:r>
          </a:p>
          <a:p>
            <a:r>
              <a:rPr lang="en-AU" dirty="0" smtClean="0"/>
              <a:t>Rental expenses – for example loan interest</a:t>
            </a:r>
          </a:p>
          <a:p>
            <a:r>
              <a:rPr lang="en-AU" dirty="0" smtClean="0"/>
              <a:t>Negative gearing – deduction</a:t>
            </a:r>
          </a:p>
          <a:p>
            <a:pPr marL="0" indent="0">
              <a:buNone/>
            </a:pPr>
            <a:endParaRPr lang="en-AU" dirty="0" smtClean="0"/>
          </a:p>
          <a:p>
            <a:pPr marL="0" indent="0">
              <a:buNone/>
            </a:pPr>
            <a:endParaRPr lang="en-AU" dirty="0"/>
          </a:p>
        </p:txBody>
      </p:sp>
    </p:spTree>
    <p:extLst>
      <p:ext uri="{BB962C8B-B14F-4D97-AF65-F5344CB8AC3E}">
        <p14:creationId xmlns:p14="http://schemas.microsoft.com/office/powerpoint/2010/main" val="2645875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Foreign Income / Capital</a:t>
            </a:r>
            <a:endParaRPr lang="en-AU" dirty="0"/>
          </a:p>
        </p:txBody>
      </p:sp>
      <p:sp>
        <p:nvSpPr>
          <p:cNvPr id="3" name="Content Placeholder 2"/>
          <p:cNvSpPr>
            <a:spLocks noGrp="1"/>
          </p:cNvSpPr>
          <p:nvPr>
            <p:ph idx="1"/>
          </p:nvPr>
        </p:nvSpPr>
        <p:spPr/>
        <p:txBody>
          <a:bodyPr/>
          <a:lstStyle/>
          <a:p>
            <a:r>
              <a:rPr lang="en-AU" dirty="0" smtClean="0"/>
              <a:t>Income is taxable</a:t>
            </a:r>
          </a:p>
          <a:p>
            <a:r>
              <a:rPr lang="en-AU" dirty="0" smtClean="0"/>
              <a:t>Capital transfers – no tax usually</a:t>
            </a:r>
            <a:endParaRPr lang="en-AU" dirty="0"/>
          </a:p>
        </p:txBody>
      </p:sp>
    </p:spTree>
    <p:extLst>
      <p:ext uri="{BB962C8B-B14F-4D97-AF65-F5344CB8AC3E}">
        <p14:creationId xmlns:p14="http://schemas.microsoft.com/office/powerpoint/2010/main" val="4239098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Worldwide tax</a:t>
            </a:r>
            <a:endParaRPr lang="en-AU" dirty="0"/>
          </a:p>
        </p:txBody>
      </p:sp>
      <p:sp>
        <p:nvSpPr>
          <p:cNvPr id="3" name="Content Placeholder 2"/>
          <p:cNvSpPr>
            <a:spLocks noGrp="1"/>
          </p:cNvSpPr>
          <p:nvPr>
            <p:ph idx="1"/>
          </p:nvPr>
        </p:nvSpPr>
        <p:spPr/>
        <p:txBody>
          <a:bodyPr/>
          <a:lstStyle/>
          <a:p>
            <a:r>
              <a:rPr lang="en-AU" dirty="0" smtClean="0"/>
              <a:t>Resident or Non resident</a:t>
            </a:r>
          </a:p>
          <a:p>
            <a:r>
              <a:rPr lang="en-AU" dirty="0" smtClean="0"/>
              <a:t>Income is taxed worldwide</a:t>
            </a:r>
          </a:p>
          <a:p>
            <a:r>
              <a:rPr lang="en-AU" dirty="0" smtClean="0"/>
              <a:t>Foreign tax credit</a:t>
            </a:r>
            <a:endParaRPr lang="en-AU" dirty="0"/>
          </a:p>
        </p:txBody>
      </p:sp>
    </p:spTree>
    <p:extLst>
      <p:ext uri="{BB962C8B-B14F-4D97-AF65-F5344CB8AC3E}">
        <p14:creationId xmlns:p14="http://schemas.microsoft.com/office/powerpoint/2010/main" val="2782215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Our contact details</a:t>
            </a:r>
            <a:endParaRPr lang="en-AU" dirty="0"/>
          </a:p>
        </p:txBody>
      </p:sp>
      <p:sp>
        <p:nvSpPr>
          <p:cNvPr id="3" name="Content Placeholder 2"/>
          <p:cNvSpPr>
            <a:spLocks noGrp="1"/>
          </p:cNvSpPr>
          <p:nvPr>
            <p:ph idx="1"/>
          </p:nvPr>
        </p:nvSpPr>
        <p:spPr/>
        <p:txBody>
          <a:bodyPr/>
          <a:lstStyle/>
          <a:p>
            <a:r>
              <a:rPr lang="en-AU" b="1" dirty="0"/>
              <a:t>R J DE SILVA</a:t>
            </a:r>
          </a:p>
          <a:p>
            <a:r>
              <a:rPr lang="en-AU" dirty="0"/>
              <a:t>Certified Practising </a:t>
            </a:r>
            <a:r>
              <a:rPr lang="en-AU" dirty="0" smtClean="0"/>
              <a:t>Accountants</a:t>
            </a:r>
            <a:endParaRPr lang="en-AU" dirty="0" smtClean="0"/>
          </a:p>
          <a:p>
            <a:r>
              <a:rPr lang="en-AU" dirty="0" smtClean="0"/>
              <a:t>Ranjan </a:t>
            </a:r>
            <a:r>
              <a:rPr lang="en-AU" dirty="0" smtClean="0"/>
              <a:t>De </a:t>
            </a:r>
            <a:r>
              <a:rPr lang="en-AU" dirty="0" smtClean="0"/>
              <a:t>Silva</a:t>
            </a:r>
          </a:p>
          <a:p>
            <a:r>
              <a:rPr lang="en-AU" dirty="0" smtClean="0"/>
              <a:t>0421 004 920</a:t>
            </a:r>
          </a:p>
          <a:p>
            <a:r>
              <a:rPr lang="en-AU" dirty="0" smtClean="0">
                <a:hlinkClick r:id="rId3"/>
              </a:rPr>
              <a:t>rjdesilva@gmail.com</a:t>
            </a:r>
            <a:endParaRPr lang="en-AU" dirty="0" smtClean="0"/>
          </a:p>
          <a:p>
            <a:endParaRPr lang="en-AU" dirty="0" smtClean="0"/>
          </a:p>
        </p:txBody>
      </p:sp>
    </p:spTree>
    <p:extLst>
      <p:ext uri="{BB962C8B-B14F-4D97-AF65-F5344CB8AC3E}">
        <p14:creationId xmlns:p14="http://schemas.microsoft.com/office/powerpoint/2010/main" val="78660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Australian Tax System</a:t>
            </a:r>
            <a:endParaRPr lang="en-AU" dirty="0"/>
          </a:p>
        </p:txBody>
      </p:sp>
      <p:sp>
        <p:nvSpPr>
          <p:cNvPr id="3" name="Content Placeholder 2"/>
          <p:cNvSpPr>
            <a:spLocks noGrp="1"/>
          </p:cNvSpPr>
          <p:nvPr>
            <p:ph idx="1"/>
          </p:nvPr>
        </p:nvSpPr>
        <p:spPr/>
        <p:txBody>
          <a:bodyPr/>
          <a:lstStyle/>
          <a:p>
            <a:r>
              <a:rPr lang="en-AU" dirty="0" smtClean="0"/>
              <a:t>Income Tax</a:t>
            </a:r>
          </a:p>
          <a:p>
            <a:r>
              <a:rPr lang="en-AU" dirty="0"/>
              <a:t> </a:t>
            </a:r>
            <a:r>
              <a:rPr lang="en-AU" dirty="0" smtClean="0"/>
              <a:t>- most significant item</a:t>
            </a:r>
          </a:p>
          <a:p>
            <a:endParaRPr lang="en-AU" dirty="0"/>
          </a:p>
          <a:p>
            <a:r>
              <a:rPr lang="en-AU" dirty="0" smtClean="0"/>
              <a:t>Personal earnings</a:t>
            </a:r>
          </a:p>
          <a:p>
            <a:r>
              <a:rPr lang="en-AU" dirty="0" smtClean="0"/>
              <a:t>Business earnings</a:t>
            </a:r>
          </a:p>
          <a:p>
            <a:r>
              <a:rPr lang="en-AU" dirty="0" smtClean="0"/>
              <a:t>Capital gains</a:t>
            </a:r>
            <a:endParaRPr lang="en-AU" dirty="0" smtClean="0"/>
          </a:p>
          <a:p>
            <a:endParaRPr lang="en-AU" dirty="0" smtClean="0"/>
          </a:p>
          <a:p>
            <a:r>
              <a:rPr lang="en-AU" dirty="0" smtClean="0"/>
              <a:t>Returns need to be lodged annually – 30 June year end</a:t>
            </a:r>
            <a:endParaRPr lang="en-AU" dirty="0"/>
          </a:p>
        </p:txBody>
      </p:sp>
    </p:spTree>
    <p:extLst>
      <p:ext uri="{BB962C8B-B14F-4D97-AF65-F5344CB8AC3E}">
        <p14:creationId xmlns:p14="http://schemas.microsoft.com/office/powerpoint/2010/main" val="1018357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Tax Revenue</a:t>
            </a:r>
            <a:endParaRPr lang="en-AU" dirty="0"/>
          </a:p>
        </p:txBody>
      </p:sp>
      <p:sp>
        <p:nvSpPr>
          <p:cNvPr id="3" name="Content Placeholder 2"/>
          <p:cNvSpPr>
            <a:spLocks noGrp="1"/>
          </p:cNvSpPr>
          <p:nvPr>
            <p:ph idx="1"/>
          </p:nvPr>
        </p:nvSpPr>
        <p:spPr/>
        <p:txBody>
          <a:bodyPr>
            <a:normAutofit fontScale="85000" lnSpcReduction="20000"/>
          </a:bodyPr>
          <a:lstStyle/>
          <a:p>
            <a:r>
              <a:rPr lang="en-AU" sz="2100" dirty="0" smtClean="0"/>
              <a:t>Individual income tax						48%</a:t>
            </a:r>
          </a:p>
          <a:p>
            <a:r>
              <a:rPr lang="en-AU" sz="2100" dirty="0" smtClean="0"/>
              <a:t>Company tax							17%</a:t>
            </a:r>
          </a:p>
          <a:p>
            <a:r>
              <a:rPr lang="en-AU" sz="2100" dirty="0" smtClean="0"/>
              <a:t>Goods and services tax					16%</a:t>
            </a:r>
          </a:p>
          <a:p>
            <a:r>
              <a:rPr lang="en-AU" sz="2100" dirty="0" smtClean="0"/>
              <a:t>Superannuation taxes				 	 2%</a:t>
            </a:r>
          </a:p>
          <a:p>
            <a:r>
              <a:rPr lang="en-AU" sz="2100" dirty="0" smtClean="0"/>
              <a:t>Fringe benefit tax						 	 1%</a:t>
            </a:r>
          </a:p>
          <a:p>
            <a:r>
              <a:rPr lang="en-AU" sz="2100" dirty="0" smtClean="0"/>
              <a:t>Customs, fuel &amp; other excise			 	 9%</a:t>
            </a:r>
          </a:p>
          <a:p>
            <a:r>
              <a:rPr lang="en-AU" sz="2100" dirty="0" smtClean="0"/>
              <a:t>Other									 7%</a:t>
            </a:r>
          </a:p>
          <a:p>
            <a:endParaRPr lang="en-AU" dirty="0"/>
          </a:p>
          <a:p>
            <a:endParaRPr lang="en-AU" dirty="0" smtClean="0"/>
          </a:p>
          <a:p>
            <a:r>
              <a:rPr lang="en-AU" dirty="0"/>
              <a:t>Source: http://budget.gov.au/2016-17/content/glossies/overview/html/overview-13.htm</a:t>
            </a:r>
          </a:p>
        </p:txBody>
      </p:sp>
    </p:spTree>
    <p:extLst>
      <p:ext uri="{BB962C8B-B14F-4D97-AF65-F5344CB8AC3E}">
        <p14:creationId xmlns:p14="http://schemas.microsoft.com/office/powerpoint/2010/main" val="467463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Income that is taxed</a:t>
            </a:r>
            <a:endParaRPr lang="en-AU" dirty="0"/>
          </a:p>
        </p:txBody>
      </p:sp>
      <p:sp>
        <p:nvSpPr>
          <p:cNvPr id="3" name="Content Placeholder 2"/>
          <p:cNvSpPr>
            <a:spLocks noGrp="1"/>
          </p:cNvSpPr>
          <p:nvPr>
            <p:ph idx="1"/>
          </p:nvPr>
        </p:nvSpPr>
        <p:spPr/>
        <p:txBody>
          <a:bodyPr/>
          <a:lstStyle/>
          <a:p>
            <a:r>
              <a:rPr lang="en-AU" dirty="0" smtClean="0"/>
              <a:t>Tax File Number (TFN) – is required</a:t>
            </a:r>
          </a:p>
          <a:p>
            <a:r>
              <a:rPr lang="en-AU" dirty="0" smtClean="0"/>
              <a:t>Individual wages</a:t>
            </a:r>
          </a:p>
          <a:p>
            <a:r>
              <a:rPr lang="en-AU" dirty="0" smtClean="0"/>
              <a:t>Allowances / Director’s fees</a:t>
            </a:r>
          </a:p>
          <a:p>
            <a:r>
              <a:rPr lang="en-AU" dirty="0" smtClean="0"/>
              <a:t>Employment Termination Payments</a:t>
            </a:r>
          </a:p>
          <a:p>
            <a:r>
              <a:rPr lang="en-AU" dirty="0" smtClean="0"/>
              <a:t>Australian Government Allowances – </a:t>
            </a:r>
            <a:r>
              <a:rPr lang="en-AU" dirty="0" err="1" smtClean="0"/>
              <a:t>newstart</a:t>
            </a:r>
            <a:r>
              <a:rPr lang="en-AU" dirty="0"/>
              <a:t> </a:t>
            </a:r>
            <a:r>
              <a:rPr lang="en-AU" dirty="0" smtClean="0"/>
              <a:t>for example</a:t>
            </a:r>
          </a:p>
          <a:p>
            <a:r>
              <a:rPr lang="en-AU" dirty="0" smtClean="0"/>
              <a:t>Australian Government Pensions</a:t>
            </a:r>
          </a:p>
          <a:p>
            <a:r>
              <a:rPr lang="en-AU" dirty="0" smtClean="0"/>
              <a:t>Interest</a:t>
            </a:r>
          </a:p>
          <a:p>
            <a:r>
              <a:rPr lang="en-AU" dirty="0" smtClean="0"/>
              <a:t>Dividends &amp; Franking Credits</a:t>
            </a:r>
          </a:p>
          <a:p>
            <a:endParaRPr lang="en-AU" dirty="0"/>
          </a:p>
        </p:txBody>
      </p:sp>
    </p:spTree>
    <p:extLst>
      <p:ext uri="{BB962C8B-B14F-4D97-AF65-F5344CB8AC3E}">
        <p14:creationId xmlns:p14="http://schemas.microsoft.com/office/powerpoint/2010/main" val="3694012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…continued (income)</a:t>
            </a:r>
            <a:endParaRPr lang="en-AU" dirty="0"/>
          </a:p>
        </p:txBody>
      </p:sp>
      <p:sp>
        <p:nvSpPr>
          <p:cNvPr id="3" name="Content Placeholder 2"/>
          <p:cNvSpPr>
            <a:spLocks noGrp="1"/>
          </p:cNvSpPr>
          <p:nvPr>
            <p:ph idx="1"/>
          </p:nvPr>
        </p:nvSpPr>
        <p:spPr/>
        <p:txBody>
          <a:bodyPr/>
          <a:lstStyle/>
          <a:p>
            <a:r>
              <a:rPr lang="en-AU" dirty="0" smtClean="0"/>
              <a:t>Partnership income</a:t>
            </a:r>
          </a:p>
          <a:p>
            <a:r>
              <a:rPr lang="en-AU" dirty="0" smtClean="0"/>
              <a:t>Trust income</a:t>
            </a:r>
          </a:p>
          <a:p>
            <a:r>
              <a:rPr lang="en-AU" dirty="0" smtClean="0"/>
              <a:t>Business income </a:t>
            </a:r>
            <a:r>
              <a:rPr lang="en-AU" dirty="0" err="1" smtClean="0"/>
              <a:t>eg</a:t>
            </a:r>
            <a:r>
              <a:rPr lang="en-AU" dirty="0" smtClean="0"/>
              <a:t> sole trader</a:t>
            </a:r>
          </a:p>
          <a:p>
            <a:r>
              <a:rPr lang="en-AU" dirty="0" smtClean="0"/>
              <a:t>Deferred losses</a:t>
            </a:r>
          </a:p>
          <a:p>
            <a:r>
              <a:rPr lang="en-AU" dirty="0" smtClean="0"/>
              <a:t>Capital gains</a:t>
            </a:r>
          </a:p>
          <a:p>
            <a:r>
              <a:rPr lang="en-AU" dirty="0" smtClean="0"/>
              <a:t>Foreign income</a:t>
            </a:r>
          </a:p>
          <a:p>
            <a:r>
              <a:rPr lang="en-AU" dirty="0" smtClean="0"/>
              <a:t>Rent</a:t>
            </a:r>
          </a:p>
          <a:p>
            <a:r>
              <a:rPr lang="en-AU" dirty="0" smtClean="0"/>
              <a:t>Other income</a:t>
            </a:r>
            <a:endParaRPr lang="en-AU" dirty="0"/>
          </a:p>
        </p:txBody>
      </p:sp>
    </p:spTree>
    <p:extLst>
      <p:ext uri="{BB962C8B-B14F-4D97-AF65-F5344CB8AC3E}">
        <p14:creationId xmlns:p14="http://schemas.microsoft.com/office/powerpoint/2010/main" val="3478879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Deductions</a:t>
            </a:r>
            <a:endParaRPr lang="en-AU" dirty="0"/>
          </a:p>
        </p:txBody>
      </p:sp>
      <p:sp>
        <p:nvSpPr>
          <p:cNvPr id="3" name="Content Placeholder 2"/>
          <p:cNvSpPr>
            <a:spLocks noGrp="1"/>
          </p:cNvSpPr>
          <p:nvPr>
            <p:ph idx="1"/>
          </p:nvPr>
        </p:nvSpPr>
        <p:spPr/>
        <p:txBody>
          <a:bodyPr/>
          <a:lstStyle/>
          <a:p>
            <a:r>
              <a:rPr lang="en-AU" dirty="0" smtClean="0"/>
              <a:t>Work related car expenses</a:t>
            </a:r>
          </a:p>
          <a:p>
            <a:r>
              <a:rPr lang="en-AU" dirty="0" smtClean="0"/>
              <a:t>Work related travel expenses</a:t>
            </a:r>
          </a:p>
          <a:p>
            <a:r>
              <a:rPr lang="en-AU" dirty="0" smtClean="0"/>
              <a:t>Work related uniform and protective wear expenses</a:t>
            </a:r>
          </a:p>
          <a:p>
            <a:r>
              <a:rPr lang="en-AU" dirty="0" smtClean="0"/>
              <a:t>Work related self education expenses</a:t>
            </a:r>
          </a:p>
          <a:p>
            <a:r>
              <a:rPr lang="en-AU" dirty="0" smtClean="0"/>
              <a:t>Other work related expenses</a:t>
            </a:r>
            <a:endParaRPr lang="en-AU" dirty="0"/>
          </a:p>
        </p:txBody>
      </p:sp>
    </p:spTree>
    <p:extLst>
      <p:ext uri="{BB962C8B-B14F-4D97-AF65-F5344CB8AC3E}">
        <p14:creationId xmlns:p14="http://schemas.microsoft.com/office/powerpoint/2010/main" val="1827183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t>
            </a:r>
            <a:r>
              <a:rPr lang="en-AU" dirty="0" smtClean="0"/>
              <a:t>continued (deductions)</a:t>
            </a:r>
            <a:endParaRPr lang="en-AU" dirty="0"/>
          </a:p>
        </p:txBody>
      </p:sp>
      <p:sp>
        <p:nvSpPr>
          <p:cNvPr id="3" name="Content Placeholder 2"/>
          <p:cNvSpPr>
            <a:spLocks noGrp="1"/>
          </p:cNvSpPr>
          <p:nvPr>
            <p:ph idx="1"/>
          </p:nvPr>
        </p:nvSpPr>
        <p:spPr/>
        <p:txBody>
          <a:bodyPr/>
          <a:lstStyle/>
          <a:p>
            <a:r>
              <a:rPr lang="en-AU" dirty="0" smtClean="0"/>
              <a:t>Interest deductions</a:t>
            </a:r>
          </a:p>
          <a:p>
            <a:r>
              <a:rPr lang="en-AU" dirty="0" smtClean="0"/>
              <a:t>Dividend deductions</a:t>
            </a:r>
          </a:p>
          <a:p>
            <a:r>
              <a:rPr lang="en-AU" dirty="0" smtClean="0"/>
              <a:t>Donations</a:t>
            </a:r>
          </a:p>
          <a:p>
            <a:r>
              <a:rPr lang="en-AU" dirty="0" smtClean="0"/>
              <a:t>Cost of managing tax affairs</a:t>
            </a:r>
          </a:p>
          <a:p>
            <a:r>
              <a:rPr lang="en-AU" dirty="0" smtClean="0"/>
              <a:t>Income Protection</a:t>
            </a:r>
          </a:p>
          <a:p>
            <a:pPr marL="0" indent="0">
              <a:buNone/>
            </a:pPr>
            <a:endParaRPr lang="en-AU" dirty="0"/>
          </a:p>
        </p:txBody>
      </p:sp>
    </p:spTree>
    <p:extLst>
      <p:ext uri="{BB962C8B-B14F-4D97-AF65-F5344CB8AC3E}">
        <p14:creationId xmlns:p14="http://schemas.microsoft.com/office/powerpoint/2010/main" val="1833398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13268</TotalTime>
  <Words>632</Words>
  <Application>Microsoft Office PowerPoint</Application>
  <PresentationFormat>Widescreen</PresentationFormat>
  <Paragraphs>184</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Aharoni</vt:lpstr>
      <vt:lpstr>Arial</vt:lpstr>
      <vt:lpstr>Calibri</vt:lpstr>
      <vt:lpstr>Century Gothic</vt:lpstr>
      <vt:lpstr>Open Sans</vt:lpstr>
      <vt:lpstr>Wingdings 3</vt:lpstr>
      <vt:lpstr>Ion Boardroom</vt:lpstr>
      <vt:lpstr>Tax</vt:lpstr>
      <vt:lpstr>PowerPoint Presentation</vt:lpstr>
      <vt:lpstr>Our contact details</vt:lpstr>
      <vt:lpstr>The Australian Tax System</vt:lpstr>
      <vt:lpstr>Tax Revenue</vt:lpstr>
      <vt:lpstr>Income that is taxed</vt:lpstr>
      <vt:lpstr>…continued (income)</vt:lpstr>
      <vt:lpstr>Deductions</vt:lpstr>
      <vt:lpstr>…continued (deductions)</vt:lpstr>
      <vt:lpstr>Individual (source – ATO)</vt:lpstr>
      <vt:lpstr>Sole traders</vt:lpstr>
      <vt:lpstr>Private health insurance rebate (source – ATO)</vt:lpstr>
      <vt:lpstr>Medicare levy surcharge</vt:lpstr>
      <vt:lpstr>Australian Business Number (ABN) – when is it required</vt:lpstr>
      <vt:lpstr>Goods and Services Tax (GST)</vt:lpstr>
      <vt:lpstr>Tax-deductible super contributions? </vt:lpstr>
      <vt:lpstr>Superannuation</vt:lpstr>
      <vt:lpstr>Centrelink</vt:lpstr>
      <vt:lpstr>Capital Gains Tax</vt:lpstr>
      <vt:lpstr>Investment properties</vt:lpstr>
      <vt:lpstr>Foreign Income / Capital</vt:lpstr>
      <vt:lpstr>Worldwide tax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dc:title>
  <dc:creator>Ranjan De Silva</dc:creator>
  <cp:lastModifiedBy>Ranjan De Silva</cp:lastModifiedBy>
  <cp:revision>43</cp:revision>
  <dcterms:created xsi:type="dcterms:W3CDTF">2018-02-27T03:42:04Z</dcterms:created>
  <dcterms:modified xsi:type="dcterms:W3CDTF">2018-03-08T09:32:28Z</dcterms:modified>
</cp:coreProperties>
</file>