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56" r:id="rId3"/>
    <p:sldId id="259" r:id="rId4"/>
    <p:sldId id="257" r:id="rId5"/>
    <p:sldId id="260" r:id="rId6"/>
    <p:sldId id="261" r:id="rId7"/>
    <p:sldId id="262" r:id="rId8"/>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7"/>
    <p:restoredTop sz="94648"/>
  </p:normalViewPr>
  <p:slideViewPr>
    <p:cSldViewPr snapToGrid="0">
      <p:cViewPr varScale="1">
        <p:scale>
          <a:sx n="112" d="100"/>
          <a:sy n="112" d="100"/>
        </p:scale>
        <p:origin x="11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0BA18D-CA4E-C64A-A798-4E5CC0976283}"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1786C-5865-2F4F-AC06-8C7CCD3A72AB}" type="slidenum">
              <a:rPr lang="en-US" smtClean="0"/>
              <a:t>‹#›</a:t>
            </a:fld>
            <a:endParaRPr lang="en-US"/>
          </a:p>
        </p:txBody>
      </p:sp>
    </p:spTree>
    <p:extLst>
      <p:ext uri="{BB962C8B-B14F-4D97-AF65-F5344CB8AC3E}">
        <p14:creationId xmlns:p14="http://schemas.microsoft.com/office/powerpoint/2010/main" val="1060178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BA18D-CA4E-C64A-A798-4E5CC0976283}"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1786C-5865-2F4F-AC06-8C7CCD3A72AB}" type="slidenum">
              <a:rPr lang="en-US" smtClean="0"/>
              <a:t>‹#›</a:t>
            </a:fld>
            <a:endParaRPr lang="en-US"/>
          </a:p>
        </p:txBody>
      </p:sp>
    </p:spTree>
    <p:extLst>
      <p:ext uri="{BB962C8B-B14F-4D97-AF65-F5344CB8AC3E}">
        <p14:creationId xmlns:p14="http://schemas.microsoft.com/office/powerpoint/2010/main" val="1272319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BA18D-CA4E-C64A-A798-4E5CC0976283}"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1786C-5865-2F4F-AC06-8C7CCD3A72AB}" type="slidenum">
              <a:rPr lang="en-US" smtClean="0"/>
              <a:t>‹#›</a:t>
            </a:fld>
            <a:endParaRPr lang="en-US"/>
          </a:p>
        </p:txBody>
      </p:sp>
    </p:spTree>
    <p:extLst>
      <p:ext uri="{BB962C8B-B14F-4D97-AF65-F5344CB8AC3E}">
        <p14:creationId xmlns:p14="http://schemas.microsoft.com/office/powerpoint/2010/main" val="246073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BA18D-CA4E-C64A-A798-4E5CC0976283}"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1786C-5865-2F4F-AC06-8C7CCD3A72AB}" type="slidenum">
              <a:rPr lang="en-US" smtClean="0"/>
              <a:t>‹#›</a:t>
            </a:fld>
            <a:endParaRPr lang="en-US"/>
          </a:p>
        </p:txBody>
      </p:sp>
    </p:spTree>
    <p:extLst>
      <p:ext uri="{BB962C8B-B14F-4D97-AF65-F5344CB8AC3E}">
        <p14:creationId xmlns:p14="http://schemas.microsoft.com/office/powerpoint/2010/main" val="127976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0BA18D-CA4E-C64A-A798-4E5CC0976283}" type="datetimeFigureOut">
              <a:rPr lang="en-US" smtClean="0"/>
              <a:t>11/26/22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1786C-5865-2F4F-AC06-8C7CCD3A72AB}" type="slidenum">
              <a:rPr lang="en-US" smtClean="0"/>
              <a:t>‹#›</a:t>
            </a:fld>
            <a:endParaRPr lang="en-US"/>
          </a:p>
        </p:txBody>
      </p:sp>
    </p:spTree>
    <p:extLst>
      <p:ext uri="{BB962C8B-B14F-4D97-AF65-F5344CB8AC3E}">
        <p14:creationId xmlns:p14="http://schemas.microsoft.com/office/powerpoint/2010/main" val="310098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0BA18D-CA4E-C64A-A798-4E5CC0976283}" type="datetimeFigureOut">
              <a:rPr lang="en-US" smtClean="0"/>
              <a:t>11/26/22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1786C-5865-2F4F-AC06-8C7CCD3A72AB}" type="slidenum">
              <a:rPr lang="en-US" smtClean="0"/>
              <a:t>‹#›</a:t>
            </a:fld>
            <a:endParaRPr lang="en-US"/>
          </a:p>
        </p:txBody>
      </p:sp>
    </p:spTree>
    <p:extLst>
      <p:ext uri="{BB962C8B-B14F-4D97-AF65-F5344CB8AC3E}">
        <p14:creationId xmlns:p14="http://schemas.microsoft.com/office/powerpoint/2010/main" val="121520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0BA18D-CA4E-C64A-A798-4E5CC0976283}" type="datetimeFigureOut">
              <a:rPr lang="en-US" smtClean="0"/>
              <a:t>11/26/22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1786C-5865-2F4F-AC06-8C7CCD3A72AB}" type="slidenum">
              <a:rPr lang="en-US" smtClean="0"/>
              <a:t>‹#›</a:t>
            </a:fld>
            <a:endParaRPr lang="en-US"/>
          </a:p>
        </p:txBody>
      </p:sp>
    </p:spTree>
    <p:extLst>
      <p:ext uri="{BB962C8B-B14F-4D97-AF65-F5344CB8AC3E}">
        <p14:creationId xmlns:p14="http://schemas.microsoft.com/office/powerpoint/2010/main" val="752383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0BA18D-CA4E-C64A-A798-4E5CC0976283}" type="datetimeFigureOut">
              <a:rPr lang="en-US" smtClean="0"/>
              <a:t>11/26/22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1786C-5865-2F4F-AC06-8C7CCD3A72AB}" type="slidenum">
              <a:rPr lang="en-US" smtClean="0"/>
              <a:t>‹#›</a:t>
            </a:fld>
            <a:endParaRPr lang="en-US"/>
          </a:p>
        </p:txBody>
      </p:sp>
    </p:spTree>
    <p:extLst>
      <p:ext uri="{BB962C8B-B14F-4D97-AF65-F5344CB8AC3E}">
        <p14:creationId xmlns:p14="http://schemas.microsoft.com/office/powerpoint/2010/main" val="383361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BA18D-CA4E-C64A-A798-4E5CC0976283}" type="datetimeFigureOut">
              <a:rPr lang="en-US" smtClean="0"/>
              <a:t>11/26/22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1786C-5865-2F4F-AC06-8C7CCD3A72AB}" type="slidenum">
              <a:rPr lang="en-US" smtClean="0"/>
              <a:t>‹#›</a:t>
            </a:fld>
            <a:endParaRPr lang="en-US"/>
          </a:p>
        </p:txBody>
      </p:sp>
    </p:spTree>
    <p:extLst>
      <p:ext uri="{BB962C8B-B14F-4D97-AF65-F5344CB8AC3E}">
        <p14:creationId xmlns:p14="http://schemas.microsoft.com/office/powerpoint/2010/main" val="380989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BA18D-CA4E-C64A-A798-4E5CC0976283}" type="datetimeFigureOut">
              <a:rPr lang="en-US" smtClean="0"/>
              <a:t>11/26/22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1786C-5865-2F4F-AC06-8C7CCD3A72AB}" type="slidenum">
              <a:rPr lang="en-US" smtClean="0"/>
              <a:t>‹#›</a:t>
            </a:fld>
            <a:endParaRPr lang="en-US"/>
          </a:p>
        </p:txBody>
      </p:sp>
    </p:spTree>
    <p:extLst>
      <p:ext uri="{BB962C8B-B14F-4D97-AF65-F5344CB8AC3E}">
        <p14:creationId xmlns:p14="http://schemas.microsoft.com/office/powerpoint/2010/main" val="160643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0BA18D-CA4E-C64A-A798-4E5CC0976283}" type="datetimeFigureOut">
              <a:rPr lang="en-US" smtClean="0"/>
              <a:t>11/26/22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1786C-5865-2F4F-AC06-8C7CCD3A72AB}" type="slidenum">
              <a:rPr lang="en-US" smtClean="0"/>
              <a:t>‹#›</a:t>
            </a:fld>
            <a:endParaRPr lang="en-US"/>
          </a:p>
        </p:txBody>
      </p:sp>
    </p:spTree>
    <p:extLst>
      <p:ext uri="{BB962C8B-B14F-4D97-AF65-F5344CB8AC3E}">
        <p14:creationId xmlns:p14="http://schemas.microsoft.com/office/powerpoint/2010/main" val="253612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BA18D-CA4E-C64A-A798-4E5CC0976283}" type="datetimeFigureOut">
              <a:rPr lang="en-US" smtClean="0"/>
              <a:t>11/26/22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1786C-5865-2F4F-AC06-8C7CCD3A72AB}" type="slidenum">
              <a:rPr lang="en-US" smtClean="0"/>
              <a:t>‹#›</a:t>
            </a:fld>
            <a:endParaRPr lang="en-US"/>
          </a:p>
        </p:txBody>
      </p:sp>
    </p:spTree>
    <p:extLst>
      <p:ext uri="{BB962C8B-B14F-4D97-AF65-F5344CB8AC3E}">
        <p14:creationId xmlns:p14="http://schemas.microsoft.com/office/powerpoint/2010/main" val="3211022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7350B-376B-B303-CFD8-ED113CB4BCD7}"/>
              </a:ext>
            </a:extLst>
          </p:cNvPr>
          <p:cNvSpPr>
            <a:spLocks noGrp="1"/>
          </p:cNvSpPr>
          <p:nvPr>
            <p:ph type="ctrTitle"/>
          </p:nvPr>
        </p:nvSpPr>
        <p:spPr/>
        <p:txBody>
          <a:bodyPr/>
          <a:lstStyle/>
          <a:p>
            <a:r>
              <a:rPr lang="en-US" dirty="0"/>
              <a:t>Presentation to Management</a:t>
            </a:r>
          </a:p>
        </p:txBody>
      </p:sp>
      <p:sp>
        <p:nvSpPr>
          <p:cNvPr id="3" name="Subtitle 2">
            <a:extLst>
              <a:ext uri="{FF2B5EF4-FFF2-40B4-BE49-F238E27FC236}">
                <a16:creationId xmlns:a16="http://schemas.microsoft.com/office/drawing/2014/main" id="{F50FB4EC-3A0A-2194-3321-BC146F794563}"/>
              </a:ext>
            </a:extLst>
          </p:cNvPr>
          <p:cNvSpPr>
            <a:spLocks noGrp="1"/>
          </p:cNvSpPr>
          <p:nvPr>
            <p:ph type="subTitle" idx="1"/>
          </p:nvPr>
        </p:nvSpPr>
        <p:spPr/>
        <p:txBody>
          <a:bodyPr/>
          <a:lstStyle/>
          <a:p>
            <a:r>
              <a:rPr lang="en-US" dirty="0"/>
              <a:t>Ray Chandonnet</a:t>
            </a:r>
          </a:p>
          <a:p>
            <a:r>
              <a:rPr lang="en-US" dirty="0"/>
              <a:t>DSE5002</a:t>
            </a:r>
          </a:p>
          <a:p>
            <a:r>
              <a:rPr lang="en-US" dirty="0"/>
              <a:t>R Final Project</a:t>
            </a:r>
          </a:p>
        </p:txBody>
      </p:sp>
    </p:spTree>
    <p:extLst>
      <p:ext uri="{BB962C8B-B14F-4D97-AF65-F5344CB8AC3E}">
        <p14:creationId xmlns:p14="http://schemas.microsoft.com/office/powerpoint/2010/main" val="352415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3035D-B1AC-20CC-4C20-57A6D41386C7}"/>
              </a:ext>
            </a:extLst>
          </p:cNvPr>
          <p:cNvSpPr txBox="1"/>
          <p:nvPr/>
        </p:nvSpPr>
        <p:spPr>
          <a:xfrm>
            <a:off x="354329" y="664029"/>
            <a:ext cx="8287865" cy="6001643"/>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Executive Summary – Key Assumptions and Recommendations</a:t>
            </a:r>
          </a:p>
          <a:p>
            <a:endParaRPr lang="en-US" dirty="0">
              <a:latin typeface="Arial" panose="020B0604020202020204" pitchFamily="34" charset="0"/>
              <a:cs typeface="Arial" panose="020B0604020202020204" pitchFamily="34" charset="0"/>
            </a:endParaRPr>
          </a:p>
          <a:p>
            <a:r>
              <a:rPr lang="en-US" sz="1400" b="1" u="sng" dirty="0">
                <a:latin typeface="Arial" panose="020B0604020202020204" pitchFamily="34" charset="0"/>
                <a:cs typeface="Arial" panose="020B0604020202020204" pitchFamily="34" charset="0"/>
              </a:rPr>
              <a:t>Basic Recommendations / Assumptions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Given management’s desire to hire an impactful individual who will grow the time, we recommend hiring someone with senior-level or executive-level experience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Based on our research, we feel management will need to decide whether to prioritize:</a:t>
            </a:r>
          </a:p>
          <a:p>
            <a:pPr marL="742950" lvl="1" indent="-285750">
              <a:buFont typeface="Arial" panose="020B0604020202020204" pitchFamily="34" charset="0"/>
              <a:buChar char="•"/>
            </a:pPr>
            <a:r>
              <a:rPr lang="en-US" sz="1400" b="1" i="1" dirty="0">
                <a:latin typeface="Arial" panose="020B0604020202020204" pitchFamily="34" charset="0"/>
                <a:cs typeface="Arial" panose="020B0604020202020204" pitchFamily="34" charset="0"/>
              </a:rPr>
              <a:t>Data engineering</a:t>
            </a:r>
            <a:r>
              <a:rPr lang="en-US" sz="1400" dirty="0">
                <a:latin typeface="Arial" panose="020B0604020202020204" pitchFamily="34" charset="0"/>
                <a:cs typeface="Arial" panose="020B0604020202020204" pitchFamily="34" charset="0"/>
              </a:rPr>
              <a:t> – the underlying architecture of our data </a:t>
            </a:r>
          </a:p>
          <a:p>
            <a:pPr marL="1200150" lvl="2"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Set up and maintain the systems that acquire, cleanse, normalize and store the data in forms that can be used to perform analytics and machine learning</a:t>
            </a:r>
          </a:p>
          <a:p>
            <a:pPr marL="1200150" lvl="2"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Strong on data fundamentals, weaker on analytics</a:t>
            </a:r>
          </a:p>
          <a:p>
            <a:pPr marL="742950" lvl="1" indent="-285750">
              <a:buFont typeface="Arial" panose="020B0604020202020204" pitchFamily="34" charset="0"/>
              <a:buChar char="•"/>
            </a:pPr>
            <a:r>
              <a:rPr lang="en-US" sz="1400" b="1" i="1" dirty="0">
                <a:latin typeface="Arial" panose="020B0604020202020204" pitchFamily="34" charset="0"/>
                <a:cs typeface="Arial" panose="020B0604020202020204" pitchFamily="34" charset="0"/>
              </a:rPr>
              <a:t>Data science </a:t>
            </a:r>
            <a:r>
              <a:rPr lang="en-US" sz="1400" dirty="0">
                <a:latin typeface="Arial" panose="020B0604020202020204" pitchFamily="34" charset="0"/>
                <a:cs typeface="Arial" panose="020B0604020202020204" pitchFamily="34" charset="0"/>
              </a:rPr>
              <a:t>– Insights developed using our data (strong on analytics, weaker on data architecture</a:t>
            </a:r>
          </a:p>
          <a:p>
            <a:pPr marL="1200150" lvl="2"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Find meaning in the data that the engineers manage through advanced analytics and Artificial Intelligence</a:t>
            </a:r>
          </a:p>
          <a:p>
            <a:pPr marL="742950" lvl="1" indent="-285750">
              <a:buFont typeface="Arial" panose="020B0604020202020204" pitchFamily="34" charset="0"/>
              <a:buChar char="•"/>
            </a:pPr>
            <a:r>
              <a:rPr lang="en-US" sz="1400" b="1" i="1" dirty="0">
                <a:latin typeface="Arial" panose="020B0604020202020204" pitchFamily="34" charset="0"/>
                <a:cs typeface="Arial" panose="020B0604020202020204" pitchFamily="34" charset="0"/>
              </a:rPr>
              <a:t>Both</a:t>
            </a:r>
            <a:r>
              <a:rPr lang="en-US" sz="1400" dirty="0">
                <a:latin typeface="Arial" panose="020B0604020202020204" pitchFamily="34" charset="0"/>
                <a:cs typeface="Arial" panose="020B0604020202020204" pitchFamily="34" charset="0"/>
              </a:rPr>
              <a:t> – More senior leader experienced building out and overseeing both functions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We recommend deferring hiring anyone with Artificial Intelligence / Machine Learning capabilities until we first put our data processes in place</a:t>
            </a:r>
          </a:p>
          <a:p>
            <a:endParaRPr lang="en-US" sz="1400" dirty="0">
              <a:latin typeface="Arial" panose="020B0604020202020204" pitchFamily="34" charset="0"/>
              <a:cs typeface="Arial" panose="020B0604020202020204" pitchFamily="34" charset="0"/>
            </a:endParaRPr>
          </a:p>
          <a:p>
            <a:r>
              <a:rPr lang="en-US" sz="1400" b="1" u="sng" dirty="0">
                <a:latin typeface="Arial" panose="020B0604020202020204" pitchFamily="34" charset="0"/>
                <a:cs typeface="Arial" panose="020B0604020202020204" pitchFamily="34" charset="0"/>
              </a:rPr>
              <a:t>Salary Expectations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Salaries across the spectrum of skillsets are materially higher in the US than offshore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However, offshore salaries have rise dramatically over the last few years whereas salaries in the US are stagnant to dropping as demand shifts overseas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Salaries for data engineers, and individuals who can build out both engineering and analytics, are materially higher than salaries for data scientists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Paying offshore salaries to employees in their native currency can reap significant cost benefits but can be quite volatile due to exchange rates</a:t>
            </a:r>
          </a:p>
          <a:p>
            <a:pPr marL="285750"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500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3035D-B1AC-20CC-4C20-57A6D41386C7}"/>
              </a:ext>
            </a:extLst>
          </p:cNvPr>
          <p:cNvSpPr txBox="1"/>
          <p:nvPr/>
        </p:nvSpPr>
        <p:spPr>
          <a:xfrm>
            <a:off x="354329" y="664029"/>
            <a:ext cx="8287865"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Salary Recommendations – By Specialization, Seniority and Location</a:t>
            </a:r>
          </a:p>
        </p:txBody>
      </p:sp>
      <p:graphicFrame>
        <p:nvGraphicFramePr>
          <p:cNvPr id="6" name="Table 5">
            <a:extLst>
              <a:ext uri="{FF2B5EF4-FFF2-40B4-BE49-F238E27FC236}">
                <a16:creationId xmlns:a16="http://schemas.microsoft.com/office/drawing/2014/main" id="{364421FB-3F35-7FA2-2B37-D65C8C60F493}"/>
              </a:ext>
            </a:extLst>
          </p:cNvPr>
          <p:cNvGraphicFramePr>
            <a:graphicFrameLocks noGrp="1"/>
          </p:cNvGraphicFramePr>
          <p:nvPr>
            <p:extLst>
              <p:ext uri="{D42A27DB-BD31-4B8C-83A1-F6EECF244321}">
                <p14:modId xmlns:p14="http://schemas.microsoft.com/office/powerpoint/2010/main" val="4269448451"/>
              </p:ext>
            </p:extLst>
          </p:nvPr>
        </p:nvGraphicFramePr>
        <p:xfrm>
          <a:off x="490654" y="1263185"/>
          <a:ext cx="8151541" cy="2865120"/>
        </p:xfrm>
        <a:graphic>
          <a:graphicData uri="http://schemas.openxmlformats.org/drawingml/2006/table">
            <a:tbl>
              <a:tblPr firstRow="1" bandRow="1">
                <a:tableStyleId>{5C22544A-7EE6-4342-B048-85BDC9FD1C3A}</a:tableStyleId>
              </a:tblPr>
              <a:tblGrid>
                <a:gridCol w="2909599">
                  <a:extLst>
                    <a:ext uri="{9D8B030D-6E8A-4147-A177-3AD203B41FA5}">
                      <a16:colId xmlns:a16="http://schemas.microsoft.com/office/drawing/2014/main" val="3336090257"/>
                    </a:ext>
                  </a:extLst>
                </a:gridCol>
                <a:gridCol w="1452779">
                  <a:extLst>
                    <a:ext uri="{9D8B030D-6E8A-4147-A177-3AD203B41FA5}">
                      <a16:colId xmlns:a16="http://schemas.microsoft.com/office/drawing/2014/main" val="391668861"/>
                    </a:ext>
                  </a:extLst>
                </a:gridCol>
                <a:gridCol w="1779788">
                  <a:extLst>
                    <a:ext uri="{9D8B030D-6E8A-4147-A177-3AD203B41FA5}">
                      <a16:colId xmlns:a16="http://schemas.microsoft.com/office/drawing/2014/main" val="737573864"/>
                    </a:ext>
                  </a:extLst>
                </a:gridCol>
                <a:gridCol w="2009375">
                  <a:extLst>
                    <a:ext uri="{9D8B030D-6E8A-4147-A177-3AD203B41FA5}">
                      <a16:colId xmlns:a16="http://schemas.microsoft.com/office/drawing/2014/main" val="2141706334"/>
                    </a:ext>
                  </a:extLst>
                </a:gridCol>
              </a:tblGrid>
              <a:tr h="370840">
                <a:tc>
                  <a:txBody>
                    <a:bodyPr/>
                    <a:lstStyle/>
                    <a:p>
                      <a:pPr algn="ctr"/>
                      <a:r>
                        <a:rPr lang="en-US" dirty="0"/>
                        <a:t>Specialization</a:t>
                      </a:r>
                    </a:p>
                  </a:txBody>
                  <a:tcPr/>
                </a:tc>
                <a:tc>
                  <a:txBody>
                    <a:bodyPr/>
                    <a:lstStyle/>
                    <a:p>
                      <a:pPr algn="ctr"/>
                      <a:r>
                        <a:rPr lang="en-US" dirty="0"/>
                        <a:t>Seniority</a:t>
                      </a:r>
                    </a:p>
                  </a:txBody>
                  <a:tcPr/>
                </a:tc>
                <a:tc>
                  <a:txBody>
                    <a:bodyPr/>
                    <a:lstStyle/>
                    <a:p>
                      <a:pPr algn="ctr"/>
                      <a:r>
                        <a:rPr lang="en-US" dirty="0"/>
                        <a:t>Salary</a:t>
                      </a:r>
                      <a:br>
                        <a:rPr lang="en-US" dirty="0"/>
                      </a:br>
                      <a:r>
                        <a:rPr lang="en-US" dirty="0"/>
                        <a:t>(US-Based)</a:t>
                      </a:r>
                    </a:p>
                  </a:txBody>
                  <a:tcPr/>
                </a:tc>
                <a:tc>
                  <a:txBody>
                    <a:bodyPr/>
                    <a:lstStyle/>
                    <a:p>
                      <a:pPr algn="ctr"/>
                      <a:r>
                        <a:rPr lang="en-US" dirty="0"/>
                        <a:t>Salary</a:t>
                      </a:r>
                    </a:p>
                    <a:p>
                      <a:pPr algn="ctr"/>
                      <a:r>
                        <a:rPr lang="en-US" dirty="0"/>
                        <a:t>(Offshore)</a:t>
                      </a:r>
                    </a:p>
                  </a:txBody>
                  <a:tcPr/>
                </a:tc>
                <a:extLst>
                  <a:ext uri="{0D108BD9-81ED-4DB2-BD59-A6C34878D82A}">
                    <a16:rowId xmlns:a16="http://schemas.microsoft.com/office/drawing/2014/main" val="3764833546"/>
                  </a:ext>
                </a:extLst>
              </a:tr>
              <a:tr h="370840">
                <a:tc rowSpan="2">
                  <a:txBody>
                    <a:bodyPr/>
                    <a:lstStyle/>
                    <a:p>
                      <a:pPr algn="ctr"/>
                      <a:r>
                        <a:rPr lang="en-US" dirty="0"/>
                        <a:t>Data Scientist</a:t>
                      </a:r>
                    </a:p>
                  </a:txBody>
                  <a:tcPr anchor="ctr"/>
                </a:tc>
                <a:tc>
                  <a:txBody>
                    <a:bodyPr/>
                    <a:lstStyle/>
                    <a:p>
                      <a:pPr algn="ctr"/>
                      <a:r>
                        <a:rPr lang="en-US" dirty="0"/>
                        <a:t>Senior</a:t>
                      </a:r>
                    </a:p>
                  </a:txBody>
                  <a:tcPr anchor="ctr"/>
                </a:tc>
                <a:tc>
                  <a:txBody>
                    <a:bodyPr/>
                    <a:lstStyle/>
                    <a:p>
                      <a:pPr algn="ctr"/>
                      <a:r>
                        <a:rPr lang="en-US" dirty="0"/>
                        <a:t>135,000</a:t>
                      </a:r>
                    </a:p>
                  </a:txBody>
                  <a:tcPr anchor="ctr"/>
                </a:tc>
                <a:tc>
                  <a:txBody>
                    <a:bodyPr/>
                    <a:lstStyle/>
                    <a:p>
                      <a:pPr algn="ctr"/>
                      <a:r>
                        <a:rPr lang="en-US" dirty="0"/>
                        <a:t>100,000</a:t>
                      </a:r>
                    </a:p>
                  </a:txBody>
                  <a:tcPr anchor="ctr"/>
                </a:tc>
                <a:extLst>
                  <a:ext uri="{0D108BD9-81ED-4DB2-BD59-A6C34878D82A}">
                    <a16:rowId xmlns:a16="http://schemas.microsoft.com/office/drawing/2014/main" val="4261000866"/>
                  </a:ext>
                </a:extLst>
              </a:tr>
              <a:tr h="370840">
                <a:tc vMerge="1">
                  <a:txBody>
                    <a:bodyPr/>
                    <a:lstStyle/>
                    <a:p>
                      <a:pPr algn="ctr"/>
                      <a:r>
                        <a:rPr lang="en-US" dirty="0"/>
                        <a:t>Data Science</a:t>
                      </a:r>
                    </a:p>
                  </a:txBody>
                  <a:tcPr/>
                </a:tc>
                <a:tc>
                  <a:txBody>
                    <a:bodyPr/>
                    <a:lstStyle/>
                    <a:p>
                      <a:pPr algn="ctr"/>
                      <a:r>
                        <a:rPr lang="en-US" dirty="0"/>
                        <a:t>Executive</a:t>
                      </a:r>
                    </a:p>
                  </a:txBody>
                  <a:tcPr anchor="ctr"/>
                </a:tc>
                <a:tc>
                  <a:txBody>
                    <a:bodyPr/>
                    <a:lstStyle/>
                    <a:p>
                      <a:pPr algn="ctr"/>
                      <a:r>
                        <a:rPr lang="en-US" dirty="0"/>
                        <a:t>145,000</a:t>
                      </a:r>
                    </a:p>
                  </a:txBody>
                  <a:tcPr anchor="ctr"/>
                </a:tc>
                <a:tc>
                  <a:txBody>
                    <a:bodyPr/>
                    <a:lstStyle/>
                    <a:p>
                      <a:pPr algn="ctr"/>
                      <a:r>
                        <a:rPr lang="en-US" dirty="0"/>
                        <a:t>115,000</a:t>
                      </a:r>
                    </a:p>
                  </a:txBody>
                  <a:tcPr anchor="ctr"/>
                </a:tc>
                <a:extLst>
                  <a:ext uri="{0D108BD9-81ED-4DB2-BD59-A6C34878D82A}">
                    <a16:rowId xmlns:a16="http://schemas.microsoft.com/office/drawing/2014/main" val="961040163"/>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Engineering</a:t>
                      </a:r>
                    </a:p>
                  </a:txBody>
                  <a:tcPr anchor="ctr"/>
                </a:tc>
                <a:tc>
                  <a:txBody>
                    <a:bodyPr/>
                    <a:lstStyle/>
                    <a:p>
                      <a:pPr algn="ctr"/>
                      <a:r>
                        <a:rPr lang="en-US" dirty="0"/>
                        <a:t>Senior</a:t>
                      </a:r>
                    </a:p>
                  </a:txBody>
                  <a:tcPr anchor="ctr"/>
                </a:tc>
                <a:tc>
                  <a:txBody>
                    <a:bodyPr/>
                    <a:lstStyle/>
                    <a:p>
                      <a:pPr algn="ctr"/>
                      <a:r>
                        <a:rPr lang="en-US" dirty="0"/>
                        <a:t>162,500</a:t>
                      </a:r>
                    </a:p>
                  </a:txBody>
                  <a:tcPr anchor="ctr"/>
                </a:tc>
                <a:tc>
                  <a:txBody>
                    <a:bodyPr/>
                    <a:lstStyle/>
                    <a:p>
                      <a:pPr algn="ctr"/>
                      <a:r>
                        <a:rPr lang="en-US" dirty="0"/>
                        <a:t>115,000</a:t>
                      </a:r>
                    </a:p>
                  </a:txBody>
                  <a:tcPr anchor="ctr"/>
                </a:tc>
                <a:extLst>
                  <a:ext uri="{0D108BD9-81ED-4DB2-BD59-A6C34878D82A}">
                    <a16:rowId xmlns:a16="http://schemas.microsoft.com/office/drawing/2014/main" val="1273955078"/>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Engineering or Head of Data</a:t>
                      </a:r>
                    </a:p>
                  </a:txBody>
                  <a:tcPr/>
                </a:tc>
                <a:tc>
                  <a:txBody>
                    <a:bodyPr/>
                    <a:lstStyle/>
                    <a:p>
                      <a:pPr algn="ctr"/>
                      <a:r>
                        <a:rPr lang="en-US" dirty="0"/>
                        <a:t>Executive</a:t>
                      </a:r>
                    </a:p>
                  </a:txBody>
                  <a:tcPr anchor="ctr"/>
                </a:tc>
                <a:tc>
                  <a:txBody>
                    <a:bodyPr/>
                    <a:lstStyle/>
                    <a:p>
                      <a:pPr algn="ctr"/>
                      <a:r>
                        <a:rPr lang="en-US" dirty="0"/>
                        <a:t>215,000</a:t>
                      </a:r>
                    </a:p>
                  </a:txBody>
                  <a:tcPr anchor="ctr"/>
                </a:tc>
                <a:tc>
                  <a:txBody>
                    <a:bodyPr/>
                    <a:lstStyle/>
                    <a:p>
                      <a:pPr algn="ctr"/>
                      <a:r>
                        <a:rPr lang="en-US" dirty="0"/>
                        <a:t>125,000</a:t>
                      </a:r>
                    </a:p>
                  </a:txBody>
                  <a:tcPr anchor="ctr"/>
                </a:tc>
                <a:extLst>
                  <a:ext uri="{0D108BD9-81ED-4DB2-BD59-A6C34878D82A}">
                    <a16:rowId xmlns:a16="http://schemas.microsoft.com/office/drawing/2014/main" val="1111275574"/>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Head of Data</a:t>
                      </a:r>
                    </a:p>
                  </a:txBody>
                  <a:tcPr anchor="ctr"/>
                </a:tc>
                <a:tc>
                  <a:txBody>
                    <a:bodyPr/>
                    <a:lstStyle/>
                    <a:p>
                      <a:pPr algn="ctr"/>
                      <a:r>
                        <a:rPr lang="en-US" dirty="0"/>
                        <a:t>Senior</a:t>
                      </a:r>
                    </a:p>
                  </a:txBody>
                  <a:tcPr anchor="ctr"/>
                </a:tc>
                <a:tc>
                  <a:txBody>
                    <a:bodyPr/>
                    <a:lstStyle/>
                    <a:p>
                      <a:pPr algn="ctr"/>
                      <a:r>
                        <a:rPr lang="en-US" dirty="0"/>
                        <a:t>200,000</a:t>
                      </a:r>
                    </a:p>
                  </a:txBody>
                  <a:tcPr anchor="ctr"/>
                </a:tc>
                <a:tc>
                  <a:txBody>
                    <a:bodyPr/>
                    <a:lstStyle/>
                    <a:p>
                      <a:pPr algn="ctr"/>
                      <a:r>
                        <a:rPr lang="en-US" dirty="0"/>
                        <a:t>185,000</a:t>
                      </a:r>
                    </a:p>
                  </a:txBody>
                  <a:tcPr anchor="ctr"/>
                </a:tc>
                <a:extLst>
                  <a:ext uri="{0D108BD9-81ED-4DB2-BD59-A6C34878D82A}">
                    <a16:rowId xmlns:a16="http://schemas.microsoft.com/office/drawing/2014/main" val="4058744980"/>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Engineering or Head of Data</a:t>
                      </a:r>
                    </a:p>
                  </a:txBody>
                  <a:tcPr/>
                </a:tc>
                <a:tc>
                  <a:txBody>
                    <a:bodyPr/>
                    <a:lstStyle/>
                    <a:p>
                      <a:pPr algn="ctr"/>
                      <a:r>
                        <a:rPr lang="en-US" dirty="0"/>
                        <a:t>Executive</a:t>
                      </a:r>
                    </a:p>
                  </a:txBody>
                  <a:tcPr anchor="ctr"/>
                </a:tc>
                <a:tc>
                  <a:txBody>
                    <a:bodyPr/>
                    <a:lstStyle/>
                    <a:p>
                      <a:pPr algn="ctr"/>
                      <a:r>
                        <a:rPr lang="en-US" dirty="0"/>
                        <a:t>225,000</a:t>
                      </a:r>
                    </a:p>
                  </a:txBody>
                  <a:tcPr anchor="ctr"/>
                </a:tc>
                <a:tc>
                  <a:txBody>
                    <a:bodyPr/>
                    <a:lstStyle/>
                    <a:p>
                      <a:pPr algn="ctr"/>
                      <a:r>
                        <a:rPr lang="en-US" dirty="0"/>
                        <a:t>200,000</a:t>
                      </a:r>
                    </a:p>
                  </a:txBody>
                  <a:tcPr anchor="ctr"/>
                </a:tc>
                <a:extLst>
                  <a:ext uri="{0D108BD9-81ED-4DB2-BD59-A6C34878D82A}">
                    <a16:rowId xmlns:a16="http://schemas.microsoft.com/office/drawing/2014/main" val="2581116973"/>
                  </a:ext>
                </a:extLst>
              </a:tr>
            </a:tbl>
          </a:graphicData>
        </a:graphic>
      </p:graphicFrame>
      <p:sp>
        <p:nvSpPr>
          <p:cNvPr id="2" name="TextBox 1">
            <a:extLst>
              <a:ext uri="{FF2B5EF4-FFF2-40B4-BE49-F238E27FC236}">
                <a16:creationId xmlns:a16="http://schemas.microsoft.com/office/drawing/2014/main" id="{97F98681-CD6D-133A-5E4B-AD23A6C402DA}"/>
              </a:ext>
            </a:extLst>
          </p:cNvPr>
          <p:cNvSpPr txBox="1"/>
          <p:nvPr/>
        </p:nvSpPr>
        <p:spPr>
          <a:xfrm>
            <a:off x="791737" y="4616605"/>
            <a:ext cx="785045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As mentioned previously, management will need to determine which areas are most important for the first hire, how senior an individual to hire, and whether to hire domestically or offshore</a:t>
            </a:r>
          </a:p>
          <a:p>
            <a:pPr marL="285750" indent="-285750">
              <a:buFont typeface="Arial" panose="020B0604020202020204" pitchFamily="34" charset="0"/>
              <a:buChar char="•"/>
            </a:pPr>
            <a:r>
              <a:rPr lang="en-US" dirty="0"/>
              <a:t>These salary recommendations are roughly based on average salary data for the respective categories for the last 2 years, adjusted to reflect growth trends domestically and offshore</a:t>
            </a:r>
          </a:p>
          <a:p>
            <a:pPr marL="285750" indent="-285750">
              <a:buFont typeface="Arial" panose="020B0604020202020204" pitchFamily="34" charset="0"/>
              <a:buChar char="•"/>
            </a:pPr>
            <a:r>
              <a:rPr lang="en-US" dirty="0"/>
              <a:t>Supporting data can be found in the appendices following this summary</a:t>
            </a:r>
          </a:p>
        </p:txBody>
      </p:sp>
    </p:spTree>
    <p:extLst>
      <p:ext uri="{BB962C8B-B14F-4D97-AF65-F5344CB8AC3E}">
        <p14:creationId xmlns:p14="http://schemas.microsoft.com/office/powerpoint/2010/main" val="59370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3035D-B1AC-20CC-4C20-57A6D41386C7}"/>
              </a:ext>
            </a:extLst>
          </p:cNvPr>
          <p:cNvSpPr txBox="1"/>
          <p:nvPr/>
        </p:nvSpPr>
        <p:spPr>
          <a:xfrm>
            <a:off x="968830" y="664029"/>
            <a:ext cx="7511142" cy="369332"/>
          </a:xfrm>
          <a:prstGeom prst="rect">
            <a:avLst/>
          </a:prstGeom>
          <a:noFill/>
        </p:spPr>
        <p:txBody>
          <a:bodyPr wrap="square" rtlCol="0">
            <a:spAutoFit/>
          </a:bodyPr>
          <a:lstStyle/>
          <a:p>
            <a:r>
              <a:rPr lang="en-US" b="1" dirty="0"/>
              <a:t>Appendix 1:  Overall Growth in Salaries for Data Scientists</a:t>
            </a:r>
          </a:p>
        </p:txBody>
      </p:sp>
      <p:pic>
        <p:nvPicPr>
          <p:cNvPr id="3" name="Picture 2">
            <a:extLst>
              <a:ext uri="{FF2B5EF4-FFF2-40B4-BE49-F238E27FC236}">
                <a16:creationId xmlns:a16="http://schemas.microsoft.com/office/drawing/2014/main" id="{CA99653F-88C4-EE3E-500E-33B1EE1AE77E}"/>
              </a:ext>
            </a:extLst>
          </p:cNvPr>
          <p:cNvPicPr>
            <a:picLocks noChangeAspect="1"/>
          </p:cNvPicPr>
          <p:nvPr/>
        </p:nvPicPr>
        <p:blipFill>
          <a:blip r:embed="rId2"/>
          <a:stretch>
            <a:fillRect/>
          </a:stretch>
        </p:blipFill>
        <p:spPr>
          <a:xfrm>
            <a:off x="663497" y="1129092"/>
            <a:ext cx="3763537" cy="2572890"/>
          </a:xfrm>
          <a:prstGeom prst="rect">
            <a:avLst/>
          </a:prstGeom>
        </p:spPr>
      </p:pic>
      <p:pic>
        <p:nvPicPr>
          <p:cNvPr id="5" name="Picture 4">
            <a:extLst>
              <a:ext uri="{FF2B5EF4-FFF2-40B4-BE49-F238E27FC236}">
                <a16:creationId xmlns:a16="http://schemas.microsoft.com/office/drawing/2014/main" id="{ECBC6B32-4434-CF9E-DCB9-FFEEB0029DC4}"/>
              </a:ext>
            </a:extLst>
          </p:cNvPr>
          <p:cNvPicPr>
            <a:picLocks noChangeAspect="1"/>
          </p:cNvPicPr>
          <p:nvPr/>
        </p:nvPicPr>
        <p:blipFill>
          <a:blip r:embed="rId3"/>
          <a:stretch>
            <a:fillRect/>
          </a:stretch>
        </p:blipFill>
        <p:spPr>
          <a:xfrm>
            <a:off x="663497" y="3882002"/>
            <a:ext cx="3763537" cy="2572890"/>
          </a:xfrm>
          <a:prstGeom prst="rect">
            <a:avLst/>
          </a:prstGeom>
        </p:spPr>
      </p:pic>
      <p:sp>
        <p:nvSpPr>
          <p:cNvPr id="6" name="TextBox 5">
            <a:extLst>
              <a:ext uri="{FF2B5EF4-FFF2-40B4-BE49-F238E27FC236}">
                <a16:creationId xmlns:a16="http://schemas.microsoft.com/office/drawing/2014/main" id="{38B40910-9E81-8C89-E410-9CE9CEA5506B}"/>
              </a:ext>
            </a:extLst>
          </p:cNvPr>
          <p:cNvSpPr txBox="1"/>
          <p:nvPr/>
        </p:nvSpPr>
        <p:spPr>
          <a:xfrm>
            <a:off x="5062655" y="1750741"/>
            <a:ext cx="341731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After modest growth in 2021, average salaries for data scientists (across all roles / regions) grew significantly in 2022:</a:t>
            </a:r>
          </a:p>
          <a:p>
            <a:pPr marL="742950" lvl="1" indent="-285750">
              <a:buFont typeface="Arial" panose="020B0604020202020204" pitchFamily="34" charset="0"/>
              <a:buChar char="•"/>
            </a:pPr>
            <a:r>
              <a:rPr lang="en-US" dirty="0"/>
              <a:t>USD$ average salary rose from ~$100k to $125</a:t>
            </a:r>
          </a:p>
          <a:p>
            <a:pPr marL="742950" lvl="1" indent="-285750">
              <a:buFont typeface="Arial" panose="020B0604020202020204" pitchFamily="34" charset="0"/>
              <a:buChar char="•"/>
            </a:pPr>
            <a:r>
              <a:rPr lang="en-US" dirty="0"/>
              <a:t>This represented approximately 25% per growth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was this growth </a:t>
            </a:r>
            <a:r>
              <a:rPr lang="en-US" b="1" i="1" dirty="0"/>
              <a:t>even</a:t>
            </a:r>
            <a:r>
              <a:rPr lang="en-US" dirty="0"/>
              <a:t> across all roles / regions?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50282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3035D-B1AC-20CC-4C20-57A6D41386C7}"/>
              </a:ext>
            </a:extLst>
          </p:cNvPr>
          <p:cNvSpPr txBox="1"/>
          <p:nvPr/>
        </p:nvSpPr>
        <p:spPr>
          <a:xfrm>
            <a:off x="448571" y="664029"/>
            <a:ext cx="8031401" cy="369332"/>
          </a:xfrm>
          <a:prstGeom prst="rect">
            <a:avLst/>
          </a:prstGeom>
          <a:noFill/>
        </p:spPr>
        <p:txBody>
          <a:bodyPr wrap="square" rtlCol="0">
            <a:spAutoFit/>
          </a:bodyPr>
          <a:lstStyle/>
          <a:p>
            <a:r>
              <a:rPr lang="en-US" b="1" dirty="0"/>
              <a:t>Appendix 2:  Current and Historical Salaries by specialization, seniority and region</a:t>
            </a:r>
          </a:p>
        </p:txBody>
      </p:sp>
      <p:pic>
        <p:nvPicPr>
          <p:cNvPr id="2" name="Picture 1">
            <a:extLst>
              <a:ext uri="{FF2B5EF4-FFF2-40B4-BE49-F238E27FC236}">
                <a16:creationId xmlns:a16="http://schemas.microsoft.com/office/drawing/2014/main" id="{7F98BAB6-35CD-39E0-5FC2-E00BECEDB3C1}"/>
              </a:ext>
            </a:extLst>
          </p:cNvPr>
          <p:cNvPicPr>
            <a:picLocks noChangeAspect="1"/>
          </p:cNvPicPr>
          <p:nvPr/>
        </p:nvPicPr>
        <p:blipFill>
          <a:blip r:embed="rId2"/>
          <a:stretch>
            <a:fillRect/>
          </a:stretch>
        </p:blipFill>
        <p:spPr>
          <a:xfrm>
            <a:off x="1306921" y="1180619"/>
            <a:ext cx="5776333" cy="3948911"/>
          </a:xfrm>
          <a:prstGeom prst="rect">
            <a:avLst/>
          </a:prstGeom>
        </p:spPr>
      </p:pic>
      <p:sp>
        <p:nvSpPr>
          <p:cNvPr id="6" name="TextBox 5">
            <a:extLst>
              <a:ext uri="{FF2B5EF4-FFF2-40B4-BE49-F238E27FC236}">
                <a16:creationId xmlns:a16="http://schemas.microsoft.com/office/drawing/2014/main" id="{38B40910-9E81-8C89-E410-9CE9CEA5506B}"/>
              </a:ext>
            </a:extLst>
          </p:cNvPr>
          <p:cNvSpPr txBox="1"/>
          <p:nvPr/>
        </p:nvSpPr>
        <p:spPr>
          <a:xfrm>
            <a:off x="448571" y="5129530"/>
            <a:ext cx="844396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Salary growth occurred almost entirely offshore, whereas salaries appear to have declined in the US though missing and anomalous data makes this less than certain</a:t>
            </a:r>
          </a:p>
          <a:p>
            <a:pPr marL="285750" indent="-285750">
              <a:buFont typeface="Arial" panose="020B0604020202020204" pitchFamily="34" charset="0"/>
              <a:buChar char="•"/>
            </a:pPr>
            <a:r>
              <a:rPr lang="en-US" dirty="0"/>
              <a:t>Substantive data for 2022 is available on which to form expectations for salary requirements going forward, adjusted for overall trends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26920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3035D-B1AC-20CC-4C20-57A6D41386C7}"/>
              </a:ext>
            </a:extLst>
          </p:cNvPr>
          <p:cNvSpPr txBox="1"/>
          <p:nvPr/>
        </p:nvSpPr>
        <p:spPr>
          <a:xfrm>
            <a:off x="968830" y="664029"/>
            <a:ext cx="7511142" cy="369332"/>
          </a:xfrm>
          <a:prstGeom prst="rect">
            <a:avLst/>
          </a:prstGeom>
          <a:noFill/>
        </p:spPr>
        <p:txBody>
          <a:bodyPr wrap="square" rtlCol="0">
            <a:spAutoFit/>
          </a:bodyPr>
          <a:lstStyle/>
          <a:p>
            <a:r>
              <a:rPr lang="en-US" b="1" dirty="0"/>
              <a:t>Appendix 3:  Benefit of paying offshore employees in foreign currency</a:t>
            </a:r>
          </a:p>
        </p:txBody>
      </p:sp>
      <p:sp>
        <p:nvSpPr>
          <p:cNvPr id="6" name="TextBox 5">
            <a:extLst>
              <a:ext uri="{FF2B5EF4-FFF2-40B4-BE49-F238E27FC236}">
                <a16:creationId xmlns:a16="http://schemas.microsoft.com/office/drawing/2014/main" id="{38B40910-9E81-8C89-E410-9CE9CEA5506B}"/>
              </a:ext>
            </a:extLst>
          </p:cNvPr>
          <p:cNvSpPr txBox="1"/>
          <p:nvPr/>
        </p:nvSpPr>
        <p:spPr>
          <a:xfrm>
            <a:off x="448571" y="5129530"/>
            <a:ext cx="846125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If we compare salaries, paid for comparable job titles, seniority and time periods in the US vs. offshore, paid in FX and converted to USD, we find very significant benefits from offshoring and paying native currency.</a:t>
            </a:r>
          </a:p>
          <a:p>
            <a:pPr marL="285750" indent="-285750">
              <a:buFont typeface="Arial" panose="020B0604020202020204" pitchFamily="34" charset="0"/>
              <a:buChar char="•"/>
            </a:pPr>
            <a:r>
              <a:rPr lang="en-US" dirty="0"/>
              <a:t>This assumes foreign exchange rates stay stable though, or there is a mechanism by which we can hedge the FX risk of paying offshore employees in other than USD</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B0C6674C-8F9F-A68E-1050-2E5F0CE25B7B}"/>
              </a:ext>
            </a:extLst>
          </p:cNvPr>
          <p:cNvPicPr>
            <a:picLocks noChangeAspect="1"/>
          </p:cNvPicPr>
          <p:nvPr/>
        </p:nvPicPr>
        <p:blipFill>
          <a:blip r:embed="rId2"/>
          <a:stretch>
            <a:fillRect/>
          </a:stretch>
        </p:blipFill>
        <p:spPr>
          <a:xfrm>
            <a:off x="968830" y="1293084"/>
            <a:ext cx="5231909" cy="3576723"/>
          </a:xfrm>
          <a:prstGeom prst="rect">
            <a:avLst/>
          </a:prstGeom>
        </p:spPr>
      </p:pic>
      <p:sp>
        <p:nvSpPr>
          <p:cNvPr id="5" name="TextBox 4">
            <a:extLst>
              <a:ext uri="{FF2B5EF4-FFF2-40B4-BE49-F238E27FC236}">
                <a16:creationId xmlns:a16="http://schemas.microsoft.com/office/drawing/2014/main" id="{CF28B535-C584-36AD-E067-FEB3A60D5134}"/>
              </a:ext>
            </a:extLst>
          </p:cNvPr>
          <p:cNvSpPr txBox="1"/>
          <p:nvPr/>
        </p:nvSpPr>
        <p:spPr>
          <a:xfrm>
            <a:off x="6655074" y="2388947"/>
            <a:ext cx="1520096" cy="1384995"/>
          </a:xfrm>
          <a:prstGeom prst="rect">
            <a:avLst/>
          </a:prstGeom>
          <a:noFill/>
        </p:spPr>
        <p:txBody>
          <a:bodyPr wrap="none" rtlCol="0">
            <a:spAutoFit/>
          </a:bodyPr>
          <a:lstStyle/>
          <a:p>
            <a:r>
              <a:rPr lang="en-US" sz="1200" b="1" u="sng" dirty="0"/>
              <a:t>Associated Countries</a:t>
            </a:r>
          </a:p>
          <a:p>
            <a:endParaRPr lang="en-US" sz="1200" dirty="0"/>
          </a:p>
          <a:p>
            <a:r>
              <a:rPr lang="en-US" sz="1200" dirty="0"/>
              <a:t>TRY = Turkey</a:t>
            </a:r>
          </a:p>
          <a:p>
            <a:r>
              <a:rPr lang="en-US" sz="1200" dirty="0"/>
              <a:t>INR = India</a:t>
            </a:r>
          </a:p>
          <a:p>
            <a:r>
              <a:rPr lang="en-US" sz="1200" dirty="0"/>
              <a:t>GBP = England</a:t>
            </a:r>
          </a:p>
          <a:p>
            <a:r>
              <a:rPr lang="en-US" sz="1200" dirty="0"/>
              <a:t>EUR = Eurozone</a:t>
            </a:r>
          </a:p>
          <a:p>
            <a:r>
              <a:rPr lang="en-US" sz="1200" dirty="0"/>
              <a:t>CAD = Canada</a:t>
            </a:r>
          </a:p>
        </p:txBody>
      </p:sp>
    </p:spTree>
    <p:extLst>
      <p:ext uri="{BB962C8B-B14F-4D97-AF65-F5344CB8AC3E}">
        <p14:creationId xmlns:p14="http://schemas.microsoft.com/office/powerpoint/2010/main" val="2129811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3035D-B1AC-20CC-4C20-57A6D41386C7}"/>
              </a:ext>
            </a:extLst>
          </p:cNvPr>
          <p:cNvSpPr txBox="1"/>
          <p:nvPr/>
        </p:nvSpPr>
        <p:spPr>
          <a:xfrm>
            <a:off x="968830" y="664029"/>
            <a:ext cx="7775120" cy="369332"/>
          </a:xfrm>
          <a:prstGeom prst="rect">
            <a:avLst/>
          </a:prstGeom>
          <a:noFill/>
        </p:spPr>
        <p:txBody>
          <a:bodyPr wrap="square" rtlCol="0">
            <a:spAutoFit/>
          </a:bodyPr>
          <a:lstStyle/>
          <a:p>
            <a:r>
              <a:rPr lang="en-US" b="1" dirty="0"/>
              <a:t>Appendix 4:  Salary data </a:t>
            </a:r>
            <a:r>
              <a:rPr lang="en-US" b="1" dirty="0" err="1"/>
              <a:t>summarixzation</a:t>
            </a:r>
            <a:r>
              <a:rPr lang="en-US" b="1" dirty="0"/>
              <a:t> used to make salary recommendations</a:t>
            </a:r>
          </a:p>
        </p:txBody>
      </p:sp>
      <p:sp>
        <p:nvSpPr>
          <p:cNvPr id="6" name="TextBox 5">
            <a:extLst>
              <a:ext uri="{FF2B5EF4-FFF2-40B4-BE49-F238E27FC236}">
                <a16:creationId xmlns:a16="http://schemas.microsoft.com/office/drawing/2014/main" id="{38B40910-9E81-8C89-E410-9CE9CEA5506B}"/>
              </a:ext>
            </a:extLst>
          </p:cNvPr>
          <p:cNvSpPr txBox="1"/>
          <p:nvPr/>
        </p:nvSpPr>
        <p:spPr>
          <a:xfrm>
            <a:off x="493774" y="5316808"/>
            <a:ext cx="846125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summary table shows average salary paid in 2021 /2022 for full-time senior and executive level data scientists and engineers, excluding Artificial Intelligence / Machine Learning specialists</a:t>
            </a:r>
          </a:p>
          <a:p>
            <a:pPr marL="285750" indent="-285750">
              <a:buFont typeface="Arial" panose="020B0604020202020204" pitchFamily="34" charset="0"/>
              <a:buChar char="•"/>
            </a:pPr>
            <a:r>
              <a:rPr lang="en-US" dirty="0"/>
              <a:t>It is segregated by region, and was used as the objective basis for the salary recommendations provided in the executive summary</a:t>
            </a:r>
          </a:p>
        </p:txBody>
      </p:sp>
      <p:graphicFrame>
        <p:nvGraphicFramePr>
          <p:cNvPr id="7" name="Table 6">
            <a:extLst>
              <a:ext uri="{FF2B5EF4-FFF2-40B4-BE49-F238E27FC236}">
                <a16:creationId xmlns:a16="http://schemas.microsoft.com/office/drawing/2014/main" id="{5A88B747-5FCE-3BBB-5C1B-60E62236C76F}"/>
              </a:ext>
            </a:extLst>
          </p:cNvPr>
          <p:cNvGraphicFramePr>
            <a:graphicFrameLocks noGrp="1"/>
          </p:cNvGraphicFramePr>
          <p:nvPr>
            <p:extLst>
              <p:ext uri="{D42A27DB-BD31-4B8C-83A1-F6EECF244321}">
                <p14:modId xmlns:p14="http://schemas.microsoft.com/office/powerpoint/2010/main" val="667762693"/>
              </p:ext>
            </p:extLst>
          </p:nvPr>
        </p:nvGraphicFramePr>
        <p:xfrm>
          <a:off x="968830" y="1252808"/>
          <a:ext cx="4965700" cy="4064000"/>
        </p:xfrm>
        <a:graphic>
          <a:graphicData uri="http://schemas.openxmlformats.org/drawingml/2006/table">
            <a:tbl>
              <a:tblPr>
                <a:tableStyleId>{5C22544A-7EE6-4342-B048-85BDC9FD1C3A}</a:tableStyleId>
              </a:tblPr>
              <a:tblGrid>
                <a:gridCol w="446818">
                  <a:extLst>
                    <a:ext uri="{9D8B030D-6E8A-4147-A177-3AD203B41FA5}">
                      <a16:colId xmlns:a16="http://schemas.microsoft.com/office/drawing/2014/main" val="912472399"/>
                    </a:ext>
                  </a:extLst>
                </a:gridCol>
                <a:gridCol w="950676">
                  <a:extLst>
                    <a:ext uri="{9D8B030D-6E8A-4147-A177-3AD203B41FA5}">
                      <a16:colId xmlns:a16="http://schemas.microsoft.com/office/drawing/2014/main" val="367164550"/>
                    </a:ext>
                  </a:extLst>
                </a:gridCol>
                <a:gridCol w="735190">
                  <a:extLst>
                    <a:ext uri="{9D8B030D-6E8A-4147-A177-3AD203B41FA5}">
                      <a16:colId xmlns:a16="http://schemas.microsoft.com/office/drawing/2014/main" val="2467449940"/>
                    </a:ext>
                  </a:extLst>
                </a:gridCol>
                <a:gridCol w="979197">
                  <a:extLst>
                    <a:ext uri="{9D8B030D-6E8A-4147-A177-3AD203B41FA5}">
                      <a16:colId xmlns:a16="http://schemas.microsoft.com/office/drawing/2014/main" val="1989594745"/>
                    </a:ext>
                  </a:extLst>
                </a:gridCol>
                <a:gridCol w="1853819">
                  <a:extLst>
                    <a:ext uri="{9D8B030D-6E8A-4147-A177-3AD203B41FA5}">
                      <a16:colId xmlns:a16="http://schemas.microsoft.com/office/drawing/2014/main" val="1531137067"/>
                    </a:ext>
                  </a:extLst>
                </a:gridCol>
              </a:tblGrid>
              <a:tr h="203200">
                <a:tc>
                  <a:txBody>
                    <a:bodyPr/>
                    <a:lstStyle/>
                    <a:p>
                      <a:pPr algn="r" fontAlgn="b"/>
                      <a:r>
                        <a:rPr lang="en-US" sz="1200" b="1" u="none" strike="noStrike" dirty="0">
                          <a:effectLst/>
                        </a:rPr>
                        <a:t>Year</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Specialty</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Domicile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 Avg Salary </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Seniority</a:t>
                      </a:r>
                      <a:endParaRPr lang="en-US"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1242877"/>
                  </a:ext>
                </a:extLst>
              </a:tr>
              <a:tr h="203200">
                <a:tc>
                  <a:txBody>
                    <a:bodyPr/>
                    <a:lstStyle/>
                    <a:p>
                      <a:pPr algn="r" fontAlgn="b"/>
                      <a:r>
                        <a:rPr lang="en-US" sz="1100" u="none" strike="noStrike">
                          <a:effectLst/>
                        </a:rPr>
                        <a:t>2021</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Engineering</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US-Based</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dirty="0">
                          <a:effectLst/>
                        </a:rPr>
                        <a:t>        600,000 </a:t>
                      </a:r>
                      <a:endParaRPr lang="en-US" sz="1100" b="0" i="0" u="none" strike="noStrike" dirty="0">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dirty="0">
                          <a:effectLst/>
                        </a:rPr>
                        <a:t>Executive Level / Director</a:t>
                      </a:r>
                      <a:endParaRPr lang="en-US" sz="1100" b="0"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591297766"/>
                  </a:ext>
                </a:extLst>
              </a:tr>
              <a:tr h="203200">
                <a:tc>
                  <a:txBody>
                    <a:bodyPr/>
                    <a:lstStyle/>
                    <a:p>
                      <a:pPr algn="r" fontAlgn="b"/>
                      <a:r>
                        <a:rPr lang="en-US" sz="1100" u="none" strike="noStrike">
                          <a:effectLst/>
                        </a:rPr>
                        <a:t>2021</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Engineering</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Offshore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92,398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Senior Level / Expert</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090654063"/>
                  </a:ext>
                </a:extLst>
              </a:tr>
              <a:tr h="203200">
                <a:tc>
                  <a:txBody>
                    <a:bodyPr/>
                    <a:lstStyle/>
                    <a:p>
                      <a:pPr algn="r" fontAlgn="b"/>
                      <a:r>
                        <a:rPr lang="en-US" sz="1100" u="none" strike="noStrike">
                          <a:effectLst/>
                        </a:rPr>
                        <a:t>2021</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Engineering</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US-Based</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174,364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Senior Level / Expert</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889215971"/>
                  </a:ext>
                </a:extLst>
              </a:tr>
              <a:tr h="203200">
                <a:tc>
                  <a:txBody>
                    <a:bodyPr/>
                    <a:lstStyle/>
                    <a:p>
                      <a:pPr algn="r" fontAlgn="b"/>
                      <a:r>
                        <a:rPr lang="en-US" sz="1100" u="none" strike="noStrike">
                          <a:effectLst/>
                        </a:rPr>
                        <a:t>2021</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Head of Data</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Offshore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148,108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Executive Level / Director</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3248964"/>
                  </a:ext>
                </a:extLst>
              </a:tr>
              <a:tr h="203200">
                <a:tc>
                  <a:txBody>
                    <a:bodyPr/>
                    <a:lstStyle/>
                    <a:p>
                      <a:pPr algn="r" fontAlgn="b"/>
                      <a:r>
                        <a:rPr lang="en-US" sz="1100" u="none" strike="noStrike">
                          <a:effectLst/>
                        </a:rPr>
                        <a:t>2021</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Head of Data</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US-Based</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242,500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Executive Level / Director</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556993967"/>
                  </a:ext>
                </a:extLst>
              </a:tr>
              <a:tr h="203200">
                <a:tc>
                  <a:txBody>
                    <a:bodyPr/>
                    <a:lstStyle/>
                    <a:p>
                      <a:pPr algn="r" fontAlgn="b"/>
                      <a:r>
                        <a:rPr lang="en-US" sz="1100" u="none" strike="noStrike">
                          <a:effectLst/>
                        </a:rPr>
                        <a:t>2021</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Head of Data</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Offshore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121,293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Senior Level / Expert</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749430833"/>
                  </a:ext>
                </a:extLst>
              </a:tr>
              <a:tr h="203200">
                <a:tc>
                  <a:txBody>
                    <a:bodyPr/>
                    <a:lstStyle/>
                    <a:p>
                      <a:pPr algn="r" fontAlgn="b"/>
                      <a:r>
                        <a:rPr lang="en-US" sz="1100" u="none" strike="noStrike">
                          <a:effectLst/>
                        </a:rPr>
                        <a:t>2021</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Head of Data</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US-Based</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227,500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Senior Level / Expert</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72078621"/>
                  </a:ext>
                </a:extLst>
              </a:tr>
              <a:tr h="203200">
                <a:tc>
                  <a:txBody>
                    <a:bodyPr/>
                    <a:lstStyle/>
                    <a:p>
                      <a:pPr algn="r" fontAlgn="b"/>
                      <a:r>
                        <a:rPr lang="en-US" sz="1100" u="none" strike="noStrike">
                          <a:effectLst/>
                        </a:rPr>
                        <a:t>2021</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Science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Offshore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109,871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Executive Level / Director</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868369721"/>
                  </a:ext>
                </a:extLst>
              </a:tr>
              <a:tr h="203200">
                <a:tc>
                  <a:txBody>
                    <a:bodyPr/>
                    <a:lstStyle/>
                    <a:p>
                      <a:pPr algn="r" fontAlgn="b"/>
                      <a:r>
                        <a:rPr lang="en-US" sz="1100" u="none" strike="noStrike">
                          <a:effectLst/>
                        </a:rPr>
                        <a:t>2021</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Science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Offshore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70,951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Senior Level / Expert</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118026725"/>
                  </a:ext>
                </a:extLst>
              </a:tr>
              <a:tr h="203200">
                <a:tc>
                  <a:txBody>
                    <a:bodyPr/>
                    <a:lstStyle/>
                    <a:p>
                      <a:pPr algn="r" fontAlgn="b"/>
                      <a:r>
                        <a:rPr lang="en-US" sz="1100" u="none" strike="noStrike">
                          <a:effectLst/>
                        </a:rPr>
                        <a:t>2021</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Science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US-Based</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161,154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Senior Level / Expert</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932120131"/>
                  </a:ext>
                </a:extLst>
              </a:tr>
              <a:tr h="203200">
                <a:tc>
                  <a:txBody>
                    <a:bodyPr/>
                    <a:lstStyle/>
                    <a:p>
                      <a:pPr algn="r" fontAlgn="b"/>
                      <a:r>
                        <a:rPr lang="en-US" sz="1100" u="none" strike="noStrike">
                          <a:effectLst/>
                        </a:rPr>
                        <a:t>2022</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Engineering</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Offshore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118,187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Executive Level / Director</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493767521"/>
                  </a:ext>
                </a:extLst>
              </a:tr>
              <a:tr h="203200">
                <a:tc>
                  <a:txBody>
                    <a:bodyPr/>
                    <a:lstStyle/>
                    <a:p>
                      <a:pPr algn="r" fontAlgn="b"/>
                      <a:r>
                        <a:rPr lang="en-US" sz="1100" u="none" strike="noStrike">
                          <a:effectLst/>
                        </a:rPr>
                        <a:t>2022</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Engineering</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US-Based</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215,333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Executive Level / Director</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547546362"/>
                  </a:ext>
                </a:extLst>
              </a:tr>
              <a:tr h="203200">
                <a:tc>
                  <a:txBody>
                    <a:bodyPr/>
                    <a:lstStyle/>
                    <a:p>
                      <a:pPr algn="r" fontAlgn="b"/>
                      <a:r>
                        <a:rPr lang="en-US" sz="1100" u="none" strike="noStrike">
                          <a:effectLst/>
                        </a:rPr>
                        <a:t>2022</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Engineering</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Offshore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97,413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Senior Level / Expert</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83181282"/>
                  </a:ext>
                </a:extLst>
              </a:tr>
              <a:tr h="203200">
                <a:tc>
                  <a:txBody>
                    <a:bodyPr/>
                    <a:lstStyle/>
                    <a:p>
                      <a:pPr algn="r" fontAlgn="b"/>
                      <a:r>
                        <a:rPr lang="en-US" sz="1100" u="none" strike="noStrike">
                          <a:effectLst/>
                        </a:rPr>
                        <a:t>2022</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Engineering</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US-Based</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150,505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Senior Level / Expert</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727134669"/>
                  </a:ext>
                </a:extLst>
              </a:tr>
              <a:tr h="203200">
                <a:tc>
                  <a:txBody>
                    <a:bodyPr/>
                    <a:lstStyle/>
                    <a:p>
                      <a:pPr algn="r" fontAlgn="b"/>
                      <a:r>
                        <a:rPr lang="en-US" sz="1100" u="none" strike="noStrike">
                          <a:effectLst/>
                        </a:rPr>
                        <a:t>2022</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Head of Data</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Offshore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196,979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Executive Level / Director</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215120548"/>
                  </a:ext>
                </a:extLst>
              </a:tr>
              <a:tr h="203200">
                <a:tc>
                  <a:txBody>
                    <a:bodyPr/>
                    <a:lstStyle/>
                    <a:p>
                      <a:pPr algn="r" fontAlgn="b"/>
                      <a:r>
                        <a:rPr lang="en-US" sz="1100" u="none" strike="noStrike">
                          <a:effectLst/>
                        </a:rPr>
                        <a:t>2022</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Head of Data</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US-Based</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195,938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Executive Level / Director</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903833833"/>
                  </a:ext>
                </a:extLst>
              </a:tr>
              <a:tr h="203200">
                <a:tc>
                  <a:txBody>
                    <a:bodyPr/>
                    <a:lstStyle/>
                    <a:p>
                      <a:pPr algn="r" fontAlgn="b"/>
                      <a:r>
                        <a:rPr lang="en-US" sz="1100" u="none" strike="noStrike">
                          <a:effectLst/>
                        </a:rPr>
                        <a:t>2022</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Head of Data</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Offshore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181,337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Senior Level / Expert</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3950827976"/>
                  </a:ext>
                </a:extLst>
              </a:tr>
              <a:tr h="203200">
                <a:tc>
                  <a:txBody>
                    <a:bodyPr/>
                    <a:lstStyle/>
                    <a:p>
                      <a:pPr algn="r" fontAlgn="b"/>
                      <a:r>
                        <a:rPr lang="en-US" sz="1100" u="none" strike="noStrike">
                          <a:effectLst/>
                        </a:rPr>
                        <a:t>2022</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Science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US-Based</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120,000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Executive Level / Director</a:t>
                      </a:r>
                      <a:endParaRPr lang="en-US" sz="1100" b="0" i="0" u="none" strike="noStrike">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478574925"/>
                  </a:ext>
                </a:extLst>
              </a:tr>
              <a:tr h="203200">
                <a:tc>
                  <a:txBody>
                    <a:bodyPr/>
                    <a:lstStyle/>
                    <a:p>
                      <a:pPr algn="r" fontAlgn="b"/>
                      <a:r>
                        <a:rPr lang="en-US" sz="1100" u="none" strike="noStrike">
                          <a:effectLst/>
                        </a:rPr>
                        <a:t>2022</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Science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Offshore</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a:effectLst/>
                        </a:rPr>
                        <a:t>          99,815 </a:t>
                      </a:r>
                      <a:endParaRPr lang="en-US" sz="1100" b="0" i="0" u="none" strike="noStrike">
                        <a:solidFill>
                          <a:srgbClr val="000000"/>
                        </a:solidFill>
                        <a:effectLst/>
                        <a:latin typeface="Lucida Grande" panose="020B0600040502020204" pitchFamily="34" charset="0"/>
                      </a:endParaRPr>
                    </a:p>
                  </a:txBody>
                  <a:tcPr marL="9525" marR="9525" marT="9525" marB="0" anchor="b"/>
                </a:tc>
                <a:tc>
                  <a:txBody>
                    <a:bodyPr/>
                    <a:lstStyle/>
                    <a:p>
                      <a:pPr algn="l" fontAlgn="b"/>
                      <a:r>
                        <a:rPr lang="en-US" sz="1100" u="none" strike="noStrike" dirty="0">
                          <a:effectLst/>
                        </a:rPr>
                        <a:t>Senior Level / Expert</a:t>
                      </a:r>
                      <a:endParaRPr lang="en-US" sz="1100" b="0" i="0" u="none" strike="noStrike" dirty="0">
                        <a:solidFill>
                          <a:srgbClr val="000000"/>
                        </a:solidFill>
                        <a:effectLst/>
                        <a:latin typeface="Lucida Grande" panose="020B0600040502020204" pitchFamily="34" charset="0"/>
                      </a:endParaRPr>
                    </a:p>
                  </a:txBody>
                  <a:tcPr marL="9525" marR="9525" marT="9525" marB="0" anchor="b"/>
                </a:tc>
                <a:extLst>
                  <a:ext uri="{0D108BD9-81ED-4DB2-BD59-A6C34878D82A}">
                    <a16:rowId xmlns:a16="http://schemas.microsoft.com/office/drawing/2014/main" val="109228498"/>
                  </a:ext>
                </a:extLst>
              </a:tr>
            </a:tbl>
          </a:graphicData>
        </a:graphic>
      </p:graphicFrame>
    </p:spTree>
    <p:extLst>
      <p:ext uri="{BB962C8B-B14F-4D97-AF65-F5344CB8AC3E}">
        <p14:creationId xmlns:p14="http://schemas.microsoft.com/office/powerpoint/2010/main" val="40470913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3306</TotalTime>
  <Words>850</Words>
  <Application>Microsoft Macintosh PowerPoint</Application>
  <PresentationFormat>Letter Paper (8.5x11 in)</PresentationFormat>
  <Paragraphs>175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Lucida Grande</vt:lpstr>
      <vt:lpstr>Office Theme</vt:lpstr>
      <vt:lpstr>Presentation to Management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Raymond Chandonnet</dc:creator>
  <cp:lastModifiedBy>Raymond Chandonnet</cp:lastModifiedBy>
  <cp:revision>4</cp:revision>
  <dcterms:created xsi:type="dcterms:W3CDTF">2022-11-23T21:21:32Z</dcterms:created>
  <dcterms:modified xsi:type="dcterms:W3CDTF">2022-11-26T14:45:52Z</dcterms:modified>
</cp:coreProperties>
</file>