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pa.gov/energy/greenhouse-gases-equivalencies-calculator-calculations-and-referenc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25108ca2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25108ca2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I’m Melissa Calypso. I, along with my colleague, Richard Peterson will provide an Analysis of a Carbon Tax and Dividend Policy.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07327d2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07327d2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07327d2b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07327d2b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07327d2b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07327d2b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25108ca2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25108ca2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According to the I</a:t>
            </a:r>
            <a:r>
              <a:rPr lang="en"/>
              <a:t>ntergovernmental Panel on Climate Change, climate change will affect the U.S. as it pertains to health, climate, agriculture and infrastructure.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Scientists attribute climate change to human activities such as the emission of greenhouse gases including Carbon Dioxide.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IPCC = Intergovernmental panel on climate change</a:t>
            </a:r>
            <a:endParaRPr/>
          </a:p>
          <a:p>
            <a:pPr indent="0" lvl="0" marL="0" rtl="0" algn="l">
              <a:lnSpc>
                <a:spcPct val="100000"/>
              </a:lnSpc>
              <a:spcBef>
                <a:spcPts val="0"/>
              </a:spcBef>
              <a:spcAft>
                <a:spcPts val="0"/>
              </a:spcAft>
              <a:buNone/>
            </a:pPr>
            <a:r>
              <a:rPr lang="en"/>
              <a:t>Health: Food security, heat-related health risks in cities</a:t>
            </a:r>
            <a:endParaRPr/>
          </a:p>
          <a:p>
            <a:pPr indent="0" lvl="0" marL="0" rtl="0" algn="l">
              <a:lnSpc>
                <a:spcPct val="100000"/>
              </a:lnSpc>
              <a:spcBef>
                <a:spcPts val="0"/>
              </a:spcBef>
              <a:spcAft>
                <a:spcPts val="0"/>
              </a:spcAft>
              <a:buNone/>
            </a:pPr>
            <a:r>
              <a:rPr lang="en"/>
              <a:t>Climate: Hurricanes, flooding, droughts, heat waves</a:t>
            </a:r>
            <a:endParaRPr/>
          </a:p>
          <a:p>
            <a:pPr indent="0" lvl="0" marL="0" rtl="0" algn="l">
              <a:lnSpc>
                <a:spcPct val="100000"/>
              </a:lnSpc>
              <a:spcBef>
                <a:spcPts val="0"/>
              </a:spcBef>
              <a:spcAft>
                <a:spcPts val="0"/>
              </a:spcAft>
              <a:buNone/>
            </a:pPr>
            <a:r>
              <a:rPr lang="en"/>
              <a:t>Agriculture: Disrupted crop seasons, insect outbreaks</a:t>
            </a:r>
            <a:endParaRPr/>
          </a:p>
          <a:p>
            <a:pPr indent="0" lvl="0" marL="0" rtl="0" algn="l">
              <a:lnSpc>
                <a:spcPct val="100000"/>
              </a:lnSpc>
              <a:spcBef>
                <a:spcPts val="0"/>
              </a:spcBef>
              <a:spcAft>
                <a:spcPts val="0"/>
              </a:spcAft>
              <a:buNone/>
            </a:pPr>
            <a:r>
              <a:rPr lang="en"/>
              <a:t>Infrastructure: Damage from flooding and rising sea levels</a:t>
            </a:r>
            <a:endParaRPr/>
          </a:p>
          <a:p>
            <a:pPr indent="0" lvl="0" marL="0" rtl="0" algn="l">
              <a:lnSpc>
                <a:spcPct val="115000"/>
              </a:lnSpc>
              <a:spcBef>
                <a:spcPts val="0"/>
              </a:spcBef>
              <a:spcAft>
                <a:spcPts val="1600"/>
              </a:spcAft>
              <a:buNone/>
            </a:pPr>
            <a:r>
              <a:t/>
            </a:r>
            <a:endParaRPr sz="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f85d29d3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f85d29d3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To </a:t>
            </a:r>
            <a:r>
              <a:rPr lang="en" sz="1400"/>
              <a:t>promote a reduction in </a:t>
            </a:r>
            <a:r>
              <a:rPr lang="en" sz="1400"/>
              <a:t>emission of carbon dioxide, we recommend a midstream carbon tax that hits a midpoint in the fossil fuel supply change. The tax would be levied on…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Petroleum-based fuel as is leaves the refinery or is sold for use.</a:t>
            </a:r>
            <a:endParaRPr sz="1400"/>
          </a:p>
          <a:p>
            <a:pPr indent="-317500" lvl="0" marL="457200" rtl="0" algn="l">
              <a:spcBef>
                <a:spcPts val="0"/>
              </a:spcBef>
              <a:spcAft>
                <a:spcPts val="0"/>
              </a:spcAft>
              <a:buSzPts val="1400"/>
              <a:buFont typeface="Roboto"/>
              <a:buChar char="●"/>
            </a:pPr>
            <a:r>
              <a:rPr lang="en" sz="1400">
                <a:latin typeface="Roboto"/>
                <a:ea typeface="Roboto"/>
                <a:cs typeface="Roboto"/>
                <a:sym typeface="Roboto"/>
              </a:rPr>
              <a:t>Natural gas as it leaves local distribution centers.</a:t>
            </a:r>
            <a:endParaRPr sz="1400"/>
          </a:p>
          <a:p>
            <a:pPr indent="-317500" lvl="0" marL="457200" rtl="0" algn="l">
              <a:spcBef>
                <a:spcPts val="0"/>
              </a:spcBef>
              <a:spcAft>
                <a:spcPts val="0"/>
              </a:spcAft>
              <a:buSzPts val="1400"/>
              <a:buChar char="●"/>
            </a:pPr>
            <a:r>
              <a:rPr lang="en" sz="1400"/>
              <a:t>Coal as it leaves the mine for combustion at power plants. </a:t>
            </a:r>
            <a:endParaRPr sz="1400"/>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f85d29d3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f85d29d3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propose a carbon tax that  incrementally increases over 10 years to hit a future carbon tax rate target. An incrementally increasing carbon tax will punish later emissions, which will do more damage than current emissions, encourage innovation in the energy industry, avoid needless expensive reductions in carbon dioxide emissions in the short term and reduce transition costs.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f85d29d3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f85d29d3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carbon tax would be based on the carbon dioxide equivalent content of each fuel source. Essentially, how much carbon dioxide is emitted when the fuel is combusted. The tax would start at a fee of 49 dollars per metric ton of CO2 equivalent, and increase up to $70 dollars over 10 years.</a:t>
            </a:r>
            <a:endParaRPr/>
          </a:p>
          <a:p>
            <a:pPr indent="0" lvl="0" marL="0" rtl="0" algn="l">
              <a:spcBef>
                <a:spcPts val="0"/>
              </a:spcBef>
              <a:spcAft>
                <a:spcPts val="0"/>
              </a:spcAft>
              <a:buNone/>
            </a:pPr>
            <a:r>
              <a:rPr lang="en"/>
              <a:t>The charts show Department of Treasury - Office of Tax analysis (Horowitz) calculations (</a:t>
            </a:r>
            <a:r>
              <a:rPr lang="en" u="sng">
                <a:solidFill>
                  <a:schemeClr val="hlink"/>
                </a:solidFill>
                <a:hlinkClick r:id="rId2"/>
              </a:rPr>
              <a:t>using EPA greenhouse gas emissions calculator</a:t>
            </a:r>
            <a:r>
              <a:rPr lang="en"/>
              <a:t>) for the 10-year revenue effects of a carbon tax that started at $49 per metric ton CO2-e on January 1, 2019.</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f85d29d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f85d29d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recommend a midstream carbon tax point where the carbon content can be easily measured and the number of taxpayers is small. This occurs at coal mines, oil refineries, and processing facilities, where the amount of product leaving these production centers can be easily measured. Moving upstream to oil wells and importers adds administrative and compliance issues, such as trying to count the output of each oil well. Moving downstream to consumers of final products weakens the link between the tax and carbon emissions, as consumers have been shown to be independently rational in their choice of fossil fuels, but collectively inefficient in their understanding of how their personal consumption impacts the environment.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f85d29d3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f85d29d3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offset the impact of the carbon tax on consumer, we propose a carbon dividend in the form of a tax rebate. The rebate would apply to those who have or can easily get a Social Security number: U.S. citizens and legal permanent residents. The dividend would increases each year as the tax increases.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a:t>
            </a:r>
            <a:r>
              <a:rPr lang="en"/>
              <a:t>In 2021, each adult will receive $570. Each child will receive half the adult dividend or $285. And, a family of 4 will receive $1,710.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determined that placing limits on dividends to families would be less equitable, since larger families emit more carbon.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The carbon dividend would not be taxed as income. This would avoid any issues with Welfare eligibility and Earned Income Tax Credit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f85d29d3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f85d29d3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e12512a1f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e12512a1f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climate.nasa.gov/effects" TargetMode="External"/><Relationship Id="rId4" Type="http://schemas.openxmlformats.org/officeDocument/2006/relationships/hyperlink" Target="https://climate.nasa.gov/effects" TargetMode="External"/><Relationship Id="rId5" Type="http://schemas.openxmlformats.org/officeDocument/2006/relationships/hyperlink" Target="https://climate.nasa.gov/causes" TargetMode="External"/><Relationship Id="rId6" Type="http://schemas.openxmlformats.org/officeDocument/2006/relationships/hyperlink" Target="https://climate.nasa.gov/caus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hyperlink" Target="https://unsplash.com/@naletu?utm_source=unsplash&amp;utm_medium=referral&amp;utm_content=creditCopyText" TargetMode="External"/><Relationship Id="rId5" Type="http://schemas.openxmlformats.org/officeDocument/2006/relationships/hyperlink" Target="https://unsplash.com/@naletu?utm_source=unsplash&amp;utm_medium=referral&amp;utm_content=creditCopyText" TargetMode="External"/><Relationship Id="rId6" Type="http://schemas.openxmlformats.org/officeDocument/2006/relationships/hyperlink" Target="https://unsplash.com/s/photos/ship?utm_source=unsplash&amp;utm_medium=referral&amp;utm_content=creditCopyText" TargetMode="External"/><Relationship Id="rId7" Type="http://schemas.openxmlformats.org/officeDocument/2006/relationships/hyperlink" Target="https://unsplash.com/s/photos/ship?utm_source=unsplash&amp;utm_medium=referral&amp;utm_content=creditCopyTex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canvas.northwestern.edu/courses/117307/files/9060289/download?wrap=1" TargetMode="External"/><Relationship Id="rId4" Type="http://schemas.openxmlformats.org/officeDocument/2006/relationships/hyperlink" Target="https://www.taxpolicycenter.org/publications/how-design-carbon-dividends/full" TargetMode="External"/><Relationship Id="rId9" Type="http://schemas.openxmlformats.org/officeDocument/2006/relationships/hyperlink" Target="https://climate.nasa.gov/causes" TargetMode="External"/><Relationship Id="rId5" Type="http://schemas.openxmlformats.org/officeDocument/2006/relationships/hyperlink" Target="https://www.taxpolicycenter.org/publications/how-design-carbon-dividends/full" TargetMode="External"/><Relationship Id="rId6" Type="http://schemas.openxmlformats.org/officeDocument/2006/relationships/hyperlink" Target="https://climate.nasa.gov/effects" TargetMode="External"/><Relationship Id="rId7" Type="http://schemas.openxmlformats.org/officeDocument/2006/relationships/hyperlink" Target="https://climate.nasa.gov/effects" TargetMode="External"/><Relationship Id="rId8" Type="http://schemas.openxmlformats.org/officeDocument/2006/relationships/hyperlink" Target="https://climate.nasa.gov/caus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nvSpPr>
        <p:spPr>
          <a:xfrm>
            <a:off x="0" y="0"/>
            <a:ext cx="3934200" cy="8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Melissa Calypso and Richard Peterson</a:t>
            </a:r>
            <a:endParaRPr sz="1700"/>
          </a:p>
          <a:p>
            <a:pPr indent="0" lvl="0" marL="0" rtl="0" algn="l">
              <a:spcBef>
                <a:spcPts val="0"/>
              </a:spcBef>
              <a:spcAft>
                <a:spcPts val="0"/>
              </a:spcAft>
              <a:buNone/>
            </a:pPr>
            <a:r>
              <a:rPr lang="en" sz="1700"/>
              <a:t>Group 4B</a:t>
            </a:r>
            <a:endParaRPr sz="1700"/>
          </a:p>
        </p:txBody>
      </p:sp>
      <p:sp>
        <p:nvSpPr>
          <p:cNvPr id="65" name="Google Shape;65;p13"/>
          <p:cNvSpPr txBox="1"/>
          <p:nvPr/>
        </p:nvSpPr>
        <p:spPr>
          <a:xfrm>
            <a:off x="2069100" y="2020650"/>
            <a:ext cx="5005800" cy="9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500">
                <a:solidFill>
                  <a:srgbClr val="434343"/>
                </a:solidFill>
                <a:latin typeface="Roboto"/>
                <a:ea typeface="Roboto"/>
                <a:cs typeface="Roboto"/>
                <a:sym typeface="Roboto"/>
              </a:rPr>
              <a:t>The Gas Ceiling</a:t>
            </a:r>
            <a:endParaRPr b="1" sz="4500">
              <a:solidFill>
                <a:srgbClr val="434343"/>
              </a:solidFill>
              <a:latin typeface="Roboto"/>
              <a:ea typeface="Roboto"/>
              <a:cs typeface="Roboto"/>
              <a:sym typeface="Roboto"/>
            </a:endParaRPr>
          </a:p>
        </p:txBody>
      </p:sp>
      <p:sp>
        <p:nvSpPr>
          <p:cNvPr id="66" name="Google Shape;66;p13"/>
          <p:cNvSpPr txBox="1"/>
          <p:nvPr/>
        </p:nvSpPr>
        <p:spPr>
          <a:xfrm>
            <a:off x="1852700" y="2939250"/>
            <a:ext cx="55962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Roboto"/>
                <a:ea typeface="Roboto"/>
                <a:cs typeface="Roboto"/>
                <a:sym typeface="Roboto"/>
              </a:rPr>
              <a:t>Analysis of a Carbon Tax and Dividend Policy</a:t>
            </a:r>
            <a:endParaRPr b="1" sz="19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3A</a:t>
            </a:r>
            <a:endParaRPr/>
          </a:p>
        </p:txBody>
      </p:sp>
      <p:sp>
        <p:nvSpPr>
          <p:cNvPr id="132" name="Google Shape;132;p22"/>
          <p:cNvSpPr txBox="1"/>
          <p:nvPr/>
        </p:nvSpPr>
        <p:spPr>
          <a:xfrm>
            <a:off x="75" y="1270575"/>
            <a:ext cx="9144000" cy="3873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Are there aspects of the group’s response that your team agrees with? Explain.</a:t>
            </a:r>
            <a:endParaRPr/>
          </a:p>
          <a:p>
            <a:pPr indent="-317500" lvl="0" marL="457200" rtl="0" algn="l">
              <a:lnSpc>
                <a:spcPct val="150000"/>
              </a:lnSpc>
              <a:spcBef>
                <a:spcPts val="0"/>
              </a:spcBef>
              <a:spcAft>
                <a:spcPts val="0"/>
              </a:spcAft>
              <a:buSzPts val="1400"/>
              <a:buChar char="●"/>
            </a:pPr>
            <a:r>
              <a:rPr lang="en"/>
              <a:t>Are there aspects of the group’s response that your team disagrees with? Explain.</a:t>
            </a:r>
            <a:endParaRPr/>
          </a:p>
          <a:p>
            <a:pPr indent="-317500" lvl="0" marL="457200" rtl="0" algn="l">
              <a:lnSpc>
                <a:spcPct val="150000"/>
              </a:lnSpc>
              <a:spcBef>
                <a:spcPts val="0"/>
              </a:spcBef>
              <a:spcAft>
                <a:spcPts val="0"/>
              </a:spcAft>
              <a:buSzPts val="1400"/>
              <a:buChar char="●"/>
            </a:pPr>
            <a:r>
              <a:rPr lang="en"/>
              <a:t>Were there parts of the group’s analysis that were missing that your group felt were important? Explain.</a:t>
            </a:r>
            <a:endParaRPr/>
          </a:p>
          <a:p>
            <a:pPr indent="-317500" lvl="0" marL="457200" rtl="0" algn="l">
              <a:lnSpc>
                <a:spcPct val="150000"/>
              </a:lnSpc>
              <a:spcBef>
                <a:spcPts val="0"/>
              </a:spcBef>
              <a:spcAft>
                <a:spcPts val="0"/>
              </a:spcAft>
              <a:buSzPts val="1400"/>
              <a:buChar char="●"/>
            </a:pPr>
            <a:r>
              <a:rPr lang="en"/>
              <a:t>Was the presentation clear or unclear? Explain.</a:t>
            </a:r>
            <a:endParaRPr/>
          </a:p>
          <a:p>
            <a:pPr indent="-317500" lvl="0" marL="457200" rtl="0" algn="l">
              <a:lnSpc>
                <a:spcPct val="150000"/>
              </a:lnSpc>
              <a:spcBef>
                <a:spcPts val="0"/>
              </a:spcBef>
              <a:spcAft>
                <a:spcPts val="0"/>
              </a:spcAft>
              <a:buSzPts val="1400"/>
              <a:buChar char="●"/>
            </a:pPr>
            <a:r>
              <a:rPr lang="en"/>
              <a:t>What improvements, if any, does your team suggest? Explain.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Climate Change</a:t>
            </a:r>
            <a:endParaRPr/>
          </a:p>
        </p:txBody>
      </p:sp>
      <p:sp>
        <p:nvSpPr>
          <p:cNvPr id="72" name="Google Shape;72;p14"/>
          <p:cNvSpPr txBox="1"/>
          <p:nvPr>
            <p:ph idx="1" type="body"/>
          </p:nvPr>
        </p:nvSpPr>
        <p:spPr>
          <a:xfrm>
            <a:off x="311700" y="1430375"/>
            <a:ext cx="4341300" cy="27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rPr>
              <a:t>According to the IPCC, climate change will affect U.S.</a:t>
            </a:r>
            <a:r>
              <a:rPr baseline="30000" lang="en" sz="1700">
                <a:solidFill>
                  <a:srgbClr val="000000"/>
                </a:solidFill>
              </a:rPr>
              <a:t>1</a:t>
            </a:r>
            <a:r>
              <a:rPr lang="en" sz="1700">
                <a:solidFill>
                  <a:srgbClr val="000000"/>
                </a:solidFill>
              </a:rPr>
              <a:t>:</a:t>
            </a:r>
            <a:endParaRPr sz="1700">
              <a:solidFill>
                <a:srgbClr val="000000"/>
              </a:solidFill>
            </a:endParaRPr>
          </a:p>
          <a:p>
            <a:pPr indent="0" lvl="0" marL="0" rtl="0" algn="l">
              <a:spcBef>
                <a:spcPts val="1600"/>
              </a:spcBef>
              <a:spcAft>
                <a:spcPts val="0"/>
              </a:spcAft>
              <a:buNone/>
            </a:pPr>
            <a:r>
              <a:rPr b="1" lang="en" sz="1800">
                <a:solidFill>
                  <a:srgbClr val="000000"/>
                </a:solidFill>
              </a:rPr>
              <a:t>Health</a:t>
            </a:r>
            <a:endParaRPr b="1" sz="1800">
              <a:solidFill>
                <a:srgbClr val="000000"/>
              </a:solidFill>
            </a:endParaRPr>
          </a:p>
          <a:p>
            <a:pPr indent="0" lvl="0" marL="0" rtl="0" algn="l">
              <a:spcBef>
                <a:spcPts val="1600"/>
              </a:spcBef>
              <a:spcAft>
                <a:spcPts val="0"/>
              </a:spcAft>
              <a:buNone/>
            </a:pPr>
            <a:r>
              <a:rPr b="1" lang="en" sz="1800">
                <a:solidFill>
                  <a:srgbClr val="000000"/>
                </a:solidFill>
              </a:rPr>
              <a:t>Climate</a:t>
            </a:r>
            <a:endParaRPr b="1" sz="1800">
              <a:solidFill>
                <a:srgbClr val="000000"/>
              </a:solidFill>
            </a:endParaRPr>
          </a:p>
          <a:p>
            <a:pPr indent="0" lvl="0" marL="0" rtl="0" algn="l">
              <a:spcBef>
                <a:spcPts val="1600"/>
              </a:spcBef>
              <a:spcAft>
                <a:spcPts val="0"/>
              </a:spcAft>
              <a:buNone/>
            </a:pPr>
            <a:r>
              <a:rPr b="1" lang="en" sz="1800">
                <a:solidFill>
                  <a:srgbClr val="000000"/>
                </a:solidFill>
              </a:rPr>
              <a:t>Agriculture</a:t>
            </a:r>
            <a:endParaRPr b="1" sz="1800">
              <a:solidFill>
                <a:srgbClr val="000000"/>
              </a:solidFill>
            </a:endParaRPr>
          </a:p>
          <a:p>
            <a:pPr indent="0" lvl="0" marL="0" rtl="0" algn="l">
              <a:spcBef>
                <a:spcPts val="1600"/>
              </a:spcBef>
              <a:spcAft>
                <a:spcPts val="0"/>
              </a:spcAft>
              <a:buNone/>
            </a:pPr>
            <a:r>
              <a:rPr b="1" lang="en" sz="1800">
                <a:solidFill>
                  <a:srgbClr val="000000"/>
                </a:solidFill>
              </a:rPr>
              <a:t>Infrastructure</a:t>
            </a:r>
            <a:endParaRPr b="1" sz="1800">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73" name="Google Shape;73;p14"/>
          <p:cNvSpPr txBox="1"/>
          <p:nvPr>
            <p:ph idx="2" type="body"/>
          </p:nvPr>
        </p:nvSpPr>
        <p:spPr>
          <a:xfrm>
            <a:off x="4832400" y="1430400"/>
            <a:ext cx="3999900" cy="27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rPr>
              <a:t>Scientists attribute climate change to human activity.</a:t>
            </a:r>
            <a:r>
              <a:rPr baseline="30000" lang="en" sz="1700">
                <a:solidFill>
                  <a:srgbClr val="000000"/>
                </a:solidFill>
              </a:rPr>
              <a:t>2</a:t>
            </a:r>
            <a:endParaRPr sz="1700">
              <a:solidFill>
                <a:srgbClr val="000000"/>
              </a:solidFill>
            </a:endParaRPr>
          </a:p>
          <a:p>
            <a:pPr indent="0" lvl="0" marL="0" rtl="0" algn="l">
              <a:lnSpc>
                <a:spcPct val="100000"/>
              </a:lnSpc>
              <a:spcBef>
                <a:spcPts val="1600"/>
              </a:spcBef>
              <a:spcAft>
                <a:spcPts val="0"/>
              </a:spcAft>
              <a:buNone/>
            </a:pPr>
            <a:r>
              <a:rPr b="1" lang="en" sz="1700">
                <a:solidFill>
                  <a:srgbClr val="000000"/>
                </a:solidFill>
              </a:rPr>
              <a:t>Greenhouse Gases</a:t>
            </a:r>
            <a:endParaRPr b="1" sz="1700">
              <a:solidFill>
                <a:srgbClr val="000000"/>
              </a:solidFill>
            </a:endParaRPr>
          </a:p>
          <a:p>
            <a:pPr indent="-323850" lvl="0" marL="457200" rtl="0" algn="l">
              <a:lnSpc>
                <a:spcPct val="150000"/>
              </a:lnSpc>
              <a:spcBef>
                <a:spcPts val="1600"/>
              </a:spcBef>
              <a:spcAft>
                <a:spcPts val="0"/>
              </a:spcAft>
              <a:buClr>
                <a:srgbClr val="000000"/>
              </a:buClr>
              <a:buSzPts val="1500"/>
              <a:buChar char="➔"/>
            </a:pPr>
            <a:r>
              <a:rPr b="1" lang="en" sz="1500">
                <a:solidFill>
                  <a:srgbClr val="000000"/>
                </a:solidFill>
                <a:highlight>
                  <a:srgbClr val="FFFF00"/>
                </a:highlight>
              </a:rPr>
              <a:t>Carbon Dioxide</a:t>
            </a:r>
            <a:endParaRPr b="1" sz="1500">
              <a:solidFill>
                <a:srgbClr val="000000"/>
              </a:solidFill>
              <a:highlight>
                <a:srgbClr val="FFFF00"/>
              </a:highlight>
            </a:endParaRPr>
          </a:p>
          <a:p>
            <a:pPr indent="-323850" lvl="0" marL="457200" rtl="0" algn="l">
              <a:lnSpc>
                <a:spcPct val="150000"/>
              </a:lnSpc>
              <a:spcBef>
                <a:spcPts val="0"/>
              </a:spcBef>
              <a:spcAft>
                <a:spcPts val="0"/>
              </a:spcAft>
              <a:buClr>
                <a:srgbClr val="000000"/>
              </a:buClr>
              <a:buSzPts val="1500"/>
              <a:buChar char="➔"/>
            </a:pPr>
            <a:r>
              <a:rPr b="1" lang="en" sz="1500">
                <a:solidFill>
                  <a:srgbClr val="000000"/>
                </a:solidFill>
              </a:rPr>
              <a:t>Methane</a:t>
            </a:r>
            <a:endParaRPr b="1" sz="1500">
              <a:solidFill>
                <a:srgbClr val="000000"/>
              </a:solidFill>
            </a:endParaRPr>
          </a:p>
          <a:p>
            <a:pPr indent="-323850" lvl="0" marL="457200" rtl="0" algn="l">
              <a:lnSpc>
                <a:spcPct val="150000"/>
              </a:lnSpc>
              <a:spcBef>
                <a:spcPts val="0"/>
              </a:spcBef>
              <a:spcAft>
                <a:spcPts val="0"/>
              </a:spcAft>
              <a:buClr>
                <a:srgbClr val="000000"/>
              </a:buClr>
              <a:buSzPts val="1500"/>
              <a:buChar char="➔"/>
            </a:pPr>
            <a:r>
              <a:rPr b="1" lang="en" sz="1500">
                <a:solidFill>
                  <a:srgbClr val="000000"/>
                </a:solidFill>
              </a:rPr>
              <a:t>Nitrous Oxide</a:t>
            </a:r>
            <a:endParaRPr b="1" sz="1500">
              <a:solidFill>
                <a:srgbClr val="000000"/>
              </a:solidFill>
            </a:endParaRPr>
          </a:p>
          <a:p>
            <a:pPr indent="-323850" lvl="0" marL="457200" rtl="0" algn="l">
              <a:lnSpc>
                <a:spcPct val="150000"/>
              </a:lnSpc>
              <a:spcBef>
                <a:spcPts val="0"/>
              </a:spcBef>
              <a:spcAft>
                <a:spcPts val="0"/>
              </a:spcAft>
              <a:buClr>
                <a:srgbClr val="000000"/>
              </a:buClr>
              <a:buSzPts val="1500"/>
              <a:buChar char="➔"/>
            </a:pPr>
            <a:r>
              <a:rPr b="1" lang="en" sz="1500">
                <a:solidFill>
                  <a:srgbClr val="000000"/>
                </a:solidFill>
              </a:rPr>
              <a:t>Water vapor</a:t>
            </a:r>
            <a:endParaRPr b="1" sz="1500">
              <a:solidFill>
                <a:srgbClr val="000000"/>
              </a:solidFill>
            </a:endParaRPr>
          </a:p>
        </p:txBody>
      </p:sp>
      <p:sp>
        <p:nvSpPr>
          <p:cNvPr id="74" name="Google Shape;74;p14"/>
          <p:cNvSpPr txBox="1"/>
          <p:nvPr/>
        </p:nvSpPr>
        <p:spPr>
          <a:xfrm>
            <a:off x="26875" y="4474875"/>
            <a:ext cx="9090300" cy="550200"/>
          </a:xfrm>
          <a:prstGeom prst="rect">
            <a:avLst/>
          </a:prstGeom>
          <a:noFill/>
          <a:ln>
            <a:noFill/>
          </a:ln>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SzPts val="1000"/>
              <a:buAutoNum type="arabicPeriod"/>
            </a:pPr>
            <a:r>
              <a:rPr i="1" lang="en" sz="1000"/>
              <a:t>The Effects of Climate Change</a:t>
            </a:r>
            <a:r>
              <a:rPr lang="en" sz="1000"/>
              <a:t>. (n.d.). Climate Change: Vital Signs of the Planet. Retrieved August 9, 2020, from</a:t>
            </a:r>
            <a:r>
              <a:rPr lang="en" sz="1000">
                <a:uFill>
                  <a:noFill/>
                </a:uFill>
                <a:hlinkClick r:id="rId3"/>
              </a:rPr>
              <a:t> </a:t>
            </a:r>
            <a:r>
              <a:rPr lang="en" sz="1000" u="sng">
                <a:solidFill>
                  <a:schemeClr val="hlink"/>
                </a:solidFill>
                <a:hlinkClick r:id="rId4"/>
              </a:rPr>
              <a:t>https://climate.nasa.gov/effects</a:t>
            </a:r>
            <a:endParaRPr sz="1000" u="sng">
              <a:solidFill>
                <a:schemeClr val="hlink"/>
              </a:solidFill>
            </a:endParaRPr>
          </a:p>
          <a:p>
            <a:pPr indent="-292100" lvl="0" marL="457200" rtl="0" algn="l">
              <a:lnSpc>
                <a:spcPct val="100000"/>
              </a:lnSpc>
              <a:spcBef>
                <a:spcPts val="0"/>
              </a:spcBef>
              <a:spcAft>
                <a:spcPts val="0"/>
              </a:spcAft>
              <a:buSzPts val="1000"/>
              <a:buAutoNum type="arabicPeriod"/>
            </a:pPr>
            <a:r>
              <a:rPr i="1" lang="en" sz="1000"/>
              <a:t>The Causes of Climate Change</a:t>
            </a:r>
            <a:r>
              <a:rPr lang="en" sz="1000"/>
              <a:t>. (n.d.). Climate Change: Vital Signs of the Planet. Retrieved August 9, 2020, from</a:t>
            </a:r>
            <a:r>
              <a:rPr lang="en" sz="1000">
                <a:uFill>
                  <a:noFill/>
                </a:uFill>
                <a:hlinkClick r:id="rId5"/>
              </a:rPr>
              <a:t> </a:t>
            </a:r>
            <a:r>
              <a:rPr lang="en" sz="1000" u="sng">
                <a:solidFill>
                  <a:schemeClr val="hlink"/>
                </a:solidFill>
                <a:hlinkClick r:id="rId6"/>
              </a:rPr>
              <a:t>https://climate.nasa.gov/causes</a:t>
            </a:r>
            <a:endParaRPr sz="1000" u="sng">
              <a:solidFill>
                <a:schemeClr val="hlink"/>
              </a:solidFill>
            </a:endParaRPr>
          </a:p>
          <a:p>
            <a:pPr indent="0" lvl="0" marL="457200" rtl="0" algn="l">
              <a:spcBef>
                <a:spcPts val="0"/>
              </a:spcBef>
              <a:spcAft>
                <a:spcPts val="0"/>
              </a:spcAft>
              <a:buNone/>
            </a:pPr>
            <a:r>
              <a:t/>
            </a:r>
            <a:endParaRPr>
              <a:latin typeface="Roboto"/>
              <a:ea typeface="Roboto"/>
              <a:cs typeface="Roboto"/>
              <a:sym typeface="Roboto"/>
            </a:endParaRPr>
          </a:p>
        </p:txBody>
      </p:sp>
      <p:cxnSp>
        <p:nvCxnSpPr>
          <p:cNvPr id="75" name="Google Shape;75;p14"/>
          <p:cNvCxnSpPr/>
          <p:nvPr/>
        </p:nvCxnSpPr>
        <p:spPr>
          <a:xfrm>
            <a:off x="4742700" y="1403700"/>
            <a:ext cx="0" cy="27921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Midstream Carbon Tax</a:t>
            </a:r>
            <a:endParaRPr/>
          </a:p>
        </p:txBody>
      </p:sp>
      <p:sp>
        <p:nvSpPr>
          <p:cNvPr id="81" name="Google Shape;81;p15"/>
          <p:cNvSpPr txBox="1"/>
          <p:nvPr>
            <p:ph idx="1" type="body"/>
          </p:nvPr>
        </p:nvSpPr>
        <p:spPr>
          <a:xfrm>
            <a:off x="311700" y="1930425"/>
            <a:ext cx="3127500" cy="2758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en" sz="1800">
                <a:solidFill>
                  <a:srgbClr val="FFFFFF"/>
                </a:solidFill>
              </a:rPr>
              <a:t>Tax levied at a mid-point in the supply chain where the fuel is converted to a product that can be </a:t>
            </a:r>
            <a:r>
              <a:rPr i="1" lang="en" sz="1800">
                <a:solidFill>
                  <a:srgbClr val="FFFFFF"/>
                </a:solidFill>
              </a:rPr>
              <a:t>combusted</a:t>
            </a:r>
            <a:r>
              <a:rPr i="1" lang="en" sz="1800">
                <a:solidFill>
                  <a:srgbClr val="FFFFFF"/>
                </a:solidFill>
              </a:rPr>
              <a:t> into carbon dioxide</a:t>
            </a:r>
            <a:r>
              <a:rPr lang="en" sz="1800">
                <a:solidFill>
                  <a:srgbClr val="FFFFFF"/>
                </a:solidFill>
              </a:rPr>
              <a:t>.</a:t>
            </a:r>
            <a:endParaRPr sz="1800">
              <a:solidFill>
                <a:srgbClr val="FFFFFF"/>
              </a:solidFill>
            </a:endParaRPr>
          </a:p>
          <a:p>
            <a:pPr indent="0" lvl="0" marL="0" marR="0" rtl="0" algn="l">
              <a:lnSpc>
                <a:spcPct val="115000"/>
              </a:lnSpc>
              <a:spcBef>
                <a:spcPts val="1600"/>
              </a:spcBef>
              <a:spcAft>
                <a:spcPts val="0"/>
              </a:spcAft>
              <a:buNone/>
            </a:pPr>
            <a:r>
              <a:rPr lang="en" sz="1800">
                <a:solidFill>
                  <a:srgbClr val="FFFFFF"/>
                </a:solidFill>
              </a:rPr>
              <a:t>(Horowitz et al., 2017)</a:t>
            </a:r>
            <a:endParaRPr sz="1800">
              <a:solidFill>
                <a:srgbClr val="FFFFFF"/>
              </a:solidFill>
            </a:endParaRPr>
          </a:p>
          <a:p>
            <a:pPr indent="0" lvl="0" marL="0" rtl="0" algn="l">
              <a:spcBef>
                <a:spcPts val="1600"/>
              </a:spcBef>
              <a:spcAft>
                <a:spcPts val="1600"/>
              </a:spcAft>
              <a:buNone/>
            </a:pPr>
            <a:r>
              <a:t/>
            </a:r>
            <a:endParaRPr sz="1800">
              <a:solidFill>
                <a:srgbClr val="FFFFFF"/>
              </a:solidFill>
            </a:endParaRPr>
          </a:p>
        </p:txBody>
      </p:sp>
      <p:sp>
        <p:nvSpPr>
          <p:cNvPr id="82" name="Google Shape;82;p15"/>
          <p:cNvSpPr txBox="1"/>
          <p:nvPr/>
        </p:nvSpPr>
        <p:spPr>
          <a:xfrm>
            <a:off x="4068175" y="500925"/>
            <a:ext cx="4780500" cy="3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Roboto"/>
                <a:ea typeface="Roboto"/>
                <a:cs typeface="Roboto"/>
                <a:sym typeface="Roboto"/>
              </a:rPr>
              <a:t>Tax would be levied on:</a:t>
            </a:r>
            <a:endParaRPr b="1" sz="2000">
              <a:latin typeface="Roboto"/>
              <a:ea typeface="Roboto"/>
              <a:cs typeface="Roboto"/>
              <a:sym typeface="Roboto"/>
            </a:endParaRPr>
          </a:p>
          <a:p>
            <a:pPr indent="0" lvl="0" marL="0" rtl="0" algn="l">
              <a:spcBef>
                <a:spcPts val="0"/>
              </a:spcBef>
              <a:spcAft>
                <a:spcPts val="0"/>
              </a:spcAft>
              <a:buNone/>
            </a:pPr>
            <a:r>
              <a:t/>
            </a:r>
            <a:endParaRPr b="1" sz="20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Petroleum-based fuels</a:t>
            </a:r>
            <a:r>
              <a:rPr lang="en" sz="1800">
                <a:latin typeface="Roboto"/>
                <a:ea typeface="Roboto"/>
                <a:cs typeface="Roboto"/>
                <a:sym typeface="Roboto"/>
              </a:rPr>
              <a:t> as it leaves the refinery or is sold for use.</a:t>
            </a:r>
            <a:endParaRPr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Natural gas </a:t>
            </a:r>
            <a:r>
              <a:rPr lang="en" sz="1800">
                <a:latin typeface="Roboto"/>
                <a:ea typeface="Roboto"/>
                <a:cs typeface="Roboto"/>
                <a:sym typeface="Roboto"/>
              </a:rPr>
              <a:t>as it leaves local distribution centers.</a:t>
            </a:r>
            <a:endParaRPr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Coal</a:t>
            </a:r>
            <a:r>
              <a:rPr lang="en" sz="1800">
                <a:latin typeface="Roboto"/>
                <a:ea typeface="Roboto"/>
                <a:cs typeface="Roboto"/>
                <a:sym typeface="Roboto"/>
              </a:rPr>
              <a:t> as it leaves the mine for combustion at power plants. </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191650" y="202925"/>
            <a:ext cx="3678600" cy="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Carbon Tax</a:t>
            </a:r>
            <a:endParaRPr/>
          </a:p>
        </p:txBody>
      </p:sp>
      <p:sp>
        <p:nvSpPr>
          <p:cNvPr id="88" name="Google Shape;88;p16"/>
          <p:cNvSpPr txBox="1"/>
          <p:nvPr>
            <p:ph idx="1" type="body"/>
          </p:nvPr>
        </p:nvSpPr>
        <p:spPr>
          <a:xfrm>
            <a:off x="191650" y="875250"/>
            <a:ext cx="31275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FFFF"/>
                </a:solidFill>
              </a:rPr>
              <a:t>I</a:t>
            </a:r>
            <a:r>
              <a:rPr b="1" lang="en" sz="1800">
                <a:solidFill>
                  <a:srgbClr val="FFFFFF"/>
                </a:solidFill>
              </a:rPr>
              <a:t>ncrementally Increasing</a:t>
            </a:r>
            <a:endParaRPr sz="1800">
              <a:solidFill>
                <a:srgbClr val="FFFFFF"/>
              </a:solidFill>
            </a:endParaRPr>
          </a:p>
          <a:p>
            <a:pPr indent="0" lvl="0" marL="0" rtl="0" algn="l">
              <a:spcBef>
                <a:spcPts val="1600"/>
              </a:spcBef>
              <a:spcAft>
                <a:spcPts val="0"/>
              </a:spcAft>
              <a:buNone/>
            </a:pPr>
            <a:r>
              <a:rPr b="1" lang="en" sz="1800">
                <a:solidFill>
                  <a:srgbClr val="FFFFFF"/>
                </a:solidFill>
              </a:rPr>
              <a:t>Later emissions will do more damage</a:t>
            </a:r>
            <a:r>
              <a:rPr lang="en" sz="1800">
                <a:solidFill>
                  <a:srgbClr val="FFFFFF"/>
                </a:solidFill>
              </a:rPr>
              <a:t> than current emissions</a:t>
            </a:r>
            <a:endParaRPr sz="1800">
              <a:solidFill>
                <a:srgbClr val="FFFFFF"/>
              </a:solidFill>
            </a:endParaRPr>
          </a:p>
          <a:p>
            <a:pPr indent="0" lvl="0" marL="0" rtl="0" algn="l">
              <a:spcBef>
                <a:spcPts val="1600"/>
              </a:spcBef>
              <a:spcAft>
                <a:spcPts val="0"/>
              </a:spcAft>
              <a:buNone/>
            </a:pPr>
            <a:r>
              <a:rPr b="1" lang="en" sz="1800">
                <a:solidFill>
                  <a:srgbClr val="FFFFFF"/>
                </a:solidFill>
              </a:rPr>
              <a:t>Encourage innovation</a:t>
            </a:r>
            <a:r>
              <a:rPr lang="en" sz="1800">
                <a:solidFill>
                  <a:srgbClr val="FFFFFF"/>
                </a:solidFill>
              </a:rPr>
              <a:t> </a:t>
            </a:r>
            <a:endParaRPr sz="1800">
              <a:solidFill>
                <a:srgbClr val="FFFFFF"/>
              </a:solidFill>
            </a:endParaRPr>
          </a:p>
          <a:p>
            <a:pPr indent="0" lvl="0" marL="0" rtl="0" algn="l">
              <a:spcBef>
                <a:spcPts val="1600"/>
              </a:spcBef>
              <a:spcAft>
                <a:spcPts val="0"/>
              </a:spcAft>
              <a:buNone/>
            </a:pPr>
            <a:r>
              <a:rPr b="1" lang="en" sz="1800">
                <a:solidFill>
                  <a:srgbClr val="FFFFFF"/>
                </a:solidFill>
              </a:rPr>
              <a:t>Avoid needless expensive reductions </a:t>
            </a:r>
            <a:r>
              <a:rPr lang="en" sz="1800">
                <a:solidFill>
                  <a:srgbClr val="FFFFFF"/>
                </a:solidFill>
              </a:rPr>
              <a:t>in short-term</a:t>
            </a:r>
            <a:endParaRPr sz="1800">
              <a:solidFill>
                <a:srgbClr val="FFFFFF"/>
              </a:solidFill>
            </a:endParaRPr>
          </a:p>
          <a:p>
            <a:pPr indent="0" lvl="0" marL="0" rtl="0" algn="l">
              <a:lnSpc>
                <a:spcPct val="100000"/>
              </a:lnSpc>
              <a:spcBef>
                <a:spcPts val="1600"/>
              </a:spcBef>
              <a:spcAft>
                <a:spcPts val="0"/>
              </a:spcAft>
              <a:buNone/>
            </a:pPr>
            <a:r>
              <a:rPr b="1" lang="en" sz="1800">
                <a:solidFill>
                  <a:srgbClr val="FFFFFF"/>
                </a:solidFill>
              </a:rPr>
              <a:t>Reduce transition costs</a:t>
            </a:r>
            <a:endParaRPr b="1" sz="1500">
              <a:solidFill>
                <a:srgbClr val="FFFFFF"/>
              </a:solidFill>
            </a:endParaRPr>
          </a:p>
          <a:p>
            <a:pPr indent="0" lvl="0" marL="0" rtl="0" algn="l">
              <a:lnSpc>
                <a:spcPct val="100000"/>
              </a:lnSpc>
              <a:spcBef>
                <a:spcPts val="1600"/>
              </a:spcBef>
              <a:spcAft>
                <a:spcPts val="0"/>
              </a:spcAft>
              <a:buNone/>
            </a:pPr>
            <a:r>
              <a:rPr lang="en">
                <a:solidFill>
                  <a:srgbClr val="FFFFFF"/>
                </a:solidFill>
              </a:rPr>
              <a:t>(Marron &amp; Toder, 2014)</a:t>
            </a:r>
            <a:endParaRPr>
              <a:solidFill>
                <a:srgbClr val="FFFFFF"/>
              </a:solidFill>
            </a:endParaRPr>
          </a:p>
          <a:p>
            <a:pPr indent="0" lvl="0" marL="0" rtl="0" algn="l">
              <a:spcBef>
                <a:spcPts val="1600"/>
              </a:spcBef>
              <a:spcAft>
                <a:spcPts val="1600"/>
              </a:spcAft>
              <a:buNone/>
            </a:pPr>
            <a:r>
              <a:t/>
            </a:r>
            <a:endParaRPr>
              <a:solidFill>
                <a:srgbClr val="FFFFFF"/>
              </a:solidFill>
            </a:endParaRPr>
          </a:p>
        </p:txBody>
      </p:sp>
      <p:pic>
        <p:nvPicPr>
          <p:cNvPr id="89" name="Google Shape;89;p16"/>
          <p:cNvPicPr preferRelativeResize="0"/>
          <p:nvPr/>
        </p:nvPicPr>
        <p:blipFill>
          <a:blip r:embed="rId3">
            <a:alphaModFix/>
          </a:blip>
          <a:stretch>
            <a:fillRect/>
          </a:stretch>
        </p:blipFill>
        <p:spPr>
          <a:xfrm>
            <a:off x="3870250" y="0"/>
            <a:ext cx="5273750" cy="5143499"/>
          </a:xfrm>
          <a:prstGeom prst="rect">
            <a:avLst/>
          </a:prstGeom>
          <a:noFill/>
          <a:ln>
            <a:noFill/>
          </a:ln>
        </p:spPr>
      </p:pic>
      <p:sp>
        <p:nvSpPr>
          <p:cNvPr id="90" name="Google Shape;90;p16"/>
          <p:cNvSpPr txBox="1"/>
          <p:nvPr/>
        </p:nvSpPr>
        <p:spPr>
          <a:xfrm>
            <a:off x="298775" y="4818175"/>
            <a:ext cx="2746500" cy="1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Photo by</a:t>
            </a:r>
            <a:r>
              <a:rPr lang="en" sz="1100">
                <a:solidFill>
                  <a:srgbClr val="FFFFFF"/>
                </a:solidFill>
                <a:uFill>
                  <a:noFill/>
                </a:uFill>
                <a:hlinkClick r:id="rId4">
                  <a:extLst>
                    <a:ext uri="{A12FA001-AC4F-418D-AE19-62706E023703}">
                      <ahyp:hlinkClr val="tx"/>
                    </a:ext>
                  </a:extLst>
                </a:hlinkClick>
              </a:rPr>
              <a:t> </a:t>
            </a:r>
            <a:r>
              <a:rPr lang="en" sz="1100" u="sng">
                <a:solidFill>
                  <a:srgbClr val="FFFFFF"/>
                </a:solidFill>
                <a:hlinkClick r:id="rId5">
                  <a:extLst>
                    <a:ext uri="{A12FA001-AC4F-418D-AE19-62706E023703}">
                      <ahyp:hlinkClr val="tx"/>
                    </a:ext>
                  </a:extLst>
                </a:hlinkClick>
              </a:rPr>
              <a:t>Natalya Letunova</a:t>
            </a:r>
            <a:r>
              <a:rPr lang="en" sz="1100">
                <a:solidFill>
                  <a:srgbClr val="FFFFFF"/>
                </a:solidFill>
              </a:rPr>
              <a:t> on</a:t>
            </a:r>
            <a:r>
              <a:rPr lang="en" sz="1100">
                <a:solidFill>
                  <a:srgbClr val="FFFFFF"/>
                </a:solidFill>
                <a:uFill>
                  <a:noFill/>
                </a:uFill>
                <a:hlinkClick r:id="rId6">
                  <a:extLst>
                    <a:ext uri="{A12FA001-AC4F-418D-AE19-62706E023703}">
                      <ahyp:hlinkClr val="tx"/>
                    </a:ext>
                  </a:extLst>
                </a:hlinkClick>
              </a:rPr>
              <a:t> </a:t>
            </a:r>
            <a:r>
              <a:rPr lang="en" sz="1100" u="sng">
                <a:solidFill>
                  <a:srgbClr val="FFFFFF"/>
                </a:solidFill>
                <a:hlinkClick r:id="rId7">
                  <a:extLst>
                    <a:ext uri="{A12FA001-AC4F-418D-AE19-62706E023703}">
                      <ahyp:hlinkClr val="tx"/>
                    </a:ext>
                  </a:extLst>
                </a:hlinkClick>
              </a:rPr>
              <a:t>Unsplash</a:t>
            </a:r>
            <a:endParaRPr>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25" y="215900"/>
            <a:ext cx="3127500" cy="10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Carbon Tax </a:t>
            </a:r>
            <a:endParaRPr/>
          </a:p>
          <a:p>
            <a:pPr indent="0" lvl="0" marL="0" rtl="0" algn="l">
              <a:spcBef>
                <a:spcPts val="0"/>
              </a:spcBef>
              <a:spcAft>
                <a:spcPts val="0"/>
              </a:spcAft>
              <a:buNone/>
            </a:pPr>
            <a:r>
              <a:rPr lang="en"/>
              <a:t>Calculation</a:t>
            </a:r>
            <a:endParaRPr/>
          </a:p>
        </p:txBody>
      </p:sp>
      <p:sp>
        <p:nvSpPr>
          <p:cNvPr id="96" name="Google Shape;96;p17"/>
          <p:cNvSpPr txBox="1"/>
          <p:nvPr>
            <p:ph idx="1" type="body"/>
          </p:nvPr>
        </p:nvSpPr>
        <p:spPr>
          <a:xfrm>
            <a:off x="311725" y="1256600"/>
            <a:ext cx="3127500" cy="331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Tax </a:t>
            </a:r>
            <a:r>
              <a:rPr b="1" lang="en" sz="1600">
                <a:solidFill>
                  <a:srgbClr val="FFFFFF"/>
                </a:solidFill>
              </a:rPr>
              <a:t>oil, natural gas, and coal </a:t>
            </a:r>
            <a:r>
              <a:rPr lang="en" sz="1600">
                <a:solidFill>
                  <a:srgbClr val="FFFFFF"/>
                </a:solidFill>
              </a:rPr>
              <a:t>based on </a:t>
            </a:r>
            <a:r>
              <a:rPr b="1" lang="en" sz="1600">
                <a:solidFill>
                  <a:srgbClr val="FFFFFF"/>
                </a:solidFill>
              </a:rPr>
              <a:t>carbon dioxide equivalent content. </a:t>
            </a:r>
            <a:endParaRPr b="1" sz="1600">
              <a:solidFill>
                <a:srgbClr val="FFFFFF"/>
              </a:solidFill>
            </a:endParaRPr>
          </a:p>
          <a:p>
            <a:pPr indent="0" lvl="0" marL="0" rtl="0" algn="l">
              <a:spcBef>
                <a:spcPts val="1600"/>
              </a:spcBef>
              <a:spcAft>
                <a:spcPts val="0"/>
              </a:spcAft>
              <a:buNone/>
            </a:pPr>
            <a:r>
              <a:rPr b="1" lang="en" sz="1500">
                <a:solidFill>
                  <a:srgbClr val="FFFFFF"/>
                </a:solidFill>
              </a:rPr>
              <a:t>Proxy for social cost</a:t>
            </a:r>
            <a:endParaRPr b="1" sz="1500">
              <a:solidFill>
                <a:srgbClr val="FFFFFF"/>
              </a:solidFill>
            </a:endParaRPr>
          </a:p>
          <a:p>
            <a:pPr indent="0" lvl="0" marL="0" rtl="0" algn="l">
              <a:spcBef>
                <a:spcPts val="1600"/>
              </a:spcBef>
              <a:spcAft>
                <a:spcPts val="0"/>
              </a:spcAft>
              <a:buNone/>
            </a:pPr>
            <a:r>
              <a:rPr b="1" lang="en" sz="1600">
                <a:solidFill>
                  <a:srgbClr val="FFFFFF"/>
                </a:solidFill>
              </a:rPr>
              <a:t>Incremental increase</a:t>
            </a:r>
            <a:endParaRPr b="1" sz="1600">
              <a:solidFill>
                <a:srgbClr val="FFFFFF"/>
              </a:solidFill>
            </a:endParaRPr>
          </a:p>
          <a:p>
            <a:pPr indent="-330200" lvl="0" marL="457200" rtl="0" algn="l">
              <a:spcBef>
                <a:spcPts val="1600"/>
              </a:spcBef>
              <a:spcAft>
                <a:spcPts val="0"/>
              </a:spcAft>
              <a:buClr>
                <a:srgbClr val="FFFFFF"/>
              </a:buClr>
              <a:buSzPts val="1600"/>
              <a:buChar char="●"/>
            </a:pPr>
            <a:r>
              <a:rPr b="1" lang="en" sz="1600">
                <a:solidFill>
                  <a:srgbClr val="FFFFFF"/>
                </a:solidFill>
              </a:rPr>
              <a:t>Year 1: </a:t>
            </a:r>
            <a:r>
              <a:rPr b="1" lang="en" sz="1600">
                <a:solidFill>
                  <a:srgbClr val="FFFFFF"/>
                </a:solidFill>
              </a:rPr>
              <a:t>$49</a:t>
            </a:r>
            <a:r>
              <a:rPr lang="en" sz="1600">
                <a:solidFill>
                  <a:srgbClr val="FFFFFF"/>
                </a:solidFill>
              </a:rPr>
              <a:t> / </a:t>
            </a:r>
            <a:r>
              <a:rPr lang="en" sz="1600" u="sng">
                <a:solidFill>
                  <a:srgbClr val="FFFFFF"/>
                </a:solidFill>
              </a:rPr>
              <a:t>metric ton</a:t>
            </a:r>
            <a:r>
              <a:rPr lang="en" sz="1600">
                <a:solidFill>
                  <a:srgbClr val="FFFFFF"/>
                </a:solidFill>
              </a:rPr>
              <a:t> of carbon dioxide equivalent </a:t>
            </a:r>
            <a:endParaRPr sz="1600">
              <a:solidFill>
                <a:srgbClr val="FFFFFF"/>
              </a:solidFill>
            </a:endParaRPr>
          </a:p>
          <a:p>
            <a:pPr indent="-330200" lvl="0" marL="457200" marR="0" rtl="0" algn="l">
              <a:lnSpc>
                <a:spcPct val="115000"/>
              </a:lnSpc>
              <a:spcBef>
                <a:spcPts val="0"/>
              </a:spcBef>
              <a:spcAft>
                <a:spcPts val="0"/>
              </a:spcAft>
              <a:buClr>
                <a:srgbClr val="FFFFFF"/>
              </a:buClr>
              <a:buSzPts val="1600"/>
              <a:buChar char="●"/>
            </a:pPr>
            <a:r>
              <a:rPr lang="en" sz="1600">
                <a:solidFill>
                  <a:srgbClr val="FFFFFF"/>
                </a:solidFill>
              </a:rPr>
              <a:t>Increasing up to </a:t>
            </a:r>
            <a:r>
              <a:rPr b="1" lang="en" sz="1600">
                <a:solidFill>
                  <a:srgbClr val="FFFFFF"/>
                </a:solidFill>
              </a:rPr>
              <a:t>$70 over 10 years.  </a:t>
            </a:r>
            <a:endParaRPr b="1" sz="1600">
              <a:solidFill>
                <a:srgbClr val="FFFFFF"/>
              </a:solidFill>
            </a:endParaRPr>
          </a:p>
          <a:p>
            <a:pPr indent="0" lvl="0" marL="0" marR="0" rtl="0" algn="l">
              <a:lnSpc>
                <a:spcPct val="115000"/>
              </a:lnSpc>
              <a:spcBef>
                <a:spcPts val="1600"/>
              </a:spcBef>
              <a:spcAft>
                <a:spcPts val="0"/>
              </a:spcAft>
              <a:buNone/>
            </a:pPr>
            <a:r>
              <a:rPr lang="en" sz="1600">
                <a:solidFill>
                  <a:srgbClr val="FFFFFF"/>
                </a:solidFill>
              </a:rPr>
              <a:t>(Horowitz et al., 2017)</a:t>
            </a:r>
            <a:endParaRPr sz="1600">
              <a:solidFill>
                <a:srgbClr val="FFFFFF"/>
              </a:solidFill>
            </a:endParaRPr>
          </a:p>
          <a:p>
            <a:pPr indent="0" lvl="0" marL="457200" rtl="0" algn="l">
              <a:spcBef>
                <a:spcPts val="1600"/>
              </a:spcBef>
              <a:spcAft>
                <a:spcPts val="0"/>
              </a:spcAft>
              <a:buNone/>
            </a:pPr>
            <a:r>
              <a:t/>
            </a:r>
            <a:endParaRPr sz="1500">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t/>
            </a:r>
            <a:endParaRPr b="1">
              <a:solidFill>
                <a:srgbClr val="FFFFFF"/>
              </a:solidFill>
            </a:endParaRPr>
          </a:p>
        </p:txBody>
      </p:sp>
      <p:pic>
        <p:nvPicPr>
          <p:cNvPr id="97" name="Google Shape;97;p17"/>
          <p:cNvPicPr preferRelativeResize="0"/>
          <p:nvPr/>
        </p:nvPicPr>
        <p:blipFill>
          <a:blip r:embed="rId3">
            <a:alphaModFix/>
          </a:blip>
          <a:stretch>
            <a:fillRect/>
          </a:stretch>
        </p:blipFill>
        <p:spPr>
          <a:xfrm>
            <a:off x="4291250" y="87625"/>
            <a:ext cx="4407723" cy="4838700"/>
          </a:xfrm>
          <a:prstGeom prst="rect">
            <a:avLst/>
          </a:prstGeom>
          <a:noFill/>
          <a:ln>
            <a:noFill/>
          </a:ln>
        </p:spPr>
      </p:pic>
      <p:sp>
        <p:nvSpPr>
          <p:cNvPr id="98" name="Google Shape;98;p17"/>
          <p:cNvSpPr txBox="1"/>
          <p:nvPr/>
        </p:nvSpPr>
        <p:spPr>
          <a:xfrm>
            <a:off x="4132950" y="4845525"/>
            <a:ext cx="2759700" cy="181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Midstream Carbon Tax Point</a:t>
            </a:r>
            <a:endParaRPr/>
          </a:p>
        </p:txBody>
      </p:sp>
      <p:sp>
        <p:nvSpPr>
          <p:cNvPr id="104" name="Google Shape;104;p18"/>
          <p:cNvSpPr txBox="1"/>
          <p:nvPr/>
        </p:nvSpPr>
        <p:spPr>
          <a:xfrm>
            <a:off x="759500" y="4741800"/>
            <a:ext cx="20730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300">
                <a:latin typeface="Roboto"/>
                <a:ea typeface="Roboto"/>
                <a:cs typeface="Roboto"/>
                <a:sym typeface="Roboto"/>
              </a:rPr>
              <a:t>(Marron &amp; Toder, 2014)</a:t>
            </a:r>
            <a:endParaRPr>
              <a:latin typeface="Roboto"/>
              <a:ea typeface="Roboto"/>
              <a:cs typeface="Roboto"/>
              <a:sym typeface="Roboto"/>
            </a:endParaRPr>
          </a:p>
        </p:txBody>
      </p:sp>
      <p:sp>
        <p:nvSpPr>
          <p:cNvPr id="105" name="Google Shape;105;p18"/>
          <p:cNvSpPr txBox="1"/>
          <p:nvPr/>
        </p:nvSpPr>
        <p:spPr>
          <a:xfrm>
            <a:off x="881000" y="1425150"/>
            <a:ext cx="7371900" cy="6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Droid Serif"/>
                <a:ea typeface="Droid Serif"/>
                <a:cs typeface="Droid Serif"/>
                <a:sym typeface="Droid Serif"/>
              </a:rPr>
              <a:t>Who will pay for the tax?</a:t>
            </a:r>
            <a:endParaRPr sz="2200">
              <a:latin typeface="Droid Serif"/>
              <a:ea typeface="Droid Serif"/>
              <a:cs typeface="Droid Serif"/>
              <a:sym typeface="Droid Serif"/>
            </a:endParaRPr>
          </a:p>
        </p:txBody>
      </p:sp>
      <p:pic>
        <p:nvPicPr>
          <p:cNvPr id="106" name="Google Shape;106;p18"/>
          <p:cNvPicPr preferRelativeResize="0"/>
          <p:nvPr/>
        </p:nvPicPr>
        <p:blipFill>
          <a:blip r:embed="rId3">
            <a:alphaModFix/>
          </a:blip>
          <a:stretch>
            <a:fillRect/>
          </a:stretch>
        </p:blipFill>
        <p:spPr>
          <a:xfrm>
            <a:off x="952525" y="2162400"/>
            <a:ext cx="7239000" cy="228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Carbon Dividend as a Tax Rebate</a:t>
            </a:r>
            <a:endParaRPr/>
          </a:p>
        </p:txBody>
      </p:sp>
      <p:sp>
        <p:nvSpPr>
          <p:cNvPr id="112" name="Google Shape;112;p19"/>
          <p:cNvSpPr txBox="1"/>
          <p:nvPr/>
        </p:nvSpPr>
        <p:spPr>
          <a:xfrm>
            <a:off x="311725" y="1464025"/>
            <a:ext cx="8520600" cy="3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t>Who is eligible?</a:t>
            </a:r>
            <a:endParaRPr b="1" sz="1700"/>
          </a:p>
          <a:p>
            <a:pPr indent="0" lvl="0" marL="0" rtl="0" algn="l">
              <a:lnSpc>
                <a:spcPct val="115000"/>
              </a:lnSpc>
              <a:spcBef>
                <a:spcPts val="1200"/>
              </a:spcBef>
              <a:spcAft>
                <a:spcPts val="0"/>
              </a:spcAft>
              <a:buNone/>
            </a:pPr>
            <a:r>
              <a:rPr lang="en" sz="1700"/>
              <a:t>People who have or can easily get a Social Security number: U.S. citizens and legal permanent residents. The dividend increases each year as the tax increases. </a:t>
            </a:r>
            <a:endParaRPr sz="1700"/>
          </a:p>
          <a:p>
            <a:pPr indent="-336550" lvl="0" marL="457200" rtl="0" algn="l">
              <a:lnSpc>
                <a:spcPct val="115000"/>
              </a:lnSpc>
              <a:spcBef>
                <a:spcPts val="1200"/>
              </a:spcBef>
              <a:spcAft>
                <a:spcPts val="0"/>
              </a:spcAft>
              <a:buSzPts val="1700"/>
              <a:buChar char="●"/>
            </a:pPr>
            <a:r>
              <a:rPr b="1" lang="en" sz="1700"/>
              <a:t>In 2021, each adult will receive $570. </a:t>
            </a:r>
            <a:endParaRPr b="1" sz="1700"/>
          </a:p>
          <a:p>
            <a:pPr indent="-336550" lvl="1" marL="914400" rtl="0" algn="l">
              <a:lnSpc>
                <a:spcPct val="115000"/>
              </a:lnSpc>
              <a:spcBef>
                <a:spcPts val="0"/>
              </a:spcBef>
              <a:spcAft>
                <a:spcPts val="0"/>
              </a:spcAft>
              <a:buSzPts val="1700"/>
              <a:buChar char="○"/>
            </a:pPr>
            <a:r>
              <a:rPr b="1" lang="en" sz="1700"/>
              <a:t>Children will receive half the adult dividend or $285. </a:t>
            </a:r>
            <a:r>
              <a:rPr b="1" lang="en" sz="1700"/>
              <a:t> </a:t>
            </a:r>
            <a:endParaRPr b="1" sz="1700"/>
          </a:p>
          <a:p>
            <a:pPr indent="-336550" lvl="2" marL="1371600" rtl="0" algn="l">
              <a:lnSpc>
                <a:spcPct val="115000"/>
              </a:lnSpc>
              <a:spcBef>
                <a:spcPts val="0"/>
              </a:spcBef>
              <a:spcAft>
                <a:spcPts val="0"/>
              </a:spcAft>
              <a:buSzPts val="1700"/>
              <a:buChar char="■"/>
            </a:pPr>
            <a:r>
              <a:rPr b="1" lang="en" sz="1700"/>
              <a:t>Family of 4 will receives $1,710.</a:t>
            </a:r>
            <a:endParaRPr b="1" sz="1700"/>
          </a:p>
          <a:p>
            <a:pPr indent="-336550" lvl="2" marL="1371600" rtl="0" algn="l">
              <a:lnSpc>
                <a:spcPct val="115000"/>
              </a:lnSpc>
              <a:spcBef>
                <a:spcPts val="0"/>
              </a:spcBef>
              <a:spcAft>
                <a:spcPts val="0"/>
              </a:spcAft>
              <a:buSzPts val="1700"/>
              <a:buChar char="■"/>
            </a:pPr>
            <a:r>
              <a:rPr b="1" lang="en" sz="1700"/>
              <a:t>No cap - limits on dividends to families would be less equitable.</a:t>
            </a:r>
            <a:endParaRPr b="1" sz="1700"/>
          </a:p>
          <a:p>
            <a:pPr indent="0" lvl="0" marL="0" rtl="0" algn="l">
              <a:spcBef>
                <a:spcPts val="1200"/>
              </a:spcBef>
              <a:spcAft>
                <a:spcPts val="0"/>
              </a:spcAft>
              <a:buNone/>
            </a:pPr>
            <a:r>
              <a:rPr b="1" lang="en" sz="1700"/>
              <a:t>The carbon dividend would not be taxed as income.</a:t>
            </a:r>
            <a:endParaRPr b="1" sz="1700"/>
          </a:p>
          <a:p>
            <a:pPr indent="-336550" lvl="0" marL="914400" rtl="0" algn="l">
              <a:spcBef>
                <a:spcPts val="0"/>
              </a:spcBef>
              <a:spcAft>
                <a:spcPts val="0"/>
              </a:spcAft>
              <a:buSzPts val="1700"/>
              <a:buChar char="●"/>
            </a:pPr>
            <a:r>
              <a:rPr lang="en" sz="1700"/>
              <a:t>Welfare eligibility</a:t>
            </a:r>
            <a:endParaRPr sz="1700"/>
          </a:p>
          <a:p>
            <a:pPr indent="-336550" lvl="0" marL="914400" rtl="0" algn="l">
              <a:spcBef>
                <a:spcPts val="0"/>
              </a:spcBef>
              <a:spcAft>
                <a:spcPts val="0"/>
              </a:spcAft>
              <a:buSzPts val="1700"/>
              <a:buChar char="●"/>
            </a:pPr>
            <a:r>
              <a:rPr lang="en" sz="1700"/>
              <a:t>Earned Income Tax Credit</a:t>
            </a:r>
            <a:endParaRPr sz="1700"/>
          </a:p>
          <a:p>
            <a:pPr indent="0" lvl="0" marL="0" rtl="0" algn="l">
              <a:lnSpc>
                <a:spcPct val="115000"/>
              </a:lnSpc>
              <a:spcBef>
                <a:spcPts val="1200"/>
              </a:spcBef>
              <a:spcAft>
                <a:spcPts val="0"/>
              </a:spcAft>
              <a:buNone/>
            </a:pPr>
            <a:r>
              <a:t/>
            </a:r>
            <a:endParaRPr b="1" sz="1300"/>
          </a:p>
          <a:p>
            <a:pPr indent="0" lvl="0" marL="0" rtl="0" algn="l">
              <a:lnSpc>
                <a:spcPct val="115000"/>
              </a:lnSpc>
              <a:spcBef>
                <a:spcPts val="1200"/>
              </a:spcBef>
              <a:spcAft>
                <a:spcPts val="0"/>
              </a:spcAft>
              <a:buNone/>
            </a:pPr>
            <a:r>
              <a:t/>
            </a:r>
            <a:endParaRPr sz="1300"/>
          </a:p>
          <a:p>
            <a:pPr indent="0" lvl="0" marL="0" rtl="0" algn="l">
              <a:lnSpc>
                <a:spcPct val="115000"/>
              </a:lnSpc>
              <a:spcBef>
                <a:spcPts val="1200"/>
              </a:spcBef>
              <a:spcAft>
                <a:spcPts val="0"/>
              </a:spcAft>
              <a:buNone/>
            </a:pPr>
            <a:br>
              <a:rPr lang="en" sz="1000"/>
            </a:br>
            <a:r>
              <a:rPr lang="en" sz="1100"/>
              <a:t> 						</a:t>
            </a:r>
            <a:endParaRPr sz="1100"/>
          </a:p>
          <a:p>
            <a:pPr indent="0" lvl="0" marL="0" rtl="0" algn="l">
              <a:lnSpc>
                <a:spcPct val="115000"/>
              </a:lnSpc>
              <a:spcBef>
                <a:spcPts val="120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Considerations</a:t>
            </a:r>
            <a:endParaRPr/>
          </a:p>
        </p:txBody>
      </p:sp>
      <p:sp>
        <p:nvSpPr>
          <p:cNvPr id="118" name="Google Shape;118;p20"/>
          <p:cNvSpPr txBox="1"/>
          <p:nvPr>
            <p:ph idx="1" type="body"/>
          </p:nvPr>
        </p:nvSpPr>
        <p:spPr>
          <a:xfrm>
            <a:off x="311725" y="1412800"/>
            <a:ext cx="3999900" cy="34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000000"/>
                </a:solidFill>
              </a:rPr>
              <a:t>Carbon Tax Considerations</a:t>
            </a:r>
            <a:endParaRPr b="1" sz="1900">
              <a:solidFill>
                <a:srgbClr val="000000"/>
              </a:solidFill>
            </a:endParaRPr>
          </a:p>
          <a:p>
            <a:pPr indent="0" lvl="0" marL="0" rtl="0" algn="l">
              <a:spcBef>
                <a:spcPts val="1600"/>
              </a:spcBef>
              <a:spcAft>
                <a:spcPts val="0"/>
              </a:spcAft>
              <a:buNone/>
            </a:pPr>
            <a:r>
              <a:rPr b="1" lang="en" sz="1400">
                <a:solidFill>
                  <a:srgbClr val="000000"/>
                </a:solidFill>
              </a:rPr>
              <a:t>Equity</a:t>
            </a:r>
            <a:endParaRPr b="1" sz="1400">
              <a:solidFill>
                <a:srgbClr val="000000"/>
              </a:solidFill>
            </a:endParaRPr>
          </a:p>
          <a:p>
            <a:pPr indent="0" lvl="0" marL="0" rtl="0" algn="l">
              <a:spcBef>
                <a:spcPts val="0"/>
              </a:spcBef>
              <a:spcAft>
                <a:spcPts val="0"/>
              </a:spcAft>
              <a:buNone/>
            </a:pPr>
            <a:r>
              <a:rPr lang="en" sz="1400">
                <a:solidFill>
                  <a:srgbClr val="000000"/>
                </a:solidFill>
              </a:rPr>
              <a:t>Impacts most those who produce and emit more carbon dioxide, it is fairly equitable.</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b="1" lang="en" sz="1400">
                <a:solidFill>
                  <a:srgbClr val="000000"/>
                </a:solidFill>
              </a:rPr>
              <a:t>Efficiency</a:t>
            </a:r>
            <a:endParaRPr b="1" sz="1400">
              <a:solidFill>
                <a:srgbClr val="000000"/>
              </a:solidFill>
            </a:endParaRPr>
          </a:p>
          <a:p>
            <a:pPr indent="0" lvl="0" marL="0" rtl="0" algn="l">
              <a:spcBef>
                <a:spcPts val="0"/>
              </a:spcBef>
              <a:spcAft>
                <a:spcPts val="0"/>
              </a:spcAft>
              <a:buNone/>
            </a:pPr>
            <a:r>
              <a:rPr lang="en" sz="1400">
                <a:solidFill>
                  <a:srgbClr val="000000"/>
                </a:solidFill>
              </a:rPr>
              <a:t>Does not immediately mirror social cost, but is more politically attainable.</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b="1" lang="en" sz="1400">
                <a:solidFill>
                  <a:srgbClr val="000000"/>
                </a:solidFill>
              </a:rPr>
              <a:t>Administrative Simplicity</a:t>
            </a:r>
            <a:endParaRPr b="1" sz="1400">
              <a:solidFill>
                <a:srgbClr val="000000"/>
              </a:solidFill>
            </a:endParaRPr>
          </a:p>
          <a:p>
            <a:pPr indent="0" lvl="0" marL="0" rtl="0" algn="l">
              <a:spcBef>
                <a:spcPts val="0"/>
              </a:spcBef>
              <a:spcAft>
                <a:spcPts val="0"/>
              </a:spcAft>
              <a:buNone/>
            </a:pPr>
            <a:r>
              <a:rPr lang="en" sz="1400">
                <a:solidFill>
                  <a:srgbClr val="000000"/>
                </a:solidFill>
              </a:rPr>
              <a:t>Easy to administer with defined units ability to track output.</a:t>
            </a:r>
            <a:endParaRPr sz="1400">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
        <p:nvSpPr>
          <p:cNvPr id="119" name="Google Shape;119;p20"/>
          <p:cNvSpPr txBox="1"/>
          <p:nvPr>
            <p:ph idx="2" type="body"/>
          </p:nvPr>
        </p:nvSpPr>
        <p:spPr>
          <a:xfrm>
            <a:off x="4832425" y="1412800"/>
            <a:ext cx="3999900" cy="34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000000"/>
                </a:solidFill>
              </a:rPr>
              <a:t>Carbon Dividend Considerations</a:t>
            </a:r>
            <a:endParaRPr b="1" sz="1900">
              <a:solidFill>
                <a:srgbClr val="000000"/>
              </a:solidFill>
            </a:endParaRPr>
          </a:p>
          <a:p>
            <a:pPr indent="0" lvl="0" marL="0" rtl="0" algn="l">
              <a:spcBef>
                <a:spcPts val="1600"/>
              </a:spcBef>
              <a:spcAft>
                <a:spcPts val="0"/>
              </a:spcAft>
              <a:buNone/>
            </a:pPr>
            <a:r>
              <a:rPr b="1" lang="en" sz="1400">
                <a:solidFill>
                  <a:srgbClr val="000000"/>
                </a:solidFill>
              </a:rPr>
              <a:t>Equity</a:t>
            </a:r>
            <a:endParaRPr b="1" sz="1400">
              <a:solidFill>
                <a:srgbClr val="000000"/>
              </a:solidFill>
            </a:endParaRPr>
          </a:p>
          <a:p>
            <a:pPr indent="0" lvl="0" marL="0" rtl="0" algn="l">
              <a:spcBef>
                <a:spcPts val="0"/>
              </a:spcBef>
              <a:spcAft>
                <a:spcPts val="0"/>
              </a:spcAft>
              <a:buNone/>
            </a:pPr>
            <a:r>
              <a:rPr lang="en" sz="1400">
                <a:solidFill>
                  <a:srgbClr val="000000"/>
                </a:solidFill>
              </a:rPr>
              <a:t>Tax Rebate to families ensures equity of tax distribution.</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b="1" lang="en" sz="1400">
                <a:solidFill>
                  <a:srgbClr val="000000"/>
                </a:solidFill>
              </a:rPr>
              <a:t>Efficiency</a:t>
            </a:r>
            <a:endParaRPr b="1" sz="1400">
              <a:solidFill>
                <a:srgbClr val="000000"/>
              </a:solidFill>
            </a:endParaRPr>
          </a:p>
          <a:p>
            <a:pPr indent="0" lvl="0" marL="0" rtl="0" algn="l">
              <a:spcBef>
                <a:spcPts val="0"/>
              </a:spcBef>
              <a:spcAft>
                <a:spcPts val="0"/>
              </a:spcAft>
              <a:buNone/>
            </a:pPr>
            <a:r>
              <a:rPr lang="en" sz="1400">
                <a:solidFill>
                  <a:srgbClr val="000000"/>
                </a:solidFill>
              </a:rPr>
              <a:t>Reimburses consumers/families who emit more carbon and carry the most tax burden.</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b="1" lang="en" sz="1400">
                <a:solidFill>
                  <a:srgbClr val="000000"/>
                </a:solidFill>
              </a:rPr>
              <a:t>Administrative Simplicity</a:t>
            </a:r>
            <a:endParaRPr b="1" sz="1400">
              <a:solidFill>
                <a:srgbClr val="000000"/>
              </a:solidFill>
            </a:endParaRPr>
          </a:p>
          <a:p>
            <a:pPr indent="0" lvl="0" marL="0" rtl="0" algn="l">
              <a:spcBef>
                <a:spcPts val="0"/>
              </a:spcBef>
              <a:spcAft>
                <a:spcPts val="0"/>
              </a:spcAft>
              <a:buNone/>
            </a:pPr>
            <a:r>
              <a:rPr lang="en">
                <a:solidFill>
                  <a:srgbClr val="000000"/>
                </a:solidFill>
              </a:rPr>
              <a:t>Tax rebate simple to administer through IRS.</a:t>
            </a:r>
            <a:endParaRPr>
              <a:solidFill>
                <a:srgbClr val="000000"/>
              </a:solidFill>
            </a:endParaRPr>
          </a:p>
        </p:txBody>
      </p:sp>
      <p:cxnSp>
        <p:nvCxnSpPr>
          <p:cNvPr id="120" name="Google Shape;120;p20"/>
          <p:cNvCxnSpPr/>
          <p:nvPr/>
        </p:nvCxnSpPr>
        <p:spPr>
          <a:xfrm>
            <a:off x="4621025" y="1439725"/>
            <a:ext cx="11700" cy="3320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References</a:t>
            </a:r>
            <a:endParaRPr>
              <a:latin typeface="Arial"/>
              <a:ea typeface="Arial"/>
              <a:cs typeface="Arial"/>
              <a:sym typeface="Arial"/>
            </a:endParaRPr>
          </a:p>
        </p:txBody>
      </p:sp>
      <p:sp>
        <p:nvSpPr>
          <p:cNvPr id="126" name="Google Shape;126;p21"/>
          <p:cNvSpPr txBox="1"/>
          <p:nvPr>
            <p:ph idx="4294967295" type="body"/>
          </p:nvPr>
        </p:nvSpPr>
        <p:spPr>
          <a:xfrm>
            <a:off x="265500" y="1515500"/>
            <a:ext cx="8613000" cy="33984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rgbClr val="000000"/>
              </a:buClr>
              <a:buSzPts val="1700"/>
              <a:buFont typeface="Arial"/>
              <a:buChar char="●"/>
            </a:pPr>
            <a:r>
              <a:rPr lang="en" sz="1400">
                <a:solidFill>
                  <a:srgbClr val="000000"/>
                </a:solidFill>
                <a:latin typeface="Arial"/>
                <a:ea typeface="Arial"/>
                <a:cs typeface="Arial"/>
                <a:sym typeface="Arial"/>
              </a:rPr>
              <a:t>Horowitz, J., Cronin, J.-A., Hawkins, H., Konda, L., &amp; Yuskavage, A. (2017). Methodology for Analyzing a Carbon Tax. </a:t>
            </a:r>
            <a:r>
              <a:rPr i="1" lang="en" sz="1400">
                <a:solidFill>
                  <a:srgbClr val="000000"/>
                </a:solidFill>
                <a:latin typeface="Arial"/>
                <a:ea typeface="Arial"/>
                <a:cs typeface="Arial"/>
                <a:sym typeface="Arial"/>
              </a:rPr>
              <a:t>Office of Tax Analysis Working Paper</a:t>
            </a:r>
            <a:r>
              <a:rPr lang="en" sz="1400">
                <a:solidFill>
                  <a:srgbClr val="000000"/>
                </a:solidFill>
                <a:latin typeface="Arial"/>
                <a:ea typeface="Arial"/>
                <a:cs typeface="Arial"/>
                <a:sym typeface="Arial"/>
              </a:rPr>
              <a:t>, </a:t>
            </a:r>
            <a:r>
              <a:rPr i="1" lang="en" sz="1400">
                <a:solidFill>
                  <a:srgbClr val="000000"/>
                </a:solidFill>
                <a:latin typeface="Arial"/>
                <a:ea typeface="Arial"/>
                <a:cs typeface="Arial"/>
                <a:sym typeface="Arial"/>
              </a:rPr>
              <a:t>115</a:t>
            </a:r>
            <a:r>
              <a:rPr lang="en" sz="1400">
                <a:solidFill>
                  <a:srgbClr val="000000"/>
                </a:solidFill>
                <a:latin typeface="Arial"/>
                <a:ea typeface="Arial"/>
                <a:cs typeface="Arial"/>
                <a:sym typeface="Arial"/>
              </a:rPr>
              <a:t>, 28.</a:t>
            </a:r>
            <a:endParaRPr sz="1500">
              <a:solidFill>
                <a:srgbClr val="000000"/>
              </a:solidFill>
              <a:latin typeface="Arial"/>
              <a:ea typeface="Arial"/>
              <a:cs typeface="Arial"/>
              <a:sym typeface="Arial"/>
            </a:endParaRPr>
          </a:p>
          <a:p>
            <a:pPr indent="-317500" lvl="0" marL="457200" rtl="0" algn="l">
              <a:lnSpc>
                <a:spcPct val="100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Marron, D. B., &amp; Toder, E. J. (2014). </a:t>
            </a:r>
            <a:r>
              <a:rPr lang="en" sz="1500" u="sng">
                <a:solidFill>
                  <a:srgbClr val="1155CC"/>
                </a:solidFill>
                <a:highlight>
                  <a:srgbClr val="FFFFFF"/>
                </a:highlight>
                <a:latin typeface="Arial"/>
                <a:ea typeface="Arial"/>
                <a:cs typeface="Arial"/>
                <a:sym typeface="Arial"/>
                <a:hlinkClick r:id="rId3">
                  <a:extLst>
                    <a:ext uri="{A12FA001-AC4F-418D-AE19-62706E023703}">
                      <ahyp:hlinkClr val="tx"/>
                    </a:ext>
                  </a:extLst>
                </a:hlinkClick>
              </a:rPr>
              <a:t>Tax policy issues in designing a carbon tax. </a:t>
            </a:r>
            <a:r>
              <a:rPr lang="en" sz="1500" u="sng">
                <a:solidFill>
                  <a:srgbClr val="1155CC"/>
                </a:solidFill>
                <a:highlight>
                  <a:srgbClr val="FFFFFF"/>
                </a:highlight>
                <a:latin typeface="Arial"/>
                <a:ea typeface="Arial"/>
                <a:cs typeface="Arial"/>
                <a:sym typeface="Arial"/>
              </a:rPr>
              <a:t> </a:t>
            </a:r>
            <a:r>
              <a:rPr i="1" lang="en" sz="1500">
                <a:solidFill>
                  <a:srgbClr val="2C2F31"/>
                </a:solidFill>
                <a:highlight>
                  <a:srgbClr val="FFFFFF"/>
                </a:highlight>
                <a:latin typeface="Arial"/>
                <a:ea typeface="Arial"/>
                <a:cs typeface="Arial"/>
                <a:sym typeface="Arial"/>
              </a:rPr>
              <a:t>American Economic Review</a:t>
            </a:r>
            <a:r>
              <a:rPr lang="en" sz="1400">
                <a:solidFill>
                  <a:srgbClr val="000000"/>
                </a:solidFill>
                <a:latin typeface="Arial"/>
                <a:ea typeface="Arial"/>
                <a:cs typeface="Arial"/>
                <a:sym typeface="Arial"/>
              </a:rPr>
              <a:t>, </a:t>
            </a:r>
            <a:r>
              <a:rPr i="1" lang="en" sz="1500">
                <a:solidFill>
                  <a:srgbClr val="2C2F31"/>
                </a:solidFill>
                <a:highlight>
                  <a:srgbClr val="FFFFFF"/>
                </a:highlight>
                <a:latin typeface="Arial"/>
                <a:ea typeface="Arial"/>
                <a:cs typeface="Arial"/>
                <a:sym typeface="Arial"/>
              </a:rPr>
              <a:t>104</a:t>
            </a:r>
            <a:r>
              <a:rPr lang="en" sz="1400">
                <a:solidFill>
                  <a:srgbClr val="000000"/>
                </a:solidFill>
                <a:latin typeface="Arial"/>
                <a:ea typeface="Arial"/>
                <a:cs typeface="Arial"/>
                <a:sym typeface="Arial"/>
              </a:rPr>
              <a:t>(5), 563–568.</a:t>
            </a:r>
            <a:endParaRPr sz="1400">
              <a:solidFill>
                <a:srgbClr val="000000"/>
              </a:solidFill>
              <a:latin typeface="Arial"/>
              <a:ea typeface="Arial"/>
              <a:cs typeface="Arial"/>
              <a:sym typeface="Arial"/>
            </a:endParaRPr>
          </a:p>
          <a:p>
            <a:pPr indent="-317500" lvl="0" marL="457200" rtl="0" algn="l">
              <a:lnSpc>
                <a:spcPct val="100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Marron, D. B., &amp; Maag, E. (2018). </a:t>
            </a:r>
            <a:r>
              <a:rPr i="1" lang="en" sz="1500" u="sng">
                <a:solidFill>
                  <a:srgbClr val="1155CC"/>
                </a:solidFill>
                <a:highlight>
                  <a:srgbClr val="FFFFFF"/>
                </a:highlight>
                <a:latin typeface="Arial"/>
                <a:ea typeface="Arial"/>
                <a:cs typeface="Arial"/>
                <a:sym typeface="Arial"/>
                <a:hlinkClick r:id="rId4">
                  <a:extLst>
                    <a:ext uri="{A12FA001-AC4F-418D-AE19-62706E023703}">
                      <ahyp:hlinkClr val="tx"/>
                    </a:ext>
                  </a:extLst>
                </a:hlinkClick>
              </a:rPr>
              <a:t>How to design carbon dividends </a:t>
            </a:r>
            <a:r>
              <a:rPr lang="en" sz="1500" u="sng">
                <a:solidFill>
                  <a:srgbClr val="1155CC"/>
                </a:solidFill>
                <a:highlight>
                  <a:srgbClr val="FFFFFF"/>
                </a:highlight>
                <a:latin typeface="Arial"/>
                <a:ea typeface="Arial"/>
                <a:cs typeface="Arial"/>
                <a:sym typeface="Arial"/>
                <a:hlinkClick r:id="rId5">
                  <a:extLst>
                    <a:ext uri="{A12FA001-AC4F-418D-AE19-62706E023703}">
                      <ahyp:hlinkClr val="tx"/>
                    </a:ext>
                  </a:extLst>
                </a:hlinkClick>
              </a:rPr>
              <a:t> (Links to an external site.)</a:t>
            </a:r>
            <a:r>
              <a:rPr lang="en" sz="1400">
                <a:solidFill>
                  <a:srgbClr val="000000"/>
                </a:solidFill>
                <a:latin typeface="Arial"/>
                <a:ea typeface="Arial"/>
                <a:cs typeface="Arial"/>
                <a:sym typeface="Arial"/>
              </a:rPr>
              <a:t> [Report]. Tax Policy Center.</a:t>
            </a:r>
            <a:endParaRPr sz="1400">
              <a:solidFill>
                <a:srgbClr val="000000"/>
              </a:solidFill>
              <a:latin typeface="Arial"/>
              <a:ea typeface="Arial"/>
              <a:cs typeface="Arial"/>
              <a:sym typeface="Arial"/>
            </a:endParaRPr>
          </a:p>
          <a:p>
            <a:pPr indent="-330200" lvl="0" marL="457200" rtl="0" algn="l">
              <a:lnSpc>
                <a:spcPct val="100000"/>
              </a:lnSpc>
              <a:spcBef>
                <a:spcPts val="1000"/>
              </a:spcBef>
              <a:spcAft>
                <a:spcPts val="0"/>
              </a:spcAft>
              <a:buClr>
                <a:srgbClr val="000000"/>
              </a:buClr>
              <a:buSzPts val="1600"/>
              <a:buFont typeface="Arial"/>
              <a:buChar char="●"/>
            </a:pPr>
            <a:r>
              <a:rPr i="1" lang="en" sz="1400">
                <a:solidFill>
                  <a:srgbClr val="000000"/>
                </a:solidFill>
                <a:latin typeface="Arial"/>
                <a:ea typeface="Arial"/>
                <a:cs typeface="Arial"/>
                <a:sym typeface="Arial"/>
              </a:rPr>
              <a:t>The Effects of Climate Change</a:t>
            </a:r>
            <a:r>
              <a:rPr lang="en" sz="1400">
                <a:solidFill>
                  <a:srgbClr val="000000"/>
                </a:solidFill>
                <a:latin typeface="Arial"/>
                <a:ea typeface="Arial"/>
                <a:cs typeface="Arial"/>
                <a:sym typeface="Arial"/>
              </a:rPr>
              <a:t>. (n.d.). Climate Change: Vital Signs of the Planet. Retrieved August 9, 2020, from</a:t>
            </a:r>
            <a:r>
              <a:rPr lang="en" sz="1400">
                <a:solidFill>
                  <a:srgbClr val="000000"/>
                </a:solidFill>
                <a:uFill>
                  <a:noFill/>
                </a:uFill>
                <a:latin typeface="Arial"/>
                <a:ea typeface="Arial"/>
                <a:cs typeface="Arial"/>
                <a:sym typeface="Arial"/>
                <a:hlinkClick r:id="rId6">
                  <a:extLst>
                    <a:ext uri="{A12FA001-AC4F-418D-AE19-62706E023703}">
                      <ahyp:hlinkClr val="tx"/>
                    </a:ext>
                  </a:extLst>
                </a:hlinkClick>
              </a:rPr>
              <a:t> </a:t>
            </a:r>
            <a:r>
              <a:rPr lang="en" sz="1400" u="sng">
                <a:solidFill>
                  <a:schemeClr val="accent5"/>
                </a:solidFill>
                <a:latin typeface="Arial"/>
                <a:ea typeface="Arial"/>
                <a:cs typeface="Arial"/>
                <a:sym typeface="Arial"/>
                <a:hlinkClick r:id="rId7">
                  <a:extLst>
                    <a:ext uri="{A12FA001-AC4F-418D-AE19-62706E023703}">
                      <ahyp:hlinkClr val="tx"/>
                    </a:ext>
                  </a:extLst>
                </a:hlinkClick>
              </a:rPr>
              <a:t>https://climate.nasa.gov/effects</a:t>
            </a:r>
            <a:endParaRPr sz="1600">
              <a:solidFill>
                <a:srgbClr val="000000"/>
              </a:solidFill>
              <a:latin typeface="Arial"/>
              <a:ea typeface="Arial"/>
              <a:cs typeface="Arial"/>
              <a:sym typeface="Arial"/>
            </a:endParaRPr>
          </a:p>
          <a:p>
            <a:pPr indent="-317500" lvl="0" marL="457200" rtl="0" algn="l">
              <a:lnSpc>
                <a:spcPct val="100000"/>
              </a:lnSpc>
              <a:spcBef>
                <a:spcPts val="1000"/>
              </a:spcBef>
              <a:spcAft>
                <a:spcPts val="0"/>
              </a:spcAft>
              <a:buClr>
                <a:srgbClr val="000000"/>
              </a:buClr>
              <a:buSzPts val="1400"/>
              <a:buFont typeface="Arial"/>
              <a:buChar char="●"/>
            </a:pPr>
            <a:r>
              <a:rPr i="1" lang="en" sz="1400">
                <a:solidFill>
                  <a:srgbClr val="000000"/>
                </a:solidFill>
                <a:latin typeface="Arial"/>
                <a:ea typeface="Arial"/>
                <a:cs typeface="Arial"/>
                <a:sym typeface="Arial"/>
              </a:rPr>
              <a:t>The Causes of Climate Change</a:t>
            </a:r>
            <a:r>
              <a:rPr lang="en" sz="1400">
                <a:solidFill>
                  <a:srgbClr val="000000"/>
                </a:solidFill>
                <a:latin typeface="Arial"/>
                <a:ea typeface="Arial"/>
                <a:cs typeface="Arial"/>
                <a:sym typeface="Arial"/>
              </a:rPr>
              <a:t>. (n.d.). Climate Change: Vital Signs of the Planet. Retrieved August 9, 2020, from</a:t>
            </a:r>
            <a:r>
              <a:rPr lang="en" sz="1400">
                <a:solidFill>
                  <a:srgbClr val="000000"/>
                </a:solidFill>
                <a:uFill>
                  <a:noFill/>
                </a:uFill>
                <a:latin typeface="Arial"/>
                <a:ea typeface="Arial"/>
                <a:cs typeface="Arial"/>
                <a:sym typeface="Arial"/>
                <a:hlinkClick r:id="rId8">
                  <a:extLst>
                    <a:ext uri="{A12FA001-AC4F-418D-AE19-62706E023703}">
                      <ahyp:hlinkClr val="tx"/>
                    </a:ext>
                  </a:extLst>
                </a:hlinkClick>
              </a:rPr>
              <a:t> </a:t>
            </a:r>
            <a:r>
              <a:rPr lang="en" sz="1400" u="sng">
                <a:solidFill>
                  <a:schemeClr val="accent5"/>
                </a:solidFill>
                <a:latin typeface="Arial"/>
                <a:ea typeface="Arial"/>
                <a:cs typeface="Arial"/>
                <a:sym typeface="Arial"/>
                <a:hlinkClick r:id="rId9">
                  <a:extLst>
                    <a:ext uri="{A12FA001-AC4F-418D-AE19-62706E023703}">
                      <ahyp:hlinkClr val="tx"/>
                    </a:ext>
                  </a:extLst>
                </a:hlinkClick>
              </a:rPr>
              <a:t>https://climate.nasa.gov/causes</a:t>
            </a:r>
            <a:endParaRPr sz="1400" u="sng">
              <a:solidFill>
                <a:schemeClr val="accent5"/>
              </a:solidFill>
              <a:latin typeface="Arial"/>
              <a:ea typeface="Arial"/>
              <a:cs typeface="Arial"/>
              <a:sym typeface="Arial"/>
            </a:endParaRPr>
          </a:p>
          <a:p>
            <a:pPr indent="0" lvl="0" marL="0" rtl="0" algn="l">
              <a:lnSpc>
                <a:spcPct val="100000"/>
              </a:lnSpc>
              <a:spcBef>
                <a:spcPts val="100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