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21945600" cy="329184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6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A6D6"/>
    <a:srgbClr val="56A0D3"/>
    <a:srgbClr val="5DA4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923" autoAdjust="0"/>
    <p:restoredTop sz="94660"/>
  </p:normalViewPr>
  <p:slideViewPr>
    <p:cSldViewPr snapToGrid="0">
      <p:cViewPr>
        <p:scale>
          <a:sx n="80" d="100"/>
          <a:sy n="80" d="100"/>
        </p:scale>
        <p:origin x="264" y="-6712"/>
      </p:cViewPr>
      <p:guideLst>
        <p:guide orient="horz" pos="10368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C3F6-2AA5-4FBF-BB44-CA8CD62AEE03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3447-A42F-4CD0-9ED1-F0ECAF3BA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9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C3F6-2AA5-4FBF-BB44-CA8CD62AEE03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3447-A42F-4CD0-9ED1-F0ECAF3BA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2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C3F6-2AA5-4FBF-BB44-CA8CD62AEE03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3447-A42F-4CD0-9ED1-F0ECAF3BA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4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C3F6-2AA5-4FBF-BB44-CA8CD62AEE03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3447-A42F-4CD0-9ED1-F0ECAF3BA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5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C3F6-2AA5-4FBF-BB44-CA8CD62AEE03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3447-A42F-4CD0-9ED1-F0ECAF3BA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3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C3F6-2AA5-4FBF-BB44-CA8CD62AEE03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3447-A42F-4CD0-9ED1-F0ECAF3BA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3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C3F6-2AA5-4FBF-BB44-CA8CD62AEE03}" type="datetimeFigureOut">
              <a:rPr lang="en-US" smtClean="0"/>
              <a:t>3/22/16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3447-A42F-4CD0-9ED1-F0ECAF3BA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0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C3F6-2AA5-4FBF-BB44-CA8CD62AEE03}" type="datetimeFigureOut">
              <a:rPr lang="en-US" smtClean="0"/>
              <a:t>3/22/16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3447-A42F-4CD0-9ED1-F0ECAF3BA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2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C3F6-2AA5-4FBF-BB44-CA8CD62AEE03}" type="datetimeFigureOut">
              <a:rPr lang="en-US" smtClean="0"/>
              <a:t>3/22/16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3447-A42F-4CD0-9ED1-F0ECAF3BA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4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C3F6-2AA5-4FBF-BB44-CA8CD62AEE03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3447-A42F-4CD0-9ED1-F0ECAF3BA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2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C3F6-2AA5-4FBF-BB44-CA8CD62AEE03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3447-A42F-4CD0-9ED1-F0ECAF3BA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5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9C3F6-2AA5-4FBF-BB44-CA8CD62AEE03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03447-A42F-4CD0-9ED1-F0ECAF3BA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9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silver.web.unc.ed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21031200" cy="4376057"/>
          </a:xfrm>
          <a:prstGeom prst="rect">
            <a:avLst/>
          </a:prstGeom>
          <a:solidFill>
            <a:srgbClr val="60A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784" y="957942"/>
            <a:ext cx="197555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err="1">
                <a:solidFill>
                  <a:schemeClr val="bg1"/>
                </a:solidFill>
              </a:rPr>
              <a:t>pASSWORD</a:t>
            </a:r>
            <a:r>
              <a:rPr lang="en-US" sz="7200" b="1" dirty="0">
                <a:solidFill>
                  <a:schemeClr val="bg1"/>
                </a:solidFill>
              </a:rPr>
              <a:t> </a:t>
            </a:r>
            <a:r>
              <a:rPr lang="en-US" sz="7200" b="1" dirty="0" err="1">
                <a:solidFill>
                  <a:schemeClr val="bg1"/>
                </a:solidFill>
              </a:rPr>
              <a:t>tYPOS</a:t>
            </a:r>
            <a:r>
              <a:rPr lang="en-US" sz="7200" b="1" dirty="0">
                <a:solidFill>
                  <a:schemeClr val="bg1"/>
                </a:solidFill>
              </a:rPr>
              <a:t> </a:t>
            </a:r>
            <a:r>
              <a:rPr lang="en-US" sz="7200" b="1" dirty="0" smtClean="0">
                <a:solidFill>
                  <a:schemeClr val="bg1"/>
                </a:solidFill>
              </a:rPr>
              <a:t>and</a:t>
            </a:r>
          </a:p>
          <a:p>
            <a:pPr algn="ctr"/>
            <a:r>
              <a:rPr lang="en-US" sz="7200" b="1" dirty="0" smtClean="0">
                <a:solidFill>
                  <a:schemeClr val="bg1"/>
                </a:solidFill>
              </a:rPr>
              <a:t>How </a:t>
            </a:r>
            <a:r>
              <a:rPr lang="en-US" sz="7200" b="1" dirty="0">
                <a:solidFill>
                  <a:schemeClr val="bg1"/>
                </a:solidFill>
              </a:rPr>
              <a:t>to Correct Them Securely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0" y="3440261"/>
            <a:ext cx="1682931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>
                <a:solidFill>
                  <a:schemeClr val="bg1"/>
                </a:solidFill>
              </a:rPr>
              <a:t>Rahul </a:t>
            </a:r>
            <a:r>
              <a:rPr lang="en-US" sz="3800" b="1" dirty="0" smtClean="0">
                <a:solidFill>
                  <a:schemeClr val="bg1"/>
                </a:solidFill>
              </a:rPr>
              <a:t>Chatterjee, </a:t>
            </a:r>
            <a:r>
              <a:rPr lang="en-US" sz="3800" b="1" dirty="0">
                <a:solidFill>
                  <a:schemeClr val="bg1"/>
                </a:solidFill>
              </a:rPr>
              <a:t>Anish </a:t>
            </a:r>
            <a:r>
              <a:rPr lang="en-US" sz="3800" b="1" dirty="0" err="1" smtClean="0">
                <a:solidFill>
                  <a:schemeClr val="bg1"/>
                </a:solidFill>
              </a:rPr>
              <a:t>Athayle</a:t>
            </a:r>
            <a:r>
              <a:rPr lang="en-US" sz="3800" b="1" dirty="0" smtClean="0">
                <a:solidFill>
                  <a:schemeClr val="bg1"/>
                </a:solidFill>
              </a:rPr>
              <a:t>, </a:t>
            </a:r>
            <a:r>
              <a:rPr lang="en-US" sz="3800" b="1" dirty="0" err="1">
                <a:solidFill>
                  <a:schemeClr val="bg1"/>
                </a:solidFill>
              </a:rPr>
              <a:t>Devdatta</a:t>
            </a:r>
            <a:r>
              <a:rPr lang="en-US" sz="3800" b="1" dirty="0">
                <a:solidFill>
                  <a:schemeClr val="bg1"/>
                </a:solidFill>
              </a:rPr>
              <a:t> </a:t>
            </a:r>
            <a:r>
              <a:rPr lang="en-US" sz="3800" b="1" dirty="0" err="1" smtClean="0">
                <a:solidFill>
                  <a:schemeClr val="bg1"/>
                </a:solidFill>
              </a:rPr>
              <a:t>Akhawe</a:t>
            </a:r>
            <a:r>
              <a:rPr lang="en-US" sz="3800" b="1" dirty="0" smtClean="0">
                <a:solidFill>
                  <a:schemeClr val="bg1"/>
                </a:solidFill>
              </a:rPr>
              <a:t>, </a:t>
            </a:r>
            <a:r>
              <a:rPr lang="en-US" sz="3800" b="1" dirty="0">
                <a:solidFill>
                  <a:schemeClr val="bg1"/>
                </a:solidFill>
              </a:rPr>
              <a:t>Ari </a:t>
            </a:r>
            <a:r>
              <a:rPr lang="en-US" sz="3800" b="1" dirty="0" err="1" smtClean="0">
                <a:solidFill>
                  <a:schemeClr val="bg1"/>
                </a:solidFill>
              </a:rPr>
              <a:t>Juels</a:t>
            </a:r>
            <a:r>
              <a:rPr lang="en-US" sz="3800" b="1" dirty="0" smtClean="0">
                <a:solidFill>
                  <a:schemeClr val="bg1"/>
                </a:solidFill>
              </a:rPr>
              <a:t>, </a:t>
            </a:r>
            <a:r>
              <a:rPr lang="en-US" sz="3800" b="1" dirty="0">
                <a:solidFill>
                  <a:schemeClr val="bg1"/>
                </a:solidFill>
              </a:rPr>
              <a:t>Thomas </a:t>
            </a:r>
            <a:r>
              <a:rPr lang="en-US" sz="3800" b="1" dirty="0" err="1" smtClean="0">
                <a:solidFill>
                  <a:schemeClr val="bg1"/>
                </a:solidFill>
              </a:rPr>
              <a:t>Ristenpart</a:t>
            </a:r>
            <a:endParaRPr lang="en-US" sz="38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en-US" sz="3800" i="1" dirty="0" err="1" smtClean="0">
                <a:solidFill>
                  <a:schemeClr val="bg1"/>
                </a:solidFill>
              </a:rPr>
              <a:t>rahul@cs.cornell.edu</a:t>
            </a:r>
            <a:endParaRPr lang="en-US" altLang="en-US" sz="3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1350858"/>
            <a:ext cx="2103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800" i="1" dirty="0">
                <a:hlinkClick r:id="rId2"/>
              </a:rPr>
              <a:t>http://</a:t>
            </a:r>
            <a:r>
              <a:rPr lang="en-US" altLang="en-US" sz="4800" i="1" dirty="0" smtClean="0">
                <a:hlinkClick r:id="rId2"/>
              </a:rPr>
              <a:t>silver.web.unc.edu</a:t>
            </a:r>
            <a:r>
              <a:rPr lang="en-US" altLang="en-US" sz="4800" i="1" dirty="0" smtClean="0"/>
              <a:t>	            Cloud </a:t>
            </a:r>
            <a:r>
              <a:rPr lang="en-US" altLang="en-US" sz="4800" i="1" dirty="0"/>
              <a:t>Security Horizons Summit, March 2016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0" y="5050970"/>
            <a:ext cx="0" cy="25281234"/>
          </a:xfrm>
          <a:prstGeom prst="line">
            <a:avLst/>
          </a:prstGeom>
          <a:ln w="25400">
            <a:solidFill>
              <a:srgbClr val="60A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57200" y="30958970"/>
            <a:ext cx="21031200" cy="0"/>
          </a:xfrm>
          <a:prstGeom prst="line">
            <a:avLst/>
          </a:prstGeom>
          <a:ln w="25400">
            <a:solidFill>
              <a:srgbClr val="60A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83784" y="1120060"/>
            <a:ext cx="2926216" cy="3050336"/>
            <a:chOff x="2667000" y="1905000"/>
            <a:chExt cx="3810000" cy="38100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1905000"/>
              <a:ext cx="3810000" cy="304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2667000" y="4953000"/>
              <a:ext cx="3810000" cy="76200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45720" rIns="91440" bIns="45720">
              <a:normAutofit fontScale="77500" lnSpcReduction="20000"/>
            </a:bodyPr>
            <a:lstStyle/>
            <a:p>
              <a:pPr algn="ctr"/>
              <a:r>
                <a:rPr lang="en-US" sz="5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rPr>
                <a:t>Project Silver</a:t>
              </a:r>
              <a:endParaRPr lang="en-US" sz="5400" b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endParaRPr>
            </a:p>
          </p:txBody>
        </p:sp>
      </p:grpSp>
      <p:sp>
        <p:nvSpPr>
          <p:cNvPr id="14" name="Text Box 16195"/>
          <p:cNvSpPr txBox="1">
            <a:spLocks noChangeArrowheads="1"/>
          </p:cNvSpPr>
          <p:nvPr/>
        </p:nvSpPr>
        <p:spPr bwMode="auto">
          <a:xfrm>
            <a:off x="457200" y="5324582"/>
            <a:ext cx="10210800" cy="822960"/>
          </a:xfrm>
          <a:prstGeom prst="rect">
            <a:avLst/>
          </a:prstGeom>
          <a:solidFill>
            <a:srgbClr val="5D568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6" tIns="34288" rIns="68576" bIns="34288"/>
          <a:lstStyle>
            <a:lvl1pPr defTabSz="684213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4213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4213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4213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4213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800" b="1" i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Introduction</a:t>
            </a:r>
            <a:endParaRPr lang="en-US" altLang="en-US" sz="4800" b="1" i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" name="Text Box 16195"/>
          <p:cNvSpPr txBox="1">
            <a:spLocks noChangeArrowheads="1"/>
          </p:cNvSpPr>
          <p:nvPr/>
        </p:nvSpPr>
        <p:spPr bwMode="auto">
          <a:xfrm>
            <a:off x="11277601" y="5324582"/>
            <a:ext cx="10210800" cy="822960"/>
          </a:xfrm>
          <a:prstGeom prst="rect">
            <a:avLst/>
          </a:prstGeom>
          <a:solidFill>
            <a:srgbClr val="5D568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6" tIns="34288" rIns="68576" bIns="34288"/>
          <a:lstStyle>
            <a:lvl1pPr defTabSz="684213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4213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4213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4213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4213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800" b="1" i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Typo Correction</a:t>
            </a:r>
            <a:endParaRPr lang="en-US" altLang="en-US" sz="4800" b="1" i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Text Box 16195"/>
          <p:cNvSpPr txBox="1">
            <a:spLocks noChangeArrowheads="1"/>
          </p:cNvSpPr>
          <p:nvPr/>
        </p:nvSpPr>
        <p:spPr bwMode="auto">
          <a:xfrm>
            <a:off x="11277601" y="19261106"/>
            <a:ext cx="10210800" cy="822960"/>
          </a:xfrm>
          <a:prstGeom prst="rect">
            <a:avLst/>
          </a:prstGeom>
          <a:solidFill>
            <a:srgbClr val="5D568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6" tIns="34288" rIns="68576" bIns="34288"/>
          <a:lstStyle>
            <a:lvl1pPr defTabSz="684213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4213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4213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4213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4213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800" b="1" i="1" smtClean="0">
                <a:solidFill>
                  <a:schemeClr val="bg1"/>
                </a:solidFill>
                <a:cs typeface="Times New Roman" panose="02020603050405020304" pitchFamily="18" charset="0"/>
              </a:rPr>
              <a:t>Security</a:t>
            </a:r>
            <a:endParaRPr lang="en-US" altLang="en-US" sz="4800" b="1" i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8" name="Text Box 16195"/>
          <p:cNvSpPr txBox="1">
            <a:spLocks noChangeArrowheads="1"/>
          </p:cNvSpPr>
          <p:nvPr/>
        </p:nvSpPr>
        <p:spPr bwMode="auto">
          <a:xfrm>
            <a:off x="457200" y="15710697"/>
            <a:ext cx="10210800" cy="822960"/>
          </a:xfrm>
          <a:prstGeom prst="rect">
            <a:avLst/>
          </a:prstGeom>
          <a:solidFill>
            <a:srgbClr val="5D568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6" tIns="34288" rIns="68576" bIns="34288"/>
          <a:lstStyle>
            <a:lvl1pPr defTabSz="684213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4213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4213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4213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4213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800" b="1" i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Typo Rates</a:t>
            </a:r>
            <a:endParaRPr lang="en-US" altLang="en-US" sz="4800" b="1" i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6155217"/>
            <a:ext cx="102108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Typos are annoying.</a:t>
            </a:r>
          </a:p>
          <a:p>
            <a:r>
              <a:rPr lang="en-US" sz="4000" dirty="0" smtClean="0"/>
              <a:t>Websites reject a login attempt even if a legitimate user makes small typographical mistakes when typing password.  This </a:t>
            </a:r>
            <a:r>
              <a:rPr lang="en-US" sz="4000" dirty="0" smtClean="0">
                <a:solidFill>
                  <a:srgbClr val="FF0000"/>
                </a:solidFill>
              </a:rPr>
              <a:t>hampers user experience</a:t>
            </a:r>
            <a:r>
              <a:rPr lang="en-US" sz="4000" dirty="0"/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FF0000"/>
                </a:solidFill>
              </a:rPr>
              <a:t>discourages users from choosing long passwords</a:t>
            </a:r>
            <a:r>
              <a:rPr lang="en-US" sz="4000" dirty="0" smtClean="0"/>
              <a:t>.</a:t>
            </a:r>
          </a:p>
          <a:p>
            <a:endParaRPr lang="en-US" sz="4000" dirty="0" smtClean="0"/>
          </a:p>
          <a:p>
            <a:r>
              <a:rPr lang="en-US" sz="4000" dirty="0" smtClean="0"/>
              <a:t>We analyze the </a:t>
            </a:r>
            <a:r>
              <a:rPr lang="en-US" sz="4000" u="sng" dirty="0" smtClean="0"/>
              <a:t>usability benefits</a:t>
            </a:r>
            <a:r>
              <a:rPr lang="en-US" sz="4000" dirty="0" smtClean="0"/>
              <a:t> and </a:t>
            </a:r>
            <a:r>
              <a:rPr lang="en-US" sz="4000" u="sng" dirty="0" smtClean="0"/>
              <a:t>security loss</a:t>
            </a:r>
            <a:r>
              <a:rPr lang="en-US" sz="4000" dirty="0" smtClean="0"/>
              <a:t> of tolerating small typographical </a:t>
            </a:r>
            <a:r>
              <a:rPr lang="en-US" sz="4000" dirty="0"/>
              <a:t>errors </a:t>
            </a:r>
            <a:r>
              <a:rPr lang="en-US" sz="4000" dirty="0" smtClean="0"/>
              <a:t>in submitted passwords.  </a:t>
            </a:r>
            <a:endParaRPr lang="en-US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11277601" y="6234120"/>
            <a:ext cx="10210800" cy="1240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Correctors: </a:t>
            </a:r>
            <a:r>
              <a:rPr lang="en-US" sz="4000" dirty="0"/>
              <a:t>A set of simple transformation functions that corrects </a:t>
            </a:r>
            <a:r>
              <a:rPr lang="en-US" sz="4000" i="1" dirty="0"/>
              <a:t>easily correctable typos</a:t>
            </a:r>
            <a:r>
              <a:rPr lang="en-US" sz="4000" dirty="0"/>
              <a:t>. </a:t>
            </a:r>
            <a:r>
              <a:rPr lang="en-US" sz="4000" b="1" dirty="0"/>
              <a:t>e.g., </a:t>
            </a:r>
            <a:r>
              <a:rPr lang="en-US" sz="3600" dirty="0" err="1">
                <a:latin typeface="Monaco" charset="0"/>
                <a:ea typeface="Monaco" charset="0"/>
                <a:cs typeface="Monaco" charset="0"/>
              </a:rPr>
              <a:t>swc</a:t>
            </a:r>
            <a:r>
              <a:rPr lang="en-US" sz="3600" dirty="0">
                <a:latin typeface="Monaco" charset="0"/>
                <a:ea typeface="Monaco" charset="0"/>
                <a:cs typeface="Monaco" charset="0"/>
              </a:rPr>
              <a:t>-all</a:t>
            </a:r>
            <a:r>
              <a:rPr lang="en-US" sz="4000" dirty="0"/>
              <a:t>, switches the case of all the  letters in a password.</a:t>
            </a:r>
            <a:endParaRPr lang="en-US" sz="4000" b="1" dirty="0"/>
          </a:p>
          <a:p>
            <a:endParaRPr lang="en-US" sz="4000" i="1" dirty="0"/>
          </a:p>
          <a:p>
            <a:r>
              <a:rPr lang="en-US" sz="4000" b="1" dirty="0" smtClean="0"/>
              <a:t>Correcting typos </a:t>
            </a:r>
            <a:r>
              <a:rPr lang="en-US" sz="4000" b="1" dirty="0"/>
              <a:t>on the </a:t>
            </a:r>
            <a:r>
              <a:rPr lang="en-US" sz="4000" b="1" dirty="0" smtClean="0"/>
              <a:t>fly</a:t>
            </a:r>
            <a:r>
              <a:rPr lang="en-US" sz="4000" dirty="0"/>
              <a:t>:</a:t>
            </a:r>
          </a:p>
          <a:p>
            <a:r>
              <a:rPr lang="en-US" sz="4000" dirty="0"/>
              <a:t>Allow </a:t>
            </a:r>
            <a:r>
              <a:rPr lang="en-US" sz="4000" dirty="0" smtClean="0"/>
              <a:t>login </a:t>
            </a:r>
            <a:r>
              <a:rPr lang="en-US" sz="4000" dirty="0"/>
              <a:t>if either the entered password or any of the corrected </a:t>
            </a:r>
            <a:r>
              <a:rPr lang="en-US" sz="4000" dirty="0" smtClean="0"/>
              <a:t>versions </a:t>
            </a:r>
            <a:r>
              <a:rPr lang="en-US" sz="4000" dirty="0"/>
              <a:t>of it matches the stored </a:t>
            </a:r>
            <a:r>
              <a:rPr lang="en-US" sz="4000" dirty="0" smtClean="0"/>
              <a:t>password.  </a:t>
            </a:r>
          </a:p>
          <a:p>
            <a:r>
              <a:rPr lang="en-US" sz="4000" dirty="0" smtClean="0"/>
              <a:t>Compatible </a:t>
            </a:r>
            <a:r>
              <a:rPr lang="en-US" sz="4000" dirty="0"/>
              <a:t>with existing password </a:t>
            </a:r>
            <a:r>
              <a:rPr lang="en-US" sz="4000" dirty="0" smtClean="0"/>
              <a:t>stores, and:</a:t>
            </a:r>
            <a:endParaRPr lang="en-US" sz="4000" dirty="0"/>
          </a:p>
          <a:p>
            <a:pPr marL="914400" indent="-914400">
              <a:buFont typeface="+mj-lt"/>
              <a:buAutoNum type="arabicPeriod"/>
            </a:pPr>
            <a:r>
              <a:rPr lang="en-US" sz="4000" dirty="0" smtClean="0"/>
              <a:t>Offline </a:t>
            </a:r>
            <a:r>
              <a:rPr lang="en-US" sz="4000" dirty="0"/>
              <a:t>attack remains unchanged.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000" dirty="0" smtClean="0"/>
              <a:t>Online </a:t>
            </a:r>
            <a:r>
              <a:rPr lang="en-US" sz="4000" dirty="0"/>
              <a:t>attack </a:t>
            </a:r>
            <a:r>
              <a:rPr lang="en-US" sz="4000" dirty="0" smtClean="0"/>
              <a:t>can be </a:t>
            </a:r>
            <a:r>
              <a:rPr lang="en-US" sz="4000" dirty="0"/>
              <a:t>throttled </a:t>
            </a:r>
            <a:r>
              <a:rPr lang="en-US" sz="4000" dirty="0" smtClean="0"/>
              <a:t>by the website if the website sees a lot of failed </a:t>
            </a:r>
            <a:r>
              <a:rPr lang="en-US" sz="4000" dirty="0"/>
              <a:t>login attempts. </a:t>
            </a:r>
          </a:p>
          <a:p>
            <a:pPr marL="571500" indent="-571500">
              <a:buFont typeface="Arial" charset="0"/>
              <a:buChar char="•"/>
            </a:pPr>
            <a:endParaRPr lang="en-US" sz="4000" b="1" dirty="0" smtClean="0"/>
          </a:p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Our</a:t>
            </a:r>
            <a:r>
              <a:rPr lang="en-US" sz="4000" b="1" dirty="0" smtClean="0"/>
              <a:t> free corrections theorem</a:t>
            </a:r>
            <a:r>
              <a:rPr lang="en-US" sz="4000" dirty="0" smtClean="0"/>
              <a:t> proves that one can correct typos without any security loss, in theory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We provide practical typo tolerant password checkers</a:t>
            </a:r>
            <a:r>
              <a:rPr lang="en-US" sz="4000" dirty="0"/>
              <a:t> </a:t>
            </a:r>
            <a:r>
              <a:rPr lang="en-US" sz="4000" dirty="0" smtClean="0"/>
              <a:t>based on the theory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6708916"/>
            <a:ext cx="102108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Collected typo data using studies conducted at: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000" dirty="0" smtClean="0"/>
              <a:t>Amazon Mechanical Turk, and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000" dirty="0" smtClean="0"/>
              <a:t>Dropbox login infrastructure</a:t>
            </a:r>
          </a:p>
          <a:p>
            <a:endParaRPr lang="en-US" sz="4000" b="1" dirty="0" smtClean="0"/>
          </a:p>
          <a:p>
            <a:r>
              <a:rPr lang="en-US" sz="4000" b="1" dirty="0" err="1" smtClean="0"/>
              <a:t>Dropbox</a:t>
            </a:r>
            <a:r>
              <a:rPr lang="en-US" sz="4000" b="1" dirty="0" smtClean="0"/>
              <a:t> results:</a:t>
            </a:r>
            <a:endParaRPr lang="en-US" sz="4000" b="1" dirty="0"/>
          </a:p>
          <a:p>
            <a:pPr marL="685800" indent="-685800">
              <a:buFont typeface="Arial" charset="0"/>
              <a:buChar char="•"/>
            </a:pPr>
            <a:r>
              <a:rPr lang="en-US" sz="4000" dirty="0" smtClean="0">
                <a:solidFill>
                  <a:schemeClr val="accent5"/>
                </a:solidFill>
              </a:rPr>
              <a:t>9</a:t>
            </a:r>
            <a:r>
              <a:rPr lang="en-US" sz="4000" dirty="0">
                <a:solidFill>
                  <a:schemeClr val="accent5"/>
                </a:solidFill>
              </a:rPr>
              <a:t>%</a:t>
            </a:r>
            <a:r>
              <a:rPr lang="en-US" sz="4000" dirty="0"/>
              <a:t> of all the </a:t>
            </a:r>
            <a:r>
              <a:rPr lang="en-US" sz="4000" dirty="0" smtClean="0"/>
              <a:t>logins fail due to 3 typos, such as accidental pressing caps-lock key.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000" dirty="0" smtClean="0"/>
              <a:t>fixing these simple typos can </a:t>
            </a:r>
            <a:r>
              <a:rPr lang="en-US" sz="4000" dirty="0"/>
              <a:t>increase total login by </a:t>
            </a:r>
            <a:r>
              <a:rPr lang="en-US" sz="4000" dirty="0" smtClean="0">
                <a:solidFill>
                  <a:schemeClr val="accent5"/>
                </a:solidFill>
              </a:rPr>
              <a:t>3%</a:t>
            </a:r>
            <a:r>
              <a:rPr lang="en-US" sz="4000" dirty="0" smtClean="0"/>
              <a:t> in Dropbox.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000" dirty="0" smtClean="0"/>
              <a:t>delay in login can be saved by </a:t>
            </a:r>
            <a:r>
              <a:rPr lang="en-US" sz="4000" dirty="0" smtClean="0">
                <a:solidFill>
                  <a:schemeClr val="accent1"/>
                </a:solidFill>
              </a:rPr>
              <a:t>100 seconds </a:t>
            </a:r>
            <a:r>
              <a:rPr lang="en-US" sz="4000" dirty="0" smtClean="0"/>
              <a:t>for </a:t>
            </a:r>
            <a:r>
              <a:rPr lang="en-US" sz="4000" dirty="0" smtClean="0">
                <a:solidFill>
                  <a:schemeClr val="accent1"/>
                </a:solidFill>
              </a:rPr>
              <a:t>20%</a:t>
            </a:r>
            <a:r>
              <a:rPr lang="en-US" sz="4000" dirty="0" smtClean="0"/>
              <a:t> of the users. </a:t>
            </a:r>
            <a:endParaRPr lang="en-US" sz="4000" i="1" dirty="0" smtClean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/>
          <a:srcRect l="16978"/>
          <a:stretch/>
        </p:blipFill>
        <p:spPr>
          <a:xfrm>
            <a:off x="14276452" y="21597089"/>
            <a:ext cx="7211947" cy="604127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1277601" y="20102674"/>
            <a:ext cx="102107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Security </a:t>
            </a:r>
            <a:r>
              <a:rPr lang="en-US" sz="4000" b="1" dirty="0" smtClean="0"/>
              <a:t>Degradation</a:t>
            </a:r>
            <a:endParaRPr lang="en-US" sz="40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3588211"/>
            <a:ext cx="10210800" cy="436189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83784" y="28023880"/>
            <a:ext cx="97842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Figure:  (</a:t>
            </a:r>
            <a:r>
              <a:rPr lang="en-US" sz="3600" b="1" dirty="0" smtClean="0"/>
              <a:t>Left</a:t>
            </a:r>
            <a:r>
              <a:rPr lang="en-US" sz="3600" dirty="0" smtClean="0"/>
              <a:t>) Fraction of failed logins due to some easily correctable typos. (</a:t>
            </a:r>
            <a:r>
              <a:rPr lang="en-US" sz="3600" b="1" dirty="0" smtClean="0"/>
              <a:t>Right</a:t>
            </a:r>
            <a:r>
              <a:rPr lang="en-US" sz="3600" dirty="0" smtClean="0"/>
              <a:t>) Fraction of logins delayed due to those easily correctable typos.</a:t>
            </a:r>
            <a:endParaRPr lang="en-US" sz="36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156097"/>
              </p:ext>
            </p:extLst>
          </p:nvPr>
        </p:nvGraphicFramePr>
        <p:xfrm>
          <a:off x="457200" y="12346169"/>
          <a:ext cx="102108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  <a:gridCol w="5105400"/>
              </a:tblGrid>
              <a:tr h="534949">
                <a:tc>
                  <a:txBody>
                    <a:bodyPr/>
                    <a:lstStyle/>
                    <a:p>
                      <a:r>
                        <a:rPr lang="en-US" sz="4000" b="0" dirty="0" smtClean="0"/>
                        <a:t>Usability</a:t>
                      </a:r>
                      <a:endParaRPr lang="en-US" sz="4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0" dirty="0" smtClean="0"/>
                        <a:t>Security</a:t>
                      </a:r>
                      <a:endParaRPr lang="en-US" sz="4000" b="0" dirty="0"/>
                    </a:p>
                  </a:txBody>
                  <a:tcPr/>
                </a:tc>
              </a:tr>
              <a:tr h="534949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Fraction of login attempts results in successful</a:t>
                      </a:r>
                      <a:r>
                        <a:rPr lang="en-US" sz="3600" baseline="0" dirty="0" smtClean="0"/>
                        <a:t> login</a:t>
                      </a:r>
                      <a:r>
                        <a:rPr lang="en-US" sz="3600" dirty="0" smtClean="0"/>
                        <a:t>.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Success</a:t>
                      </a:r>
                      <a:r>
                        <a:rPr lang="en-US" sz="3600" baseline="0" dirty="0" smtClean="0"/>
                        <a:t> probability of an attacker in guessing a randomly sampled password within </a:t>
                      </a:r>
                      <a:r>
                        <a:rPr lang="en-US" sz="3600" i="1" baseline="0" dirty="0" smtClean="0"/>
                        <a:t>q</a:t>
                      </a:r>
                      <a:r>
                        <a:rPr lang="en-US" sz="3600" baseline="0" dirty="0" smtClean="0"/>
                        <a:t> tries.</a:t>
                      </a:r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 Box 16195"/>
          <p:cNvSpPr txBox="1">
            <a:spLocks noChangeArrowheads="1"/>
          </p:cNvSpPr>
          <p:nvPr/>
        </p:nvSpPr>
        <p:spPr bwMode="auto">
          <a:xfrm>
            <a:off x="11277600" y="27849148"/>
            <a:ext cx="10210800" cy="822960"/>
          </a:xfrm>
          <a:prstGeom prst="rect">
            <a:avLst/>
          </a:prstGeom>
          <a:solidFill>
            <a:srgbClr val="5D568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6" tIns="34288" rIns="68576" bIns="34288"/>
          <a:lstStyle>
            <a:lvl1pPr defTabSz="684213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4213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4213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4213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4213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800" b="1" i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Conclusion</a:t>
            </a:r>
            <a:endParaRPr lang="en-US" altLang="en-US" sz="4800" b="1" i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277601" y="28686691"/>
            <a:ext cx="102107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Typo correction in passwords is possible </a:t>
            </a:r>
            <a:r>
              <a:rPr lang="en-US" sz="4000" smtClean="0"/>
              <a:t>with negligible degradation </a:t>
            </a:r>
            <a:r>
              <a:rPr lang="en-US" sz="4000" dirty="0" smtClean="0"/>
              <a:t>in security.</a:t>
            </a:r>
            <a:endParaRPr lang="en-US" sz="4000" dirty="0"/>
          </a:p>
        </p:txBody>
      </p:sp>
      <p:sp>
        <p:nvSpPr>
          <p:cNvPr id="33" name="TextBox 32"/>
          <p:cNvSpPr txBox="1"/>
          <p:nvPr/>
        </p:nvSpPr>
        <p:spPr>
          <a:xfrm>
            <a:off x="11502776" y="22665292"/>
            <a:ext cx="2998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Only entered password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524750" y="23858280"/>
            <a:ext cx="2980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Try all typo correctors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353800" y="25040077"/>
            <a:ext cx="314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Fix typos except to blacklisted PWs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526402" y="26229032"/>
            <a:ext cx="2975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Fix typos except for heavy balls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415879" y="23845908"/>
            <a:ext cx="30530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1427912" y="25026525"/>
            <a:ext cx="30530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1427912" y="26212990"/>
            <a:ext cx="30530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76452" y="20900476"/>
            <a:ext cx="3302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2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572</TotalTime>
  <Words>358</Words>
  <Application>Microsoft Macintosh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Monaco</vt:lpstr>
      <vt:lpstr>Times New Roman</vt:lpstr>
      <vt:lpstr>Office Theme</vt:lpstr>
      <vt:lpstr>PowerPoint Presentation</vt:lpstr>
    </vt:vector>
  </TitlesOfParts>
  <Company>Computer Science, UNC Chapel Hill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Brett Piper</dc:creator>
  <cp:lastModifiedBy>Rahul Chatterjee</cp:lastModifiedBy>
  <cp:revision>41</cp:revision>
  <dcterms:created xsi:type="dcterms:W3CDTF">2015-10-01T14:45:24Z</dcterms:created>
  <dcterms:modified xsi:type="dcterms:W3CDTF">2016-03-22T21:01:54Z</dcterms:modified>
</cp:coreProperties>
</file>