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0" r:id="rId3"/>
    <p:sldId id="298" r:id="rId4"/>
    <p:sldId id="272" r:id="rId5"/>
    <p:sldId id="275" r:id="rId6"/>
    <p:sldId id="276" r:id="rId7"/>
    <p:sldId id="273" r:id="rId8"/>
    <p:sldId id="277" r:id="rId9"/>
    <p:sldId id="299" r:id="rId10"/>
    <p:sldId id="301" r:id="rId11"/>
    <p:sldId id="303" r:id="rId12"/>
    <p:sldId id="304" r:id="rId13"/>
    <p:sldId id="306" r:id="rId14"/>
    <p:sldId id="307" r:id="rId15"/>
    <p:sldId id="308" r:id="rId16"/>
    <p:sldId id="309" r:id="rId17"/>
    <p:sldId id="310" r:id="rId18"/>
    <p:sldId id="311" r:id="rId19"/>
    <p:sldId id="313" r:id="rId20"/>
    <p:sldId id="314" r:id="rId21"/>
    <p:sldId id="321" r:id="rId22"/>
    <p:sldId id="316" r:id="rId23"/>
    <p:sldId id="322" r:id="rId24"/>
    <p:sldId id="323" r:id="rId25"/>
    <p:sldId id="324" r:id="rId26"/>
    <p:sldId id="325" r:id="rId27"/>
    <p:sldId id="326" r:id="rId28"/>
    <p:sldId id="327" r:id="rId29"/>
    <p:sldId id="328" r:id="rId30"/>
    <p:sldId id="330" r:id="rId31"/>
    <p:sldId id="329" r:id="rId32"/>
    <p:sldId id="331" r:id="rId33"/>
    <p:sldId id="332" r:id="rId34"/>
    <p:sldId id="333" r:id="rId35"/>
    <p:sldId id="334" r:id="rId36"/>
    <p:sldId id="335" r:id="rId37"/>
    <p:sldId id="336" r:id="rId38"/>
    <p:sldId id="337" r:id="rId39"/>
    <p:sldId id="315" r:id="rId40"/>
    <p:sldId id="279"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3D9BC63-9707-4BE9-B434-35AA696CE7CF}"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BD349861-1495-429D-9BC0-748CB09512D7}" type="slidenum">
              <a:rPr lang="en-IN" smtClean="0"/>
              <a:t>‹#›</a:t>
            </a:fld>
            <a:endParaRPr lang="en-IN"/>
          </a:p>
        </p:txBody>
      </p:sp>
    </p:spTree>
    <p:extLst>
      <p:ext uri="{BB962C8B-B14F-4D97-AF65-F5344CB8AC3E}">
        <p14:creationId xmlns:p14="http://schemas.microsoft.com/office/powerpoint/2010/main" val="1808801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D9BC63-9707-4BE9-B434-35AA696CE7CF}"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349861-1495-429D-9BC0-748CB09512D7}" type="slidenum">
              <a:rPr lang="en-IN" smtClean="0"/>
              <a:t>‹#›</a:t>
            </a:fld>
            <a:endParaRPr lang="en-IN"/>
          </a:p>
        </p:txBody>
      </p:sp>
    </p:spTree>
    <p:extLst>
      <p:ext uri="{BB962C8B-B14F-4D97-AF65-F5344CB8AC3E}">
        <p14:creationId xmlns:p14="http://schemas.microsoft.com/office/powerpoint/2010/main" val="1602287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D9BC63-9707-4BE9-B434-35AA696CE7CF}"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349861-1495-429D-9BC0-748CB09512D7}"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428523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3D9BC63-9707-4BE9-B434-35AA696CE7CF}" type="datetimeFigureOut">
              <a:rPr lang="en-IN" smtClean="0"/>
              <a:t>06-05-2025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349861-1495-429D-9BC0-748CB09512D7}" type="slidenum">
              <a:rPr lang="en-IN" smtClean="0"/>
              <a:t>‹#›</a:t>
            </a:fld>
            <a:endParaRPr lang="en-IN"/>
          </a:p>
        </p:txBody>
      </p:sp>
    </p:spTree>
    <p:extLst>
      <p:ext uri="{BB962C8B-B14F-4D97-AF65-F5344CB8AC3E}">
        <p14:creationId xmlns:p14="http://schemas.microsoft.com/office/powerpoint/2010/main" val="34624407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3D9BC63-9707-4BE9-B434-35AA696CE7CF}" type="datetimeFigureOut">
              <a:rPr lang="en-IN" smtClean="0"/>
              <a:t>06-05-2025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349861-1495-429D-9BC0-748CB09512D7}"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450463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53D9BC63-9707-4BE9-B434-35AA696CE7CF}" type="datetimeFigureOut">
              <a:rPr lang="en-IN" smtClean="0"/>
              <a:t>06-05-2025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349861-1495-429D-9BC0-748CB09512D7}" type="slidenum">
              <a:rPr lang="en-IN" smtClean="0"/>
              <a:t>‹#›</a:t>
            </a:fld>
            <a:endParaRPr lang="en-IN"/>
          </a:p>
        </p:txBody>
      </p:sp>
    </p:spTree>
    <p:extLst>
      <p:ext uri="{BB962C8B-B14F-4D97-AF65-F5344CB8AC3E}">
        <p14:creationId xmlns:p14="http://schemas.microsoft.com/office/powerpoint/2010/main" val="38492140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D9BC63-9707-4BE9-B434-35AA696CE7CF}"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349861-1495-429D-9BC0-748CB09512D7}" type="slidenum">
              <a:rPr lang="en-IN" smtClean="0"/>
              <a:t>‹#›</a:t>
            </a:fld>
            <a:endParaRPr lang="en-IN"/>
          </a:p>
        </p:txBody>
      </p:sp>
    </p:spTree>
    <p:extLst>
      <p:ext uri="{BB962C8B-B14F-4D97-AF65-F5344CB8AC3E}">
        <p14:creationId xmlns:p14="http://schemas.microsoft.com/office/powerpoint/2010/main" val="942599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D9BC63-9707-4BE9-B434-35AA696CE7CF}"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349861-1495-429D-9BC0-748CB09512D7}" type="slidenum">
              <a:rPr lang="en-IN" smtClean="0"/>
              <a:t>‹#›</a:t>
            </a:fld>
            <a:endParaRPr lang="en-IN"/>
          </a:p>
        </p:txBody>
      </p:sp>
    </p:spTree>
    <p:extLst>
      <p:ext uri="{BB962C8B-B14F-4D97-AF65-F5344CB8AC3E}">
        <p14:creationId xmlns:p14="http://schemas.microsoft.com/office/powerpoint/2010/main" val="19937991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3D9BC63-9707-4BE9-B434-35AA696CE7CF}"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D349861-1495-429D-9BC0-748CB09512D7}" type="slidenum">
              <a:rPr lang="en-IN" smtClean="0"/>
              <a:t>‹#›</a:t>
            </a:fld>
            <a:endParaRPr lang="en-IN"/>
          </a:p>
        </p:txBody>
      </p:sp>
    </p:spTree>
    <p:extLst>
      <p:ext uri="{BB962C8B-B14F-4D97-AF65-F5344CB8AC3E}">
        <p14:creationId xmlns:p14="http://schemas.microsoft.com/office/powerpoint/2010/main" val="152003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3D9BC63-9707-4BE9-B434-35AA696CE7CF}" type="datetimeFigureOut">
              <a:rPr lang="en-IN" smtClean="0"/>
              <a:t>06-05-2025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BD349861-1495-429D-9BC0-748CB09512D7}" type="slidenum">
              <a:rPr lang="en-IN" smtClean="0"/>
              <a:t>‹#›</a:t>
            </a:fld>
            <a:endParaRPr lang="en-IN"/>
          </a:p>
        </p:txBody>
      </p:sp>
    </p:spTree>
    <p:extLst>
      <p:ext uri="{BB962C8B-B14F-4D97-AF65-F5344CB8AC3E}">
        <p14:creationId xmlns:p14="http://schemas.microsoft.com/office/powerpoint/2010/main" val="2802779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3D9BC63-9707-4BE9-B434-35AA696CE7CF}" type="datetimeFigureOut">
              <a:rPr lang="en-IN" smtClean="0"/>
              <a:t>06-05-2025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BD349861-1495-429D-9BC0-748CB09512D7}" type="slidenum">
              <a:rPr lang="en-IN" smtClean="0"/>
              <a:t>‹#›</a:t>
            </a:fld>
            <a:endParaRPr lang="en-IN"/>
          </a:p>
        </p:txBody>
      </p:sp>
    </p:spTree>
    <p:extLst>
      <p:ext uri="{BB962C8B-B14F-4D97-AF65-F5344CB8AC3E}">
        <p14:creationId xmlns:p14="http://schemas.microsoft.com/office/powerpoint/2010/main" val="3223208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3D9BC63-9707-4BE9-B434-35AA696CE7CF}" type="datetimeFigureOut">
              <a:rPr lang="en-IN" smtClean="0"/>
              <a:t>06-05-2025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BD349861-1495-429D-9BC0-748CB09512D7}" type="slidenum">
              <a:rPr lang="en-IN" smtClean="0"/>
              <a:t>‹#›</a:t>
            </a:fld>
            <a:endParaRPr lang="en-IN"/>
          </a:p>
        </p:txBody>
      </p:sp>
    </p:spTree>
    <p:extLst>
      <p:ext uri="{BB962C8B-B14F-4D97-AF65-F5344CB8AC3E}">
        <p14:creationId xmlns:p14="http://schemas.microsoft.com/office/powerpoint/2010/main" val="1955004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3D9BC63-9707-4BE9-B434-35AA696CE7CF}" type="datetimeFigureOut">
              <a:rPr lang="en-IN" smtClean="0"/>
              <a:t>06-05-2025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D349861-1495-429D-9BC0-748CB09512D7}" type="slidenum">
              <a:rPr lang="en-IN" smtClean="0"/>
              <a:t>‹#›</a:t>
            </a:fld>
            <a:endParaRPr lang="en-IN"/>
          </a:p>
        </p:txBody>
      </p:sp>
    </p:spTree>
    <p:extLst>
      <p:ext uri="{BB962C8B-B14F-4D97-AF65-F5344CB8AC3E}">
        <p14:creationId xmlns:p14="http://schemas.microsoft.com/office/powerpoint/2010/main" val="2021735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D9BC63-9707-4BE9-B434-35AA696CE7CF}" type="datetimeFigureOut">
              <a:rPr lang="en-IN" smtClean="0"/>
              <a:t>06-05-2025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D349861-1495-429D-9BC0-748CB09512D7}" type="slidenum">
              <a:rPr lang="en-IN" smtClean="0"/>
              <a:t>‹#›</a:t>
            </a:fld>
            <a:endParaRPr lang="en-IN"/>
          </a:p>
        </p:txBody>
      </p:sp>
    </p:spTree>
    <p:extLst>
      <p:ext uri="{BB962C8B-B14F-4D97-AF65-F5344CB8AC3E}">
        <p14:creationId xmlns:p14="http://schemas.microsoft.com/office/powerpoint/2010/main" val="2416262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3D9BC63-9707-4BE9-B434-35AA696CE7CF}" type="datetimeFigureOut">
              <a:rPr lang="en-IN" smtClean="0"/>
              <a:t>06-05-2025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D349861-1495-429D-9BC0-748CB09512D7}" type="slidenum">
              <a:rPr lang="en-IN" smtClean="0"/>
              <a:t>‹#›</a:t>
            </a:fld>
            <a:endParaRPr lang="en-IN"/>
          </a:p>
        </p:txBody>
      </p:sp>
    </p:spTree>
    <p:extLst>
      <p:ext uri="{BB962C8B-B14F-4D97-AF65-F5344CB8AC3E}">
        <p14:creationId xmlns:p14="http://schemas.microsoft.com/office/powerpoint/2010/main" val="879225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3D9BC63-9707-4BE9-B434-35AA696CE7CF}" type="datetimeFigureOut">
              <a:rPr lang="en-IN" smtClean="0"/>
              <a:t>06-05-2025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BD349861-1495-429D-9BC0-748CB09512D7}" type="slidenum">
              <a:rPr lang="en-IN" smtClean="0"/>
              <a:t>‹#›</a:t>
            </a:fld>
            <a:endParaRPr lang="en-IN"/>
          </a:p>
        </p:txBody>
      </p:sp>
    </p:spTree>
    <p:extLst>
      <p:ext uri="{BB962C8B-B14F-4D97-AF65-F5344CB8AC3E}">
        <p14:creationId xmlns:p14="http://schemas.microsoft.com/office/powerpoint/2010/main" val="24063233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53D9BC63-9707-4BE9-B434-35AA696CE7CF}" type="datetimeFigureOut">
              <a:rPr lang="en-IN" smtClean="0"/>
              <a:t>06-05-2025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BD349861-1495-429D-9BC0-748CB09512D7}" type="slidenum">
              <a:rPr lang="en-IN" smtClean="0"/>
              <a:t>‹#›</a:t>
            </a:fld>
            <a:endParaRPr lang="en-IN"/>
          </a:p>
        </p:txBody>
      </p:sp>
    </p:spTree>
    <p:extLst>
      <p:ext uri="{BB962C8B-B14F-4D97-AF65-F5344CB8AC3E}">
        <p14:creationId xmlns:p14="http://schemas.microsoft.com/office/powerpoint/2010/main" val="33167332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Fraudulent Claim Detection Case Study</a:t>
            </a:r>
            <a:r>
              <a:rPr lang="en-IN" dirty="0"/>
              <a:t>	</a:t>
            </a:r>
          </a:p>
        </p:txBody>
      </p:sp>
      <p:sp>
        <p:nvSpPr>
          <p:cNvPr id="3" name="Subtitle 2"/>
          <p:cNvSpPr>
            <a:spLocks noGrp="1"/>
          </p:cNvSpPr>
          <p:nvPr>
            <p:ph type="subTitle" idx="1"/>
          </p:nvPr>
        </p:nvSpPr>
        <p:spPr>
          <a:xfrm>
            <a:off x="2589213" y="4777379"/>
            <a:ext cx="8915399" cy="1588587"/>
          </a:xfrm>
        </p:spPr>
        <p:txBody>
          <a:bodyPr>
            <a:normAutofit/>
          </a:bodyPr>
          <a:lstStyle/>
          <a:p>
            <a:r>
              <a:rPr lang="en-IN" dirty="0" smtClean="0"/>
              <a:t>Batch : DS_C72</a:t>
            </a:r>
          </a:p>
          <a:p>
            <a:r>
              <a:rPr lang="en-IN" dirty="0" smtClean="0"/>
              <a:t>Richa Chaturvedi </a:t>
            </a:r>
          </a:p>
          <a:p>
            <a:r>
              <a:rPr lang="en-IN" dirty="0" smtClean="0"/>
              <a:t>Madhav Jindal</a:t>
            </a:r>
          </a:p>
          <a:p>
            <a:r>
              <a:rPr lang="en-IN" dirty="0" smtClean="0"/>
              <a:t>Abhishek Guleria</a:t>
            </a:r>
            <a:endParaRPr lang="en-IN" dirty="0"/>
          </a:p>
        </p:txBody>
      </p:sp>
    </p:spTree>
    <p:extLst>
      <p:ext uri="{BB962C8B-B14F-4D97-AF65-F5344CB8AC3E}">
        <p14:creationId xmlns:p14="http://schemas.microsoft.com/office/powerpoint/2010/main" val="35475950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Data Cleaning </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2.2.4 Identify and handle redundant values and columns  </a:t>
            </a:r>
            <a:endParaRPr lang="en-IN" dirty="0"/>
          </a:p>
        </p:txBody>
      </p:sp>
      <p:pic>
        <p:nvPicPr>
          <p:cNvPr id="4" name="Picture 3"/>
          <p:cNvPicPr>
            <a:picLocks noChangeAspect="1"/>
          </p:cNvPicPr>
          <p:nvPr/>
        </p:nvPicPr>
        <p:blipFill>
          <a:blip r:embed="rId2"/>
          <a:stretch>
            <a:fillRect/>
          </a:stretch>
        </p:blipFill>
        <p:spPr>
          <a:xfrm>
            <a:off x="2589212" y="2456866"/>
            <a:ext cx="5930537" cy="899238"/>
          </a:xfrm>
          <a:prstGeom prst="rect">
            <a:avLst/>
          </a:prstGeom>
        </p:spPr>
      </p:pic>
      <p:sp>
        <p:nvSpPr>
          <p:cNvPr id="8" name="Content Placeholder 2"/>
          <p:cNvSpPr txBox="1">
            <a:spLocks/>
          </p:cNvSpPr>
          <p:nvPr/>
        </p:nvSpPr>
        <p:spPr>
          <a:xfrm>
            <a:off x="8519749" y="5584370"/>
            <a:ext cx="3402285" cy="25836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IN" sz="1400" dirty="0"/>
          </a:p>
        </p:txBody>
      </p:sp>
      <p:sp>
        <p:nvSpPr>
          <p:cNvPr id="11" name="Content Placeholder 2"/>
          <p:cNvSpPr txBox="1">
            <a:spLocks/>
          </p:cNvSpPr>
          <p:nvPr/>
        </p:nvSpPr>
        <p:spPr>
          <a:xfrm>
            <a:off x="8537166" y="2607632"/>
            <a:ext cx="3402285" cy="380187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defTabSz="914400" eaLnBrk="0" fontAlgn="base" hangingPunct="0">
              <a:spcBef>
                <a:spcPct val="0"/>
              </a:spcBef>
              <a:spcAft>
                <a:spcPct val="0"/>
              </a:spcAft>
              <a:buClrTx/>
              <a:buFont typeface="+mj-lt"/>
              <a:buAutoNum type="arabicPeriod"/>
            </a:pPr>
            <a:r>
              <a:rPr lang="en-US" altLang="en-US" sz="1400" dirty="0">
                <a:solidFill>
                  <a:schemeClr val="tx1"/>
                </a:solidFill>
              </a:rPr>
              <a:t>Checking for Redundant Columns: </a:t>
            </a:r>
          </a:p>
          <a:p>
            <a:pPr lvl="0" defTabSz="914400" eaLnBrk="0" fontAlgn="base" hangingPunct="0">
              <a:spcBef>
                <a:spcPct val="0"/>
              </a:spcBef>
              <a:spcAft>
                <a:spcPct val="0"/>
              </a:spcAft>
              <a:buClrTx/>
              <a:buFont typeface="+mj-lt"/>
              <a:buAutoNum type="arabicPeriod"/>
            </a:pPr>
            <a:r>
              <a:rPr lang="en-US" altLang="en-US" sz="1400" dirty="0">
                <a:solidFill>
                  <a:schemeClr val="tx1"/>
                </a:solidFill>
              </a:rPr>
              <a:t>Column '</a:t>
            </a:r>
            <a:r>
              <a:rPr lang="en-US" altLang="en-US" sz="1400" dirty="0" err="1">
                <a:solidFill>
                  <a:schemeClr val="tx1"/>
                </a:solidFill>
              </a:rPr>
              <a:t>policy_number</a:t>
            </a:r>
            <a:r>
              <a:rPr lang="en-US" altLang="en-US" sz="1400" dirty="0">
                <a:solidFill>
                  <a:schemeClr val="tx1"/>
                </a:solidFill>
              </a:rPr>
              <a:t>' is having &gt;90% unique counts. High variability. Thus is a redundant feature. </a:t>
            </a:r>
          </a:p>
          <a:p>
            <a:pPr lvl="0" defTabSz="914400" eaLnBrk="0" fontAlgn="base" hangingPunct="0">
              <a:spcBef>
                <a:spcPct val="0"/>
              </a:spcBef>
              <a:spcAft>
                <a:spcPct val="0"/>
              </a:spcAft>
              <a:buClrTx/>
              <a:buFont typeface="+mj-lt"/>
              <a:buAutoNum type="arabicPeriod"/>
            </a:pPr>
            <a:r>
              <a:rPr lang="en-US" altLang="en-US" sz="1400" dirty="0">
                <a:solidFill>
                  <a:schemeClr val="tx1"/>
                </a:solidFill>
              </a:rPr>
              <a:t>Column '</a:t>
            </a:r>
            <a:r>
              <a:rPr lang="en-US" altLang="en-US" sz="1400" dirty="0" err="1">
                <a:solidFill>
                  <a:schemeClr val="tx1"/>
                </a:solidFill>
              </a:rPr>
              <a:t>policy_bind_date</a:t>
            </a:r>
            <a:r>
              <a:rPr lang="en-US" altLang="en-US" sz="1400" dirty="0">
                <a:solidFill>
                  <a:schemeClr val="tx1"/>
                </a:solidFill>
              </a:rPr>
              <a:t>' is having &gt;90% unique counts. High variability. Thus is a redundant feature. </a:t>
            </a:r>
          </a:p>
          <a:p>
            <a:pPr lvl="0" defTabSz="914400" eaLnBrk="0" fontAlgn="base" hangingPunct="0">
              <a:spcBef>
                <a:spcPct val="0"/>
              </a:spcBef>
              <a:spcAft>
                <a:spcPct val="0"/>
              </a:spcAft>
              <a:buClrTx/>
              <a:buFont typeface="+mj-lt"/>
              <a:buAutoNum type="arabicPeriod"/>
            </a:pPr>
            <a:r>
              <a:rPr lang="en-US" altLang="en-US" sz="1400" dirty="0">
                <a:solidFill>
                  <a:schemeClr val="tx1"/>
                </a:solidFill>
              </a:rPr>
              <a:t>Column '</a:t>
            </a:r>
            <a:r>
              <a:rPr lang="en-US" altLang="en-US" sz="1400" dirty="0" err="1">
                <a:solidFill>
                  <a:schemeClr val="tx1"/>
                </a:solidFill>
              </a:rPr>
              <a:t>policy_annual_premium</a:t>
            </a:r>
            <a:r>
              <a:rPr lang="en-US" altLang="en-US" sz="1400" dirty="0">
                <a:solidFill>
                  <a:schemeClr val="tx1"/>
                </a:solidFill>
              </a:rPr>
              <a:t>' is having &gt;90% unique counts. High variability. Thus is a redundant feature. </a:t>
            </a:r>
          </a:p>
          <a:p>
            <a:pPr lvl="0" defTabSz="914400" eaLnBrk="0" fontAlgn="base" hangingPunct="0">
              <a:spcBef>
                <a:spcPct val="0"/>
              </a:spcBef>
              <a:spcAft>
                <a:spcPct val="0"/>
              </a:spcAft>
              <a:buClrTx/>
              <a:buFont typeface="+mj-lt"/>
              <a:buAutoNum type="arabicPeriod"/>
            </a:pPr>
            <a:r>
              <a:rPr lang="en-US" altLang="en-US" sz="1400" dirty="0">
                <a:solidFill>
                  <a:schemeClr val="tx1"/>
                </a:solidFill>
              </a:rPr>
              <a:t>Column '</a:t>
            </a:r>
            <a:r>
              <a:rPr lang="en-US" altLang="en-US" sz="1400" dirty="0" err="1">
                <a:solidFill>
                  <a:schemeClr val="tx1"/>
                </a:solidFill>
              </a:rPr>
              <a:t>insured_zip</a:t>
            </a:r>
            <a:r>
              <a:rPr lang="en-US" altLang="en-US" sz="1400" dirty="0">
                <a:solidFill>
                  <a:schemeClr val="tx1"/>
                </a:solidFill>
              </a:rPr>
              <a:t>' is having &gt;90% unique counts. High variability. Thus is a redundant feature. </a:t>
            </a:r>
          </a:p>
          <a:p>
            <a:pPr lvl="0" defTabSz="914400" eaLnBrk="0" fontAlgn="base" hangingPunct="0">
              <a:spcBef>
                <a:spcPct val="0"/>
              </a:spcBef>
              <a:spcAft>
                <a:spcPct val="0"/>
              </a:spcAft>
              <a:buClrTx/>
              <a:buFont typeface="+mj-lt"/>
              <a:buAutoNum type="arabicPeriod"/>
            </a:pPr>
            <a:r>
              <a:rPr lang="en-US" altLang="en-US" sz="1400" dirty="0">
                <a:solidFill>
                  <a:schemeClr val="tx1"/>
                </a:solidFill>
              </a:rPr>
              <a:t>Column '</a:t>
            </a:r>
            <a:r>
              <a:rPr lang="en-US" altLang="en-US" sz="1400" dirty="0" err="1">
                <a:solidFill>
                  <a:schemeClr val="tx1"/>
                </a:solidFill>
              </a:rPr>
              <a:t>incident_location</a:t>
            </a:r>
            <a:r>
              <a:rPr lang="en-US" altLang="en-US" sz="1400" dirty="0">
                <a:solidFill>
                  <a:schemeClr val="tx1"/>
                </a:solidFill>
              </a:rPr>
              <a:t>' is having &gt;90% unique counts. High variability. Thus is a redundant feature. </a:t>
            </a:r>
          </a:p>
          <a:p>
            <a:pPr lvl="0" defTabSz="914400" eaLnBrk="0" fontAlgn="base" hangingPunct="0">
              <a:spcBef>
                <a:spcPct val="0"/>
              </a:spcBef>
              <a:spcAft>
                <a:spcPct val="0"/>
              </a:spcAft>
              <a:buClrTx/>
              <a:buFont typeface="+mj-lt"/>
              <a:buAutoNum type="arabicPeriod"/>
            </a:pPr>
            <a:r>
              <a:rPr lang="en-US" altLang="en-US" sz="1400" dirty="0">
                <a:solidFill>
                  <a:schemeClr val="tx1"/>
                </a:solidFill>
              </a:rPr>
              <a:t>Column '_c39' is completely empty. Should be dropped</a:t>
            </a:r>
            <a:endParaRPr lang="en-IN" sz="1400" dirty="0"/>
          </a:p>
        </p:txBody>
      </p:sp>
    </p:spTree>
    <p:extLst>
      <p:ext uri="{BB962C8B-B14F-4D97-AF65-F5344CB8AC3E}">
        <p14:creationId xmlns:p14="http://schemas.microsoft.com/office/powerpoint/2010/main" val="31905246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Train-Validation Split </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3.1,3.2 &amp; 3.2</a:t>
            </a:r>
            <a:endParaRPr lang="en-IN" dirty="0"/>
          </a:p>
        </p:txBody>
      </p:sp>
      <p:sp>
        <p:nvSpPr>
          <p:cNvPr id="8" name="Content Placeholder 2"/>
          <p:cNvSpPr txBox="1">
            <a:spLocks/>
          </p:cNvSpPr>
          <p:nvPr/>
        </p:nvSpPr>
        <p:spPr>
          <a:xfrm>
            <a:off x="8519749" y="5584370"/>
            <a:ext cx="3402285" cy="25836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IN" sz="1400" dirty="0"/>
          </a:p>
        </p:txBody>
      </p:sp>
      <p:pic>
        <p:nvPicPr>
          <p:cNvPr id="5" name="Picture 4"/>
          <p:cNvPicPr>
            <a:picLocks noChangeAspect="1"/>
          </p:cNvPicPr>
          <p:nvPr/>
        </p:nvPicPr>
        <p:blipFill>
          <a:blip r:embed="rId2"/>
          <a:stretch>
            <a:fillRect/>
          </a:stretch>
        </p:blipFill>
        <p:spPr>
          <a:xfrm>
            <a:off x="2589213" y="2552328"/>
            <a:ext cx="5350242" cy="3900498"/>
          </a:xfrm>
          <a:prstGeom prst="rect">
            <a:avLst/>
          </a:prstGeom>
        </p:spPr>
      </p:pic>
      <p:sp>
        <p:nvSpPr>
          <p:cNvPr id="9" name="Content Placeholder 2"/>
          <p:cNvSpPr txBox="1">
            <a:spLocks/>
          </p:cNvSpPr>
          <p:nvPr/>
        </p:nvSpPr>
        <p:spPr>
          <a:xfrm>
            <a:off x="8537166" y="2607632"/>
            <a:ext cx="3402285" cy="38018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dirty="0" smtClean="0"/>
              <a:t>Train-Validation Split helps to define the target variable &amp; Independent Variables</a:t>
            </a:r>
          </a:p>
          <a:p>
            <a:pPr>
              <a:buFont typeface="Wingdings" panose="05000000000000000000" pitchFamily="2" charset="2"/>
              <a:buChar char="Ø"/>
            </a:pPr>
            <a:r>
              <a:rPr lang="en-IN" dirty="0" smtClean="0"/>
              <a:t>70% of data is used as test and 30% of data is used as validation purpose</a:t>
            </a:r>
            <a:endParaRPr lang="en-IN" dirty="0"/>
          </a:p>
        </p:txBody>
      </p:sp>
    </p:spTree>
    <p:extLst>
      <p:ext uri="{BB962C8B-B14F-4D97-AF65-F5344CB8AC3E}">
        <p14:creationId xmlns:p14="http://schemas.microsoft.com/office/powerpoint/2010/main" val="13182674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EDA on Training Data</a:t>
            </a:r>
            <a:br>
              <a:rPr lang="en-IN" dirty="0" smtClean="0"/>
            </a:br>
            <a:endParaRPr lang="en-IN" dirty="0"/>
          </a:p>
        </p:txBody>
      </p:sp>
      <p:sp>
        <p:nvSpPr>
          <p:cNvPr id="8" name="Content Placeholder 2"/>
          <p:cNvSpPr txBox="1">
            <a:spLocks/>
          </p:cNvSpPr>
          <p:nvPr/>
        </p:nvSpPr>
        <p:spPr>
          <a:xfrm>
            <a:off x="8519749" y="5584370"/>
            <a:ext cx="3402285" cy="25836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IN" sz="1400" dirty="0"/>
          </a:p>
        </p:txBody>
      </p:sp>
      <p:pic>
        <p:nvPicPr>
          <p:cNvPr id="6" name="Picture 5"/>
          <p:cNvPicPr>
            <a:picLocks noChangeAspect="1"/>
          </p:cNvPicPr>
          <p:nvPr/>
        </p:nvPicPr>
        <p:blipFill>
          <a:blip r:embed="rId2"/>
          <a:stretch>
            <a:fillRect/>
          </a:stretch>
        </p:blipFill>
        <p:spPr>
          <a:xfrm>
            <a:off x="798594" y="1646451"/>
            <a:ext cx="4882540" cy="1988427"/>
          </a:xfrm>
          <a:prstGeom prst="rect">
            <a:avLst/>
          </a:prstGeom>
        </p:spPr>
      </p:pic>
      <p:pic>
        <p:nvPicPr>
          <p:cNvPr id="7" name="Picture 6"/>
          <p:cNvPicPr>
            <a:picLocks noChangeAspect="1"/>
          </p:cNvPicPr>
          <p:nvPr/>
        </p:nvPicPr>
        <p:blipFill>
          <a:blip r:embed="rId3"/>
          <a:stretch>
            <a:fillRect/>
          </a:stretch>
        </p:blipFill>
        <p:spPr>
          <a:xfrm>
            <a:off x="798594" y="3936908"/>
            <a:ext cx="4882540" cy="1865090"/>
          </a:xfrm>
          <a:prstGeom prst="rect">
            <a:avLst/>
          </a:prstGeom>
        </p:spPr>
      </p:pic>
      <p:pic>
        <p:nvPicPr>
          <p:cNvPr id="10" name="Picture 9"/>
          <p:cNvPicPr>
            <a:picLocks noChangeAspect="1"/>
          </p:cNvPicPr>
          <p:nvPr/>
        </p:nvPicPr>
        <p:blipFill>
          <a:blip r:embed="rId4"/>
          <a:stretch>
            <a:fillRect/>
          </a:stretch>
        </p:blipFill>
        <p:spPr>
          <a:xfrm>
            <a:off x="6703671" y="1646451"/>
            <a:ext cx="5048630" cy="1988427"/>
          </a:xfrm>
          <a:prstGeom prst="rect">
            <a:avLst/>
          </a:prstGeom>
        </p:spPr>
      </p:pic>
      <p:pic>
        <p:nvPicPr>
          <p:cNvPr id="11" name="Picture 10"/>
          <p:cNvPicPr>
            <a:picLocks noChangeAspect="1"/>
          </p:cNvPicPr>
          <p:nvPr/>
        </p:nvPicPr>
        <p:blipFill>
          <a:blip r:embed="rId5"/>
          <a:stretch>
            <a:fillRect/>
          </a:stretch>
        </p:blipFill>
        <p:spPr>
          <a:xfrm>
            <a:off x="7131236" y="3936908"/>
            <a:ext cx="4621065" cy="1865090"/>
          </a:xfrm>
          <a:prstGeom prst="rect">
            <a:avLst/>
          </a:prstGeom>
        </p:spPr>
      </p:pic>
    </p:spTree>
    <p:extLst>
      <p:ext uri="{BB962C8B-B14F-4D97-AF65-F5344CB8AC3E}">
        <p14:creationId xmlns:p14="http://schemas.microsoft.com/office/powerpoint/2010/main" val="25121098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EDA on Training Data</a:t>
            </a:r>
            <a:br>
              <a:rPr lang="en-IN" dirty="0" smtClean="0"/>
            </a:br>
            <a:endParaRPr lang="en-IN" dirty="0"/>
          </a:p>
        </p:txBody>
      </p:sp>
      <p:sp>
        <p:nvSpPr>
          <p:cNvPr id="8" name="Content Placeholder 2"/>
          <p:cNvSpPr txBox="1">
            <a:spLocks/>
          </p:cNvSpPr>
          <p:nvPr/>
        </p:nvSpPr>
        <p:spPr>
          <a:xfrm>
            <a:off x="8519749" y="5584370"/>
            <a:ext cx="3402285" cy="25836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IN" sz="1400" dirty="0"/>
          </a:p>
        </p:txBody>
      </p:sp>
      <p:sp>
        <p:nvSpPr>
          <p:cNvPr id="9" name="Content Placeholder 2"/>
          <p:cNvSpPr txBox="1">
            <a:spLocks/>
          </p:cNvSpPr>
          <p:nvPr/>
        </p:nvSpPr>
        <p:spPr>
          <a:xfrm>
            <a:off x="2592926" y="2607632"/>
            <a:ext cx="9346526" cy="3801877"/>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dirty="0" smtClean="0"/>
              <a:t>4.1 Analysis of Histogram </a:t>
            </a:r>
          </a:p>
          <a:p>
            <a:pPr>
              <a:buFont typeface="+mj-lt"/>
              <a:buAutoNum type="arabicPeriod"/>
            </a:pPr>
            <a:r>
              <a:rPr lang="en-US" dirty="0" err="1" smtClean="0"/>
              <a:t>months_as_customer</a:t>
            </a:r>
            <a:r>
              <a:rPr lang="en-US" dirty="0" smtClean="0"/>
              <a:t> Distribution: near normal</a:t>
            </a:r>
          </a:p>
          <a:p>
            <a:pPr>
              <a:buFont typeface="+mj-lt"/>
              <a:buAutoNum type="arabicPeriod"/>
            </a:pPr>
            <a:r>
              <a:rPr lang="en-US" dirty="0" smtClean="0"/>
              <a:t>age Distribution: Near-normal.</a:t>
            </a:r>
          </a:p>
          <a:p>
            <a:pPr>
              <a:buFont typeface="+mj-lt"/>
              <a:buAutoNum type="arabicPeriod"/>
            </a:pPr>
            <a:r>
              <a:rPr lang="en-US" dirty="0" err="1" smtClean="0"/>
              <a:t>policy_deductable</a:t>
            </a:r>
            <a:r>
              <a:rPr lang="en-US" dirty="0" smtClean="0"/>
              <a:t> Distribution: Discrete with only a few levels (500, 1000, 2000).</a:t>
            </a:r>
          </a:p>
          <a:p>
            <a:pPr>
              <a:buFont typeface="+mj-lt"/>
              <a:buAutoNum type="arabicPeriod"/>
            </a:pPr>
            <a:r>
              <a:rPr lang="en-US" dirty="0" err="1" smtClean="0"/>
              <a:t>policy_annual_premium</a:t>
            </a:r>
            <a:r>
              <a:rPr lang="en-US" dirty="0" smtClean="0"/>
              <a:t> Distribution: Approximately normal.</a:t>
            </a:r>
          </a:p>
          <a:p>
            <a:pPr>
              <a:buFont typeface="+mj-lt"/>
              <a:buAutoNum type="arabicPeriod"/>
            </a:pPr>
            <a:r>
              <a:rPr lang="en-US" dirty="0" err="1" smtClean="0"/>
              <a:t>umbrella_limit</a:t>
            </a:r>
            <a:r>
              <a:rPr lang="en-US" dirty="0" smtClean="0"/>
              <a:t> Distribution: Highly skewed with most values at zero and a few very large outliers.</a:t>
            </a:r>
          </a:p>
          <a:p>
            <a:pPr>
              <a:buFont typeface="+mj-lt"/>
              <a:buAutoNum type="arabicPeriod"/>
            </a:pPr>
            <a:r>
              <a:rPr lang="en-US" dirty="0" smtClean="0"/>
              <a:t>capital-gains Distribution: Right-skewed with many zeros and few large values.</a:t>
            </a:r>
          </a:p>
          <a:p>
            <a:pPr>
              <a:buFont typeface="+mj-lt"/>
              <a:buAutoNum type="arabicPeriod"/>
            </a:pPr>
            <a:r>
              <a:rPr lang="en-US" dirty="0" smtClean="0"/>
              <a:t>capital-loss Distribution: Left-skewed with many zeros, negative values (illogical).</a:t>
            </a:r>
          </a:p>
          <a:p>
            <a:pPr>
              <a:buFont typeface="+mj-lt"/>
              <a:buAutoNum type="arabicPeriod"/>
            </a:pPr>
            <a:r>
              <a:rPr lang="en-US" dirty="0" err="1" smtClean="0"/>
              <a:t>incident_hour_of_the_day</a:t>
            </a:r>
            <a:r>
              <a:rPr lang="en-US" dirty="0" smtClean="0"/>
              <a:t> Distribution: Fairly uniform.</a:t>
            </a:r>
          </a:p>
          <a:p>
            <a:pPr>
              <a:buFont typeface="+mj-lt"/>
              <a:buAutoNum type="arabicPeriod"/>
            </a:pPr>
            <a:r>
              <a:rPr lang="en-US" dirty="0" err="1" smtClean="0"/>
              <a:t>number_of_vehicles_involved</a:t>
            </a:r>
            <a:r>
              <a:rPr lang="en-US" dirty="0" smtClean="0"/>
              <a:t> Distribution: Mostly 1 vehicle.</a:t>
            </a:r>
          </a:p>
          <a:p>
            <a:pPr marL="0" indent="0">
              <a:buNone/>
            </a:pPr>
            <a:endParaRPr lang="en-IN" dirty="0"/>
          </a:p>
        </p:txBody>
      </p:sp>
    </p:spTree>
    <p:extLst>
      <p:ext uri="{BB962C8B-B14F-4D97-AF65-F5344CB8AC3E}">
        <p14:creationId xmlns:p14="http://schemas.microsoft.com/office/powerpoint/2010/main" val="2449479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EDA on Training Data</a:t>
            </a:r>
            <a:br>
              <a:rPr lang="en-IN" dirty="0" smtClean="0"/>
            </a:br>
            <a:endParaRPr lang="en-IN" dirty="0"/>
          </a:p>
        </p:txBody>
      </p:sp>
      <p:sp>
        <p:nvSpPr>
          <p:cNvPr id="8" name="Content Placeholder 2"/>
          <p:cNvSpPr txBox="1">
            <a:spLocks/>
          </p:cNvSpPr>
          <p:nvPr/>
        </p:nvSpPr>
        <p:spPr>
          <a:xfrm>
            <a:off x="8519749" y="5584370"/>
            <a:ext cx="3402285" cy="25836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IN" sz="1400" dirty="0"/>
          </a:p>
        </p:txBody>
      </p:sp>
      <p:sp>
        <p:nvSpPr>
          <p:cNvPr id="9" name="Content Placeholder 2"/>
          <p:cNvSpPr txBox="1">
            <a:spLocks/>
          </p:cNvSpPr>
          <p:nvPr/>
        </p:nvSpPr>
        <p:spPr>
          <a:xfrm>
            <a:off x="2592926" y="2607632"/>
            <a:ext cx="9346526" cy="3801877"/>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mj-lt"/>
              <a:buAutoNum type="arabicPeriod"/>
            </a:pPr>
            <a:r>
              <a:rPr lang="en-US" dirty="0" err="1"/>
              <a:t>bodily_injuries</a:t>
            </a:r>
            <a:r>
              <a:rPr lang="en-US" dirty="0"/>
              <a:t> Distribution: Only 0, 1, or 2.</a:t>
            </a:r>
          </a:p>
          <a:p>
            <a:pPr>
              <a:buFont typeface="+mj-lt"/>
              <a:buAutoNum type="arabicPeriod"/>
            </a:pPr>
            <a:r>
              <a:rPr lang="en-US" dirty="0"/>
              <a:t>witnesses Distribution: 0–3, discrete.</a:t>
            </a:r>
          </a:p>
          <a:p>
            <a:pPr>
              <a:buFont typeface="+mj-lt"/>
              <a:buAutoNum type="arabicPeriod"/>
            </a:pPr>
            <a:r>
              <a:rPr lang="en-US" dirty="0" err="1"/>
              <a:t>total_claim_amount</a:t>
            </a:r>
            <a:r>
              <a:rPr lang="en-US" dirty="0"/>
              <a:t> Distribution: Right-skewed.</a:t>
            </a:r>
          </a:p>
          <a:p>
            <a:pPr>
              <a:buFont typeface="+mj-lt"/>
              <a:buAutoNum type="arabicPeriod"/>
            </a:pPr>
            <a:r>
              <a:rPr lang="en-US" dirty="0" err="1"/>
              <a:t>injury_claim</a:t>
            </a:r>
            <a:r>
              <a:rPr lang="en-US" dirty="0"/>
              <a:t> Distribution: Right-skewed.</a:t>
            </a:r>
          </a:p>
          <a:p>
            <a:pPr>
              <a:buFont typeface="+mj-lt"/>
              <a:buAutoNum type="arabicPeriod"/>
            </a:pPr>
            <a:r>
              <a:rPr lang="en-US" dirty="0" err="1"/>
              <a:t>property_claim</a:t>
            </a:r>
            <a:r>
              <a:rPr lang="en-US" dirty="0"/>
              <a:t> Same as above.</a:t>
            </a:r>
          </a:p>
          <a:p>
            <a:pPr>
              <a:buFont typeface="+mj-lt"/>
              <a:buAutoNum type="arabicPeriod"/>
            </a:pPr>
            <a:r>
              <a:rPr lang="en-US" dirty="0" err="1"/>
              <a:t>vehicle_claim</a:t>
            </a:r>
            <a:r>
              <a:rPr lang="en-US" dirty="0"/>
              <a:t> Same as above.</a:t>
            </a:r>
          </a:p>
          <a:p>
            <a:pPr>
              <a:buFont typeface="+mj-lt"/>
              <a:buAutoNum type="arabicPeriod"/>
            </a:pPr>
            <a:r>
              <a:rPr lang="en-US" dirty="0" err="1"/>
              <a:t>auto_year</a:t>
            </a:r>
            <a:r>
              <a:rPr lang="en-US" dirty="0"/>
              <a:t> Distribution: Uniform across recent years.</a:t>
            </a:r>
          </a:p>
          <a:p>
            <a:pPr marL="0" indent="0">
              <a:buNone/>
            </a:pPr>
            <a:r>
              <a:rPr lang="en-US" dirty="0"/>
              <a:t>Capital loss Contains invalid negative values we can drop column </a:t>
            </a:r>
            <a:r>
              <a:rPr lang="en-US" dirty="0" err="1"/>
              <a:t>umbrella_limit</a:t>
            </a:r>
            <a:r>
              <a:rPr lang="en-US" dirty="0"/>
              <a:t> dominated by zeros </a:t>
            </a:r>
            <a:r>
              <a:rPr lang="en-US" dirty="0" err="1"/>
              <a:t>injury_claim</a:t>
            </a:r>
            <a:r>
              <a:rPr lang="en-US" dirty="0"/>
              <a:t>/</a:t>
            </a:r>
            <a:r>
              <a:rPr lang="en-US" dirty="0" err="1"/>
              <a:t>property_claim</a:t>
            </a:r>
            <a:r>
              <a:rPr lang="en-US" dirty="0"/>
              <a:t>/</a:t>
            </a:r>
            <a:r>
              <a:rPr lang="en-US" dirty="0" err="1"/>
              <a:t>vehicle_claim</a:t>
            </a:r>
            <a:r>
              <a:rPr lang="en-US" dirty="0"/>
              <a:t> Consider dropping two out of three due to redundancy with </a:t>
            </a:r>
            <a:r>
              <a:rPr lang="en-US" dirty="0" err="1"/>
              <a:t>total_claim_amount</a:t>
            </a:r>
            <a:r>
              <a:rPr lang="en-US" dirty="0"/>
              <a:t>( we will check </a:t>
            </a:r>
            <a:r>
              <a:rPr lang="en-US" dirty="0" err="1"/>
              <a:t>multicollinearity</a:t>
            </a:r>
            <a:r>
              <a:rPr lang="en-US" dirty="0"/>
              <a:t> among these and than decide</a:t>
            </a:r>
          </a:p>
          <a:p>
            <a:pPr marL="0" indent="0">
              <a:buNone/>
            </a:pPr>
            <a:endParaRPr lang="en-IN" dirty="0"/>
          </a:p>
        </p:txBody>
      </p:sp>
    </p:spTree>
    <p:extLst>
      <p:ext uri="{BB962C8B-B14F-4D97-AF65-F5344CB8AC3E}">
        <p14:creationId xmlns:p14="http://schemas.microsoft.com/office/powerpoint/2010/main" val="862948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EDA on Training Data</a:t>
            </a:r>
            <a:br>
              <a:rPr lang="en-IN" dirty="0" smtClean="0"/>
            </a:br>
            <a:endParaRPr lang="en-IN" dirty="0"/>
          </a:p>
        </p:txBody>
      </p:sp>
      <p:sp>
        <p:nvSpPr>
          <p:cNvPr id="3" name="Content Placeholder 2"/>
          <p:cNvSpPr>
            <a:spLocks noGrp="1"/>
          </p:cNvSpPr>
          <p:nvPr>
            <p:ph idx="1"/>
          </p:nvPr>
        </p:nvSpPr>
        <p:spPr>
          <a:xfrm>
            <a:off x="2589212" y="2133600"/>
            <a:ext cx="3687234" cy="3777622"/>
          </a:xfrm>
        </p:spPr>
        <p:txBody>
          <a:bodyPr>
            <a:normAutofit fontScale="92500" lnSpcReduction="20000"/>
          </a:bodyPr>
          <a:lstStyle/>
          <a:p>
            <a:pPr marL="0" indent="0">
              <a:buNone/>
            </a:pPr>
            <a:r>
              <a:rPr lang="en-IN" dirty="0" smtClean="0"/>
              <a:t>4.2 Correlation Analysis</a:t>
            </a:r>
          </a:p>
          <a:p>
            <a:pPr>
              <a:buFont typeface="Wingdings" panose="05000000000000000000" pitchFamily="2" charset="2"/>
              <a:buChar char="v"/>
            </a:pPr>
            <a:r>
              <a:rPr lang="en-US" dirty="0"/>
              <a:t>We can see that there is high correlation between age and </a:t>
            </a:r>
            <a:r>
              <a:rPr lang="en-US" dirty="0" err="1"/>
              <a:t>months_as_customer.We</a:t>
            </a:r>
            <a:r>
              <a:rPr lang="en-US" dirty="0"/>
              <a:t> will drop the "Age" column. Also there is high correlation between </a:t>
            </a:r>
            <a:r>
              <a:rPr lang="en-US" dirty="0" err="1"/>
              <a:t>total_clam_amount</a:t>
            </a:r>
            <a:r>
              <a:rPr lang="en-US" dirty="0"/>
              <a:t>, </a:t>
            </a:r>
            <a:r>
              <a:rPr lang="en-US" dirty="0" err="1"/>
              <a:t>injury_claim</a:t>
            </a:r>
            <a:r>
              <a:rPr lang="en-US" dirty="0"/>
              <a:t>, </a:t>
            </a:r>
            <a:r>
              <a:rPr lang="en-US" dirty="0" err="1"/>
              <a:t>property_claim</a:t>
            </a:r>
            <a:r>
              <a:rPr lang="en-US" dirty="0"/>
              <a:t>, </a:t>
            </a:r>
            <a:r>
              <a:rPr lang="en-US" dirty="0" err="1"/>
              <a:t>vehicle_claim</a:t>
            </a:r>
            <a:r>
              <a:rPr lang="en-US" dirty="0"/>
              <a:t> as total claim is the sum of all others. So we will drop the total claim column.</a:t>
            </a:r>
          </a:p>
          <a:p>
            <a:pPr>
              <a:buFont typeface="Wingdings" panose="05000000000000000000" pitchFamily="2" charset="2"/>
              <a:buChar char="v"/>
            </a:pPr>
            <a:r>
              <a:rPr lang="en-US" b="1" dirty="0"/>
              <a:t>Age and the total claim column shall be removed as are highly correlated with other</a:t>
            </a:r>
            <a:r>
              <a:rPr lang="en-US" b="1" dirty="0" smtClean="0"/>
              <a:t>.</a:t>
            </a:r>
            <a:r>
              <a:rPr lang="en-IN" dirty="0" smtClean="0"/>
              <a:t> </a:t>
            </a:r>
            <a:endParaRPr lang="en-IN" dirty="0"/>
          </a:p>
        </p:txBody>
      </p:sp>
      <p:sp>
        <p:nvSpPr>
          <p:cNvPr id="8" name="Content Placeholder 2"/>
          <p:cNvSpPr txBox="1">
            <a:spLocks/>
          </p:cNvSpPr>
          <p:nvPr/>
        </p:nvSpPr>
        <p:spPr>
          <a:xfrm>
            <a:off x="8519749" y="5584370"/>
            <a:ext cx="3402285" cy="25836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IN" sz="1400" dirty="0"/>
          </a:p>
        </p:txBody>
      </p:sp>
      <p:pic>
        <p:nvPicPr>
          <p:cNvPr id="4" name="Picture 3"/>
          <p:cNvPicPr>
            <a:picLocks noChangeAspect="1"/>
          </p:cNvPicPr>
          <p:nvPr/>
        </p:nvPicPr>
        <p:blipFill>
          <a:blip r:embed="rId2"/>
          <a:stretch>
            <a:fillRect/>
          </a:stretch>
        </p:blipFill>
        <p:spPr>
          <a:xfrm>
            <a:off x="6276446" y="2133600"/>
            <a:ext cx="4924953" cy="4250672"/>
          </a:xfrm>
          <a:prstGeom prst="rect">
            <a:avLst/>
          </a:prstGeom>
        </p:spPr>
      </p:pic>
    </p:spTree>
    <p:extLst>
      <p:ext uri="{BB962C8B-B14F-4D97-AF65-F5344CB8AC3E}">
        <p14:creationId xmlns:p14="http://schemas.microsoft.com/office/powerpoint/2010/main" val="377927164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EDA on Training Data</a:t>
            </a:r>
            <a:br>
              <a:rPr lang="en-IN" dirty="0" smtClean="0"/>
            </a:br>
            <a:endParaRPr lang="en-IN" dirty="0"/>
          </a:p>
        </p:txBody>
      </p:sp>
      <p:sp>
        <p:nvSpPr>
          <p:cNvPr id="3" name="Content Placeholder 2"/>
          <p:cNvSpPr>
            <a:spLocks noGrp="1"/>
          </p:cNvSpPr>
          <p:nvPr>
            <p:ph idx="1"/>
          </p:nvPr>
        </p:nvSpPr>
        <p:spPr>
          <a:xfrm>
            <a:off x="2589212" y="2133600"/>
            <a:ext cx="3687234" cy="3777622"/>
          </a:xfrm>
        </p:spPr>
        <p:txBody>
          <a:bodyPr>
            <a:normAutofit/>
          </a:bodyPr>
          <a:lstStyle/>
          <a:p>
            <a:pPr marL="0" indent="0">
              <a:buNone/>
            </a:pPr>
            <a:r>
              <a:rPr lang="en-IN" dirty="0" smtClean="0"/>
              <a:t>4.3 Check Class Balance </a:t>
            </a:r>
          </a:p>
          <a:p>
            <a:pPr>
              <a:buFont typeface="Wingdings" panose="05000000000000000000" pitchFamily="2" charset="2"/>
              <a:buChar char="v"/>
            </a:pPr>
            <a:r>
              <a:rPr lang="en-US" b="1" dirty="0"/>
              <a:t>Target variable is highly imbalanced.</a:t>
            </a:r>
            <a:endParaRPr lang="en-IN" dirty="0"/>
          </a:p>
        </p:txBody>
      </p:sp>
      <p:sp>
        <p:nvSpPr>
          <p:cNvPr id="8" name="Content Placeholder 2"/>
          <p:cNvSpPr txBox="1">
            <a:spLocks/>
          </p:cNvSpPr>
          <p:nvPr/>
        </p:nvSpPr>
        <p:spPr>
          <a:xfrm>
            <a:off x="8519749" y="5584370"/>
            <a:ext cx="3402285" cy="25836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IN" sz="1400" dirty="0"/>
          </a:p>
        </p:txBody>
      </p:sp>
      <p:pic>
        <p:nvPicPr>
          <p:cNvPr id="5" name="Picture 4"/>
          <p:cNvPicPr>
            <a:picLocks noChangeAspect="1"/>
          </p:cNvPicPr>
          <p:nvPr/>
        </p:nvPicPr>
        <p:blipFill>
          <a:blip r:embed="rId2"/>
          <a:stretch>
            <a:fillRect/>
          </a:stretch>
        </p:blipFill>
        <p:spPr>
          <a:xfrm>
            <a:off x="5912674" y="2133600"/>
            <a:ext cx="5214149" cy="3623733"/>
          </a:xfrm>
          <a:prstGeom prst="rect">
            <a:avLst/>
          </a:prstGeom>
        </p:spPr>
      </p:pic>
    </p:spTree>
    <p:extLst>
      <p:ext uri="{BB962C8B-B14F-4D97-AF65-F5344CB8AC3E}">
        <p14:creationId xmlns:p14="http://schemas.microsoft.com/office/powerpoint/2010/main" val="42807544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EDA on Training Data</a:t>
            </a:r>
            <a:br>
              <a:rPr lang="en-IN" dirty="0" smtClean="0"/>
            </a:br>
            <a:endParaRPr lang="en-IN" dirty="0"/>
          </a:p>
        </p:txBody>
      </p:sp>
      <p:sp>
        <p:nvSpPr>
          <p:cNvPr id="8" name="Content Placeholder 2"/>
          <p:cNvSpPr txBox="1">
            <a:spLocks/>
          </p:cNvSpPr>
          <p:nvPr/>
        </p:nvSpPr>
        <p:spPr>
          <a:xfrm>
            <a:off x="8519749" y="5584370"/>
            <a:ext cx="3402285" cy="25836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IN" sz="1400" dirty="0"/>
          </a:p>
        </p:txBody>
      </p:sp>
      <p:pic>
        <p:nvPicPr>
          <p:cNvPr id="4" name="Picture 3"/>
          <p:cNvPicPr>
            <a:picLocks noChangeAspect="1"/>
          </p:cNvPicPr>
          <p:nvPr/>
        </p:nvPicPr>
        <p:blipFill>
          <a:blip r:embed="rId2"/>
          <a:stretch>
            <a:fillRect/>
          </a:stretch>
        </p:blipFill>
        <p:spPr>
          <a:xfrm>
            <a:off x="1074978" y="1905000"/>
            <a:ext cx="5528442" cy="3898617"/>
          </a:xfrm>
          <a:prstGeom prst="rect">
            <a:avLst/>
          </a:prstGeom>
        </p:spPr>
      </p:pic>
      <p:pic>
        <p:nvPicPr>
          <p:cNvPr id="7" name="Picture 6"/>
          <p:cNvPicPr>
            <a:picLocks noChangeAspect="1"/>
          </p:cNvPicPr>
          <p:nvPr/>
        </p:nvPicPr>
        <p:blipFill>
          <a:blip r:embed="rId3"/>
          <a:stretch>
            <a:fillRect/>
          </a:stretch>
        </p:blipFill>
        <p:spPr>
          <a:xfrm>
            <a:off x="6559621" y="2155777"/>
            <a:ext cx="5362413" cy="3647840"/>
          </a:xfrm>
          <a:prstGeom prst="rect">
            <a:avLst/>
          </a:prstGeom>
        </p:spPr>
      </p:pic>
      <p:sp>
        <p:nvSpPr>
          <p:cNvPr id="6" name="TextBox 5"/>
          <p:cNvSpPr txBox="1"/>
          <p:nvPr/>
        </p:nvSpPr>
        <p:spPr>
          <a:xfrm>
            <a:off x="5263929" y="1535668"/>
            <a:ext cx="4108671" cy="369332"/>
          </a:xfrm>
          <a:prstGeom prst="rect">
            <a:avLst/>
          </a:prstGeom>
          <a:noFill/>
        </p:spPr>
        <p:txBody>
          <a:bodyPr wrap="square" rtlCol="0">
            <a:spAutoFit/>
          </a:bodyPr>
          <a:lstStyle/>
          <a:p>
            <a:pPr algn="ctr"/>
            <a:r>
              <a:rPr lang="en-IN" dirty="0" smtClean="0"/>
              <a:t>Bivariate Analysis :Target Likelihood</a:t>
            </a:r>
            <a:endParaRPr lang="en-IN" dirty="0"/>
          </a:p>
        </p:txBody>
      </p:sp>
    </p:spTree>
    <p:extLst>
      <p:ext uri="{BB962C8B-B14F-4D97-AF65-F5344CB8AC3E}">
        <p14:creationId xmlns:p14="http://schemas.microsoft.com/office/powerpoint/2010/main" val="16503229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EDA on Training Data</a:t>
            </a:r>
            <a:br>
              <a:rPr lang="en-IN" dirty="0" smtClean="0"/>
            </a:br>
            <a:endParaRPr lang="en-IN" dirty="0"/>
          </a:p>
        </p:txBody>
      </p:sp>
      <p:sp>
        <p:nvSpPr>
          <p:cNvPr id="8" name="Content Placeholder 2"/>
          <p:cNvSpPr txBox="1">
            <a:spLocks/>
          </p:cNvSpPr>
          <p:nvPr/>
        </p:nvSpPr>
        <p:spPr>
          <a:xfrm>
            <a:off x="8519749" y="5584370"/>
            <a:ext cx="3402285" cy="25836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IN" sz="1400" dirty="0"/>
          </a:p>
        </p:txBody>
      </p:sp>
      <p:pic>
        <p:nvPicPr>
          <p:cNvPr id="3" name="Picture 2"/>
          <p:cNvPicPr>
            <a:picLocks noChangeAspect="1"/>
          </p:cNvPicPr>
          <p:nvPr/>
        </p:nvPicPr>
        <p:blipFill>
          <a:blip r:embed="rId2"/>
          <a:stretch>
            <a:fillRect/>
          </a:stretch>
        </p:blipFill>
        <p:spPr>
          <a:xfrm>
            <a:off x="918863" y="1672877"/>
            <a:ext cx="4999337" cy="3545141"/>
          </a:xfrm>
          <a:prstGeom prst="rect">
            <a:avLst/>
          </a:prstGeom>
        </p:spPr>
      </p:pic>
      <p:pic>
        <p:nvPicPr>
          <p:cNvPr id="5" name="Picture 4"/>
          <p:cNvPicPr>
            <a:picLocks noChangeAspect="1"/>
          </p:cNvPicPr>
          <p:nvPr/>
        </p:nvPicPr>
        <p:blipFill>
          <a:blip r:embed="rId3"/>
          <a:stretch>
            <a:fillRect/>
          </a:stretch>
        </p:blipFill>
        <p:spPr>
          <a:xfrm>
            <a:off x="6446651" y="1672877"/>
            <a:ext cx="5057961" cy="3644191"/>
          </a:xfrm>
          <a:prstGeom prst="rect">
            <a:avLst/>
          </a:prstGeom>
        </p:spPr>
      </p:pic>
      <p:sp>
        <p:nvSpPr>
          <p:cNvPr id="6" name="TextBox 5"/>
          <p:cNvSpPr txBox="1"/>
          <p:nvPr/>
        </p:nvSpPr>
        <p:spPr>
          <a:xfrm>
            <a:off x="4343957" y="1354560"/>
            <a:ext cx="4205387" cy="369332"/>
          </a:xfrm>
          <a:prstGeom prst="rect">
            <a:avLst/>
          </a:prstGeom>
          <a:noFill/>
        </p:spPr>
        <p:txBody>
          <a:bodyPr wrap="square" rtlCol="0">
            <a:spAutoFit/>
          </a:bodyPr>
          <a:lstStyle/>
          <a:p>
            <a:pPr algn="ctr"/>
            <a:r>
              <a:rPr lang="en-IN" dirty="0"/>
              <a:t>Bivariate Analysis :Target Likelihood</a:t>
            </a:r>
            <a:endParaRPr lang="en-IN" dirty="0"/>
          </a:p>
        </p:txBody>
      </p:sp>
    </p:spTree>
    <p:extLst>
      <p:ext uri="{BB962C8B-B14F-4D97-AF65-F5344CB8AC3E}">
        <p14:creationId xmlns:p14="http://schemas.microsoft.com/office/powerpoint/2010/main" val="120618366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EDA on Training Data</a:t>
            </a:r>
            <a:br>
              <a:rPr lang="en-IN" dirty="0" smtClean="0"/>
            </a:br>
            <a:endParaRPr lang="en-IN" dirty="0"/>
          </a:p>
        </p:txBody>
      </p:sp>
      <p:sp>
        <p:nvSpPr>
          <p:cNvPr id="12" name="Content Placeholder 11"/>
          <p:cNvSpPr>
            <a:spLocks noGrp="1"/>
          </p:cNvSpPr>
          <p:nvPr>
            <p:ph idx="1"/>
          </p:nvPr>
        </p:nvSpPr>
        <p:spPr/>
        <p:txBody>
          <a:bodyPr>
            <a:normAutofit fontScale="77500" lnSpcReduction="20000"/>
          </a:bodyPr>
          <a:lstStyle/>
          <a:p>
            <a:pPr marL="0" lvl="0" indent="0">
              <a:buNone/>
            </a:pPr>
            <a:r>
              <a:rPr lang="en-US" altLang="en-US" dirty="0">
                <a:solidFill>
                  <a:schemeClr val="tx1"/>
                </a:solidFill>
              </a:rPr>
              <a:t>Summary of Target Likelihood Analysis</a:t>
            </a:r>
            <a:r>
              <a:rPr lang="en-US" altLang="en-US" dirty="0" smtClean="0">
                <a:solidFill>
                  <a:schemeClr val="tx1"/>
                </a:solidFill>
              </a:rPr>
              <a:t>:</a:t>
            </a:r>
          </a:p>
          <a:p>
            <a:pPr lvl="1">
              <a:buFont typeface="Wingdings" panose="05000000000000000000" pitchFamily="2" charset="2"/>
              <a:buChar char="v"/>
            </a:pPr>
            <a:r>
              <a:rPr lang="en-US" altLang="en-US" dirty="0" smtClean="0">
                <a:solidFill>
                  <a:schemeClr val="tx1"/>
                </a:solidFill>
              </a:rPr>
              <a:t> </a:t>
            </a:r>
            <a:r>
              <a:rPr lang="en-US" altLang="en-US" dirty="0" err="1" smtClean="0">
                <a:solidFill>
                  <a:schemeClr val="tx1"/>
                </a:solidFill>
              </a:rPr>
              <a:t>policy_state</a:t>
            </a:r>
            <a:r>
              <a:rPr lang="en-US" altLang="en-US" dirty="0">
                <a:solidFill>
                  <a:schemeClr val="tx1"/>
                </a:solidFill>
              </a:rPr>
              <a:t>: Not significant (p-value = 0.9684). Categories with higher-than-baseline fraud rate: [2]. </a:t>
            </a:r>
            <a:endParaRPr lang="en-US" altLang="en-US" dirty="0" smtClean="0">
              <a:solidFill>
                <a:schemeClr val="tx1"/>
              </a:solidFill>
            </a:endParaRPr>
          </a:p>
          <a:p>
            <a:pPr lvl="1">
              <a:buFont typeface="Wingdings" panose="05000000000000000000" pitchFamily="2" charset="2"/>
              <a:buChar char="v"/>
            </a:pPr>
            <a:r>
              <a:rPr lang="en-US" altLang="en-US" dirty="0" err="1" smtClean="0">
                <a:solidFill>
                  <a:schemeClr val="tx1"/>
                </a:solidFill>
              </a:rPr>
              <a:t>policy_csl</a:t>
            </a:r>
            <a:r>
              <a:rPr lang="en-US" altLang="en-US" dirty="0">
                <a:solidFill>
                  <a:schemeClr val="tx1"/>
                </a:solidFill>
              </a:rPr>
              <a:t>: Not significant (p-value = 0.4788). Categories with higher-than-baseline fraud rate: [0, 1]. </a:t>
            </a:r>
            <a:endParaRPr lang="en-US" altLang="en-US" dirty="0" smtClean="0">
              <a:solidFill>
                <a:schemeClr val="tx1"/>
              </a:solidFill>
            </a:endParaRPr>
          </a:p>
          <a:p>
            <a:pPr lvl="1">
              <a:buFont typeface="Wingdings" panose="05000000000000000000" pitchFamily="2" charset="2"/>
              <a:buChar char="v"/>
            </a:pPr>
            <a:r>
              <a:rPr lang="en-US" altLang="en-US" dirty="0" err="1" smtClean="0">
                <a:solidFill>
                  <a:schemeClr val="tx1"/>
                </a:solidFill>
              </a:rPr>
              <a:t>insured_sex</a:t>
            </a:r>
            <a:r>
              <a:rPr lang="en-US" altLang="en-US" dirty="0">
                <a:solidFill>
                  <a:schemeClr val="tx1"/>
                </a:solidFill>
              </a:rPr>
              <a:t>: Not significant (p-value = 0.9742). Categories with higher-than-baseline fraud rate: [0]. </a:t>
            </a:r>
            <a:endParaRPr lang="en-US" altLang="en-US" dirty="0" smtClean="0">
              <a:solidFill>
                <a:schemeClr val="tx1"/>
              </a:solidFill>
            </a:endParaRPr>
          </a:p>
          <a:p>
            <a:pPr lvl="1">
              <a:buFont typeface="Wingdings" panose="05000000000000000000" pitchFamily="2" charset="2"/>
              <a:buChar char="v"/>
            </a:pPr>
            <a:r>
              <a:rPr lang="en-US" altLang="en-US" dirty="0" err="1" smtClean="0">
                <a:solidFill>
                  <a:schemeClr val="tx1"/>
                </a:solidFill>
              </a:rPr>
              <a:t>insured_education_level</a:t>
            </a:r>
            <a:r>
              <a:rPr lang="en-US" altLang="en-US" dirty="0">
                <a:solidFill>
                  <a:schemeClr val="tx1"/>
                </a:solidFill>
              </a:rPr>
              <a:t>: Not significant (p-value = 0.9294). Categories with higher-than-baseline fraud rate: [3, 4, 5]. </a:t>
            </a:r>
            <a:endParaRPr lang="en-US" altLang="en-US" dirty="0" smtClean="0">
              <a:solidFill>
                <a:schemeClr val="tx1"/>
              </a:solidFill>
            </a:endParaRPr>
          </a:p>
          <a:p>
            <a:pPr lvl="1">
              <a:buFont typeface="Wingdings" panose="05000000000000000000" pitchFamily="2" charset="2"/>
              <a:buChar char="v"/>
            </a:pPr>
            <a:r>
              <a:rPr lang="en-US" altLang="en-US" dirty="0" err="1" smtClean="0">
                <a:solidFill>
                  <a:schemeClr val="tx1"/>
                </a:solidFill>
              </a:rPr>
              <a:t>insured_occupation</a:t>
            </a:r>
            <a:r>
              <a:rPr lang="en-US" altLang="en-US" dirty="0">
                <a:solidFill>
                  <a:schemeClr val="tx1"/>
                </a:solidFill>
              </a:rPr>
              <a:t>: Not significant (p-value = 0.4016). Categories with higher-than-baseline fraud rate: [1, 2, 3, 4, 11, 12, 13]. </a:t>
            </a:r>
            <a:endParaRPr lang="en-US" altLang="en-US" dirty="0" smtClean="0">
              <a:solidFill>
                <a:schemeClr val="tx1"/>
              </a:solidFill>
            </a:endParaRPr>
          </a:p>
          <a:p>
            <a:pPr lvl="1">
              <a:buFont typeface="Wingdings" panose="05000000000000000000" pitchFamily="2" charset="2"/>
              <a:buChar char="v"/>
            </a:pPr>
            <a:r>
              <a:rPr lang="en-US" altLang="en-US" dirty="0" err="1" smtClean="0">
                <a:solidFill>
                  <a:schemeClr val="tx1"/>
                </a:solidFill>
              </a:rPr>
              <a:t>insured_hobbies</a:t>
            </a:r>
            <a:r>
              <a:rPr lang="en-US" altLang="en-US" dirty="0">
                <a:solidFill>
                  <a:schemeClr val="tx1"/>
                </a:solidFill>
              </a:rPr>
              <a:t>: Significant (p-value = 0.0000). Categories with higher-than-baseline fraud rate: [5, 6, 10, 13, 14, 19]. </a:t>
            </a:r>
            <a:endParaRPr lang="en-US" altLang="en-US" dirty="0" smtClean="0">
              <a:solidFill>
                <a:schemeClr val="tx1"/>
              </a:solidFill>
            </a:endParaRPr>
          </a:p>
          <a:p>
            <a:pPr lvl="1">
              <a:buFont typeface="Wingdings" panose="05000000000000000000" pitchFamily="2" charset="2"/>
              <a:buChar char="v"/>
            </a:pPr>
            <a:r>
              <a:rPr lang="en-US" altLang="en-US" dirty="0" err="1" smtClean="0">
                <a:solidFill>
                  <a:schemeClr val="tx1"/>
                </a:solidFill>
              </a:rPr>
              <a:t>insured_relationship</a:t>
            </a:r>
            <a:r>
              <a:rPr lang="en-US" altLang="en-US" dirty="0">
                <a:solidFill>
                  <a:schemeClr val="tx1"/>
                </a:solidFill>
              </a:rPr>
              <a:t>: Not significant (p-value = 0.1671). Categories with higher-than-baseline fraud rate: [2, 4, 5]. </a:t>
            </a:r>
            <a:endParaRPr lang="en-US" altLang="en-US" dirty="0" smtClean="0">
              <a:solidFill>
                <a:schemeClr val="tx1"/>
              </a:solidFill>
            </a:endParaRPr>
          </a:p>
          <a:p>
            <a:pPr lvl="1">
              <a:buFont typeface="Wingdings" panose="05000000000000000000" pitchFamily="2" charset="2"/>
              <a:buChar char="v"/>
            </a:pPr>
            <a:r>
              <a:rPr lang="en-US" altLang="en-US" dirty="0" err="1" smtClean="0">
                <a:solidFill>
                  <a:schemeClr val="tx1"/>
                </a:solidFill>
              </a:rPr>
              <a:t>incident_type</a:t>
            </a:r>
            <a:r>
              <a:rPr lang="en-US" altLang="en-US" dirty="0">
                <a:solidFill>
                  <a:schemeClr val="tx1"/>
                </a:solidFill>
              </a:rPr>
              <a:t>: Significant (p-value = 0.0001). Categories with higher-than-baseline fraud rate: [0, 2]. </a:t>
            </a:r>
            <a:endParaRPr lang="en-US" altLang="en-US" dirty="0" smtClean="0">
              <a:solidFill>
                <a:schemeClr val="tx1"/>
              </a:solidFill>
            </a:endParaRPr>
          </a:p>
          <a:p>
            <a:pPr lvl="1">
              <a:buFont typeface="Wingdings" panose="05000000000000000000" pitchFamily="2" charset="2"/>
              <a:buChar char="v"/>
            </a:pPr>
            <a:r>
              <a:rPr lang="en-US" altLang="en-US" dirty="0" err="1" smtClean="0">
                <a:solidFill>
                  <a:schemeClr val="tx1"/>
                </a:solidFill>
              </a:rPr>
              <a:t>collision_type</a:t>
            </a:r>
            <a:r>
              <a:rPr lang="en-US" altLang="en-US" dirty="0">
                <a:solidFill>
                  <a:schemeClr val="tx1"/>
                </a:solidFill>
              </a:rPr>
              <a:t>: Not significant (p-value = 0.1963). Categories with higher-than-baseline fraud rate: [0, 2</a:t>
            </a:r>
            <a:r>
              <a:rPr lang="en-US" altLang="en-US" dirty="0" smtClean="0">
                <a:solidFill>
                  <a:schemeClr val="tx1"/>
                </a:solidFill>
              </a:rPr>
              <a:t>].</a:t>
            </a:r>
          </a:p>
          <a:p>
            <a:pPr lvl="1">
              <a:buFont typeface="Wingdings" panose="05000000000000000000" pitchFamily="2" charset="2"/>
              <a:buChar char="v"/>
            </a:pPr>
            <a:r>
              <a:rPr lang="en-US" altLang="en-US" dirty="0" err="1" smtClean="0">
                <a:solidFill>
                  <a:schemeClr val="tx1"/>
                </a:solidFill>
              </a:rPr>
              <a:t>incident_severity</a:t>
            </a:r>
            <a:r>
              <a:rPr lang="en-US" altLang="en-US" dirty="0">
                <a:solidFill>
                  <a:schemeClr val="tx1"/>
                </a:solidFill>
              </a:rPr>
              <a:t>: Significant (p-value = 0.0000). Categories with higher-than-baseline fraud rate: [0]. - </a:t>
            </a:r>
            <a:r>
              <a:rPr lang="en-US" altLang="en-US" dirty="0" err="1">
                <a:solidFill>
                  <a:schemeClr val="tx1"/>
                </a:solidFill>
              </a:rPr>
              <a:t>authorities_contacted</a:t>
            </a:r>
            <a:r>
              <a:rPr lang="en-US" altLang="en-US" dirty="0">
                <a:solidFill>
                  <a:schemeClr val="tx1"/>
                </a:solidFill>
              </a:rPr>
              <a:t>: Significant (p-value = 0.0039). </a:t>
            </a:r>
            <a:endParaRPr lang="en-IN" dirty="0"/>
          </a:p>
        </p:txBody>
      </p:sp>
      <p:sp>
        <p:nvSpPr>
          <p:cNvPr id="8" name="Content Placeholder 2"/>
          <p:cNvSpPr txBox="1">
            <a:spLocks/>
          </p:cNvSpPr>
          <p:nvPr/>
        </p:nvSpPr>
        <p:spPr>
          <a:xfrm>
            <a:off x="8519749" y="5584370"/>
            <a:ext cx="3402285" cy="25836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IN" sz="1400" dirty="0"/>
          </a:p>
        </p:txBody>
      </p:sp>
      <p:sp>
        <p:nvSpPr>
          <p:cNvPr id="9" name="Content Placeholder 2"/>
          <p:cNvSpPr txBox="1">
            <a:spLocks/>
          </p:cNvSpPr>
          <p:nvPr/>
        </p:nvSpPr>
        <p:spPr>
          <a:xfrm>
            <a:off x="2592926" y="2607632"/>
            <a:ext cx="9346526" cy="38018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IN" dirty="0"/>
          </a:p>
        </p:txBody>
      </p:sp>
    </p:spTree>
    <p:extLst>
      <p:ext uri="{BB962C8B-B14F-4D97-AF65-F5344CB8AC3E}">
        <p14:creationId xmlns:p14="http://schemas.microsoft.com/office/powerpoint/2010/main" val="20719813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a:t>
            </a:r>
            <a:endParaRPr lang="en-IN" dirty="0"/>
          </a:p>
        </p:txBody>
      </p:sp>
      <p:sp>
        <p:nvSpPr>
          <p:cNvPr id="3" name="Content Placeholder 2"/>
          <p:cNvSpPr>
            <a:spLocks noGrp="1"/>
          </p:cNvSpPr>
          <p:nvPr>
            <p:ph idx="1"/>
          </p:nvPr>
        </p:nvSpPr>
        <p:spPr/>
        <p:txBody>
          <a:bodyPr/>
          <a:lstStyle/>
          <a:p>
            <a:r>
              <a:rPr lang="en-IN" dirty="0" smtClean="0"/>
              <a:t>Problem Statement </a:t>
            </a:r>
          </a:p>
          <a:p>
            <a:r>
              <a:rPr lang="en-IN" dirty="0" smtClean="0"/>
              <a:t>Business Objective </a:t>
            </a:r>
          </a:p>
          <a:p>
            <a:r>
              <a:rPr lang="en-IN" dirty="0" smtClean="0"/>
              <a:t>Approach</a:t>
            </a:r>
          </a:p>
          <a:p>
            <a:r>
              <a:rPr lang="en-IN" dirty="0" smtClean="0"/>
              <a:t>Results </a:t>
            </a:r>
            <a:endParaRPr lang="en-IN" dirty="0"/>
          </a:p>
        </p:txBody>
      </p:sp>
    </p:spTree>
    <p:extLst>
      <p:ext uri="{BB962C8B-B14F-4D97-AF65-F5344CB8AC3E}">
        <p14:creationId xmlns:p14="http://schemas.microsoft.com/office/powerpoint/2010/main" val="25400056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a:t>
            </a:r>
            <a:r>
              <a:rPr lang="en-IN" sz="1400" dirty="0">
                <a:solidFill>
                  <a:schemeClr val="tx1"/>
                </a:solidFill>
                <a:latin typeface="+mn-lt"/>
                <a:ea typeface="+mn-ea"/>
                <a:cs typeface="+mn-cs"/>
              </a:rPr>
              <a:t>sults</a:t>
            </a:r>
            <a:r>
              <a:rPr lang="en-IN" dirty="0" smtClean="0"/>
              <a:t> – EDA on Training Data</a:t>
            </a:r>
            <a:br>
              <a:rPr lang="en-IN" dirty="0" smtClean="0"/>
            </a:br>
            <a:endParaRPr lang="en-IN" dirty="0"/>
          </a:p>
        </p:txBody>
      </p:sp>
      <p:sp>
        <p:nvSpPr>
          <p:cNvPr id="12" name="Content Placeholder 11"/>
          <p:cNvSpPr>
            <a:spLocks noGrp="1"/>
          </p:cNvSpPr>
          <p:nvPr>
            <p:ph idx="1"/>
          </p:nvPr>
        </p:nvSpPr>
        <p:spPr/>
        <p:txBody>
          <a:bodyPr>
            <a:normAutofit fontScale="85000" lnSpcReduction="20000"/>
          </a:bodyPr>
          <a:lstStyle/>
          <a:p>
            <a:pPr marL="0" lvl="0" indent="0" defTabSz="914400" eaLnBrk="0" fontAlgn="base" hangingPunct="0">
              <a:spcBef>
                <a:spcPct val="0"/>
              </a:spcBef>
              <a:spcAft>
                <a:spcPct val="0"/>
              </a:spcAft>
              <a:buClrTx/>
              <a:buNone/>
            </a:pPr>
            <a:r>
              <a:rPr lang="en-US" altLang="en-US" dirty="0" smtClean="0">
                <a:solidFill>
                  <a:schemeClr val="tx1"/>
                </a:solidFill>
              </a:rPr>
              <a:t>Summary </a:t>
            </a:r>
            <a:r>
              <a:rPr lang="en-US" altLang="en-US" dirty="0">
                <a:solidFill>
                  <a:schemeClr val="tx1"/>
                </a:solidFill>
              </a:rPr>
              <a:t>of Target Likelihood Analysis</a:t>
            </a:r>
            <a:r>
              <a:rPr lang="en-US" altLang="en-US" dirty="0" smtClean="0">
                <a:solidFill>
                  <a:schemeClr val="tx1"/>
                </a:solidFill>
              </a:rPr>
              <a:t>:</a:t>
            </a:r>
          </a:p>
          <a:p>
            <a:pPr marL="0" lvl="0" indent="0" defTabSz="914400" eaLnBrk="0" fontAlgn="base" hangingPunct="0">
              <a:spcBef>
                <a:spcPct val="0"/>
              </a:spcBef>
              <a:spcAft>
                <a:spcPct val="0"/>
              </a:spcAft>
              <a:buClrTx/>
              <a:buNone/>
            </a:pPr>
            <a:endParaRPr lang="en-US" altLang="en-US" dirty="0" smtClean="0">
              <a:solidFill>
                <a:schemeClr val="tx1"/>
              </a:solidFill>
            </a:endParaRPr>
          </a:p>
          <a:p>
            <a:pPr lvl="1" defTabSz="914400" eaLnBrk="0" fontAlgn="base" hangingPunct="0">
              <a:spcBef>
                <a:spcPct val="0"/>
              </a:spcBef>
              <a:spcAft>
                <a:spcPct val="0"/>
              </a:spcAft>
              <a:buClrTx/>
              <a:buFont typeface="Wingdings" panose="05000000000000000000" pitchFamily="2" charset="2"/>
              <a:buChar char="v"/>
            </a:pPr>
            <a:r>
              <a:rPr lang="en-US" altLang="en-US" dirty="0" err="1" smtClean="0">
                <a:solidFill>
                  <a:schemeClr val="tx1"/>
                </a:solidFill>
              </a:rPr>
              <a:t>uthorities_contacted</a:t>
            </a:r>
            <a:r>
              <a:rPr lang="en-US" altLang="en-US" dirty="0">
                <a:solidFill>
                  <a:schemeClr val="tx1"/>
                </a:solidFill>
              </a:rPr>
              <a:t>: Significant (p-value = 0.0039). Categories with higher-than-baseline fraud rate: [0, 1, 2]. </a:t>
            </a:r>
            <a:endParaRPr lang="en-US" altLang="en-US" dirty="0" smtClean="0">
              <a:solidFill>
                <a:schemeClr val="tx1"/>
              </a:solidFill>
            </a:endParaRPr>
          </a:p>
          <a:p>
            <a:pPr lvl="1" defTabSz="914400" eaLnBrk="0" fontAlgn="base" hangingPunct="0">
              <a:spcBef>
                <a:spcPct val="0"/>
              </a:spcBef>
              <a:spcAft>
                <a:spcPct val="0"/>
              </a:spcAft>
              <a:buClrTx/>
              <a:buFont typeface="Wingdings" panose="05000000000000000000" pitchFamily="2" charset="2"/>
              <a:buChar char="v"/>
            </a:pPr>
            <a:r>
              <a:rPr lang="en-US" altLang="en-US" dirty="0" smtClean="0">
                <a:solidFill>
                  <a:schemeClr val="tx1"/>
                </a:solidFill>
              </a:rPr>
              <a:t>- </a:t>
            </a:r>
            <a:r>
              <a:rPr lang="en-US" altLang="en-US" dirty="0" err="1" smtClean="0">
                <a:solidFill>
                  <a:schemeClr val="tx1"/>
                </a:solidFill>
              </a:rPr>
              <a:t>incident_state</a:t>
            </a:r>
            <a:r>
              <a:rPr lang="en-US" altLang="en-US" dirty="0">
                <a:solidFill>
                  <a:schemeClr val="tx1"/>
                </a:solidFill>
              </a:rPr>
              <a:t>: Significant (p-value = 0.0098). Categories with higher-than-baseline fraud rate: [0, 2, 3, 4, 5]. </a:t>
            </a:r>
            <a:endParaRPr lang="en-US" altLang="en-US" dirty="0" smtClean="0">
              <a:solidFill>
                <a:schemeClr val="tx1"/>
              </a:solidFill>
            </a:endParaRPr>
          </a:p>
          <a:p>
            <a:pPr lvl="1" defTabSz="914400" eaLnBrk="0" fontAlgn="base" hangingPunct="0">
              <a:spcBef>
                <a:spcPct val="0"/>
              </a:spcBef>
              <a:spcAft>
                <a:spcPct val="0"/>
              </a:spcAft>
              <a:buClrTx/>
              <a:buFont typeface="Wingdings" panose="05000000000000000000" pitchFamily="2" charset="2"/>
              <a:buChar char="v"/>
            </a:pPr>
            <a:r>
              <a:rPr lang="en-US" altLang="en-US" dirty="0" smtClean="0">
                <a:solidFill>
                  <a:schemeClr val="tx1"/>
                </a:solidFill>
              </a:rPr>
              <a:t>- </a:t>
            </a:r>
            <a:r>
              <a:rPr lang="en-US" altLang="en-US" dirty="0" err="1" smtClean="0">
                <a:solidFill>
                  <a:schemeClr val="tx1"/>
                </a:solidFill>
              </a:rPr>
              <a:t>incident_city</a:t>
            </a:r>
            <a:r>
              <a:rPr lang="en-US" altLang="en-US" dirty="0">
                <a:solidFill>
                  <a:schemeClr val="tx1"/>
                </a:solidFill>
              </a:rPr>
              <a:t>: Not significant (p-value = 0.5827). Categories with higher-than-baseline fraud rate: [0, 1, 2, 6</a:t>
            </a:r>
            <a:r>
              <a:rPr lang="en-US" altLang="en-US" dirty="0" smtClean="0">
                <a:solidFill>
                  <a:schemeClr val="tx1"/>
                </a:solidFill>
              </a:rPr>
              <a:t>].</a:t>
            </a:r>
          </a:p>
          <a:p>
            <a:pPr lvl="1" defTabSz="914400" eaLnBrk="0" fontAlgn="base" hangingPunct="0">
              <a:spcBef>
                <a:spcPct val="0"/>
              </a:spcBef>
              <a:spcAft>
                <a:spcPct val="0"/>
              </a:spcAft>
              <a:buClrTx/>
              <a:buFont typeface="Wingdings" panose="05000000000000000000" pitchFamily="2" charset="2"/>
              <a:buChar char="v"/>
            </a:pPr>
            <a:r>
              <a:rPr lang="en-US" altLang="en-US" dirty="0" smtClean="0">
                <a:solidFill>
                  <a:schemeClr val="tx1"/>
                </a:solidFill>
              </a:rPr>
              <a:t>- </a:t>
            </a:r>
            <a:r>
              <a:rPr lang="en-US" altLang="en-US" dirty="0" err="1" smtClean="0">
                <a:solidFill>
                  <a:schemeClr val="tx1"/>
                </a:solidFill>
              </a:rPr>
              <a:t>property_damage</a:t>
            </a:r>
            <a:r>
              <a:rPr lang="en-US" altLang="en-US" dirty="0">
                <a:solidFill>
                  <a:schemeClr val="tx1"/>
                </a:solidFill>
              </a:rPr>
              <a:t>: Not significant (p-value = 0.2289). Categories with higher-than-baseline fraud rate: [1]. </a:t>
            </a:r>
            <a:endParaRPr lang="en-US" altLang="en-US" dirty="0" smtClean="0">
              <a:solidFill>
                <a:schemeClr val="tx1"/>
              </a:solidFill>
            </a:endParaRPr>
          </a:p>
          <a:p>
            <a:pPr lvl="1" defTabSz="914400" eaLnBrk="0" fontAlgn="base" hangingPunct="0">
              <a:spcBef>
                <a:spcPct val="0"/>
              </a:spcBef>
              <a:spcAft>
                <a:spcPct val="0"/>
              </a:spcAft>
              <a:buClrTx/>
              <a:buFont typeface="Wingdings" panose="05000000000000000000" pitchFamily="2" charset="2"/>
              <a:buChar char="v"/>
            </a:pPr>
            <a:r>
              <a:rPr lang="en-US" altLang="en-US" dirty="0" smtClean="0">
                <a:solidFill>
                  <a:schemeClr val="tx1"/>
                </a:solidFill>
              </a:rPr>
              <a:t>- </a:t>
            </a:r>
            <a:r>
              <a:rPr lang="en-US" altLang="en-US" dirty="0" err="1" smtClean="0">
                <a:solidFill>
                  <a:schemeClr val="tx1"/>
                </a:solidFill>
              </a:rPr>
              <a:t>police_report_available</a:t>
            </a:r>
            <a:r>
              <a:rPr lang="en-US" altLang="en-US" dirty="0">
                <a:solidFill>
                  <a:schemeClr val="tx1"/>
                </a:solidFill>
              </a:rPr>
              <a:t>: Not significant (p-value = 0.5368). Categories with higher-than-baseline fraud rate: [0</a:t>
            </a:r>
            <a:r>
              <a:rPr lang="en-US" altLang="en-US" dirty="0" smtClean="0">
                <a:solidFill>
                  <a:schemeClr val="tx1"/>
                </a:solidFill>
              </a:rPr>
              <a:t>].</a:t>
            </a:r>
          </a:p>
          <a:p>
            <a:pPr lvl="1" defTabSz="914400" eaLnBrk="0" fontAlgn="base" hangingPunct="0">
              <a:spcBef>
                <a:spcPct val="0"/>
              </a:spcBef>
              <a:spcAft>
                <a:spcPct val="0"/>
              </a:spcAft>
              <a:buClrTx/>
              <a:buFont typeface="Wingdings" panose="05000000000000000000" pitchFamily="2" charset="2"/>
              <a:buChar char="v"/>
            </a:pPr>
            <a:r>
              <a:rPr lang="en-US" altLang="en-US" dirty="0" smtClean="0">
                <a:solidFill>
                  <a:schemeClr val="tx1"/>
                </a:solidFill>
              </a:rPr>
              <a:t>- </a:t>
            </a:r>
            <a:r>
              <a:rPr lang="en-US" altLang="en-US" dirty="0" err="1">
                <a:solidFill>
                  <a:schemeClr val="tx1"/>
                </a:solidFill>
              </a:rPr>
              <a:t>auto_make</a:t>
            </a:r>
            <a:r>
              <a:rPr lang="en-US" altLang="en-US" dirty="0">
                <a:solidFill>
                  <a:schemeClr val="tx1"/>
                </a:solidFill>
              </a:rPr>
              <a:t>: Not significant (p-value = 0.6983). Categories with higher-than-baseline fraud rate: [1, 2, 3, 5, 6, 7, 8, 13</a:t>
            </a:r>
            <a:r>
              <a:rPr lang="en-US" altLang="en-US" dirty="0" smtClean="0">
                <a:solidFill>
                  <a:schemeClr val="tx1"/>
                </a:solidFill>
              </a:rPr>
              <a:t>].</a:t>
            </a:r>
          </a:p>
          <a:p>
            <a:pPr lvl="1" defTabSz="914400" eaLnBrk="0" fontAlgn="base" hangingPunct="0">
              <a:spcBef>
                <a:spcPct val="0"/>
              </a:spcBef>
              <a:spcAft>
                <a:spcPct val="0"/>
              </a:spcAft>
              <a:buClrTx/>
              <a:buFont typeface="Wingdings" panose="05000000000000000000" pitchFamily="2" charset="2"/>
              <a:buChar char="v"/>
            </a:pPr>
            <a:r>
              <a:rPr lang="en-US" altLang="en-US" dirty="0" smtClean="0">
                <a:solidFill>
                  <a:schemeClr val="tx1"/>
                </a:solidFill>
              </a:rPr>
              <a:t>- </a:t>
            </a:r>
            <a:r>
              <a:rPr lang="en-US" altLang="en-US" dirty="0" err="1">
                <a:solidFill>
                  <a:schemeClr val="tx1"/>
                </a:solidFill>
              </a:rPr>
              <a:t>auto_model</a:t>
            </a:r>
            <a:r>
              <a:rPr lang="en-US" altLang="en-US" dirty="0">
                <a:solidFill>
                  <a:schemeClr val="tx1"/>
                </a:solidFill>
              </a:rPr>
              <a:t>: Not significant (p-value = 0.1969). Categories with higher-than-baseline fraud rate: [1, 2, 4, 5, 7, 10, 12, 14, 15, 16, 17, 18, 20, 22, 24, 26, 28, 32, 34, 37, 38]. </a:t>
            </a:r>
            <a:endParaRPr lang="en-US" altLang="en-US" dirty="0" smtClean="0">
              <a:solidFill>
                <a:schemeClr val="tx1"/>
              </a:solidFill>
            </a:endParaRPr>
          </a:p>
          <a:p>
            <a:pPr marL="0" lvl="0" indent="0" defTabSz="914400" eaLnBrk="0" fontAlgn="base" hangingPunct="0">
              <a:spcBef>
                <a:spcPct val="0"/>
              </a:spcBef>
              <a:spcAft>
                <a:spcPct val="0"/>
              </a:spcAft>
              <a:buClrTx/>
              <a:buNone/>
            </a:pPr>
            <a:endParaRPr lang="en-US" altLang="en-US" dirty="0">
              <a:solidFill>
                <a:schemeClr val="tx1"/>
              </a:solidFill>
            </a:endParaRPr>
          </a:p>
          <a:p>
            <a:pPr marL="0" lvl="0" indent="0" defTabSz="914400" eaLnBrk="0" fontAlgn="base" hangingPunct="0">
              <a:spcBef>
                <a:spcPct val="0"/>
              </a:spcBef>
              <a:spcAft>
                <a:spcPct val="0"/>
              </a:spcAft>
              <a:buClrTx/>
              <a:buNone/>
            </a:pPr>
            <a:r>
              <a:rPr lang="en-US" altLang="en-US" dirty="0" smtClean="0">
                <a:solidFill>
                  <a:schemeClr val="tx1"/>
                </a:solidFill>
              </a:rPr>
              <a:t>** </a:t>
            </a:r>
            <a:r>
              <a:rPr lang="en-US" altLang="en-US" dirty="0">
                <a:solidFill>
                  <a:schemeClr val="tx1"/>
                </a:solidFill>
              </a:rPr>
              <a:t>Target </a:t>
            </a:r>
            <a:r>
              <a:rPr lang="en-US" altLang="en-US" dirty="0" err="1">
                <a:solidFill>
                  <a:schemeClr val="tx1"/>
                </a:solidFill>
              </a:rPr>
              <a:t>liklihood</a:t>
            </a:r>
            <a:r>
              <a:rPr lang="en-US" altLang="en-US" dirty="0">
                <a:solidFill>
                  <a:schemeClr val="tx1"/>
                </a:solidFill>
              </a:rPr>
              <a:t> analysis**</a:t>
            </a:r>
          </a:p>
          <a:p>
            <a:pPr marL="0" lvl="0" indent="0" defTabSz="914400" eaLnBrk="0" fontAlgn="base" hangingPunct="0">
              <a:spcBef>
                <a:spcPct val="0"/>
              </a:spcBef>
              <a:spcAft>
                <a:spcPct val="0"/>
              </a:spcAft>
              <a:buClrTx/>
              <a:buNone/>
            </a:pPr>
            <a:r>
              <a:rPr lang="en-US" altLang="en-US" b="1" dirty="0">
                <a:solidFill>
                  <a:schemeClr val="tx1"/>
                </a:solidFill>
              </a:rPr>
              <a:t>Insured_hobbies,incident_type,incident_severity,authorities_contacted,incident_state found to be significant as per target </a:t>
            </a:r>
            <a:r>
              <a:rPr lang="en-US" altLang="en-US" b="1" dirty="0" err="1">
                <a:solidFill>
                  <a:schemeClr val="tx1"/>
                </a:solidFill>
              </a:rPr>
              <a:t>liklihood</a:t>
            </a:r>
            <a:r>
              <a:rPr lang="en-US" altLang="en-US" b="1" dirty="0">
                <a:solidFill>
                  <a:schemeClr val="tx1"/>
                </a:solidFill>
              </a:rPr>
              <a:t> analysis.</a:t>
            </a:r>
            <a:endParaRPr lang="en-US" altLang="en-US" sz="4000" dirty="0">
              <a:solidFill>
                <a:schemeClr val="tx1"/>
              </a:solidFill>
            </a:endParaRPr>
          </a:p>
          <a:p>
            <a:pPr marL="0" lvl="0" indent="0">
              <a:buNone/>
            </a:pPr>
            <a:endParaRPr lang="en-US" altLang="en-US" dirty="0" smtClean="0">
              <a:solidFill>
                <a:schemeClr val="tx1"/>
              </a:solidFill>
            </a:endParaRPr>
          </a:p>
        </p:txBody>
      </p:sp>
      <p:sp>
        <p:nvSpPr>
          <p:cNvPr id="8" name="Content Placeholder 2"/>
          <p:cNvSpPr txBox="1">
            <a:spLocks/>
          </p:cNvSpPr>
          <p:nvPr/>
        </p:nvSpPr>
        <p:spPr>
          <a:xfrm>
            <a:off x="8519749" y="5584370"/>
            <a:ext cx="3402285" cy="25836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IN" sz="1400" dirty="0"/>
          </a:p>
        </p:txBody>
      </p:sp>
      <p:sp>
        <p:nvSpPr>
          <p:cNvPr id="9" name="Content Placeholder 2"/>
          <p:cNvSpPr txBox="1">
            <a:spLocks/>
          </p:cNvSpPr>
          <p:nvPr/>
        </p:nvSpPr>
        <p:spPr>
          <a:xfrm>
            <a:off x="2592926" y="2607632"/>
            <a:ext cx="9346526" cy="38018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IN" dirty="0"/>
          </a:p>
        </p:txBody>
      </p:sp>
    </p:spTree>
    <p:extLst>
      <p:ext uri="{BB962C8B-B14F-4D97-AF65-F5344CB8AC3E}">
        <p14:creationId xmlns:p14="http://schemas.microsoft.com/office/powerpoint/2010/main" val="34399841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EDA on Training Data</a:t>
            </a:r>
            <a:br>
              <a:rPr lang="en-IN" dirty="0" smtClean="0"/>
            </a:br>
            <a:endParaRPr lang="en-IN" dirty="0"/>
          </a:p>
        </p:txBody>
      </p:sp>
      <p:sp>
        <p:nvSpPr>
          <p:cNvPr id="8" name="Content Placeholder 2"/>
          <p:cNvSpPr txBox="1">
            <a:spLocks/>
          </p:cNvSpPr>
          <p:nvPr/>
        </p:nvSpPr>
        <p:spPr>
          <a:xfrm>
            <a:off x="8519749" y="5584370"/>
            <a:ext cx="3402285" cy="25836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IN" sz="1400" dirty="0"/>
          </a:p>
        </p:txBody>
      </p:sp>
      <p:sp>
        <p:nvSpPr>
          <p:cNvPr id="9" name="Content Placeholder 2"/>
          <p:cNvSpPr txBox="1">
            <a:spLocks/>
          </p:cNvSpPr>
          <p:nvPr/>
        </p:nvSpPr>
        <p:spPr>
          <a:xfrm>
            <a:off x="2592926" y="2607632"/>
            <a:ext cx="9346526" cy="38018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IN" dirty="0"/>
          </a:p>
        </p:txBody>
      </p:sp>
      <p:sp>
        <p:nvSpPr>
          <p:cNvPr id="3" name="Content Placeholder 2"/>
          <p:cNvSpPr>
            <a:spLocks noGrp="1"/>
          </p:cNvSpPr>
          <p:nvPr>
            <p:ph idx="1"/>
          </p:nvPr>
        </p:nvSpPr>
        <p:spPr/>
        <p:txBody>
          <a:bodyPr/>
          <a:lstStyle/>
          <a:p>
            <a:r>
              <a:rPr lang="en-IN" dirty="0" smtClean="0"/>
              <a:t>4.4.2 Relationship between Numerical Features and the target variable</a:t>
            </a:r>
            <a:endParaRPr lang="en-IN" dirty="0"/>
          </a:p>
        </p:txBody>
      </p:sp>
      <p:pic>
        <p:nvPicPr>
          <p:cNvPr id="4" name="Picture 3"/>
          <p:cNvPicPr>
            <a:picLocks noChangeAspect="1"/>
          </p:cNvPicPr>
          <p:nvPr/>
        </p:nvPicPr>
        <p:blipFill>
          <a:blip r:embed="rId2"/>
          <a:stretch>
            <a:fillRect/>
          </a:stretch>
        </p:blipFill>
        <p:spPr>
          <a:xfrm>
            <a:off x="2589212" y="2607631"/>
            <a:ext cx="5660447" cy="3801877"/>
          </a:xfrm>
          <a:prstGeom prst="rect">
            <a:avLst/>
          </a:prstGeom>
        </p:spPr>
      </p:pic>
    </p:spTree>
    <p:extLst>
      <p:ext uri="{BB962C8B-B14F-4D97-AF65-F5344CB8AC3E}">
        <p14:creationId xmlns:p14="http://schemas.microsoft.com/office/powerpoint/2010/main" val="460479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EDA on </a:t>
            </a:r>
            <a:r>
              <a:rPr lang="en-IN" dirty="0" smtClean="0"/>
              <a:t>Validation Data</a:t>
            </a:r>
            <a:r>
              <a:rPr lang="en-IN" dirty="0" smtClean="0"/>
              <a:t/>
            </a:r>
            <a:br>
              <a:rPr lang="en-IN" dirty="0" smtClean="0"/>
            </a:br>
            <a:endParaRPr lang="en-IN" dirty="0"/>
          </a:p>
        </p:txBody>
      </p:sp>
      <p:sp>
        <p:nvSpPr>
          <p:cNvPr id="8" name="Content Placeholder 2"/>
          <p:cNvSpPr txBox="1">
            <a:spLocks/>
          </p:cNvSpPr>
          <p:nvPr/>
        </p:nvSpPr>
        <p:spPr>
          <a:xfrm>
            <a:off x="8519749" y="5584370"/>
            <a:ext cx="3402285" cy="25836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IN" sz="1400" dirty="0"/>
          </a:p>
        </p:txBody>
      </p:sp>
      <p:pic>
        <p:nvPicPr>
          <p:cNvPr id="4" name="Picture 3"/>
          <p:cNvPicPr>
            <a:picLocks noChangeAspect="1"/>
          </p:cNvPicPr>
          <p:nvPr/>
        </p:nvPicPr>
        <p:blipFill>
          <a:blip r:embed="rId2"/>
          <a:stretch>
            <a:fillRect/>
          </a:stretch>
        </p:blipFill>
        <p:spPr>
          <a:xfrm>
            <a:off x="895137" y="1506663"/>
            <a:ext cx="4915326" cy="1996613"/>
          </a:xfrm>
          <a:prstGeom prst="rect">
            <a:avLst/>
          </a:prstGeom>
        </p:spPr>
      </p:pic>
      <p:pic>
        <p:nvPicPr>
          <p:cNvPr id="7" name="Picture 6"/>
          <p:cNvPicPr>
            <a:picLocks noChangeAspect="1"/>
          </p:cNvPicPr>
          <p:nvPr/>
        </p:nvPicPr>
        <p:blipFill>
          <a:blip r:embed="rId3"/>
          <a:stretch>
            <a:fillRect/>
          </a:stretch>
        </p:blipFill>
        <p:spPr>
          <a:xfrm>
            <a:off x="895137" y="4186516"/>
            <a:ext cx="4915326" cy="2057759"/>
          </a:xfrm>
          <a:prstGeom prst="rect">
            <a:avLst/>
          </a:prstGeom>
        </p:spPr>
      </p:pic>
      <p:pic>
        <p:nvPicPr>
          <p:cNvPr id="9" name="Picture 8"/>
          <p:cNvPicPr>
            <a:picLocks noChangeAspect="1"/>
          </p:cNvPicPr>
          <p:nvPr/>
        </p:nvPicPr>
        <p:blipFill>
          <a:blip r:embed="rId4"/>
          <a:stretch>
            <a:fillRect/>
          </a:stretch>
        </p:blipFill>
        <p:spPr>
          <a:xfrm>
            <a:off x="6169392" y="1506663"/>
            <a:ext cx="4883103" cy="1996613"/>
          </a:xfrm>
          <a:prstGeom prst="rect">
            <a:avLst/>
          </a:prstGeom>
        </p:spPr>
      </p:pic>
      <p:pic>
        <p:nvPicPr>
          <p:cNvPr id="10" name="Picture 9"/>
          <p:cNvPicPr>
            <a:picLocks noChangeAspect="1"/>
          </p:cNvPicPr>
          <p:nvPr/>
        </p:nvPicPr>
        <p:blipFill>
          <a:blip r:embed="rId5"/>
          <a:stretch>
            <a:fillRect/>
          </a:stretch>
        </p:blipFill>
        <p:spPr>
          <a:xfrm>
            <a:off x="6175376" y="4186516"/>
            <a:ext cx="4877119" cy="2000293"/>
          </a:xfrm>
          <a:prstGeom prst="rect">
            <a:avLst/>
          </a:prstGeom>
        </p:spPr>
      </p:pic>
      <p:sp>
        <p:nvSpPr>
          <p:cNvPr id="11" name="TextBox 10"/>
          <p:cNvSpPr txBox="1"/>
          <p:nvPr/>
        </p:nvSpPr>
        <p:spPr>
          <a:xfrm>
            <a:off x="4982575" y="3603107"/>
            <a:ext cx="2235909" cy="369332"/>
          </a:xfrm>
          <a:prstGeom prst="rect">
            <a:avLst/>
          </a:prstGeom>
          <a:noFill/>
        </p:spPr>
        <p:txBody>
          <a:bodyPr wrap="square" rtlCol="0">
            <a:spAutoFit/>
          </a:bodyPr>
          <a:lstStyle/>
          <a:p>
            <a:pPr algn="ctr"/>
            <a:r>
              <a:rPr lang="en-IN" dirty="0" smtClean="0"/>
              <a:t>Univariate Analysis </a:t>
            </a:r>
            <a:endParaRPr lang="en-IN" dirty="0"/>
          </a:p>
        </p:txBody>
      </p:sp>
    </p:spTree>
    <p:extLst>
      <p:ext uri="{BB962C8B-B14F-4D97-AF65-F5344CB8AC3E}">
        <p14:creationId xmlns:p14="http://schemas.microsoft.com/office/powerpoint/2010/main" val="29209629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EDA on </a:t>
            </a:r>
            <a:r>
              <a:rPr lang="en-IN" dirty="0" smtClean="0"/>
              <a:t>Validation Data</a:t>
            </a:r>
            <a:r>
              <a:rPr lang="en-IN" dirty="0" smtClean="0"/>
              <a:t/>
            </a:r>
            <a:br>
              <a:rPr lang="en-IN" dirty="0" smtClean="0"/>
            </a:br>
            <a:endParaRPr lang="en-IN" dirty="0"/>
          </a:p>
        </p:txBody>
      </p:sp>
      <p:sp>
        <p:nvSpPr>
          <p:cNvPr id="8" name="Content Placeholder 2"/>
          <p:cNvSpPr txBox="1">
            <a:spLocks/>
          </p:cNvSpPr>
          <p:nvPr/>
        </p:nvSpPr>
        <p:spPr>
          <a:xfrm>
            <a:off x="8519749" y="5584370"/>
            <a:ext cx="3402285" cy="25836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IN" sz="1400" dirty="0"/>
          </a:p>
        </p:txBody>
      </p:sp>
      <p:sp>
        <p:nvSpPr>
          <p:cNvPr id="11" name="TextBox 10"/>
          <p:cNvSpPr txBox="1"/>
          <p:nvPr/>
        </p:nvSpPr>
        <p:spPr>
          <a:xfrm>
            <a:off x="4982575" y="3603107"/>
            <a:ext cx="2235909" cy="369332"/>
          </a:xfrm>
          <a:prstGeom prst="rect">
            <a:avLst/>
          </a:prstGeom>
          <a:noFill/>
        </p:spPr>
        <p:txBody>
          <a:bodyPr wrap="square" rtlCol="0">
            <a:spAutoFit/>
          </a:bodyPr>
          <a:lstStyle/>
          <a:p>
            <a:pPr algn="ctr"/>
            <a:r>
              <a:rPr lang="en-IN" dirty="0" smtClean="0"/>
              <a:t>Univariate Analysis </a:t>
            </a:r>
            <a:endParaRPr lang="en-IN" dirty="0"/>
          </a:p>
        </p:txBody>
      </p:sp>
      <p:pic>
        <p:nvPicPr>
          <p:cNvPr id="3" name="Picture 2"/>
          <p:cNvPicPr>
            <a:picLocks noChangeAspect="1"/>
          </p:cNvPicPr>
          <p:nvPr/>
        </p:nvPicPr>
        <p:blipFill>
          <a:blip r:embed="rId2"/>
          <a:stretch>
            <a:fillRect/>
          </a:stretch>
        </p:blipFill>
        <p:spPr>
          <a:xfrm>
            <a:off x="1054580" y="1457090"/>
            <a:ext cx="4701947" cy="2027096"/>
          </a:xfrm>
          <a:prstGeom prst="rect">
            <a:avLst/>
          </a:prstGeom>
        </p:spPr>
      </p:pic>
      <p:pic>
        <p:nvPicPr>
          <p:cNvPr id="5" name="Picture 4"/>
          <p:cNvPicPr>
            <a:picLocks noChangeAspect="1"/>
          </p:cNvPicPr>
          <p:nvPr/>
        </p:nvPicPr>
        <p:blipFill>
          <a:blip r:embed="rId3"/>
          <a:stretch>
            <a:fillRect/>
          </a:stretch>
        </p:blipFill>
        <p:spPr>
          <a:xfrm>
            <a:off x="898355" y="4239269"/>
            <a:ext cx="5014395" cy="2019475"/>
          </a:xfrm>
          <a:prstGeom prst="rect">
            <a:avLst/>
          </a:prstGeom>
        </p:spPr>
      </p:pic>
      <p:pic>
        <p:nvPicPr>
          <p:cNvPr id="6" name="Picture 5"/>
          <p:cNvPicPr>
            <a:picLocks noChangeAspect="1"/>
          </p:cNvPicPr>
          <p:nvPr/>
        </p:nvPicPr>
        <p:blipFill>
          <a:blip r:embed="rId4"/>
          <a:stretch>
            <a:fillRect/>
          </a:stretch>
        </p:blipFill>
        <p:spPr>
          <a:xfrm>
            <a:off x="6408504" y="1518056"/>
            <a:ext cx="4808637" cy="1966130"/>
          </a:xfrm>
          <a:prstGeom prst="rect">
            <a:avLst/>
          </a:prstGeom>
        </p:spPr>
      </p:pic>
      <p:pic>
        <p:nvPicPr>
          <p:cNvPr id="12" name="Picture 11"/>
          <p:cNvPicPr>
            <a:picLocks noChangeAspect="1"/>
          </p:cNvPicPr>
          <p:nvPr/>
        </p:nvPicPr>
        <p:blipFill>
          <a:blip r:embed="rId5"/>
          <a:stretch>
            <a:fillRect/>
          </a:stretch>
        </p:blipFill>
        <p:spPr>
          <a:xfrm>
            <a:off x="6324948" y="4239269"/>
            <a:ext cx="4854361" cy="2019475"/>
          </a:xfrm>
          <a:prstGeom prst="rect">
            <a:avLst/>
          </a:prstGeom>
        </p:spPr>
      </p:pic>
    </p:spTree>
    <p:extLst>
      <p:ext uri="{BB962C8B-B14F-4D97-AF65-F5344CB8AC3E}">
        <p14:creationId xmlns:p14="http://schemas.microsoft.com/office/powerpoint/2010/main" val="2302729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EDA on </a:t>
            </a:r>
            <a:r>
              <a:rPr lang="en-IN" dirty="0" smtClean="0"/>
              <a:t>Validation Data</a:t>
            </a:r>
            <a:r>
              <a:rPr lang="en-IN" dirty="0" smtClean="0"/>
              <a:t/>
            </a:r>
            <a:br>
              <a:rPr lang="en-IN" dirty="0" smtClean="0"/>
            </a:br>
            <a:endParaRPr lang="en-IN" dirty="0"/>
          </a:p>
        </p:txBody>
      </p:sp>
      <p:sp>
        <p:nvSpPr>
          <p:cNvPr id="8" name="Content Placeholder 2"/>
          <p:cNvSpPr txBox="1">
            <a:spLocks/>
          </p:cNvSpPr>
          <p:nvPr/>
        </p:nvSpPr>
        <p:spPr>
          <a:xfrm>
            <a:off x="8519749" y="5584370"/>
            <a:ext cx="3402285" cy="25836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IN" sz="1400" dirty="0"/>
          </a:p>
        </p:txBody>
      </p:sp>
      <p:sp>
        <p:nvSpPr>
          <p:cNvPr id="9" name="TextBox 8"/>
          <p:cNvSpPr txBox="1"/>
          <p:nvPr/>
        </p:nvSpPr>
        <p:spPr>
          <a:xfrm>
            <a:off x="5263929" y="1535668"/>
            <a:ext cx="3018425" cy="369332"/>
          </a:xfrm>
          <a:prstGeom prst="rect">
            <a:avLst/>
          </a:prstGeom>
          <a:noFill/>
        </p:spPr>
        <p:txBody>
          <a:bodyPr wrap="square" rtlCol="0">
            <a:spAutoFit/>
          </a:bodyPr>
          <a:lstStyle/>
          <a:p>
            <a:pPr algn="ctr"/>
            <a:r>
              <a:rPr lang="en-IN" dirty="0" smtClean="0"/>
              <a:t>Correlation Analysis </a:t>
            </a:r>
            <a:endParaRPr lang="en-IN" dirty="0"/>
          </a:p>
        </p:txBody>
      </p:sp>
      <p:pic>
        <p:nvPicPr>
          <p:cNvPr id="4" name="Picture 3"/>
          <p:cNvPicPr>
            <a:picLocks noChangeAspect="1"/>
          </p:cNvPicPr>
          <p:nvPr/>
        </p:nvPicPr>
        <p:blipFill>
          <a:blip r:embed="rId2"/>
          <a:stretch>
            <a:fillRect/>
          </a:stretch>
        </p:blipFill>
        <p:spPr>
          <a:xfrm>
            <a:off x="2592925" y="1905000"/>
            <a:ext cx="5065175" cy="4346045"/>
          </a:xfrm>
          <a:prstGeom prst="rect">
            <a:avLst/>
          </a:prstGeom>
        </p:spPr>
      </p:pic>
    </p:spTree>
    <p:extLst>
      <p:ext uri="{BB962C8B-B14F-4D97-AF65-F5344CB8AC3E}">
        <p14:creationId xmlns:p14="http://schemas.microsoft.com/office/powerpoint/2010/main" val="218727092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EDA on </a:t>
            </a:r>
            <a:r>
              <a:rPr lang="en-IN" dirty="0" smtClean="0"/>
              <a:t>Validation Data</a:t>
            </a:r>
            <a:r>
              <a:rPr lang="en-IN" dirty="0" smtClean="0"/>
              <a:t/>
            </a:r>
            <a:br>
              <a:rPr lang="en-IN" dirty="0" smtClean="0"/>
            </a:br>
            <a:endParaRPr lang="en-IN" dirty="0"/>
          </a:p>
        </p:txBody>
      </p:sp>
      <p:sp>
        <p:nvSpPr>
          <p:cNvPr id="8" name="Content Placeholder 2"/>
          <p:cNvSpPr txBox="1">
            <a:spLocks/>
          </p:cNvSpPr>
          <p:nvPr/>
        </p:nvSpPr>
        <p:spPr>
          <a:xfrm>
            <a:off x="8519749" y="5584370"/>
            <a:ext cx="3402285" cy="25836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IN" sz="1400" dirty="0"/>
          </a:p>
        </p:txBody>
      </p:sp>
      <p:sp>
        <p:nvSpPr>
          <p:cNvPr id="6" name="Content Placeholder 2"/>
          <p:cNvSpPr>
            <a:spLocks noGrp="1"/>
          </p:cNvSpPr>
          <p:nvPr>
            <p:ph idx="1"/>
          </p:nvPr>
        </p:nvSpPr>
        <p:spPr>
          <a:xfrm>
            <a:off x="2589212" y="2133600"/>
            <a:ext cx="3687234" cy="3777622"/>
          </a:xfrm>
        </p:spPr>
        <p:txBody>
          <a:bodyPr>
            <a:normAutofit/>
          </a:bodyPr>
          <a:lstStyle/>
          <a:p>
            <a:pPr marL="0" indent="0">
              <a:buNone/>
            </a:pPr>
            <a:r>
              <a:rPr lang="en-IN" dirty="0" smtClean="0"/>
              <a:t>5.3 </a:t>
            </a:r>
            <a:r>
              <a:rPr lang="en-IN" dirty="0" smtClean="0"/>
              <a:t>Check Class Balance </a:t>
            </a:r>
          </a:p>
        </p:txBody>
      </p:sp>
      <p:pic>
        <p:nvPicPr>
          <p:cNvPr id="3" name="Picture 2"/>
          <p:cNvPicPr>
            <a:picLocks noChangeAspect="1"/>
          </p:cNvPicPr>
          <p:nvPr/>
        </p:nvPicPr>
        <p:blipFill>
          <a:blip r:embed="rId2"/>
          <a:stretch>
            <a:fillRect/>
          </a:stretch>
        </p:blipFill>
        <p:spPr>
          <a:xfrm>
            <a:off x="6129543" y="2133600"/>
            <a:ext cx="5118114" cy="3450770"/>
          </a:xfrm>
          <a:prstGeom prst="rect">
            <a:avLst/>
          </a:prstGeom>
        </p:spPr>
      </p:pic>
    </p:spTree>
    <p:extLst>
      <p:ext uri="{BB962C8B-B14F-4D97-AF65-F5344CB8AC3E}">
        <p14:creationId xmlns:p14="http://schemas.microsoft.com/office/powerpoint/2010/main" val="39697598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EDA on </a:t>
            </a:r>
            <a:r>
              <a:rPr lang="en-IN" dirty="0" smtClean="0"/>
              <a:t>Validation Data</a:t>
            </a:r>
            <a:r>
              <a:rPr lang="en-IN" dirty="0" smtClean="0"/>
              <a:t/>
            </a:r>
            <a:br>
              <a:rPr lang="en-IN" dirty="0" smtClean="0"/>
            </a:br>
            <a:endParaRPr lang="en-IN" dirty="0"/>
          </a:p>
        </p:txBody>
      </p:sp>
      <p:sp>
        <p:nvSpPr>
          <p:cNvPr id="8" name="Content Placeholder 2"/>
          <p:cNvSpPr txBox="1">
            <a:spLocks/>
          </p:cNvSpPr>
          <p:nvPr/>
        </p:nvSpPr>
        <p:spPr>
          <a:xfrm>
            <a:off x="8519749" y="5584370"/>
            <a:ext cx="3402285" cy="25836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IN" sz="1400" dirty="0"/>
          </a:p>
        </p:txBody>
      </p:sp>
      <p:sp>
        <p:nvSpPr>
          <p:cNvPr id="7" name="TextBox 6"/>
          <p:cNvSpPr txBox="1"/>
          <p:nvPr/>
        </p:nvSpPr>
        <p:spPr>
          <a:xfrm>
            <a:off x="5263929" y="1535668"/>
            <a:ext cx="4108671" cy="369332"/>
          </a:xfrm>
          <a:prstGeom prst="rect">
            <a:avLst/>
          </a:prstGeom>
          <a:noFill/>
        </p:spPr>
        <p:txBody>
          <a:bodyPr wrap="square" rtlCol="0">
            <a:spAutoFit/>
          </a:bodyPr>
          <a:lstStyle/>
          <a:p>
            <a:pPr algn="ctr"/>
            <a:r>
              <a:rPr lang="en-IN" dirty="0" smtClean="0"/>
              <a:t>Bivariate Analysis :Target Likelihood</a:t>
            </a:r>
            <a:endParaRPr lang="en-IN" dirty="0"/>
          </a:p>
        </p:txBody>
      </p:sp>
      <p:pic>
        <p:nvPicPr>
          <p:cNvPr id="5" name="Picture 4"/>
          <p:cNvPicPr>
            <a:picLocks noChangeAspect="1"/>
          </p:cNvPicPr>
          <p:nvPr/>
        </p:nvPicPr>
        <p:blipFill>
          <a:blip r:embed="rId2"/>
          <a:stretch>
            <a:fillRect/>
          </a:stretch>
        </p:blipFill>
        <p:spPr>
          <a:xfrm>
            <a:off x="570421" y="2014214"/>
            <a:ext cx="5560593" cy="4052478"/>
          </a:xfrm>
          <a:prstGeom prst="rect">
            <a:avLst/>
          </a:prstGeom>
        </p:spPr>
      </p:pic>
      <p:pic>
        <p:nvPicPr>
          <p:cNvPr id="9" name="Picture 8"/>
          <p:cNvPicPr>
            <a:picLocks noChangeAspect="1"/>
          </p:cNvPicPr>
          <p:nvPr/>
        </p:nvPicPr>
        <p:blipFill>
          <a:blip r:embed="rId3"/>
          <a:stretch>
            <a:fillRect/>
          </a:stretch>
        </p:blipFill>
        <p:spPr>
          <a:xfrm>
            <a:off x="6871287" y="2014214"/>
            <a:ext cx="4862973" cy="4052478"/>
          </a:xfrm>
          <a:prstGeom prst="rect">
            <a:avLst/>
          </a:prstGeom>
        </p:spPr>
      </p:pic>
    </p:spTree>
    <p:extLst>
      <p:ext uri="{BB962C8B-B14F-4D97-AF65-F5344CB8AC3E}">
        <p14:creationId xmlns:p14="http://schemas.microsoft.com/office/powerpoint/2010/main" val="36880417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EDA on </a:t>
            </a:r>
            <a:r>
              <a:rPr lang="en-IN" dirty="0" smtClean="0"/>
              <a:t>Validation Data</a:t>
            </a:r>
            <a:r>
              <a:rPr lang="en-IN" dirty="0" smtClean="0"/>
              <a:t/>
            </a:r>
            <a:br>
              <a:rPr lang="en-IN" dirty="0" smtClean="0"/>
            </a:br>
            <a:endParaRPr lang="en-IN" dirty="0"/>
          </a:p>
        </p:txBody>
      </p:sp>
      <p:sp>
        <p:nvSpPr>
          <p:cNvPr id="8" name="Content Placeholder 2"/>
          <p:cNvSpPr txBox="1">
            <a:spLocks/>
          </p:cNvSpPr>
          <p:nvPr/>
        </p:nvSpPr>
        <p:spPr>
          <a:xfrm>
            <a:off x="8519749" y="5584370"/>
            <a:ext cx="3402285" cy="25836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IN" sz="1400" dirty="0"/>
          </a:p>
        </p:txBody>
      </p:sp>
      <p:sp>
        <p:nvSpPr>
          <p:cNvPr id="7" name="TextBox 6"/>
          <p:cNvSpPr txBox="1"/>
          <p:nvPr/>
        </p:nvSpPr>
        <p:spPr>
          <a:xfrm>
            <a:off x="5263929" y="1535668"/>
            <a:ext cx="4108671" cy="369332"/>
          </a:xfrm>
          <a:prstGeom prst="rect">
            <a:avLst/>
          </a:prstGeom>
          <a:noFill/>
        </p:spPr>
        <p:txBody>
          <a:bodyPr wrap="square" rtlCol="0">
            <a:spAutoFit/>
          </a:bodyPr>
          <a:lstStyle/>
          <a:p>
            <a:pPr algn="ctr"/>
            <a:r>
              <a:rPr lang="en-IN" dirty="0" smtClean="0"/>
              <a:t>Bivariate Analysis :Target Likelihood</a:t>
            </a:r>
            <a:endParaRPr lang="en-IN" dirty="0"/>
          </a:p>
        </p:txBody>
      </p:sp>
      <p:pic>
        <p:nvPicPr>
          <p:cNvPr id="3" name="Picture 2"/>
          <p:cNvPicPr>
            <a:picLocks noChangeAspect="1"/>
          </p:cNvPicPr>
          <p:nvPr/>
        </p:nvPicPr>
        <p:blipFill>
          <a:blip r:embed="rId2"/>
          <a:stretch>
            <a:fillRect/>
          </a:stretch>
        </p:blipFill>
        <p:spPr>
          <a:xfrm>
            <a:off x="665680" y="1904999"/>
            <a:ext cx="4863563" cy="4188069"/>
          </a:xfrm>
          <a:prstGeom prst="rect">
            <a:avLst/>
          </a:prstGeom>
        </p:spPr>
      </p:pic>
      <p:pic>
        <p:nvPicPr>
          <p:cNvPr id="4" name="Picture 3"/>
          <p:cNvPicPr>
            <a:picLocks noChangeAspect="1"/>
          </p:cNvPicPr>
          <p:nvPr/>
        </p:nvPicPr>
        <p:blipFill>
          <a:blip r:embed="rId3"/>
          <a:stretch>
            <a:fillRect/>
          </a:stretch>
        </p:blipFill>
        <p:spPr>
          <a:xfrm>
            <a:off x="6412334" y="2056708"/>
            <a:ext cx="5193509" cy="4036360"/>
          </a:xfrm>
          <a:prstGeom prst="rect">
            <a:avLst/>
          </a:prstGeom>
        </p:spPr>
      </p:pic>
    </p:spTree>
    <p:extLst>
      <p:ext uri="{BB962C8B-B14F-4D97-AF65-F5344CB8AC3E}">
        <p14:creationId xmlns:p14="http://schemas.microsoft.com/office/powerpoint/2010/main" val="358291541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EDA on </a:t>
            </a:r>
            <a:r>
              <a:rPr lang="en-IN" dirty="0" smtClean="0"/>
              <a:t>Validation </a:t>
            </a:r>
            <a:r>
              <a:rPr lang="en-IN" dirty="0" smtClean="0"/>
              <a:t>Data</a:t>
            </a:r>
            <a:br>
              <a:rPr lang="en-IN" dirty="0" smtClean="0"/>
            </a:br>
            <a:endParaRPr lang="en-IN" dirty="0"/>
          </a:p>
        </p:txBody>
      </p:sp>
      <p:sp>
        <p:nvSpPr>
          <p:cNvPr id="8" name="Content Placeholder 2"/>
          <p:cNvSpPr txBox="1">
            <a:spLocks/>
          </p:cNvSpPr>
          <p:nvPr/>
        </p:nvSpPr>
        <p:spPr>
          <a:xfrm>
            <a:off x="8519749" y="5584370"/>
            <a:ext cx="3402285" cy="25836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IN" sz="1400" dirty="0"/>
          </a:p>
        </p:txBody>
      </p:sp>
      <p:sp>
        <p:nvSpPr>
          <p:cNvPr id="9" name="Content Placeholder 2"/>
          <p:cNvSpPr txBox="1">
            <a:spLocks/>
          </p:cNvSpPr>
          <p:nvPr/>
        </p:nvSpPr>
        <p:spPr>
          <a:xfrm>
            <a:off x="2592926" y="2607632"/>
            <a:ext cx="9346526" cy="38018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IN" dirty="0" smtClean="0"/>
              <a:t>5.4.2 Relationship between Numerical Features and the target variable</a:t>
            </a:r>
            <a:endParaRPr lang="en-IN" dirty="0"/>
          </a:p>
        </p:txBody>
      </p:sp>
      <p:pic>
        <p:nvPicPr>
          <p:cNvPr id="5" name="Picture 4"/>
          <p:cNvPicPr>
            <a:picLocks noChangeAspect="1"/>
          </p:cNvPicPr>
          <p:nvPr/>
        </p:nvPicPr>
        <p:blipFill>
          <a:blip r:embed="rId2"/>
          <a:stretch>
            <a:fillRect/>
          </a:stretch>
        </p:blipFill>
        <p:spPr>
          <a:xfrm>
            <a:off x="3054360" y="2607632"/>
            <a:ext cx="5661142" cy="3801877"/>
          </a:xfrm>
          <a:prstGeom prst="rect">
            <a:avLst/>
          </a:prstGeom>
        </p:spPr>
      </p:pic>
    </p:spTree>
    <p:extLst>
      <p:ext uri="{BB962C8B-B14F-4D97-AF65-F5344CB8AC3E}">
        <p14:creationId xmlns:p14="http://schemas.microsoft.com/office/powerpoint/2010/main" val="309945237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a:t>
            </a:r>
            <a:r>
              <a:rPr lang="en-IN" dirty="0" smtClean="0"/>
              <a:t>Feature Engineering </a:t>
            </a:r>
            <a:r>
              <a:rPr lang="en-IN" dirty="0" smtClean="0"/>
              <a:t/>
            </a:r>
            <a:br>
              <a:rPr lang="en-IN" dirty="0" smtClean="0"/>
            </a:br>
            <a:endParaRPr lang="en-IN" dirty="0"/>
          </a:p>
        </p:txBody>
      </p:sp>
      <p:sp>
        <p:nvSpPr>
          <p:cNvPr id="8" name="Content Placeholder 2"/>
          <p:cNvSpPr txBox="1">
            <a:spLocks/>
          </p:cNvSpPr>
          <p:nvPr/>
        </p:nvSpPr>
        <p:spPr>
          <a:xfrm>
            <a:off x="8519749" y="5584370"/>
            <a:ext cx="3402285" cy="25836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IN" sz="1400" dirty="0"/>
          </a:p>
        </p:txBody>
      </p:sp>
      <p:sp>
        <p:nvSpPr>
          <p:cNvPr id="9" name="Content Placeholder 2"/>
          <p:cNvSpPr txBox="1">
            <a:spLocks/>
          </p:cNvSpPr>
          <p:nvPr/>
        </p:nvSpPr>
        <p:spPr>
          <a:xfrm>
            <a:off x="2592926" y="2607632"/>
            <a:ext cx="9346526" cy="38018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IN" dirty="0" smtClean="0"/>
              <a:t>6.1 Resampling : </a:t>
            </a:r>
            <a:r>
              <a:rPr lang="en-IN" dirty="0" err="1" smtClean="0"/>
              <a:t>RandomOverSampler</a:t>
            </a:r>
            <a:endParaRPr lang="en-IN" dirty="0"/>
          </a:p>
        </p:txBody>
      </p:sp>
      <p:pic>
        <p:nvPicPr>
          <p:cNvPr id="4" name="Picture 3"/>
          <p:cNvPicPr>
            <a:picLocks noChangeAspect="1"/>
          </p:cNvPicPr>
          <p:nvPr/>
        </p:nvPicPr>
        <p:blipFill>
          <a:blip r:embed="rId2"/>
          <a:stretch>
            <a:fillRect/>
          </a:stretch>
        </p:blipFill>
        <p:spPr>
          <a:xfrm>
            <a:off x="2731896" y="2736957"/>
            <a:ext cx="4534293" cy="2034716"/>
          </a:xfrm>
          <a:prstGeom prst="rect">
            <a:avLst/>
          </a:prstGeom>
        </p:spPr>
      </p:pic>
    </p:spTree>
    <p:extLst>
      <p:ext uri="{BB962C8B-B14F-4D97-AF65-F5344CB8AC3E}">
        <p14:creationId xmlns:p14="http://schemas.microsoft.com/office/powerpoint/2010/main" val="37349417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 </a:t>
            </a:r>
            <a:endParaRPr lang="en-IN"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v"/>
            </a:pPr>
            <a:r>
              <a:rPr lang="en-US" dirty="0"/>
              <a:t>Global Insure, a leading insurance company, processes thousands of claims annually. However, a significant percentage of these claims turn out to be fraudulent, resulting in considerable financial losses. </a:t>
            </a:r>
            <a:endParaRPr lang="en-US" dirty="0" smtClean="0"/>
          </a:p>
          <a:p>
            <a:pPr>
              <a:buFont typeface="Wingdings" panose="05000000000000000000" pitchFamily="2" charset="2"/>
              <a:buChar char="v"/>
            </a:pPr>
            <a:r>
              <a:rPr lang="en-US" dirty="0" smtClean="0"/>
              <a:t>The </a:t>
            </a:r>
            <a:r>
              <a:rPr lang="en-US" dirty="0"/>
              <a:t>company’s current process for identifying fraudulent claims involves manual inspections, which is time-consuming and inefficient. </a:t>
            </a:r>
            <a:endParaRPr lang="en-US" dirty="0" smtClean="0"/>
          </a:p>
          <a:p>
            <a:pPr>
              <a:buFont typeface="Wingdings" panose="05000000000000000000" pitchFamily="2" charset="2"/>
              <a:buChar char="v"/>
            </a:pPr>
            <a:r>
              <a:rPr lang="en-US" dirty="0" smtClean="0"/>
              <a:t>Fraudulent </a:t>
            </a:r>
            <a:r>
              <a:rPr lang="en-US" dirty="0"/>
              <a:t>claims are often detected too late in the process, after the company has already paid out significant amounts. </a:t>
            </a:r>
            <a:endParaRPr lang="en-US" dirty="0" smtClean="0"/>
          </a:p>
          <a:p>
            <a:pPr>
              <a:buFont typeface="Wingdings" panose="05000000000000000000" pitchFamily="2" charset="2"/>
              <a:buChar char="v"/>
            </a:pPr>
            <a:r>
              <a:rPr lang="en-US" dirty="0" smtClean="0"/>
              <a:t>Global </a:t>
            </a:r>
            <a:r>
              <a:rPr lang="en-US" dirty="0"/>
              <a:t>Insure wants to improve its fraud detection process using data-driven insights to classify claims as fraudulent or legitimate early in the approval process. </a:t>
            </a:r>
            <a:endParaRPr lang="en-US" dirty="0" smtClean="0"/>
          </a:p>
          <a:p>
            <a:pPr>
              <a:buFont typeface="Wingdings" panose="05000000000000000000" pitchFamily="2" charset="2"/>
              <a:buChar char="v"/>
            </a:pPr>
            <a:r>
              <a:rPr lang="en-US" dirty="0" smtClean="0"/>
              <a:t>This </a:t>
            </a:r>
            <a:r>
              <a:rPr lang="en-US" dirty="0"/>
              <a:t>would </a:t>
            </a:r>
            <a:r>
              <a:rPr lang="en-US" dirty="0" smtClean="0"/>
              <a:t>minimize </a:t>
            </a:r>
            <a:r>
              <a:rPr lang="en-US" dirty="0"/>
              <a:t>financial losses and </a:t>
            </a:r>
            <a:r>
              <a:rPr lang="en-US" dirty="0" smtClean="0"/>
              <a:t>optimize </a:t>
            </a:r>
            <a:r>
              <a:rPr lang="en-US" dirty="0"/>
              <a:t>the overall claims handling process.</a:t>
            </a:r>
            <a:endParaRPr lang="en-IN" dirty="0"/>
          </a:p>
        </p:txBody>
      </p:sp>
    </p:spTree>
    <p:extLst>
      <p:ext uri="{BB962C8B-B14F-4D97-AF65-F5344CB8AC3E}">
        <p14:creationId xmlns:p14="http://schemas.microsoft.com/office/powerpoint/2010/main" val="9324173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a:t>
            </a:r>
            <a:r>
              <a:rPr lang="en-IN" dirty="0" smtClean="0"/>
              <a:t>Feature Engineering </a:t>
            </a:r>
            <a:r>
              <a:rPr lang="en-IN" dirty="0" smtClean="0"/>
              <a:t/>
            </a:r>
            <a:br>
              <a:rPr lang="en-IN" dirty="0" smtClean="0"/>
            </a:br>
            <a:endParaRPr lang="en-IN" dirty="0"/>
          </a:p>
        </p:txBody>
      </p:sp>
      <p:sp>
        <p:nvSpPr>
          <p:cNvPr id="8" name="Content Placeholder 2"/>
          <p:cNvSpPr txBox="1">
            <a:spLocks/>
          </p:cNvSpPr>
          <p:nvPr/>
        </p:nvSpPr>
        <p:spPr>
          <a:xfrm>
            <a:off x="8519749" y="5584370"/>
            <a:ext cx="3402285" cy="25836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IN" sz="1400" dirty="0"/>
          </a:p>
        </p:txBody>
      </p:sp>
      <p:sp>
        <p:nvSpPr>
          <p:cNvPr id="9" name="Content Placeholder 2"/>
          <p:cNvSpPr txBox="1">
            <a:spLocks/>
          </p:cNvSpPr>
          <p:nvPr/>
        </p:nvSpPr>
        <p:spPr>
          <a:xfrm>
            <a:off x="2592926" y="2607632"/>
            <a:ext cx="9346526" cy="38018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IN" dirty="0" smtClean="0"/>
              <a:t>6.3 Handle redundant columns </a:t>
            </a:r>
            <a:endParaRPr lang="en-IN" dirty="0"/>
          </a:p>
        </p:txBody>
      </p:sp>
      <p:pic>
        <p:nvPicPr>
          <p:cNvPr id="4" name="Picture 3"/>
          <p:cNvPicPr>
            <a:picLocks noChangeAspect="1"/>
          </p:cNvPicPr>
          <p:nvPr/>
        </p:nvPicPr>
        <p:blipFill>
          <a:blip r:embed="rId2"/>
          <a:stretch>
            <a:fillRect/>
          </a:stretch>
        </p:blipFill>
        <p:spPr>
          <a:xfrm>
            <a:off x="2589212" y="2889380"/>
            <a:ext cx="8443692" cy="1501270"/>
          </a:xfrm>
          <a:prstGeom prst="rect">
            <a:avLst/>
          </a:prstGeom>
        </p:spPr>
      </p:pic>
    </p:spTree>
    <p:extLst>
      <p:ext uri="{BB962C8B-B14F-4D97-AF65-F5344CB8AC3E}">
        <p14:creationId xmlns:p14="http://schemas.microsoft.com/office/powerpoint/2010/main" val="31499068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a:t>
            </a:r>
            <a:r>
              <a:rPr lang="en-IN" dirty="0" smtClean="0"/>
              <a:t>Feature Engineering </a:t>
            </a:r>
            <a:r>
              <a:rPr lang="en-IN" dirty="0" smtClean="0"/>
              <a:t/>
            </a:r>
            <a:br>
              <a:rPr lang="en-IN" dirty="0" smtClean="0"/>
            </a:br>
            <a:endParaRPr lang="en-IN" dirty="0"/>
          </a:p>
        </p:txBody>
      </p:sp>
      <p:sp>
        <p:nvSpPr>
          <p:cNvPr id="8" name="Content Placeholder 2"/>
          <p:cNvSpPr txBox="1">
            <a:spLocks/>
          </p:cNvSpPr>
          <p:nvPr/>
        </p:nvSpPr>
        <p:spPr>
          <a:xfrm>
            <a:off x="8519749" y="5584370"/>
            <a:ext cx="3402285" cy="25836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IN" sz="1400" dirty="0"/>
          </a:p>
        </p:txBody>
      </p:sp>
      <p:sp>
        <p:nvSpPr>
          <p:cNvPr id="9" name="Content Placeholder 2"/>
          <p:cNvSpPr txBox="1">
            <a:spLocks/>
          </p:cNvSpPr>
          <p:nvPr/>
        </p:nvSpPr>
        <p:spPr>
          <a:xfrm>
            <a:off x="2592926" y="2607632"/>
            <a:ext cx="9346526" cy="38018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IN" dirty="0" smtClean="0"/>
              <a:t>6.3 Handle redundant columns </a:t>
            </a:r>
            <a:endParaRPr lang="en-IN" dirty="0"/>
          </a:p>
        </p:txBody>
      </p:sp>
      <p:pic>
        <p:nvPicPr>
          <p:cNvPr id="5" name="Picture 4"/>
          <p:cNvPicPr>
            <a:picLocks noChangeAspect="1"/>
          </p:cNvPicPr>
          <p:nvPr/>
        </p:nvPicPr>
        <p:blipFill>
          <a:blip r:embed="rId2"/>
          <a:stretch>
            <a:fillRect/>
          </a:stretch>
        </p:blipFill>
        <p:spPr>
          <a:xfrm>
            <a:off x="6898616" y="1826830"/>
            <a:ext cx="3505504" cy="4892464"/>
          </a:xfrm>
          <a:prstGeom prst="rect">
            <a:avLst/>
          </a:prstGeom>
        </p:spPr>
      </p:pic>
    </p:spTree>
    <p:extLst>
      <p:ext uri="{BB962C8B-B14F-4D97-AF65-F5344CB8AC3E}">
        <p14:creationId xmlns:p14="http://schemas.microsoft.com/office/powerpoint/2010/main" val="42684186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a:t>
            </a:r>
            <a:r>
              <a:rPr lang="en-IN" dirty="0" smtClean="0"/>
              <a:t>Feature Engineering </a:t>
            </a:r>
            <a:r>
              <a:rPr lang="en-IN" dirty="0" smtClean="0"/>
              <a:t/>
            </a:r>
            <a:br>
              <a:rPr lang="en-IN" dirty="0" smtClean="0"/>
            </a:br>
            <a:endParaRPr lang="en-IN" dirty="0"/>
          </a:p>
        </p:txBody>
      </p:sp>
      <p:sp>
        <p:nvSpPr>
          <p:cNvPr id="8" name="Content Placeholder 2"/>
          <p:cNvSpPr txBox="1">
            <a:spLocks/>
          </p:cNvSpPr>
          <p:nvPr/>
        </p:nvSpPr>
        <p:spPr>
          <a:xfrm>
            <a:off x="8519749" y="5584370"/>
            <a:ext cx="3402285" cy="25836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IN" sz="1400" dirty="0"/>
          </a:p>
        </p:txBody>
      </p:sp>
      <p:sp>
        <p:nvSpPr>
          <p:cNvPr id="9" name="Content Placeholder 2"/>
          <p:cNvSpPr txBox="1">
            <a:spLocks/>
          </p:cNvSpPr>
          <p:nvPr/>
        </p:nvSpPr>
        <p:spPr>
          <a:xfrm>
            <a:off x="2592926" y="2607632"/>
            <a:ext cx="9346526" cy="38018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IN" dirty="0" smtClean="0"/>
              <a:t>6.6 Feature Scaling  </a:t>
            </a:r>
            <a:endParaRPr lang="en-IN" dirty="0"/>
          </a:p>
        </p:txBody>
      </p:sp>
      <p:pic>
        <p:nvPicPr>
          <p:cNvPr id="4" name="Picture 3"/>
          <p:cNvPicPr>
            <a:picLocks noChangeAspect="1"/>
          </p:cNvPicPr>
          <p:nvPr/>
        </p:nvPicPr>
        <p:blipFill>
          <a:blip r:embed="rId2"/>
          <a:stretch>
            <a:fillRect/>
          </a:stretch>
        </p:blipFill>
        <p:spPr>
          <a:xfrm>
            <a:off x="2589212" y="2735713"/>
            <a:ext cx="8695173" cy="2720576"/>
          </a:xfrm>
          <a:prstGeom prst="rect">
            <a:avLst/>
          </a:prstGeom>
        </p:spPr>
      </p:pic>
    </p:spTree>
    <p:extLst>
      <p:ext uri="{BB962C8B-B14F-4D97-AF65-F5344CB8AC3E}">
        <p14:creationId xmlns:p14="http://schemas.microsoft.com/office/powerpoint/2010/main" val="301023660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a:t>
            </a:r>
            <a:r>
              <a:rPr lang="en-IN" dirty="0" smtClean="0"/>
              <a:t>Model Building </a:t>
            </a:r>
            <a:r>
              <a:rPr lang="en-IN" dirty="0" smtClean="0"/>
              <a:t/>
            </a:r>
            <a:br>
              <a:rPr lang="en-IN" dirty="0" smtClean="0"/>
            </a:br>
            <a:endParaRPr lang="en-IN" dirty="0"/>
          </a:p>
        </p:txBody>
      </p:sp>
      <p:sp>
        <p:nvSpPr>
          <p:cNvPr id="8" name="Content Placeholder 2"/>
          <p:cNvSpPr txBox="1">
            <a:spLocks/>
          </p:cNvSpPr>
          <p:nvPr/>
        </p:nvSpPr>
        <p:spPr>
          <a:xfrm>
            <a:off x="8519749" y="5584370"/>
            <a:ext cx="3402285" cy="25836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IN" sz="1400" dirty="0"/>
          </a:p>
        </p:txBody>
      </p:sp>
      <p:sp>
        <p:nvSpPr>
          <p:cNvPr id="9" name="Content Placeholder 2"/>
          <p:cNvSpPr txBox="1">
            <a:spLocks/>
          </p:cNvSpPr>
          <p:nvPr/>
        </p:nvSpPr>
        <p:spPr>
          <a:xfrm>
            <a:off x="2592926" y="2607632"/>
            <a:ext cx="9346526" cy="38018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IN" dirty="0" smtClean="0"/>
              <a:t>7.3 Optimal Cut-off and ROC Curve </a:t>
            </a:r>
            <a:endParaRPr lang="en-IN" dirty="0"/>
          </a:p>
        </p:txBody>
      </p:sp>
      <p:pic>
        <p:nvPicPr>
          <p:cNvPr id="5" name="Picture 4"/>
          <p:cNvPicPr>
            <a:picLocks noChangeAspect="1"/>
          </p:cNvPicPr>
          <p:nvPr/>
        </p:nvPicPr>
        <p:blipFill>
          <a:blip r:embed="rId2"/>
          <a:stretch>
            <a:fillRect/>
          </a:stretch>
        </p:blipFill>
        <p:spPr>
          <a:xfrm>
            <a:off x="2963978" y="2607633"/>
            <a:ext cx="4465522" cy="3327252"/>
          </a:xfrm>
          <a:prstGeom prst="rect">
            <a:avLst/>
          </a:prstGeom>
        </p:spPr>
      </p:pic>
    </p:spTree>
    <p:extLst>
      <p:ext uri="{BB962C8B-B14F-4D97-AF65-F5344CB8AC3E}">
        <p14:creationId xmlns:p14="http://schemas.microsoft.com/office/powerpoint/2010/main" val="62485744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a:t>
            </a:r>
            <a:r>
              <a:rPr lang="en-IN" dirty="0" smtClean="0"/>
              <a:t>Model Building </a:t>
            </a:r>
            <a:r>
              <a:rPr lang="en-IN" dirty="0" smtClean="0"/>
              <a:t/>
            </a:r>
            <a:br>
              <a:rPr lang="en-IN" dirty="0" smtClean="0"/>
            </a:br>
            <a:endParaRPr lang="en-IN" dirty="0"/>
          </a:p>
        </p:txBody>
      </p:sp>
      <p:sp>
        <p:nvSpPr>
          <p:cNvPr id="8" name="Content Placeholder 2"/>
          <p:cNvSpPr txBox="1">
            <a:spLocks/>
          </p:cNvSpPr>
          <p:nvPr/>
        </p:nvSpPr>
        <p:spPr>
          <a:xfrm>
            <a:off x="8519749" y="5584370"/>
            <a:ext cx="3402285" cy="25836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IN" sz="1400" dirty="0"/>
          </a:p>
        </p:txBody>
      </p:sp>
      <p:sp>
        <p:nvSpPr>
          <p:cNvPr id="9" name="Content Placeholder 2"/>
          <p:cNvSpPr txBox="1">
            <a:spLocks/>
          </p:cNvSpPr>
          <p:nvPr/>
        </p:nvSpPr>
        <p:spPr>
          <a:xfrm>
            <a:off x="2592926" y="2607632"/>
            <a:ext cx="9346526" cy="38018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IN" dirty="0" smtClean="0"/>
              <a:t>7.3.3 Accuracy, Sensitivity, Specificity at different values of </a:t>
            </a:r>
            <a:r>
              <a:rPr lang="en-IN" dirty="0" err="1" smtClean="0"/>
              <a:t>cutoffs</a:t>
            </a:r>
            <a:endParaRPr lang="en-IN" dirty="0"/>
          </a:p>
        </p:txBody>
      </p:sp>
      <p:pic>
        <p:nvPicPr>
          <p:cNvPr id="4" name="Picture 3"/>
          <p:cNvPicPr>
            <a:picLocks noChangeAspect="1"/>
          </p:cNvPicPr>
          <p:nvPr/>
        </p:nvPicPr>
        <p:blipFill>
          <a:blip r:embed="rId2"/>
          <a:stretch>
            <a:fillRect/>
          </a:stretch>
        </p:blipFill>
        <p:spPr>
          <a:xfrm>
            <a:off x="2589212" y="2620180"/>
            <a:ext cx="5930537" cy="3789329"/>
          </a:xfrm>
          <a:prstGeom prst="rect">
            <a:avLst/>
          </a:prstGeom>
        </p:spPr>
      </p:pic>
    </p:spTree>
    <p:extLst>
      <p:ext uri="{BB962C8B-B14F-4D97-AF65-F5344CB8AC3E}">
        <p14:creationId xmlns:p14="http://schemas.microsoft.com/office/powerpoint/2010/main" val="42074354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a:t>
            </a:r>
            <a:r>
              <a:rPr lang="en-IN" dirty="0" smtClean="0"/>
              <a:t>Model Building </a:t>
            </a:r>
            <a:r>
              <a:rPr lang="en-IN" dirty="0" smtClean="0"/>
              <a:t/>
            </a:r>
            <a:br>
              <a:rPr lang="en-IN" dirty="0" smtClean="0"/>
            </a:br>
            <a:endParaRPr lang="en-IN" dirty="0"/>
          </a:p>
        </p:txBody>
      </p:sp>
      <p:sp>
        <p:nvSpPr>
          <p:cNvPr id="8" name="Content Placeholder 2"/>
          <p:cNvSpPr txBox="1">
            <a:spLocks/>
          </p:cNvSpPr>
          <p:nvPr/>
        </p:nvSpPr>
        <p:spPr>
          <a:xfrm>
            <a:off x="8519749" y="5584370"/>
            <a:ext cx="3402285" cy="25836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IN" sz="1400" dirty="0"/>
          </a:p>
        </p:txBody>
      </p:sp>
      <p:sp>
        <p:nvSpPr>
          <p:cNvPr id="9" name="Content Placeholder 2"/>
          <p:cNvSpPr txBox="1">
            <a:spLocks/>
          </p:cNvSpPr>
          <p:nvPr/>
        </p:nvSpPr>
        <p:spPr>
          <a:xfrm>
            <a:off x="2592926" y="2607632"/>
            <a:ext cx="9346526" cy="38018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IN" dirty="0" smtClean="0"/>
              <a:t>7.3.9 Precision-Recall Curve </a:t>
            </a:r>
            <a:endParaRPr lang="en-IN" dirty="0"/>
          </a:p>
        </p:txBody>
      </p:sp>
      <p:pic>
        <p:nvPicPr>
          <p:cNvPr id="5" name="Picture 4"/>
          <p:cNvPicPr>
            <a:picLocks noChangeAspect="1"/>
          </p:cNvPicPr>
          <p:nvPr/>
        </p:nvPicPr>
        <p:blipFill>
          <a:blip r:embed="rId2"/>
          <a:stretch>
            <a:fillRect/>
          </a:stretch>
        </p:blipFill>
        <p:spPr>
          <a:xfrm>
            <a:off x="3031392" y="2607632"/>
            <a:ext cx="4688467" cy="3532190"/>
          </a:xfrm>
          <a:prstGeom prst="rect">
            <a:avLst/>
          </a:prstGeom>
        </p:spPr>
      </p:pic>
    </p:spTree>
    <p:extLst>
      <p:ext uri="{BB962C8B-B14F-4D97-AF65-F5344CB8AC3E}">
        <p14:creationId xmlns:p14="http://schemas.microsoft.com/office/powerpoint/2010/main" val="27424974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a:t>
            </a:r>
            <a:r>
              <a:rPr lang="en-IN" dirty="0" smtClean="0"/>
              <a:t>Hyperparameter Tuning</a:t>
            </a:r>
            <a:r>
              <a:rPr lang="en-IN" dirty="0" smtClean="0"/>
              <a:t/>
            </a:r>
            <a:br>
              <a:rPr lang="en-IN" dirty="0" smtClean="0"/>
            </a:br>
            <a:endParaRPr lang="en-IN" dirty="0"/>
          </a:p>
        </p:txBody>
      </p:sp>
      <p:sp>
        <p:nvSpPr>
          <p:cNvPr id="8" name="Content Placeholder 2"/>
          <p:cNvSpPr txBox="1">
            <a:spLocks/>
          </p:cNvSpPr>
          <p:nvPr/>
        </p:nvSpPr>
        <p:spPr>
          <a:xfrm>
            <a:off x="8519749" y="5584370"/>
            <a:ext cx="3402285" cy="25836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IN" sz="1400" dirty="0"/>
          </a:p>
        </p:txBody>
      </p:sp>
      <p:sp>
        <p:nvSpPr>
          <p:cNvPr id="9" name="Content Placeholder 2"/>
          <p:cNvSpPr txBox="1">
            <a:spLocks/>
          </p:cNvSpPr>
          <p:nvPr/>
        </p:nvSpPr>
        <p:spPr>
          <a:xfrm>
            <a:off x="2592926" y="2607632"/>
            <a:ext cx="9346526" cy="38018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IN" dirty="0" smtClean="0"/>
              <a:t>7.5.1 Grid Search </a:t>
            </a:r>
            <a:endParaRPr lang="en-IN" dirty="0"/>
          </a:p>
        </p:txBody>
      </p:sp>
      <p:pic>
        <p:nvPicPr>
          <p:cNvPr id="4" name="Picture 3"/>
          <p:cNvPicPr>
            <a:picLocks noChangeAspect="1"/>
          </p:cNvPicPr>
          <p:nvPr/>
        </p:nvPicPr>
        <p:blipFill>
          <a:blip r:embed="rId2"/>
          <a:stretch>
            <a:fillRect/>
          </a:stretch>
        </p:blipFill>
        <p:spPr>
          <a:xfrm>
            <a:off x="2589212" y="2871415"/>
            <a:ext cx="8916173" cy="2712955"/>
          </a:xfrm>
          <a:prstGeom prst="rect">
            <a:avLst/>
          </a:prstGeom>
        </p:spPr>
      </p:pic>
    </p:spTree>
    <p:extLst>
      <p:ext uri="{BB962C8B-B14F-4D97-AF65-F5344CB8AC3E}">
        <p14:creationId xmlns:p14="http://schemas.microsoft.com/office/powerpoint/2010/main" val="9491865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Results – </a:t>
            </a:r>
            <a:r>
              <a:rPr lang="en-IN" dirty="0" smtClean="0"/>
              <a:t>Predictions and Model Evaluation</a:t>
            </a:r>
            <a:r>
              <a:rPr lang="en-IN" dirty="0" smtClean="0"/>
              <a:t/>
            </a:r>
            <a:br>
              <a:rPr lang="en-IN" dirty="0" smtClean="0"/>
            </a:br>
            <a:endParaRPr lang="en-IN" dirty="0"/>
          </a:p>
        </p:txBody>
      </p:sp>
      <p:sp>
        <p:nvSpPr>
          <p:cNvPr id="8" name="Content Placeholder 2"/>
          <p:cNvSpPr txBox="1">
            <a:spLocks/>
          </p:cNvSpPr>
          <p:nvPr/>
        </p:nvSpPr>
        <p:spPr>
          <a:xfrm>
            <a:off x="8519749" y="5584370"/>
            <a:ext cx="3402285" cy="25836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IN" sz="1400" dirty="0"/>
          </a:p>
        </p:txBody>
      </p:sp>
      <p:sp>
        <p:nvSpPr>
          <p:cNvPr id="9" name="Content Placeholder 2"/>
          <p:cNvSpPr txBox="1">
            <a:spLocks/>
          </p:cNvSpPr>
          <p:nvPr/>
        </p:nvSpPr>
        <p:spPr>
          <a:xfrm>
            <a:off x="2592926" y="2607632"/>
            <a:ext cx="9346526" cy="38018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IN" dirty="0" smtClean="0"/>
              <a:t>8.1 Predictions over validation data using logistic regression model </a:t>
            </a:r>
            <a:endParaRPr lang="en-IN" dirty="0"/>
          </a:p>
        </p:txBody>
      </p:sp>
      <p:pic>
        <p:nvPicPr>
          <p:cNvPr id="5" name="Picture 4"/>
          <p:cNvPicPr>
            <a:picLocks noChangeAspect="1"/>
          </p:cNvPicPr>
          <p:nvPr/>
        </p:nvPicPr>
        <p:blipFill>
          <a:blip r:embed="rId2"/>
          <a:stretch>
            <a:fillRect/>
          </a:stretch>
        </p:blipFill>
        <p:spPr>
          <a:xfrm>
            <a:off x="2589212" y="2813085"/>
            <a:ext cx="8657070" cy="3711262"/>
          </a:xfrm>
          <a:prstGeom prst="rect">
            <a:avLst/>
          </a:prstGeom>
        </p:spPr>
      </p:pic>
    </p:spTree>
    <p:extLst>
      <p:ext uri="{BB962C8B-B14F-4D97-AF65-F5344CB8AC3E}">
        <p14:creationId xmlns:p14="http://schemas.microsoft.com/office/powerpoint/2010/main" val="25005102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Results – </a:t>
            </a:r>
            <a:r>
              <a:rPr lang="en-IN" dirty="0" smtClean="0"/>
              <a:t>Predictions and Model Evaluation</a:t>
            </a:r>
            <a:r>
              <a:rPr lang="en-IN" dirty="0" smtClean="0"/>
              <a:t/>
            </a:r>
            <a:br>
              <a:rPr lang="en-IN" dirty="0" smtClean="0"/>
            </a:br>
            <a:endParaRPr lang="en-IN" dirty="0"/>
          </a:p>
        </p:txBody>
      </p:sp>
      <p:sp>
        <p:nvSpPr>
          <p:cNvPr id="8" name="Content Placeholder 2"/>
          <p:cNvSpPr txBox="1">
            <a:spLocks/>
          </p:cNvSpPr>
          <p:nvPr/>
        </p:nvSpPr>
        <p:spPr>
          <a:xfrm>
            <a:off x="8519749" y="5584370"/>
            <a:ext cx="3402285" cy="25836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IN" sz="1400" dirty="0"/>
          </a:p>
        </p:txBody>
      </p:sp>
      <p:sp>
        <p:nvSpPr>
          <p:cNvPr id="9" name="Content Placeholder 2"/>
          <p:cNvSpPr txBox="1">
            <a:spLocks/>
          </p:cNvSpPr>
          <p:nvPr/>
        </p:nvSpPr>
        <p:spPr>
          <a:xfrm>
            <a:off x="2592926" y="2607632"/>
            <a:ext cx="9346526" cy="38018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v"/>
            </a:pPr>
            <a:r>
              <a:rPr lang="en-IN" dirty="0" smtClean="0"/>
              <a:t>8.2 Predictions over validation data using random forest model</a:t>
            </a:r>
            <a:endParaRPr lang="en-IN" dirty="0"/>
          </a:p>
        </p:txBody>
      </p:sp>
      <p:pic>
        <p:nvPicPr>
          <p:cNvPr id="4" name="Picture 3"/>
          <p:cNvPicPr>
            <a:picLocks noChangeAspect="1"/>
          </p:cNvPicPr>
          <p:nvPr/>
        </p:nvPicPr>
        <p:blipFill>
          <a:blip r:embed="rId2"/>
          <a:stretch>
            <a:fillRect/>
          </a:stretch>
        </p:blipFill>
        <p:spPr>
          <a:xfrm>
            <a:off x="2571794" y="2818361"/>
            <a:ext cx="8824725" cy="3665538"/>
          </a:xfrm>
          <a:prstGeom prst="rect">
            <a:avLst/>
          </a:prstGeom>
        </p:spPr>
      </p:pic>
    </p:spTree>
    <p:extLst>
      <p:ext uri="{BB962C8B-B14F-4D97-AF65-F5344CB8AC3E}">
        <p14:creationId xmlns:p14="http://schemas.microsoft.com/office/powerpoint/2010/main" val="37650905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a:t>
            </a:r>
            <a:r>
              <a:rPr lang="en-IN" dirty="0" smtClean="0"/>
              <a:t>Evaluation and Conclusion</a:t>
            </a:r>
            <a:r>
              <a:rPr lang="en-IN" dirty="0" smtClean="0"/>
              <a:t/>
            </a:r>
            <a:br>
              <a:rPr lang="en-IN" dirty="0" smtClean="0"/>
            </a:br>
            <a:endParaRPr lang="en-IN" dirty="0"/>
          </a:p>
        </p:txBody>
      </p:sp>
      <p:sp>
        <p:nvSpPr>
          <p:cNvPr id="12" name="Content Placeholder 11"/>
          <p:cNvSpPr>
            <a:spLocks noGrp="1"/>
          </p:cNvSpPr>
          <p:nvPr>
            <p:ph idx="1"/>
          </p:nvPr>
        </p:nvSpPr>
        <p:spPr/>
        <p:txBody>
          <a:bodyPr>
            <a:normAutofit fontScale="85000" lnSpcReduction="10000"/>
          </a:bodyPr>
          <a:lstStyle/>
          <a:p>
            <a:pPr lvl="0">
              <a:buFont typeface="Wingdings" panose="05000000000000000000" pitchFamily="2" charset="2"/>
              <a:buChar char="v"/>
            </a:pPr>
            <a:r>
              <a:rPr lang="en-US" dirty="0"/>
              <a:t>The fraud detection models developed using Logistic Regression and Random Forest provide effective tools for identifying fraudulent insurance claims. </a:t>
            </a:r>
            <a:endParaRPr lang="en-US" dirty="0" smtClean="0"/>
          </a:p>
          <a:p>
            <a:pPr lvl="0">
              <a:buFont typeface="Wingdings" panose="05000000000000000000" pitchFamily="2" charset="2"/>
              <a:buChar char="v"/>
            </a:pPr>
            <a:r>
              <a:rPr lang="en-US" dirty="0" smtClean="0"/>
              <a:t>The </a:t>
            </a:r>
            <a:r>
              <a:rPr lang="en-US" dirty="0"/>
              <a:t>Logistic Regression model, after feature selection with RFECV and optimal cutoff tuning, achieved balanced performance with good sensitivity and specificity, making it interpretable and suitable for scenarios where understanding feature impacts is crucial. </a:t>
            </a:r>
            <a:endParaRPr lang="en-US" dirty="0" smtClean="0"/>
          </a:p>
          <a:p>
            <a:pPr lvl="0">
              <a:buFont typeface="Wingdings" panose="05000000000000000000" pitchFamily="2" charset="2"/>
              <a:buChar char="v"/>
            </a:pPr>
            <a:r>
              <a:rPr lang="en-US" dirty="0" smtClean="0"/>
              <a:t>The </a:t>
            </a:r>
            <a:r>
              <a:rPr lang="en-US" dirty="0"/>
              <a:t>Random Forest model demonstrated strong predictive power, particularly in handling complex interactions, though it showed signs of overfitting. Both models were evaluated on validation data, with the Logistic Regression generally outperforming Random Forest in accuracy and F1-score, suggesting it may be preferred for deployment. </a:t>
            </a:r>
            <a:endParaRPr lang="en-US" dirty="0" smtClean="0"/>
          </a:p>
          <a:p>
            <a:pPr lvl="0">
              <a:buFont typeface="Wingdings" panose="05000000000000000000" pitchFamily="2" charset="2"/>
              <a:buChar char="v"/>
            </a:pPr>
            <a:r>
              <a:rPr lang="en-US" dirty="0" smtClean="0"/>
              <a:t>Key </a:t>
            </a:r>
            <a:r>
              <a:rPr lang="en-US" dirty="0"/>
              <a:t>features like claim amounts, incident severity, and customer tenure were highly predictive of fraud. To improve the fraud detection process, Global Insure should prioritize these features in their screening process, implement the Logistic Regression model for initial claim screening, and continuously monitor model performance to adapt to evolving fraud patterns.</a:t>
            </a:r>
            <a:endParaRPr lang="en-US" altLang="en-US" dirty="0" smtClean="0">
              <a:solidFill>
                <a:schemeClr val="tx1"/>
              </a:solidFill>
              <a:latin typeface="menlo"/>
            </a:endParaRPr>
          </a:p>
        </p:txBody>
      </p:sp>
      <p:sp>
        <p:nvSpPr>
          <p:cNvPr id="8" name="Content Placeholder 2"/>
          <p:cNvSpPr txBox="1">
            <a:spLocks/>
          </p:cNvSpPr>
          <p:nvPr/>
        </p:nvSpPr>
        <p:spPr>
          <a:xfrm>
            <a:off x="8519749" y="5584370"/>
            <a:ext cx="3402285" cy="2583633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endParaRPr lang="en-IN" sz="1400" dirty="0"/>
          </a:p>
        </p:txBody>
      </p:sp>
      <p:sp>
        <p:nvSpPr>
          <p:cNvPr id="9" name="Content Placeholder 2"/>
          <p:cNvSpPr txBox="1">
            <a:spLocks/>
          </p:cNvSpPr>
          <p:nvPr/>
        </p:nvSpPr>
        <p:spPr>
          <a:xfrm>
            <a:off x="2592926" y="2607632"/>
            <a:ext cx="9346526" cy="38018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endParaRPr lang="en-IN" dirty="0"/>
          </a:p>
        </p:txBody>
      </p:sp>
    </p:spTree>
    <p:extLst>
      <p:ext uri="{BB962C8B-B14F-4D97-AF65-F5344CB8AC3E}">
        <p14:creationId xmlns:p14="http://schemas.microsoft.com/office/powerpoint/2010/main" val="16261057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Business Objectives </a:t>
            </a:r>
            <a:endParaRPr lang="en-IN" dirty="0"/>
          </a:p>
        </p:txBody>
      </p:sp>
      <p:sp>
        <p:nvSpPr>
          <p:cNvPr id="3" name="Content Placeholder 2"/>
          <p:cNvSpPr>
            <a:spLocks noGrp="1"/>
          </p:cNvSpPr>
          <p:nvPr>
            <p:ph idx="1"/>
          </p:nvPr>
        </p:nvSpPr>
        <p:spPr/>
        <p:txBody>
          <a:bodyPr>
            <a:normAutofit fontScale="92500" lnSpcReduction="10000"/>
          </a:bodyPr>
          <a:lstStyle/>
          <a:p>
            <a:pPr>
              <a:buFont typeface="Wingdings" panose="05000000000000000000" pitchFamily="2" charset="2"/>
              <a:buChar char="v"/>
            </a:pPr>
            <a:r>
              <a:rPr lang="en-US" dirty="0"/>
              <a:t>Global Insure wants to build a model to classify insurance claims as either fraudulent or legitimate based on historical claim details and customer profiles. By using features like claim amounts, customer profiles and claim types, the company aims to predict which claims are likely to be fraudulent before they are approved.</a:t>
            </a:r>
          </a:p>
          <a:p>
            <a:pPr>
              <a:buFont typeface="Wingdings" panose="05000000000000000000" pitchFamily="2" charset="2"/>
              <a:buChar char="v"/>
            </a:pPr>
            <a:r>
              <a:rPr lang="en-US" dirty="0"/>
              <a:t>Based on this assignment, you have to answer the following questions:</a:t>
            </a:r>
            <a:br>
              <a:rPr lang="en-US" dirty="0"/>
            </a:br>
            <a:endParaRPr lang="en-US" dirty="0"/>
          </a:p>
          <a:p>
            <a:pPr lvl="1">
              <a:buFont typeface="Wingdings" panose="05000000000000000000" pitchFamily="2" charset="2"/>
              <a:buChar char="Ø"/>
            </a:pPr>
            <a:r>
              <a:rPr lang="en-US" dirty="0" smtClean="0"/>
              <a:t>How </a:t>
            </a:r>
            <a:r>
              <a:rPr lang="en-US" dirty="0"/>
              <a:t>can we </a:t>
            </a:r>
            <a:r>
              <a:rPr lang="en-US" dirty="0" smtClean="0"/>
              <a:t>analyze </a:t>
            </a:r>
            <a:r>
              <a:rPr lang="en-US" dirty="0"/>
              <a:t>historical claim data to detect patterns that indicate fraudulent </a:t>
            </a:r>
            <a:r>
              <a:rPr lang="en-US" dirty="0" smtClean="0"/>
              <a:t>claims?</a:t>
            </a:r>
            <a:endParaRPr lang="en-US" dirty="0"/>
          </a:p>
          <a:p>
            <a:pPr lvl="1">
              <a:buFont typeface="Wingdings" panose="05000000000000000000" pitchFamily="2" charset="2"/>
              <a:buChar char="Ø"/>
            </a:pPr>
            <a:r>
              <a:rPr lang="en-US" dirty="0" smtClean="0"/>
              <a:t>Which </a:t>
            </a:r>
            <a:r>
              <a:rPr lang="en-US" dirty="0"/>
              <a:t>features are most predictive of fraudulent </a:t>
            </a:r>
            <a:r>
              <a:rPr lang="en-US" dirty="0" smtClean="0"/>
              <a:t>behavior?</a:t>
            </a:r>
            <a:endParaRPr lang="en-US" dirty="0"/>
          </a:p>
          <a:p>
            <a:pPr lvl="1">
              <a:buFont typeface="Wingdings" panose="05000000000000000000" pitchFamily="2" charset="2"/>
              <a:buChar char="Ø"/>
            </a:pPr>
            <a:r>
              <a:rPr lang="en-US" dirty="0" smtClean="0"/>
              <a:t>Can </a:t>
            </a:r>
            <a:r>
              <a:rPr lang="en-US" dirty="0"/>
              <a:t>we predict the likelihood of fraud for an incoming claim, based on past </a:t>
            </a:r>
            <a:r>
              <a:rPr lang="en-US" dirty="0" smtClean="0"/>
              <a:t>data?</a:t>
            </a:r>
            <a:endParaRPr lang="en-US" dirty="0"/>
          </a:p>
          <a:p>
            <a:pPr lvl="1">
              <a:buFont typeface="Wingdings" panose="05000000000000000000" pitchFamily="2" charset="2"/>
              <a:buChar char="Ø"/>
            </a:pPr>
            <a:r>
              <a:rPr lang="en-US" dirty="0" smtClean="0"/>
              <a:t>What </a:t>
            </a:r>
            <a:r>
              <a:rPr lang="en-US" dirty="0"/>
              <a:t>insights can be drawn from the model that can help in improving the fraud detection process?</a:t>
            </a:r>
          </a:p>
          <a:p>
            <a:pPr>
              <a:buFont typeface="Wingdings" panose="05000000000000000000" pitchFamily="2" charset="2"/>
              <a:buChar char="v"/>
            </a:pPr>
            <a:endParaRPr lang="en-IN" dirty="0" smtClean="0"/>
          </a:p>
        </p:txBody>
      </p:sp>
    </p:spTree>
    <p:extLst>
      <p:ext uri="{BB962C8B-B14F-4D97-AF65-F5344CB8AC3E}">
        <p14:creationId xmlns:p14="http://schemas.microsoft.com/office/powerpoint/2010/main" val="236615024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IN" dirty="0" smtClean="0"/>
              <a:t>Thanks ! </a:t>
            </a:r>
            <a:endParaRPr lang="en-IN" dirty="0"/>
          </a:p>
        </p:txBody>
      </p:sp>
    </p:spTree>
    <p:extLst>
      <p:ext uri="{BB962C8B-B14F-4D97-AF65-F5344CB8AC3E}">
        <p14:creationId xmlns:p14="http://schemas.microsoft.com/office/powerpoint/2010/main" val="11755005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IN" dirty="0" smtClean="0"/>
              <a:t>Approach </a:t>
            </a:r>
            <a:endParaRPr lang="en-IN" dirty="0"/>
          </a:p>
        </p:txBody>
      </p:sp>
      <p:sp>
        <p:nvSpPr>
          <p:cNvPr id="5" name="Text Placeholder 4"/>
          <p:cNvSpPr>
            <a:spLocks noGrp="1"/>
          </p:cNvSpPr>
          <p:nvPr>
            <p:ph type="body" idx="1"/>
          </p:nvPr>
        </p:nvSpPr>
        <p:spPr/>
        <p:txBody>
          <a:bodyPr/>
          <a:lstStyle/>
          <a:p>
            <a:endParaRPr lang="en-IN"/>
          </a:p>
        </p:txBody>
      </p:sp>
    </p:spTree>
    <p:extLst>
      <p:ext uri="{BB962C8B-B14F-4D97-AF65-F5344CB8AC3E}">
        <p14:creationId xmlns:p14="http://schemas.microsoft.com/office/powerpoint/2010/main" val="1919933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Approach</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v"/>
            </a:pPr>
            <a:r>
              <a:rPr lang="en-US" dirty="0" smtClean="0"/>
              <a:t>We have followed the below mentioned steps </a:t>
            </a:r>
            <a:r>
              <a:rPr lang="en-US" dirty="0"/>
              <a:t>for </a:t>
            </a:r>
            <a:r>
              <a:rPr lang="en-US" dirty="0" smtClean="0"/>
              <a:t>completing </a:t>
            </a:r>
            <a:r>
              <a:rPr lang="en-US" dirty="0"/>
              <a:t>this assignment:</a:t>
            </a:r>
          </a:p>
          <a:p>
            <a:pPr marL="800100" lvl="1" indent="-342900">
              <a:buFont typeface="+mj-lt"/>
              <a:buAutoNum type="arabicPeriod"/>
            </a:pPr>
            <a:r>
              <a:rPr lang="en-US" dirty="0"/>
              <a:t>Data Preparation</a:t>
            </a:r>
          </a:p>
          <a:p>
            <a:pPr marL="800100" lvl="1" indent="-342900">
              <a:buFont typeface="+mj-lt"/>
              <a:buAutoNum type="arabicPeriod"/>
            </a:pPr>
            <a:r>
              <a:rPr lang="en-US" dirty="0"/>
              <a:t>Data Cleaning</a:t>
            </a:r>
          </a:p>
          <a:p>
            <a:pPr marL="800100" lvl="1" indent="-342900">
              <a:buFont typeface="+mj-lt"/>
              <a:buAutoNum type="arabicPeriod"/>
            </a:pPr>
            <a:r>
              <a:rPr lang="en-US" dirty="0"/>
              <a:t>Train Validation Split 70-30</a:t>
            </a:r>
          </a:p>
          <a:p>
            <a:pPr marL="800100" lvl="1" indent="-342900">
              <a:buFont typeface="+mj-lt"/>
              <a:buAutoNum type="arabicPeriod"/>
            </a:pPr>
            <a:r>
              <a:rPr lang="en-US" dirty="0"/>
              <a:t>EDA on Training Data</a:t>
            </a:r>
          </a:p>
          <a:p>
            <a:pPr marL="800100" lvl="1" indent="-342900">
              <a:buFont typeface="+mj-lt"/>
              <a:buAutoNum type="arabicPeriod"/>
            </a:pPr>
            <a:r>
              <a:rPr lang="en-US" dirty="0"/>
              <a:t>EDA on Validation Data (optional)</a:t>
            </a:r>
          </a:p>
          <a:p>
            <a:pPr marL="800100" lvl="1" indent="-342900">
              <a:buFont typeface="+mj-lt"/>
              <a:buAutoNum type="arabicPeriod"/>
            </a:pPr>
            <a:r>
              <a:rPr lang="en-US" dirty="0"/>
              <a:t>Feature Engineering</a:t>
            </a:r>
          </a:p>
          <a:p>
            <a:pPr marL="800100" lvl="1" indent="-342900">
              <a:buFont typeface="+mj-lt"/>
              <a:buAutoNum type="arabicPeriod"/>
            </a:pPr>
            <a:r>
              <a:rPr lang="en-US" dirty="0"/>
              <a:t>Model Building</a:t>
            </a:r>
          </a:p>
          <a:p>
            <a:pPr marL="800100" lvl="1" indent="-342900">
              <a:buFont typeface="+mj-lt"/>
              <a:buAutoNum type="arabicPeriod"/>
            </a:pPr>
            <a:r>
              <a:rPr lang="en-US" dirty="0"/>
              <a:t>Predicting and Model Evaluation</a:t>
            </a:r>
          </a:p>
          <a:p>
            <a:pPr lvl="1">
              <a:buFont typeface="Wingdings" panose="05000000000000000000" pitchFamily="2" charset="2"/>
              <a:buChar char="v"/>
            </a:pPr>
            <a:endParaRPr lang="en-IN" dirty="0" smtClean="0"/>
          </a:p>
          <a:p>
            <a:pPr lvl="1">
              <a:buFont typeface="Wingdings" panose="05000000000000000000" pitchFamily="2" charset="2"/>
              <a:buChar char="v"/>
            </a:pPr>
            <a:endParaRPr lang="en-IN" dirty="0" smtClean="0"/>
          </a:p>
          <a:p>
            <a:pPr marL="685800" lvl="1">
              <a:buFont typeface="Wingdings" panose="05000000000000000000" pitchFamily="2" charset="2"/>
              <a:buChar char="v"/>
            </a:pPr>
            <a:endParaRPr lang="en-IN" b="1" dirty="0"/>
          </a:p>
        </p:txBody>
      </p:sp>
    </p:spTree>
    <p:extLst>
      <p:ext uri="{BB962C8B-B14F-4D97-AF65-F5344CB8AC3E}">
        <p14:creationId xmlns:p14="http://schemas.microsoft.com/office/powerpoint/2010/main" val="13578744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Data Preparation </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1.1 Load the Data</a:t>
            </a:r>
            <a:endParaRPr lang="en-IN" dirty="0"/>
          </a:p>
        </p:txBody>
      </p:sp>
      <p:pic>
        <p:nvPicPr>
          <p:cNvPr id="5" name="Picture 4"/>
          <p:cNvPicPr>
            <a:picLocks noChangeAspect="1"/>
          </p:cNvPicPr>
          <p:nvPr/>
        </p:nvPicPr>
        <p:blipFill>
          <a:blip r:embed="rId2"/>
          <a:stretch>
            <a:fillRect/>
          </a:stretch>
        </p:blipFill>
        <p:spPr>
          <a:xfrm>
            <a:off x="2589212" y="2621280"/>
            <a:ext cx="9215914" cy="3039291"/>
          </a:xfrm>
          <a:prstGeom prst="rect">
            <a:avLst/>
          </a:prstGeom>
        </p:spPr>
      </p:pic>
    </p:spTree>
    <p:extLst>
      <p:ext uri="{BB962C8B-B14F-4D97-AF65-F5344CB8AC3E}">
        <p14:creationId xmlns:p14="http://schemas.microsoft.com/office/powerpoint/2010/main" val="4237929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Data Cleaning</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2.1.1 Handle null values </a:t>
            </a:r>
            <a:endParaRPr lang="en-IN" dirty="0"/>
          </a:p>
        </p:txBody>
      </p:sp>
      <p:pic>
        <p:nvPicPr>
          <p:cNvPr id="4" name="Picture 3"/>
          <p:cNvPicPr>
            <a:picLocks noChangeAspect="1"/>
          </p:cNvPicPr>
          <p:nvPr/>
        </p:nvPicPr>
        <p:blipFill>
          <a:blip r:embed="rId2"/>
          <a:stretch>
            <a:fillRect/>
          </a:stretch>
        </p:blipFill>
        <p:spPr>
          <a:xfrm>
            <a:off x="2589212" y="2529073"/>
            <a:ext cx="2098214" cy="4202653"/>
          </a:xfrm>
          <a:prstGeom prst="rect">
            <a:avLst/>
          </a:prstGeom>
        </p:spPr>
      </p:pic>
      <p:sp>
        <p:nvSpPr>
          <p:cNvPr id="6" name="Content Placeholder 2"/>
          <p:cNvSpPr txBox="1">
            <a:spLocks/>
          </p:cNvSpPr>
          <p:nvPr/>
        </p:nvSpPr>
        <p:spPr>
          <a:xfrm>
            <a:off x="5010195" y="2529074"/>
            <a:ext cx="6040982" cy="98919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dirty="0"/>
              <a:t>From above we can see entire column with name "_c39" has null values while column named "</a:t>
            </a:r>
            <a:r>
              <a:rPr lang="en-US" dirty="0" err="1"/>
              <a:t>authorities_contacted</a:t>
            </a:r>
            <a:r>
              <a:rPr lang="en-US" dirty="0"/>
              <a:t>" have 91 null values.</a:t>
            </a:r>
            <a:endParaRPr lang="en-IN" sz="1400" dirty="0"/>
          </a:p>
        </p:txBody>
      </p:sp>
    </p:spTree>
    <p:extLst>
      <p:ext uri="{BB962C8B-B14F-4D97-AF65-F5344CB8AC3E}">
        <p14:creationId xmlns:p14="http://schemas.microsoft.com/office/powerpoint/2010/main" val="30273331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Results – Data Cleaning</a:t>
            </a:r>
            <a:endParaRPr lang="en-IN"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IN" dirty="0" smtClean="0"/>
              <a:t>2.1.2 Handle rows containing null values </a:t>
            </a:r>
            <a:endParaRPr lang="en-IN" dirty="0"/>
          </a:p>
        </p:txBody>
      </p:sp>
      <p:sp>
        <p:nvSpPr>
          <p:cNvPr id="6" name="Content Placeholder 2"/>
          <p:cNvSpPr txBox="1">
            <a:spLocks/>
          </p:cNvSpPr>
          <p:nvPr/>
        </p:nvSpPr>
        <p:spPr>
          <a:xfrm>
            <a:off x="8537166" y="2607632"/>
            <a:ext cx="3402285" cy="380187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Ø"/>
            </a:pPr>
            <a:r>
              <a:rPr lang="en-US" dirty="0"/>
              <a:t>Thus after analysis it is found that 5 columns have missing data among which "_c39" is completely missing while rest four columns have missing data lesser than 35-36%. </a:t>
            </a:r>
            <a:endParaRPr lang="en-US" dirty="0" smtClean="0"/>
          </a:p>
          <a:p>
            <a:pPr>
              <a:buFont typeface="Wingdings" panose="05000000000000000000" pitchFamily="2" charset="2"/>
              <a:buChar char="Ø"/>
            </a:pPr>
            <a:r>
              <a:rPr lang="en-US" dirty="0" smtClean="0"/>
              <a:t>Thus </a:t>
            </a:r>
            <a:r>
              <a:rPr lang="en-US" dirty="0"/>
              <a:t>we will drop _c39 while retain other columns with proper imputation (by mode as these are </a:t>
            </a:r>
            <a:r>
              <a:rPr lang="en-US" dirty="0" smtClean="0"/>
              <a:t>categorical).</a:t>
            </a:r>
            <a:endParaRPr lang="en-IN" sz="1400" dirty="0"/>
          </a:p>
        </p:txBody>
      </p:sp>
      <p:pic>
        <p:nvPicPr>
          <p:cNvPr id="5" name="Picture 4"/>
          <p:cNvPicPr>
            <a:picLocks noChangeAspect="1"/>
          </p:cNvPicPr>
          <p:nvPr/>
        </p:nvPicPr>
        <p:blipFill>
          <a:blip r:embed="rId2"/>
          <a:stretch>
            <a:fillRect/>
          </a:stretch>
        </p:blipFill>
        <p:spPr>
          <a:xfrm>
            <a:off x="2589212" y="2607632"/>
            <a:ext cx="5884228" cy="2607354"/>
          </a:xfrm>
          <a:prstGeom prst="rect">
            <a:avLst/>
          </a:prstGeom>
        </p:spPr>
      </p:pic>
    </p:spTree>
    <p:extLst>
      <p:ext uri="{BB962C8B-B14F-4D97-AF65-F5344CB8AC3E}">
        <p14:creationId xmlns:p14="http://schemas.microsoft.com/office/powerpoint/2010/main" val="3646916305"/>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5576</TotalTime>
  <Words>1644</Words>
  <Application>Microsoft Office PowerPoint</Application>
  <PresentationFormat>Widescreen</PresentationFormat>
  <Paragraphs>156</Paragraphs>
  <Slides>40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40</vt:i4>
      </vt:variant>
    </vt:vector>
  </HeadingPairs>
  <TitlesOfParts>
    <vt:vector size="46" baseType="lpstr">
      <vt:lpstr>Arial</vt:lpstr>
      <vt:lpstr>Century Gothic</vt:lpstr>
      <vt:lpstr>menlo</vt:lpstr>
      <vt:lpstr>Wingdings</vt:lpstr>
      <vt:lpstr>Wingdings 3</vt:lpstr>
      <vt:lpstr>Wisp</vt:lpstr>
      <vt:lpstr>Fraudulent Claim Detection Case Study </vt:lpstr>
      <vt:lpstr>Summary</vt:lpstr>
      <vt:lpstr>Problem Statement </vt:lpstr>
      <vt:lpstr>Business Objectives </vt:lpstr>
      <vt:lpstr>Approach </vt:lpstr>
      <vt:lpstr>Approach</vt:lpstr>
      <vt:lpstr>Results – Data Preparation </vt:lpstr>
      <vt:lpstr>Results – Data Cleaning</vt:lpstr>
      <vt:lpstr>Results – Data Cleaning</vt:lpstr>
      <vt:lpstr>Results – Data Cleaning </vt:lpstr>
      <vt:lpstr>Results – Train-Validation Split </vt:lpstr>
      <vt:lpstr>Results – EDA on Training Data </vt:lpstr>
      <vt:lpstr>Results – EDA on Training Data </vt:lpstr>
      <vt:lpstr>Results – EDA on Training Data </vt:lpstr>
      <vt:lpstr>Results – EDA on Training Data </vt:lpstr>
      <vt:lpstr>Results – EDA on Training Data </vt:lpstr>
      <vt:lpstr>Results – EDA on Training Data </vt:lpstr>
      <vt:lpstr>Results – EDA on Training Data </vt:lpstr>
      <vt:lpstr>Results – EDA on Training Data </vt:lpstr>
      <vt:lpstr>Results – EDA on Training Data </vt:lpstr>
      <vt:lpstr>Results – EDA on Training Data </vt:lpstr>
      <vt:lpstr>Results – EDA on Validation Data </vt:lpstr>
      <vt:lpstr>Results – EDA on Validation Data </vt:lpstr>
      <vt:lpstr>Results – EDA on Validation Data </vt:lpstr>
      <vt:lpstr>Results – EDA on Validation Data </vt:lpstr>
      <vt:lpstr>Results – EDA on Validation Data </vt:lpstr>
      <vt:lpstr>Results – EDA on Validation Data </vt:lpstr>
      <vt:lpstr>Results – EDA on Validation Data </vt:lpstr>
      <vt:lpstr>Results – Feature Engineering  </vt:lpstr>
      <vt:lpstr>Results – Feature Engineering  </vt:lpstr>
      <vt:lpstr>Results – Feature Engineering  </vt:lpstr>
      <vt:lpstr>Results – Feature Engineering  </vt:lpstr>
      <vt:lpstr>Results – Model Building  </vt:lpstr>
      <vt:lpstr>Results – Model Building  </vt:lpstr>
      <vt:lpstr>Results – Model Building  </vt:lpstr>
      <vt:lpstr>Results – Hyperparameter Tuning </vt:lpstr>
      <vt:lpstr>Results – Predictions and Model Evaluation </vt:lpstr>
      <vt:lpstr>Results – Predictions and Model Evaluation </vt:lpstr>
      <vt:lpstr>Results – Evaluation and Conclusion </vt:lpstr>
      <vt:lpstr>Thanks !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ABHISHEK GULERIA</dc:creator>
  <cp:lastModifiedBy>ABHISHEK GULERIA</cp:lastModifiedBy>
  <cp:revision>52</cp:revision>
  <dcterms:created xsi:type="dcterms:W3CDTF">2024-11-19T16:15:08Z</dcterms:created>
  <dcterms:modified xsi:type="dcterms:W3CDTF">2025-05-06T15:43:49Z</dcterms:modified>
</cp:coreProperties>
</file>