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8" r:id="rId3"/>
    <p:sldId id="257" r:id="rId4"/>
    <p:sldId id="267" r:id="rId5"/>
    <p:sldId id="266" r:id="rId6"/>
    <p:sldId id="275" r:id="rId7"/>
    <p:sldId id="273" r:id="rId8"/>
    <p:sldId id="274" r:id="rId9"/>
    <p:sldId id="272" r:id="rId10"/>
    <p:sldId id="277" r:id="rId11"/>
    <p:sldId id="262" r:id="rId12"/>
    <p:sldId id="270" r:id="rId13"/>
    <p:sldId id="259" r:id="rId14"/>
    <p:sldId id="27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0" autoAdjust="0"/>
    <p:restoredTop sz="94660"/>
  </p:normalViewPr>
  <p:slideViewPr>
    <p:cSldViewPr snapToGrid="0">
      <p:cViewPr varScale="1">
        <p:scale>
          <a:sx n="70" d="100"/>
          <a:sy n="70"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8C19A-4F0D-4B00-B21E-F3E5081D4F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398046-C63B-45A3-8A5B-E0EA3DE60EB1}">
      <dgm:prSet/>
      <dgm:spPr/>
      <dgm:t>
        <a:bodyPr/>
        <a:lstStyle/>
        <a:p>
          <a:r>
            <a:rPr lang="en-US" dirty="0"/>
            <a:t>Home credit utilizes several alternative data and methods to predict their client’s repayment abilities. </a:t>
          </a:r>
        </a:p>
      </dgm:t>
    </dgm:pt>
    <dgm:pt modelId="{AC14C395-5CA6-4C06-954E-D9CF36672B55}" type="parTrans" cxnId="{65519A4D-19FF-4D72-A1AB-4AF814864540}">
      <dgm:prSet/>
      <dgm:spPr/>
      <dgm:t>
        <a:bodyPr/>
        <a:lstStyle/>
        <a:p>
          <a:endParaRPr lang="en-US"/>
        </a:p>
      </dgm:t>
    </dgm:pt>
    <dgm:pt modelId="{D423F47A-741C-4DC0-A986-458235ADD873}" type="sibTrans" cxnId="{65519A4D-19FF-4D72-A1AB-4AF814864540}">
      <dgm:prSet/>
      <dgm:spPr/>
      <dgm:t>
        <a:bodyPr/>
        <a:lstStyle/>
        <a:p>
          <a:endParaRPr lang="en-US"/>
        </a:p>
      </dgm:t>
    </dgm:pt>
    <dgm:pt modelId="{52AA816E-4D73-4C01-B3E0-223F3D273068}">
      <dgm:prSet/>
      <dgm:spPr/>
      <dgm:t>
        <a:bodyPr/>
        <a:lstStyle/>
        <a:p>
          <a:r>
            <a:rPr lang="en-US" dirty="0"/>
            <a:t>We will be using machine learning and statistical methods to determine these predictions.</a:t>
          </a:r>
        </a:p>
      </dgm:t>
    </dgm:pt>
    <dgm:pt modelId="{1D538479-C3B3-43BC-A76A-11ADABF652A0}" type="parTrans" cxnId="{6B7FCEAD-2DFC-4D21-A361-593DC6C0E2A1}">
      <dgm:prSet/>
      <dgm:spPr/>
      <dgm:t>
        <a:bodyPr/>
        <a:lstStyle/>
        <a:p>
          <a:endParaRPr lang="en-US"/>
        </a:p>
      </dgm:t>
    </dgm:pt>
    <dgm:pt modelId="{2412F200-B77A-4EA0-99EC-D0FD89FB0C12}" type="sibTrans" cxnId="{6B7FCEAD-2DFC-4D21-A361-593DC6C0E2A1}">
      <dgm:prSet/>
      <dgm:spPr/>
      <dgm:t>
        <a:bodyPr/>
        <a:lstStyle/>
        <a:p>
          <a:endParaRPr lang="en-US"/>
        </a:p>
      </dgm:t>
    </dgm:pt>
    <dgm:pt modelId="{409646D8-D3FD-4C0C-9A34-6E1C5EBA03B4}">
      <dgm:prSet/>
      <dgm:spPr/>
      <dgm:t>
        <a:bodyPr/>
        <a:lstStyle/>
        <a:p>
          <a:r>
            <a:rPr lang="en-US" dirty="0"/>
            <a:t>We have finalized Logistic Regression and Random forest classifier for prediction.</a:t>
          </a:r>
        </a:p>
      </dgm:t>
    </dgm:pt>
    <dgm:pt modelId="{3B638937-0486-4190-8222-04557931F665}" type="parTrans" cxnId="{5C9166FB-6022-44DE-8C6F-0B33692233C1}">
      <dgm:prSet/>
      <dgm:spPr/>
      <dgm:t>
        <a:bodyPr/>
        <a:lstStyle/>
        <a:p>
          <a:endParaRPr lang="en-US"/>
        </a:p>
      </dgm:t>
    </dgm:pt>
    <dgm:pt modelId="{20DC9A12-1688-470E-922D-CA663E315554}" type="sibTrans" cxnId="{5C9166FB-6022-44DE-8C6F-0B33692233C1}">
      <dgm:prSet/>
      <dgm:spPr/>
      <dgm:t>
        <a:bodyPr/>
        <a:lstStyle/>
        <a:p>
          <a:endParaRPr lang="en-US"/>
        </a:p>
      </dgm:t>
    </dgm:pt>
    <dgm:pt modelId="{4AA1C763-AD16-4E1D-BAC7-23A813F9FF75}">
      <dgm:prSet/>
      <dgm:spPr/>
      <dgm:t>
        <a:bodyPr/>
        <a:lstStyle/>
        <a:p>
          <a:r>
            <a:rPr lang="en-US" dirty="0"/>
            <a:t>We performed Feature Engineering, did hyperparameter training and train model using best parameters and setting.</a:t>
          </a:r>
        </a:p>
      </dgm:t>
    </dgm:pt>
    <dgm:pt modelId="{31762420-C642-4212-8A09-23C161B7D7AF}" type="parTrans" cxnId="{675FA807-D44D-432D-8CBC-76B4D9FFB4C6}">
      <dgm:prSet/>
      <dgm:spPr/>
      <dgm:t>
        <a:bodyPr/>
        <a:lstStyle/>
        <a:p>
          <a:endParaRPr lang="en-US"/>
        </a:p>
      </dgm:t>
    </dgm:pt>
    <dgm:pt modelId="{E28D1B1C-EA75-4A4F-BC35-A112A3DA9A0B}" type="sibTrans" cxnId="{675FA807-D44D-432D-8CBC-76B4D9FFB4C6}">
      <dgm:prSet/>
      <dgm:spPr/>
      <dgm:t>
        <a:bodyPr/>
        <a:lstStyle/>
        <a:p>
          <a:endParaRPr lang="en-US"/>
        </a:p>
      </dgm:t>
    </dgm:pt>
    <dgm:pt modelId="{E9D13D1A-C6D4-4D32-B8F4-F8FBDCA35F35}">
      <dgm:prSet/>
      <dgm:spPr/>
      <dgm:t>
        <a:bodyPr/>
        <a:lstStyle/>
        <a:p>
          <a:r>
            <a:rPr lang="en-US" dirty="0"/>
            <a:t>In this phase we use a Multi Layer Perceptron (MLP) Model using </a:t>
          </a:r>
          <a:r>
            <a:rPr lang="en-US" dirty="0" err="1"/>
            <a:t>Pytorch</a:t>
          </a:r>
          <a:r>
            <a:rPr lang="en-US" dirty="0"/>
            <a:t> for loan default classification and use </a:t>
          </a:r>
          <a:r>
            <a:rPr lang="en-US" dirty="0" err="1"/>
            <a:t>Tensorboard</a:t>
          </a:r>
          <a:r>
            <a:rPr lang="en-US" dirty="0"/>
            <a:t> to visualize the results of training and modeling</a:t>
          </a:r>
        </a:p>
      </dgm:t>
    </dgm:pt>
    <dgm:pt modelId="{2072411D-0927-4070-AE3C-850BF2B374CA}" type="parTrans" cxnId="{ED835D01-0D2D-473C-8662-B3AD7F42FF97}">
      <dgm:prSet/>
      <dgm:spPr/>
      <dgm:t>
        <a:bodyPr/>
        <a:lstStyle/>
        <a:p>
          <a:endParaRPr lang="en-US"/>
        </a:p>
      </dgm:t>
    </dgm:pt>
    <dgm:pt modelId="{073473EE-4C3B-4666-A00F-52B9D91C4209}" type="sibTrans" cxnId="{ED835D01-0D2D-473C-8662-B3AD7F42FF97}">
      <dgm:prSet/>
      <dgm:spPr/>
      <dgm:t>
        <a:bodyPr/>
        <a:lstStyle/>
        <a:p>
          <a:endParaRPr lang="en-US"/>
        </a:p>
      </dgm:t>
    </dgm:pt>
    <dgm:pt modelId="{6738C709-0A5D-48DB-87CB-324C4B63BB69}" type="pres">
      <dgm:prSet presAssocID="{FC78C19A-4F0D-4B00-B21E-F3E5081D4FF6}" presName="linear" presStyleCnt="0">
        <dgm:presLayoutVars>
          <dgm:animLvl val="lvl"/>
          <dgm:resizeHandles val="exact"/>
        </dgm:presLayoutVars>
      </dgm:prSet>
      <dgm:spPr/>
    </dgm:pt>
    <dgm:pt modelId="{A827E58E-6E5C-41F7-8AAE-83FD4F5375D8}" type="pres">
      <dgm:prSet presAssocID="{A4398046-C63B-45A3-8A5B-E0EA3DE60EB1}" presName="parentText" presStyleLbl="node1" presStyleIdx="0" presStyleCnt="5" custLinFactY="-7027" custLinFactNeighborX="0" custLinFactNeighborY="-100000">
        <dgm:presLayoutVars>
          <dgm:chMax val="0"/>
          <dgm:bulletEnabled val="1"/>
        </dgm:presLayoutVars>
      </dgm:prSet>
      <dgm:spPr/>
    </dgm:pt>
    <dgm:pt modelId="{16791800-3EB0-45CB-B4FF-DDEE5A0731B9}" type="pres">
      <dgm:prSet presAssocID="{D423F47A-741C-4DC0-A986-458235ADD873}" presName="spacer" presStyleCnt="0"/>
      <dgm:spPr/>
    </dgm:pt>
    <dgm:pt modelId="{A7589825-0BF2-470D-9175-BFAE5B65F19E}" type="pres">
      <dgm:prSet presAssocID="{52AA816E-4D73-4C01-B3E0-223F3D273068}" presName="parentText" presStyleLbl="node1" presStyleIdx="1" presStyleCnt="5" custLinFactNeighborY="0">
        <dgm:presLayoutVars>
          <dgm:chMax val="0"/>
          <dgm:bulletEnabled val="1"/>
        </dgm:presLayoutVars>
      </dgm:prSet>
      <dgm:spPr/>
    </dgm:pt>
    <dgm:pt modelId="{C75F28B1-E33A-4AB7-85C3-202EC4515B47}" type="pres">
      <dgm:prSet presAssocID="{2412F200-B77A-4EA0-99EC-D0FD89FB0C12}" presName="spacer" presStyleCnt="0"/>
      <dgm:spPr/>
    </dgm:pt>
    <dgm:pt modelId="{4417FE99-0DB5-4B23-A542-3FBC7B398480}" type="pres">
      <dgm:prSet presAssocID="{409646D8-D3FD-4C0C-9A34-6E1C5EBA03B4}" presName="parentText" presStyleLbl="node1" presStyleIdx="2" presStyleCnt="5" custLinFactY="4979" custLinFactNeighborY="100000">
        <dgm:presLayoutVars>
          <dgm:chMax val="0"/>
          <dgm:bulletEnabled val="1"/>
        </dgm:presLayoutVars>
      </dgm:prSet>
      <dgm:spPr/>
    </dgm:pt>
    <dgm:pt modelId="{7B6EBF3D-68D2-4139-A116-6EC02CAF41C4}" type="pres">
      <dgm:prSet presAssocID="{20DC9A12-1688-470E-922D-CA663E315554}" presName="spacer" presStyleCnt="0"/>
      <dgm:spPr/>
    </dgm:pt>
    <dgm:pt modelId="{214FB8CE-C8EF-47C1-9A5D-4B2D4A51B9FA}" type="pres">
      <dgm:prSet presAssocID="{4AA1C763-AD16-4E1D-BAC7-23A813F9FF75}" presName="parentText" presStyleLbl="node1" presStyleIdx="3" presStyleCnt="5" custLinFactY="11125" custLinFactNeighborY="100000">
        <dgm:presLayoutVars>
          <dgm:chMax val="0"/>
          <dgm:bulletEnabled val="1"/>
        </dgm:presLayoutVars>
      </dgm:prSet>
      <dgm:spPr/>
    </dgm:pt>
    <dgm:pt modelId="{D8E1D08A-E9AE-4510-A664-84AD3890CC6D}" type="pres">
      <dgm:prSet presAssocID="{E28D1B1C-EA75-4A4F-BC35-A112A3DA9A0B}" presName="spacer" presStyleCnt="0"/>
      <dgm:spPr/>
    </dgm:pt>
    <dgm:pt modelId="{ABCACD1A-154A-43D7-B23A-7C41BB81B5FC}" type="pres">
      <dgm:prSet presAssocID="{E9D13D1A-C6D4-4D32-B8F4-F8FBDCA35F35}" presName="parentText" presStyleLbl="node1" presStyleIdx="4" presStyleCnt="5" custLinFactY="20681" custLinFactNeighborX="0" custLinFactNeighborY="100000">
        <dgm:presLayoutVars>
          <dgm:chMax val="0"/>
          <dgm:bulletEnabled val="1"/>
        </dgm:presLayoutVars>
      </dgm:prSet>
      <dgm:spPr/>
    </dgm:pt>
  </dgm:ptLst>
  <dgm:cxnLst>
    <dgm:cxn modelId="{ED835D01-0D2D-473C-8662-B3AD7F42FF97}" srcId="{FC78C19A-4F0D-4B00-B21E-F3E5081D4FF6}" destId="{E9D13D1A-C6D4-4D32-B8F4-F8FBDCA35F35}" srcOrd="4" destOrd="0" parTransId="{2072411D-0927-4070-AE3C-850BF2B374CA}" sibTransId="{073473EE-4C3B-4666-A00F-52B9D91C4209}"/>
    <dgm:cxn modelId="{675FA807-D44D-432D-8CBC-76B4D9FFB4C6}" srcId="{FC78C19A-4F0D-4B00-B21E-F3E5081D4FF6}" destId="{4AA1C763-AD16-4E1D-BAC7-23A813F9FF75}" srcOrd="3" destOrd="0" parTransId="{31762420-C642-4212-8A09-23C161B7D7AF}" sibTransId="{E28D1B1C-EA75-4A4F-BC35-A112A3DA9A0B}"/>
    <dgm:cxn modelId="{48F3641E-D4AB-4505-A493-40F8E25A232F}" type="presOf" srcId="{FC78C19A-4F0D-4B00-B21E-F3E5081D4FF6}" destId="{6738C709-0A5D-48DB-87CB-324C4B63BB69}" srcOrd="0" destOrd="0" presId="urn:microsoft.com/office/officeart/2005/8/layout/vList2"/>
    <dgm:cxn modelId="{07427634-317E-4601-B7F8-B62B40BD54E3}" type="presOf" srcId="{A4398046-C63B-45A3-8A5B-E0EA3DE60EB1}" destId="{A827E58E-6E5C-41F7-8AAE-83FD4F5375D8}" srcOrd="0" destOrd="0" presId="urn:microsoft.com/office/officeart/2005/8/layout/vList2"/>
    <dgm:cxn modelId="{65519A4D-19FF-4D72-A1AB-4AF814864540}" srcId="{FC78C19A-4F0D-4B00-B21E-F3E5081D4FF6}" destId="{A4398046-C63B-45A3-8A5B-E0EA3DE60EB1}" srcOrd="0" destOrd="0" parTransId="{AC14C395-5CA6-4C06-954E-D9CF36672B55}" sibTransId="{D423F47A-741C-4DC0-A986-458235ADD873}"/>
    <dgm:cxn modelId="{B03DA24D-EED0-48CC-83CF-B1DA92FC5229}" type="presOf" srcId="{409646D8-D3FD-4C0C-9A34-6E1C5EBA03B4}" destId="{4417FE99-0DB5-4B23-A542-3FBC7B398480}" srcOrd="0" destOrd="0" presId="urn:microsoft.com/office/officeart/2005/8/layout/vList2"/>
    <dgm:cxn modelId="{ADA8EA8F-90A0-45B2-84AE-6F1BCF89EF9C}" type="presOf" srcId="{4AA1C763-AD16-4E1D-BAC7-23A813F9FF75}" destId="{214FB8CE-C8EF-47C1-9A5D-4B2D4A51B9FA}" srcOrd="0" destOrd="0" presId="urn:microsoft.com/office/officeart/2005/8/layout/vList2"/>
    <dgm:cxn modelId="{870997AA-737C-4678-BEBA-9FD5E8E33ADF}" type="presOf" srcId="{52AA816E-4D73-4C01-B3E0-223F3D273068}" destId="{A7589825-0BF2-470D-9175-BFAE5B65F19E}" srcOrd="0" destOrd="0" presId="urn:microsoft.com/office/officeart/2005/8/layout/vList2"/>
    <dgm:cxn modelId="{6B7FCEAD-2DFC-4D21-A361-593DC6C0E2A1}" srcId="{FC78C19A-4F0D-4B00-B21E-F3E5081D4FF6}" destId="{52AA816E-4D73-4C01-B3E0-223F3D273068}" srcOrd="1" destOrd="0" parTransId="{1D538479-C3B3-43BC-A76A-11ADABF652A0}" sibTransId="{2412F200-B77A-4EA0-99EC-D0FD89FB0C12}"/>
    <dgm:cxn modelId="{072C10FB-DA88-4DAC-8D64-09097828547C}" type="presOf" srcId="{E9D13D1A-C6D4-4D32-B8F4-F8FBDCA35F35}" destId="{ABCACD1A-154A-43D7-B23A-7C41BB81B5FC}" srcOrd="0" destOrd="0" presId="urn:microsoft.com/office/officeart/2005/8/layout/vList2"/>
    <dgm:cxn modelId="{5C9166FB-6022-44DE-8C6F-0B33692233C1}" srcId="{FC78C19A-4F0D-4B00-B21E-F3E5081D4FF6}" destId="{409646D8-D3FD-4C0C-9A34-6E1C5EBA03B4}" srcOrd="2" destOrd="0" parTransId="{3B638937-0486-4190-8222-04557931F665}" sibTransId="{20DC9A12-1688-470E-922D-CA663E315554}"/>
    <dgm:cxn modelId="{ED75A2B5-833E-4D00-BB2F-06A05401BFDF}" type="presParOf" srcId="{6738C709-0A5D-48DB-87CB-324C4B63BB69}" destId="{A827E58E-6E5C-41F7-8AAE-83FD4F5375D8}" srcOrd="0" destOrd="0" presId="urn:microsoft.com/office/officeart/2005/8/layout/vList2"/>
    <dgm:cxn modelId="{B0DF56E9-2363-49FA-B14D-422C90E81A07}" type="presParOf" srcId="{6738C709-0A5D-48DB-87CB-324C4B63BB69}" destId="{16791800-3EB0-45CB-B4FF-DDEE5A0731B9}" srcOrd="1" destOrd="0" presId="urn:microsoft.com/office/officeart/2005/8/layout/vList2"/>
    <dgm:cxn modelId="{45ADECC1-567D-49D4-8869-E1366B71472F}" type="presParOf" srcId="{6738C709-0A5D-48DB-87CB-324C4B63BB69}" destId="{A7589825-0BF2-470D-9175-BFAE5B65F19E}" srcOrd="2" destOrd="0" presId="urn:microsoft.com/office/officeart/2005/8/layout/vList2"/>
    <dgm:cxn modelId="{2667334D-3FC1-4B52-8A72-0FCFA2690D54}" type="presParOf" srcId="{6738C709-0A5D-48DB-87CB-324C4B63BB69}" destId="{C75F28B1-E33A-4AB7-85C3-202EC4515B47}" srcOrd="3" destOrd="0" presId="urn:microsoft.com/office/officeart/2005/8/layout/vList2"/>
    <dgm:cxn modelId="{3C9C23F3-A45E-40DF-9EEC-6D9C4F51E915}" type="presParOf" srcId="{6738C709-0A5D-48DB-87CB-324C4B63BB69}" destId="{4417FE99-0DB5-4B23-A542-3FBC7B398480}" srcOrd="4" destOrd="0" presId="urn:microsoft.com/office/officeart/2005/8/layout/vList2"/>
    <dgm:cxn modelId="{204C2044-CD08-46F8-89E8-D02F6F802C57}" type="presParOf" srcId="{6738C709-0A5D-48DB-87CB-324C4B63BB69}" destId="{7B6EBF3D-68D2-4139-A116-6EC02CAF41C4}" srcOrd="5" destOrd="0" presId="urn:microsoft.com/office/officeart/2005/8/layout/vList2"/>
    <dgm:cxn modelId="{E081DEC5-F881-484F-95D1-B9C812EFE93F}" type="presParOf" srcId="{6738C709-0A5D-48DB-87CB-324C4B63BB69}" destId="{214FB8CE-C8EF-47C1-9A5D-4B2D4A51B9FA}" srcOrd="6" destOrd="0" presId="urn:microsoft.com/office/officeart/2005/8/layout/vList2"/>
    <dgm:cxn modelId="{1C23FB6C-8432-4111-BE84-FAF25D9434B4}" type="presParOf" srcId="{6738C709-0A5D-48DB-87CB-324C4B63BB69}" destId="{D8E1D08A-E9AE-4510-A664-84AD3890CC6D}" srcOrd="7" destOrd="0" presId="urn:microsoft.com/office/officeart/2005/8/layout/vList2"/>
    <dgm:cxn modelId="{16699E25-D178-434D-A35E-6FDCB7FDDFD3}" type="presParOf" srcId="{6738C709-0A5D-48DB-87CB-324C4B63BB69}" destId="{ABCACD1A-154A-43D7-B23A-7C41BB81B5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E58E-6E5C-41F7-8AAE-83FD4F5375D8}">
      <dsp:nvSpPr>
        <dsp:cNvPr id="0" name=""/>
        <dsp:cNvSpPr/>
      </dsp:nvSpPr>
      <dsp:spPr>
        <a:xfrm>
          <a:off x="0" y="195217"/>
          <a:ext cx="6973888" cy="10392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Home credit utilizes several alternative data and methods to predict their client’s repayment abilities. </a:t>
          </a:r>
        </a:p>
      </dsp:txBody>
      <dsp:txXfrm>
        <a:off x="50732" y="245949"/>
        <a:ext cx="6872424" cy="937788"/>
      </dsp:txXfrm>
    </dsp:sp>
    <dsp:sp modelId="{A7589825-0BF2-470D-9175-BFAE5B65F19E}">
      <dsp:nvSpPr>
        <dsp:cNvPr id="0" name=""/>
        <dsp:cNvSpPr/>
      </dsp:nvSpPr>
      <dsp:spPr>
        <a:xfrm>
          <a:off x="0" y="1416938"/>
          <a:ext cx="6973888" cy="1039252"/>
        </a:xfrm>
        <a:prstGeom prst="roundRect">
          <a:avLst/>
        </a:prstGeom>
        <a:solidFill>
          <a:schemeClr val="accent2">
            <a:hueOff val="378097"/>
            <a:satOff val="-149"/>
            <a:lumOff val="1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will be using machine learning and statistical methods to determine these predictions.</a:t>
          </a:r>
        </a:p>
      </dsp:txBody>
      <dsp:txXfrm>
        <a:off x="50732" y="1467670"/>
        <a:ext cx="6872424" cy="937788"/>
      </dsp:txXfrm>
    </dsp:sp>
    <dsp:sp modelId="{4417FE99-0DB5-4B23-A542-3FBC7B398480}">
      <dsp:nvSpPr>
        <dsp:cNvPr id="0" name=""/>
        <dsp:cNvSpPr/>
      </dsp:nvSpPr>
      <dsp:spPr>
        <a:xfrm>
          <a:off x="0" y="2617375"/>
          <a:ext cx="6973888" cy="1039252"/>
        </a:xfrm>
        <a:prstGeom prst="roundRect">
          <a:avLst/>
        </a:prstGeom>
        <a:solidFill>
          <a:schemeClr val="accent2">
            <a:hueOff val="756195"/>
            <a:satOff val="-298"/>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have finalized Logistic Regression and Random forest classifier for prediction.</a:t>
          </a:r>
        </a:p>
      </dsp:txBody>
      <dsp:txXfrm>
        <a:off x="50732" y="2668107"/>
        <a:ext cx="6872424" cy="937788"/>
      </dsp:txXfrm>
    </dsp:sp>
    <dsp:sp modelId="{214FB8CE-C8EF-47C1-9A5D-4B2D4A51B9FA}">
      <dsp:nvSpPr>
        <dsp:cNvPr id="0" name=""/>
        <dsp:cNvSpPr/>
      </dsp:nvSpPr>
      <dsp:spPr>
        <a:xfrm>
          <a:off x="0" y="3775220"/>
          <a:ext cx="6973888" cy="1039252"/>
        </a:xfrm>
        <a:prstGeom prst="roundRect">
          <a:avLst/>
        </a:prstGeom>
        <a:solidFill>
          <a:schemeClr val="accent2">
            <a:hueOff val="1134292"/>
            <a:satOff val="-446"/>
            <a:lumOff val="51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performed Feature Engineering, did hyperparameter training and train model using best parameters and setting.</a:t>
          </a:r>
        </a:p>
      </dsp:txBody>
      <dsp:txXfrm>
        <a:off x="50732" y="3825952"/>
        <a:ext cx="6872424" cy="937788"/>
      </dsp:txXfrm>
    </dsp:sp>
    <dsp:sp modelId="{ABCACD1A-154A-43D7-B23A-7C41BB81B5FC}">
      <dsp:nvSpPr>
        <dsp:cNvPr id="0" name=""/>
        <dsp:cNvSpPr/>
      </dsp:nvSpPr>
      <dsp:spPr>
        <a:xfrm>
          <a:off x="0" y="4968504"/>
          <a:ext cx="6973888" cy="1039252"/>
        </a:xfrm>
        <a:prstGeom prst="roundRect">
          <a:avLst/>
        </a:prstGeom>
        <a:solidFill>
          <a:schemeClr val="accent2">
            <a:hueOff val="1512390"/>
            <a:satOff val="-595"/>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this phase we use a Multi Layer Perceptron (MLP) Model using </a:t>
          </a:r>
          <a:r>
            <a:rPr lang="en-US" sz="1900" kern="1200" dirty="0" err="1"/>
            <a:t>Pytorch</a:t>
          </a:r>
          <a:r>
            <a:rPr lang="en-US" sz="1900" kern="1200" dirty="0"/>
            <a:t> for loan default classification and use </a:t>
          </a:r>
          <a:r>
            <a:rPr lang="en-US" sz="1900" kern="1200" dirty="0" err="1"/>
            <a:t>Tensorboard</a:t>
          </a:r>
          <a:r>
            <a:rPr lang="en-US" sz="1900" kern="1200" dirty="0"/>
            <a:t> to visualize the results of training and modeling</a:t>
          </a:r>
        </a:p>
      </dsp:txBody>
      <dsp:txXfrm>
        <a:off x="50732" y="5019236"/>
        <a:ext cx="6872424" cy="9377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14,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426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14,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8009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14,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6938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14,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14,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49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14,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463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14,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348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14,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0385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14,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04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14,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7603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14,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55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December 14,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2286528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8" name="Freeform: Shape 3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21C16-ED32-40FE-8F6B-7E882D175142}"/>
              </a:ext>
            </a:extLst>
          </p:cNvPr>
          <p:cNvSpPr>
            <a:spLocks noGrp="1"/>
          </p:cNvSpPr>
          <p:nvPr>
            <p:ph type="ctrTitle"/>
          </p:nvPr>
        </p:nvSpPr>
        <p:spPr>
          <a:xfrm>
            <a:off x="0" y="437759"/>
            <a:ext cx="12191999" cy="1997855"/>
          </a:xfrm>
        </p:spPr>
        <p:txBody>
          <a:bodyPr vert="horz" wrap="square" lIns="0" tIns="0" rIns="0" bIns="0" rtlCol="0" anchor="b" anchorCtr="0">
            <a:noAutofit/>
          </a:bodyPr>
          <a:lstStyle/>
          <a:p>
            <a:pPr algn="ctr"/>
            <a:r>
              <a:rPr lang="en-US" sz="4800" dirty="0">
                <a:latin typeface="Times New Roman" panose="02020603050405020304" pitchFamily="18" charset="0"/>
                <a:cs typeface="Times New Roman" panose="02020603050405020304" pitchFamily="18" charset="0"/>
              </a:rPr>
              <a:t>Home Credit Default Risk</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21E3C292-4198-4E27-82B1-ECD4EA36139D}"/>
              </a:ext>
            </a:extLst>
          </p:cNvPr>
          <p:cNvSpPr>
            <a:spLocks noChangeArrowheads="1"/>
          </p:cNvSpPr>
          <p:nvPr/>
        </p:nvSpPr>
        <p:spPr bwMode="auto">
          <a:xfrm>
            <a:off x="5002042" y="4354216"/>
            <a:ext cx="69525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83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10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6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7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endPar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endParaRPr>
          </a:p>
        </p:txBody>
      </p:sp>
      <p:pic>
        <p:nvPicPr>
          <p:cNvPr id="1031" name="Picture 7">
            <a:extLst>
              <a:ext uri="{FF2B5EF4-FFF2-40B4-BE49-F238E27FC236}">
                <a16:creationId xmlns:a16="http://schemas.microsoft.com/office/drawing/2014/main" id="{E9C5E42E-9FC8-416B-B400-42659DBDAA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28918" y="3311340"/>
            <a:ext cx="1704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016251-5D88-4431-8A55-50DFAE234B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4209" y="3120840"/>
            <a:ext cx="13811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D60269C-A33F-45D3-A708-6193BF18E1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5031" y="3129739"/>
            <a:ext cx="16764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4F22BFB-606F-4ACD-A8A2-2189D8C82F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68424" y="3083983"/>
            <a:ext cx="1481505" cy="17851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4902A5-75AB-4A92-824F-FE0E8E244FB7}"/>
              </a:ext>
            </a:extLst>
          </p:cNvPr>
          <p:cNvSpPr txBox="1"/>
          <p:nvPr/>
        </p:nvSpPr>
        <p:spPr>
          <a:xfrm>
            <a:off x="1265359" y="4935195"/>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Tanay Kulkarni</a:t>
            </a:r>
          </a:p>
          <a:p>
            <a:r>
              <a:rPr lang="en-US" dirty="0">
                <a:latin typeface="Times New Roman" panose="02020603050405020304" pitchFamily="18" charset="0"/>
                <a:cs typeface="Times New Roman" panose="02020603050405020304" pitchFamily="18" charset="0"/>
              </a:rPr>
              <a:t>tankulk@iu.edu</a:t>
            </a:r>
          </a:p>
        </p:txBody>
      </p:sp>
      <p:sp>
        <p:nvSpPr>
          <p:cNvPr id="46" name="TextBox 45">
            <a:extLst>
              <a:ext uri="{FF2B5EF4-FFF2-40B4-BE49-F238E27FC236}">
                <a16:creationId xmlns:a16="http://schemas.microsoft.com/office/drawing/2014/main" id="{B88C9A54-0659-481A-9A65-D083559416E7}"/>
              </a:ext>
            </a:extLst>
          </p:cNvPr>
          <p:cNvSpPr txBox="1"/>
          <p:nvPr/>
        </p:nvSpPr>
        <p:spPr>
          <a:xfrm>
            <a:off x="3408999" y="4935194"/>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Shefali </a:t>
            </a:r>
            <a:r>
              <a:rPr lang="en-US" dirty="0" err="1">
                <a:latin typeface="Times New Roman" panose="02020603050405020304" pitchFamily="18" charset="0"/>
                <a:cs typeface="Times New Roman" panose="02020603050405020304" pitchFamily="18" charset="0"/>
              </a:rPr>
              <a:t>Luley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sluley@iu.edu</a:t>
            </a:r>
          </a:p>
        </p:txBody>
      </p:sp>
      <p:sp>
        <p:nvSpPr>
          <p:cNvPr id="48" name="TextBox 47">
            <a:extLst>
              <a:ext uri="{FF2B5EF4-FFF2-40B4-BE49-F238E27FC236}">
                <a16:creationId xmlns:a16="http://schemas.microsoft.com/office/drawing/2014/main" id="{BCD0D4AF-3418-4F21-A894-17B9E0B360A6}"/>
              </a:ext>
            </a:extLst>
          </p:cNvPr>
          <p:cNvSpPr txBox="1"/>
          <p:nvPr/>
        </p:nvSpPr>
        <p:spPr>
          <a:xfrm>
            <a:off x="5839437" y="4935194"/>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Sanket Bailmare</a:t>
            </a:r>
          </a:p>
          <a:p>
            <a:r>
              <a:rPr lang="en-US" dirty="0">
                <a:latin typeface="Times New Roman" panose="02020603050405020304" pitchFamily="18" charset="0"/>
                <a:cs typeface="Times New Roman" panose="02020603050405020304" pitchFamily="18" charset="0"/>
              </a:rPr>
              <a:t>sbailmar@iu.edu</a:t>
            </a:r>
          </a:p>
        </p:txBody>
      </p:sp>
      <p:sp>
        <p:nvSpPr>
          <p:cNvPr id="49" name="TextBox 48">
            <a:extLst>
              <a:ext uri="{FF2B5EF4-FFF2-40B4-BE49-F238E27FC236}">
                <a16:creationId xmlns:a16="http://schemas.microsoft.com/office/drawing/2014/main" id="{5515609C-0781-469B-ADB6-392544999822}"/>
              </a:ext>
            </a:extLst>
          </p:cNvPr>
          <p:cNvSpPr txBox="1"/>
          <p:nvPr/>
        </p:nvSpPr>
        <p:spPr>
          <a:xfrm>
            <a:off x="8634662" y="4935193"/>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Raj Chavan</a:t>
            </a:r>
          </a:p>
          <a:p>
            <a:r>
              <a:rPr lang="en-US" dirty="0">
                <a:latin typeface="Times New Roman" panose="02020603050405020304" pitchFamily="18" charset="0"/>
                <a:cs typeface="Times New Roman" panose="02020603050405020304" pitchFamily="18" charset="0"/>
              </a:rPr>
              <a:t>rchavan@iu.edu</a:t>
            </a:r>
          </a:p>
        </p:txBody>
      </p:sp>
      <p:sp>
        <p:nvSpPr>
          <p:cNvPr id="18" name="TextBox 17">
            <a:extLst>
              <a:ext uri="{FF2B5EF4-FFF2-40B4-BE49-F238E27FC236}">
                <a16:creationId xmlns:a16="http://schemas.microsoft.com/office/drawing/2014/main" id="{1C800AAE-7C61-4F68-92F6-A1106F126074}"/>
              </a:ext>
            </a:extLst>
          </p:cNvPr>
          <p:cNvSpPr txBox="1"/>
          <p:nvPr/>
        </p:nvSpPr>
        <p:spPr>
          <a:xfrm>
            <a:off x="-237412" y="2098389"/>
            <a:ext cx="1219199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Group 23(Phase -3)</a:t>
            </a:r>
          </a:p>
        </p:txBody>
      </p:sp>
    </p:spTree>
    <p:extLst>
      <p:ext uri="{BB962C8B-B14F-4D97-AF65-F5344CB8AC3E}">
        <p14:creationId xmlns:p14="http://schemas.microsoft.com/office/powerpoint/2010/main" val="411755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23A4-3786-4F04-B28D-FB32A7B2BBB6}"/>
              </a:ext>
            </a:extLst>
          </p:cNvPr>
          <p:cNvSpPr>
            <a:spLocks noGrp="1"/>
          </p:cNvSpPr>
          <p:nvPr>
            <p:ph type="title"/>
          </p:nvPr>
        </p:nvSpPr>
        <p:spPr>
          <a:xfrm>
            <a:off x="550862" y="549275"/>
            <a:ext cx="11091600" cy="1127125"/>
          </a:xfrm>
        </p:spPr>
        <p:txBody>
          <a:bodyPr>
            <a:normAutofit/>
          </a:bodyPr>
          <a:lstStyle/>
          <a:p>
            <a:r>
              <a:rPr lang="en-US" sz="4800" b="1" dirty="0">
                <a:latin typeface="Times New Roman" panose="02020603050405020304" pitchFamily="18" charset="0"/>
                <a:cs typeface="Times New Roman" panose="02020603050405020304" pitchFamily="18" charset="0"/>
              </a:rPr>
              <a:t>Accuracies and Losses</a:t>
            </a:r>
            <a:endParaRPr lang="en-US" b="1" dirty="0"/>
          </a:p>
        </p:txBody>
      </p:sp>
      <p:sp>
        <p:nvSpPr>
          <p:cNvPr id="3" name="Content Placeholder 2">
            <a:extLst>
              <a:ext uri="{FF2B5EF4-FFF2-40B4-BE49-F238E27FC236}">
                <a16:creationId xmlns:a16="http://schemas.microsoft.com/office/drawing/2014/main" id="{446CDB5E-655C-4548-BF83-DC5BC8D99AFE}"/>
              </a:ext>
            </a:extLst>
          </p:cNvPr>
          <p:cNvSpPr>
            <a:spLocks noGrp="1"/>
          </p:cNvSpPr>
          <p:nvPr>
            <p:ph idx="1"/>
          </p:nvPr>
        </p:nvSpPr>
        <p:spPr>
          <a:xfrm>
            <a:off x="550862" y="1799301"/>
            <a:ext cx="11090274" cy="3979625"/>
          </a:xfrm>
        </p:spPr>
        <p:txBody>
          <a:bodyPr>
            <a:normAutofit fontScale="85000" lnSpcReduction="10000"/>
          </a:bodyPr>
          <a:lstStyle/>
          <a:p>
            <a:r>
              <a:rPr lang="en-US" dirty="0"/>
              <a:t>On implementation of Neural Network for modeling the HCDR dataset we got a training </a:t>
            </a:r>
            <a:r>
              <a:rPr lang="en-US" dirty="0">
                <a:latin typeface="Times New Roman" panose="02020603050405020304" pitchFamily="18" charset="0"/>
                <a:cs typeface="Times New Roman" panose="02020603050405020304" pitchFamily="18" charset="0"/>
              </a:rPr>
              <a:t>accuracy of 91.95% and a test roc score of 0.71225. </a:t>
            </a:r>
          </a:p>
          <a:p>
            <a:r>
              <a:rPr lang="en-US" dirty="0">
                <a:latin typeface="Times New Roman" panose="02020603050405020304" pitchFamily="18" charset="0"/>
                <a:cs typeface="Times New Roman" panose="02020603050405020304" pitchFamily="18" charset="0"/>
              </a:rPr>
              <a:t>Here, we used the features that we created in the previous phase of the project and selected features just with high correlation as strong predictors that we would train our neural network with. </a:t>
            </a:r>
          </a:p>
          <a:p>
            <a:r>
              <a:rPr lang="en-US" dirty="0">
                <a:latin typeface="Times New Roman" panose="02020603050405020304" pitchFamily="18" charset="0"/>
                <a:cs typeface="Times New Roman" panose="02020603050405020304" pitchFamily="18" charset="0"/>
              </a:rPr>
              <a:t>After trying different combinations of hidden layers and the number of neurons in them we found that 4 hidden layers with 128,64,32,10 neurons respectively worked the best with an output layer having 2 neurons. </a:t>
            </a:r>
          </a:p>
          <a:p>
            <a:r>
              <a:rPr lang="en-US" dirty="0">
                <a:latin typeface="Times New Roman" panose="02020603050405020304" pitchFamily="18" charset="0"/>
                <a:cs typeface="Times New Roman" panose="02020603050405020304" pitchFamily="18" charset="0"/>
              </a:rPr>
              <a:t>We tried out 3 optimizers namely </a:t>
            </a:r>
            <a:r>
              <a:rPr lang="en-US" dirty="0" err="1">
                <a:latin typeface="Times New Roman" panose="02020603050405020304" pitchFamily="18" charset="0"/>
                <a:cs typeface="Times New Roman" panose="02020603050405020304" pitchFamily="18" charset="0"/>
              </a:rPr>
              <a:t>AdaDelta</a:t>
            </a:r>
            <a:r>
              <a:rPr lang="en-US" dirty="0">
                <a:latin typeface="Times New Roman" panose="02020603050405020304" pitchFamily="18" charset="0"/>
                <a:cs typeface="Times New Roman" panose="02020603050405020304" pitchFamily="18" charset="0"/>
              </a:rPr>
              <a:t>, Adam and RMSprop where we found that the Adam optimizer worked the best for us. Since we did not want to overtrain and overfit the model we limited the epochs to 1000 after which we did not find any significant difference for the increase in accuracy.</a:t>
            </a:r>
          </a:p>
        </p:txBody>
      </p:sp>
    </p:spTree>
    <p:extLst>
      <p:ext uri="{BB962C8B-B14F-4D97-AF65-F5344CB8AC3E}">
        <p14:creationId xmlns:p14="http://schemas.microsoft.com/office/powerpoint/2010/main" val="321796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83683-1BBA-4A51-8608-8207779E329D}"/>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endParaRPr lang="en-US" kern="1200">
              <a:solidFill>
                <a:schemeClr val="tx1"/>
              </a:solidFill>
              <a:latin typeface="+mj-lt"/>
              <a:ea typeface="+mj-ea"/>
              <a:cs typeface="+mj-cs"/>
            </a:endParaRPr>
          </a:p>
        </p:txBody>
      </p:sp>
      <p:pic>
        <p:nvPicPr>
          <p:cNvPr id="9" name="Picture 8" descr="Chart, line chart&#10;&#10;Description automatically generated">
            <a:extLst>
              <a:ext uri="{FF2B5EF4-FFF2-40B4-BE49-F238E27FC236}">
                <a16:creationId xmlns:a16="http://schemas.microsoft.com/office/drawing/2014/main" id="{9FE67BFF-AF9A-4AB6-A261-ABB97C0720B7}"/>
              </a:ext>
            </a:extLst>
          </p:cNvPr>
          <p:cNvPicPr>
            <a:picLocks noChangeAspect="1"/>
          </p:cNvPicPr>
          <p:nvPr/>
        </p:nvPicPr>
        <p:blipFill rotWithShape="1">
          <a:blip r:embed="rId2"/>
          <a:srcRect r="14460" b="-1"/>
          <a:stretch/>
        </p:blipFill>
        <p:spPr>
          <a:xfrm>
            <a:off x="212817" y="504466"/>
            <a:ext cx="6229546" cy="4296777"/>
          </a:xfrm>
          <a:custGeom>
            <a:avLst/>
            <a:gdLst/>
            <a:ahLst/>
            <a:cxnLst/>
            <a:rect l="l" t="t" r="r" b="b"/>
            <a:pathLst>
              <a:path w="6922273" h="4774566">
                <a:moveTo>
                  <a:pt x="0" y="0"/>
                </a:moveTo>
                <a:lnTo>
                  <a:pt x="6922273" y="0"/>
                </a:lnTo>
                <a:lnTo>
                  <a:pt x="6922273" y="4774566"/>
                </a:lnTo>
                <a:lnTo>
                  <a:pt x="0" y="4774566"/>
                </a:lnTo>
                <a:close/>
              </a:path>
            </a:pathLst>
          </a:custGeom>
        </p:spPr>
      </p:pic>
      <p:pic>
        <p:nvPicPr>
          <p:cNvPr id="6" name="Picture 5" descr="Chart, line chart&#10;&#10;Description automatically generated">
            <a:extLst>
              <a:ext uri="{FF2B5EF4-FFF2-40B4-BE49-F238E27FC236}">
                <a16:creationId xmlns:a16="http://schemas.microsoft.com/office/drawing/2014/main" id="{85A476E7-C2CE-46C4-8DC9-EDB0383476C1}"/>
              </a:ext>
            </a:extLst>
          </p:cNvPr>
          <p:cNvPicPr>
            <a:picLocks noChangeAspect="1"/>
          </p:cNvPicPr>
          <p:nvPr/>
        </p:nvPicPr>
        <p:blipFill rotWithShape="1">
          <a:blip r:embed="rId3"/>
          <a:srcRect l="13490" r="28867" b="1"/>
          <a:stretch/>
        </p:blipFill>
        <p:spPr>
          <a:xfrm>
            <a:off x="6644986" y="987217"/>
            <a:ext cx="5267327" cy="4774566"/>
          </a:xfrm>
          <a:custGeom>
            <a:avLst/>
            <a:gdLst/>
            <a:ahLst/>
            <a:cxnLst/>
            <a:rect l="l" t="t" r="r" b="b"/>
            <a:pathLst>
              <a:path w="5264925" h="4774566">
                <a:moveTo>
                  <a:pt x="0" y="0"/>
                </a:moveTo>
                <a:lnTo>
                  <a:pt x="5264925" y="0"/>
                </a:lnTo>
                <a:lnTo>
                  <a:pt x="5264925" y="4774566"/>
                </a:lnTo>
                <a:lnTo>
                  <a:pt x="0" y="4774566"/>
                </a:lnTo>
                <a:close/>
              </a:path>
            </a:pathLst>
          </a:custGeom>
        </p:spPr>
      </p:pic>
      <p:sp>
        <p:nvSpPr>
          <p:cNvPr id="52" name="Oval 51">
            <a:extLst>
              <a:ext uri="{FF2B5EF4-FFF2-40B4-BE49-F238E27FC236}">
                <a16:creationId xmlns:a16="http://schemas.microsoft.com/office/drawing/2014/main" id="{17F40A88-27FA-47EF-8DE2-4C27138ED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5727" y="190343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Rectangle 53">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CD00569-5A69-4C6C-A24E-A468C824E21C}"/>
              </a:ext>
            </a:extLst>
          </p:cNvPr>
          <p:cNvSpPr txBox="1"/>
          <p:nvPr/>
        </p:nvSpPr>
        <p:spPr>
          <a:xfrm>
            <a:off x="1152445" y="4945635"/>
            <a:ext cx="3938170" cy="369332"/>
          </a:xfrm>
          <a:prstGeom prst="rect">
            <a:avLst/>
          </a:prstGeom>
          <a:noFill/>
        </p:spPr>
        <p:txBody>
          <a:bodyPr wrap="square" rtlCol="0">
            <a:spAutoFit/>
          </a:bodyPr>
          <a:lstStyle/>
          <a:p>
            <a:r>
              <a:rPr lang="en-US" b="1" dirty="0"/>
              <a:t>TRAINING LOSS</a:t>
            </a:r>
          </a:p>
        </p:txBody>
      </p:sp>
      <p:sp>
        <p:nvSpPr>
          <p:cNvPr id="37" name="TextBox 36">
            <a:extLst>
              <a:ext uri="{FF2B5EF4-FFF2-40B4-BE49-F238E27FC236}">
                <a16:creationId xmlns:a16="http://schemas.microsoft.com/office/drawing/2014/main" id="{0D339A37-A040-4B1C-B09C-E07D961035BD}"/>
              </a:ext>
            </a:extLst>
          </p:cNvPr>
          <p:cNvSpPr txBox="1"/>
          <p:nvPr/>
        </p:nvSpPr>
        <p:spPr>
          <a:xfrm>
            <a:off x="8265727" y="5877565"/>
            <a:ext cx="3938170" cy="369332"/>
          </a:xfrm>
          <a:prstGeom prst="rect">
            <a:avLst/>
          </a:prstGeom>
          <a:noFill/>
        </p:spPr>
        <p:txBody>
          <a:bodyPr wrap="square" rtlCol="0">
            <a:spAutoFit/>
          </a:bodyPr>
          <a:lstStyle/>
          <a:p>
            <a:r>
              <a:rPr lang="en-US" b="1" dirty="0"/>
              <a:t>ACCURACY</a:t>
            </a:r>
          </a:p>
        </p:txBody>
      </p:sp>
    </p:spTree>
    <p:extLst>
      <p:ext uri="{BB962C8B-B14F-4D97-AF65-F5344CB8AC3E}">
        <p14:creationId xmlns:p14="http://schemas.microsoft.com/office/powerpoint/2010/main" val="106031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3683-1BBA-4A51-8608-8207779E329D}"/>
              </a:ext>
            </a:extLst>
          </p:cNvPr>
          <p:cNvSpPr>
            <a:spLocks noGrp="1"/>
          </p:cNvSpPr>
          <p:nvPr>
            <p:ph type="title"/>
          </p:nvPr>
        </p:nvSpPr>
        <p:spPr/>
        <p:txBody>
          <a:bodyPr>
            <a:normAutofit fontScale="90000"/>
          </a:bodyPr>
          <a:lstStyle/>
          <a:p>
            <a:r>
              <a:rPr lang="en-US" sz="5300" b="1" dirty="0">
                <a:latin typeface="Times New Roman" panose="02020603050405020304" pitchFamily="18" charset="0"/>
                <a:cs typeface="Times New Roman" panose="02020603050405020304" pitchFamily="18" charset="0"/>
              </a:rPr>
              <a:t>Kaggle Submission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E7C17B8-238E-42C1-B483-67F8AA76B3D2}"/>
              </a:ext>
            </a:extLst>
          </p:cNvPr>
          <p:cNvPicPr>
            <a:picLocks noGrp="1" noChangeAspect="1"/>
          </p:cNvPicPr>
          <p:nvPr>
            <p:ph idx="1"/>
          </p:nvPr>
        </p:nvPicPr>
        <p:blipFill>
          <a:blip r:embed="rId2"/>
          <a:stretch>
            <a:fillRect/>
          </a:stretch>
        </p:blipFill>
        <p:spPr>
          <a:xfrm>
            <a:off x="1309688" y="2550319"/>
            <a:ext cx="9572625" cy="3105150"/>
          </a:xfrm>
          <a:prstGeom prst="rect">
            <a:avLst/>
          </a:prstGeom>
        </p:spPr>
      </p:pic>
    </p:spTree>
    <p:extLst>
      <p:ext uri="{BB962C8B-B14F-4D97-AF65-F5344CB8AC3E}">
        <p14:creationId xmlns:p14="http://schemas.microsoft.com/office/powerpoint/2010/main" val="245727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D772-68B8-4DD4-8F68-C5155F61CDDD}"/>
              </a:ext>
            </a:extLst>
          </p:cNvPr>
          <p:cNvSpPr>
            <a:spLocks noGrp="1"/>
          </p:cNvSpPr>
          <p:nvPr>
            <p:ph type="title"/>
          </p:nvPr>
        </p:nvSpPr>
        <p:spPr>
          <a:xfrm>
            <a:off x="549536" y="570822"/>
            <a:ext cx="11091600" cy="855455"/>
          </a:xfrm>
        </p:spPr>
        <p:txBody>
          <a:bodyPr/>
          <a:lstStyle/>
          <a:p>
            <a:r>
              <a:rPr lang="en-US" b="1" i="0" dirty="0">
                <a:effectLst/>
                <a:latin typeface="Times New Roman" panose="02020603050405020304" pitchFamily="18" charset="0"/>
                <a:cs typeface="Times New Roman" panose="02020603050405020304" pitchFamily="18" charset="0"/>
              </a:rPr>
              <a:t>Leakage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4D6939-C444-4BE6-9079-C764516FAFC4}"/>
              </a:ext>
            </a:extLst>
          </p:cNvPr>
          <p:cNvSpPr>
            <a:spLocks noGrp="1"/>
          </p:cNvSpPr>
          <p:nvPr>
            <p:ph idx="1"/>
          </p:nvPr>
        </p:nvSpPr>
        <p:spPr>
          <a:xfrm>
            <a:off x="550862" y="1192903"/>
            <a:ext cx="11090274" cy="532764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0F2AD7-8DDF-480B-B64F-9CF9E73DE2B6}"/>
              </a:ext>
            </a:extLst>
          </p:cNvPr>
          <p:cNvSpPr txBox="1"/>
          <p:nvPr/>
        </p:nvSpPr>
        <p:spPr>
          <a:xfrm>
            <a:off x="288214" y="1670574"/>
            <a:ext cx="11614244"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65000"/>
                  </a:schemeClr>
                </a:solidFill>
                <a:latin typeface="Times New Roman" panose="02020603050405020304" pitchFamily="18" charset="0"/>
                <a:cs typeface="Times New Roman" panose="02020603050405020304" pitchFamily="18" charset="0"/>
              </a:rPr>
              <a:t>Data leakage in Machine Learning modeling pipelines usually occurs when the data that is available during training or feature engineering is unavailable on the time of inference or testing the accuracy of model for untested/unseen data. </a:t>
            </a:r>
          </a:p>
          <a:p>
            <a:endParaRPr lang="en-US" sz="24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lumMod val="65000"/>
                  </a:schemeClr>
                </a:solidFill>
                <a:latin typeface="Times New Roman" panose="02020603050405020304" pitchFamily="18" charset="0"/>
                <a:cs typeface="Times New Roman" panose="02020603050405020304" pitchFamily="18" charset="0"/>
              </a:rPr>
              <a:t>For the pipeline that we have used, we see that there is no data leakage as we have dealt with all </a:t>
            </a:r>
            <a:r>
              <a:rPr lang="en-US" sz="2400" dirty="0" err="1">
                <a:solidFill>
                  <a:schemeClr val="tx1">
                    <a:lumMod val="65000"/>
                  </a:schemeClr>
                </a:solidFill>
                <a:latin typeface="Times New Roman" panose="02020603050405020304" pitchFamily="18" charset="0"/>
                <a:cs typeface="Times New Roman" panose="02020603050405020304" pitchFamily="18" charset="0"/>
              </a:rPr>
              <a:t>NaN</a:t>
            </a:r>
            <a:r>
              <a:rPr lang="en-US" sz="2400" dirty="0">
                <a:solidFill>
                  <a:schemeClr val="tx1">
                    <a:lumMod val="65000"/>
                  </a:schemeClr>
                </a:solidFill>
                <a:latin typeface="Times New Roman" panose="02020603050405020304" pitchFamily="18" charset="0"/>
                <a:cs typeface="Times New Roman" panose="02020603050405020304" pitchFamily="18" charset="0"/>
              </a:rPr>
              <a:t> values appropriately, and the data type has been set uniform across columns. </a:t>
            </a:r>
          </a:p>
          <a:p>
            <a:endParaRPr lang="en-US" sz="24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lumMod val="65000"/>
                  </a:schemeClr>
                </a:solidFill>
                <a:latin typeface="Times New Roman" panose="02020603050405020304" pitchFamily="18" charset="0"/>
                <a:cs typeface="Times New Roman" panose="02020603050405020304" pitchFamily="18" charset="0"/>
              </a:rPr>
              <a:t>We have also ensured that the new features that we have generated during feature engineering have been used appropriately during training and is available at the time of inference.</a:t>
            </a:r>
          </a:p>
          <a:p>
            <a:pPr marL="285750" indent="-285750">
              <a:buFont typeface="Arial" panose="020B0604020202020204" pitchFamily="34" charset="0"/>
              <a:buChar char="•"/>
            </a:pPr>
            <a:endParaRPr lang="en-US" sz="2400" dirty="0">
              <a:solidFill>
                <a:schemeClr val="tx1">
                  <a:lumMod val="65000"/>
                </a:schemeClr>
              </a:solidFill>
              <a:latin typeface="Times New Roman" panose="02020603050405020304" pitchFamily="18" charset="0"/>
              <a:cs typeface="Times New Roman" panose="02020603050405020304" pitchFamily="18" charset="0"/>
            </a:endParaRPr>
          </a:p>
          <a:p>
            <a:endParaRPr lang="en-US" sz="2400" dirty="0">
              <a:solidFill>
                <a:schemeClr val="tx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3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D619-077C-45D1-9580-67BD203283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ML Cardinal Sins</a:t>
            </a:r>
          </a:p>
        </p:txBody>
      </p:sp>
      <p:sp>
        <p:nvSpPr>
          <p:cNvPr id="3" name="Content Placeholder 2">
            <a:extLst>
              <a:ext uri="{FF2B5EF4-FFF2-40B4-BE49-F238E27FC236}">
                <a16:creationId xmlns:a16="http://schemas.microsoft.com/office/drawing/2014/main" id="{E7236B04-32D4-4842-855B-805D28CDB43B}"/>
              </a:ext>
            </a:extLst>
          </p:cNvPr>
          <p:cNvSpPr>
            <a:spLocks noGrp="1"/>
          </p:cNvSpPr>
          <p:nvPr>
            <p:ph idx="1"/>
          </p:nvPr>
        </p:nvSpPr>
        <p:spPr>
          <a:xfrm>
            <a:off x="398463" y="1439187"/>
            <a:ext cx="11090274" cy="3979625"/>
          </a:xfrm>
        </p:spPr>
        <p:txBody>
          <a:bodyPr>
            <a:noAutofit/>
          </a:bodyPr>
          <a:lstStyle/>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The most common cardinal sins that could map to this project that we understood were:</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Data and Model abuse: where there is no split for training and testing, also there is a high possibility of overfitting. Here we have sufficiently dealt with the above point by splitting the data and training it for best fit.</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Bad Data: We have checked appropriately for bad data and have removed that if any.</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Cross-validation chaos: we have used less number of cross-validations in our grid search to get the best average and not the overrated one.</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Overinterpretation of results: We have stuck to the evidence that we found through results and did not attempt to </a:t>
            </a:r>
            <a:r>
              <a:rPr lang="en-US" sz="1800" dirty="0" err="1">
                <a:solidFill>
                  <a:schemeClr val="tx1">
                    <a:lumMod val="65000"/>
                  </a:schemeClr>
                </a:solidFill>
                <a:latin typeface="Times New Roman" panose="02020603050405020304" pitchFamily="18" charset="0"/>
                <a:cs typeface="Times New Roman" panose="02020603050405020304" pitchFamily="18" charset="0"/>
              </a:rPr>
              <a:t>overmap</a:t>
            </a:r>
            <a:r>
              <a:rPr lang="en-US" sz="1800" dirty="0">
                <a:solidFill>
                  <a:schemeClr val="tx1">
                    <a:lumMod val="65000"/>
                  </a:schemeClr>
                </a:solidFill>
                <a:latin typeface="Times New Roman" panose="02020603050405020304" pitchFamily="18" charset="0"/>
                <a:cs typeface="Times New Roman" panose="02020603050405020304" pitchFamily="18" charset="0"/>
              </a:rPr>
              <a:t> </a:t>
            </a:r>
            <a:r>
              <a:rPr lang="en-US" sz="1800" dirty="0" err="1">
                <a:solidFill>
                  <a:schemeClr val="tx1">
                    <a:lumMod val="65000"/>
                  </a:schemeClr>
                </a:solidFill>
                <a:latin typeface="Times New Roman" panose="02020603050405020304" pitchFamily="18" charset="0"/>
                <a:cs typeface="Times New Roman" panose="02020603050405020304" pitchFamily="18" charset="0"/>
              </a:rPr>
              <a:t>tp</a:t>
            </a:r>
            <a:r>
              <a:rPr lang="en-US" sz="1800" dirty="0">
                <a:solidFill>
                  <a:schemeClr val="tx1">
                    <a:lumMod val="65000"/>
                  </a:schemeClr>
                </a:solidFill>
                <a:latin typeface="Times New Roman" panose="02020603050405020304" pitchFamily="18" charset="0"/>
                <a:cs typeface="Times New Roman" panose="02020603050405020304" pitchFamily="18" charset="0"/>
              </a:rPr>
              <a:t> pollute the understanding of results.</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Sticking to one score metric: We did not stick to just one score metric to understand our results but used additional metrics like roc score and confusion matrix to interpret the results.</a:t>
            </a:r>
          </a:p>
          <a:p>
            <a:pPr marL="285750" indent="-285750">
              <a:buFont typeface="Arial" panose="020B0604020202020204" pitchFamily="34" charset="0"/>
              <a:buChar char="•"/>
            </a:pPr>
            <a:r>
              <a:rPr lang="en-US" sz="1800" dirty="0">
                <a:solidFill>
                  <a:schemeClr val="tx1">
                    <a:lumMod val="65000"/>
                  </a:schemeClr>
                </a:solidFill>
                <a:latin typeface="Times New Roman" panose="02020603050405020304" pitchFamily="18" charset="0"/>
                <a:cs typeface="Times New Roman" panose="02020603050405020304" pitchFamily="18" charset="0"/>
              </a:rPr>
              <a:t>Thus we believe that we have not committed any cardinal sins of Machine Learning in this project.</a:t>
            </a:r>
          </a:p>
          <a:p>
            <a:endParaRPr lang="en-US" sz="1800" dirty="0"/>
          </a:p>
        </p:txBody>
      </p:sp>
    </p:spTree>
    <p:extLst>
      <p:ext uri="{BB962C8B-B14F-4D97-AF65-F5344CB8AC3E}">
        <p14:creationId xmlns:p14="http://schemas.microsoft.com/office/powerpoint/2010/main" val="390292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1593-D694-4419-B8FA-356DE351F2A3}"/>
              </a:ext>
            </a:extLst>
          </p:cNvPr>
          <p:cNvSpPr>
            <a:spLocks noGrp="1"/>
          </p:cNvSpPr>
          <p:nvPr>
            <p:ph type="title"/>
          </p:nvPr>
        </p:nvSpPr>
        <p:spPr>
          <a:xfrm>
            <a:off x="431592" y="244475"/>
            <a:ext cx="11091600" cy="1332000"/>
          </a:xfrm>
        </p:spPr>
        <p:txBody>
          <a:bodyPr/>
          <a:lstStyle/>
          <a:p>
            <a:r>
              <a:rPr lang="en-US" b="1" dirty="0">
                <a:solidFill>
                  <a:schemeClr val="tx1">
                    <a:lumMod val="95000"/>
                  </a:schemeClr>
                </a:solidFill>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441D27FF-B7FA-45D5-A322-2C989C2B8735}"/>
              </a:ext>
            </a:extLst>
          </p:cNvPr>
          <p:cNvSpPr>
            <a:spLocks noGrp="1"/>
          </p:cNvSpPr>
          <p:nvPr>
            <p:ph idx="1"/>
          </p:nvPr>
        </p:nvSpPr>
        <p:spPr>
          <a:xfrm>
            <a:off x="550863" y="1266907"/>
            <a:ext cx="11090274" cy="5346617"/>
          </a:xfrm>
        </p:spPr>
        <p:txBody>
          <a:bodyPr>
            <a:normAutofit/>
          </a:bodyPr>
          <a:lstStyle/>
          <a:p>
            <a:r>
              <a:rPr lang="en-US" dirty="0">
                <a:latin typeface="Times New Roman" panose="02020603050405020304" pitchFamily="18" charset="0"/>
                <a:cs typeface="Times New Roman" panose="02020603050405020304" pitchFamily="18" charset="0"/>
              </a:rPr>
              <a:t>In this last phase we implemented a Multilayer Perceptron(MLP)model using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for loan default classification. </a:t>
            </a:r>
          </a:p>
          <a:p>
            <a:r>
              <a:rPr lang="en-US" dirty="0">
                <a:latin typeface="Times New Roman" panose="02020603050405020304" pitchFamily="18" charset="0"/>
                <a:cs typeface="Times New Roman" panose="02020603050405020304" pitchFamily="18" charset="0"/>
              </a:rPr>
              <a:t>We found out the accuracy for the MLP model to be 91.95% and a test roc score of 0.71225 which is pretty close to our previous non deep learning models. </a:t>
            </a:r>
          </a:p>
          <a:p>
            <a:r>
              <a:rPr lang="en-US" dirty="0">
                <a:latin typeface="Times New Roman" panose="02020603050405020304" pitchFamily="18" charset="0"/>
                <a:cs typeface="Times New Roman" panose="02020603050405020304" pitchFamily="18" charset="0"/>
              </a:rPr>
              <a:t>Deep Learning models require huge amount of data to train itself and thus on a longer run Deep Learning models would work best for HCDR classification as compared to usual supervised models. </a:t>
            </a:r>
          </a:p>
          <a:p>
            <a:r>
              <a:rPr lang="en-US" dirty="0">
                <a:latin typeface="Times New Roman" panose="02020603050405020304" pitchFamily="18" charset="0"/>
                <a:cs typeface="Times New Roman" panose="02020603050405020304" pitchFamily="18" charset="0"/>
              </a:rPr>
              <a:t>The future scope for this project can include using embeddings in deep learning models or using some advanced classification models like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/other boosting models that can produce better results.</a:t>
            </a:r>
          </a:p>
        </p:txBody>
      </p:sp>
    </p:spTree>
    <p:extLst>
      <p:ext uri="{BB962C8B-B14F-4D97-AF65-F5344CB8AC3E}">
        <p14:creationId xmlns:p14="http://schemas.microsoft.com/office/powerpoint/2010/main" val="271457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8075-D3B0-47C8-871F-6D92E2603ED0}"/>
              </a:ext>
            </a:extLst>
          </p:cNvPr>
          <p:cNvSpPr>
            <a:spLocks noGrp="1"/>
          </p:cNvSpPr>
          <p:nvPr>
            <p:ph type="title"/>
          </p:nvPr>
        </p:nvSpPr>
        <p:spPr>
          <a:xfrm>
            <a:off x="398462" y="419103"/>
            <a:ext cx="11091600" cy="1123949"/>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57E0CFF2-7293-4DD4-A8AE-10C93D7D6C78}"/>
              </a:ext>
            </a:extLst>
          </p:cNvPr>
          <p:cNvSpPr>
            <a:spLocks noGrp="1"/>
          </p:cNvSpPr>
          <p:nvPr>
            <p:ph idx="1"/>
          </p:nvPr>
        </p:nvSpPr>
        <p:spPr>
          <a:xfrm>
            <a:off x="550863" y="1466851"/>
            <a:ext cx="11090274" cy="4625974"/>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Project Description</a:t>
            </a:r>
          </a:p>
          <a:p>
            <a:r>
              <a:rPr lang="en-US" sz="2600" dirty="0">
                <a:latin typeface="Times New Roman" panose="02020603050405020304" pitchFamily="18" charset="0"/>
                <a:cs typeface="Times New Roman" panose="02020603050405020304" pitchFamily="18" charset="0"/>
              </a:rPr>
              <a:t>Summary of  Previous phases</a:t>
            </a:r>
          </a:p>
          <a:p>
            <a:r>
              <a:rPr lang="en-US" sz="2600" dirty="0">
                <a:latin typeface="Times New Roman" panose="02020603050405020304" pitchFamily="18" charset="0"/>
                <a:cs typeface="Times New Roman" panose="02020603050405020304" pitchFamily="18" charset="0"/>
              </a:rPr>
              <a:t>Phase 3 plan</a:t>
            </a:r>
          </a:p>
          <a:p>
            <a:r>
              <a:rPr lang="en-US" sz="2600" dirty="0">
                <a:latin typeface="Times New Roman" panose="02020603050405020304" pitchFamily="18" charset="0"/>
                <a:cs typeface="Times New Roman" panose="02020603050405020304" pitchFamily="18" charset="0"/>
              </a:rPr>
              <a:t>Approach</a:t>
            </a:r>
          </a:p>
          <a:p>
            <a:r>
              <a:rPr lang="en-US" sz="2600" dirty="0">
                <a:latin typeface="Times New Roman" panose="02020603050405020304" pitchFamily="18" charset="0"/>
                <a:cs typeface="Times New Roman" panose="02020603050405020304" pitchFamily="18" charset="0"/>
              </a:rPr>
              <a:t>Visual Representation of </a:t>
            </a:r>
            <a:r>
              <a:rPr lang="en-US" sz="2600" dirty="0" err="1">
                <a:latin typeface="Times New Roman" panose="02020603050405020304" pitchFamily="18" charset="0"/>
                <a:cs typeface="Times New Roman" panose="02020603050405020304" pitchFamily="18" charset="0"/>
              </a:rPr>
              <a:t>TensorBoard</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Accuracy of Neural Network.</a:t>
            </a:r>
          </a:p>
          <a:p>
            <a:r>
              <a:rPr lang="en-US" sz="2600" dirty="0">
                <a:latin typeface="Times New Roman" panose="02020603050405020304" pitchFamily="18" charset="0"/>
                <a:cs typeface="Times New Roman" panose="02020603050405020304" pitchFamily="18" charset="0"/>
              </a:rPr>
              <a:t>Leakage and Cardinal Sins</a:t>
            </a:r>
          </a:p>
          <a:p>
            <a:r>
              <a:rPr lang="en-US" sz="2600" dirty="0">
                <a:latin typeface="Times New Roman" panose="02020603050405020304" pitchFamily="18" charset="0"/>
                <a:cs typeface="Times New Roman" panose="02020603050405020304" pitchFamily="18" charset="0"/>
              </a:rPr>
              <a:t>Results and discussion</a:t>
            </a:r>
          </a:p>
          <a:p>
            <a:r>
              <a:rPr lang="en-US" sz="2600" dirty="0">
                <a:latin typeface="Times New Roman" panose="02020603050405020304" pitchFamily="18" charset="0"/>
                <a:cs typeface="Times New Roman" panose="02020603050405020304" pitchFamily="18" charset="0"/>
              </a:rPr>
              <a:t>Conclusion and Future Scope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1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DF220-0345-4B35-8628-E54814A01B97}"/>
              </a:ext>
            </a:extLst>
          </p:cNvPr>
          <p:cNvSpPr>
            <a:spLocks noGrp="1"/>
          </p:cNvSpPr>
          <p:nvPr>
            <p:ph type="title"/>
          </p:nvPr>
        </p:nvSpPr>
        <p:spPr>
          <a:xfrm>
            <a:off x="550863" y="549275"/>
            <a:ext cx="3565525" cy="5543549"/>
          </a:xfrm>
        </p:spPr>
        <p:txBody>
          <a:bodyPr wrap="square" anchor="ctr">
            <a:normAutofit/>
          </a:bodyPr>
          <a:lstStyle/>
          <a:p>
            <a:r>
              <a:rPr lang="en-US" b="1" dirty="0">
                <a:latin typeface="Times New Roman" panose="02020603050405020304" pitchFamily="18" charset="0"/>
                <a:cs typeface="Times New Roman" panose="02020603050405020304" pitchFamily="18" charset="0"/>
              </a:rPr>
              <a:t>Project Description</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5F71BA0-3ACA-4114-85FD-974CBAB6C591}"/>
              </a:ext>
            </a:extLst>
          </p:cNvPr>
          <p:cNvGraphicFramePr>
            <a:graphicFrameLocks noGrp="1"/>
          </p:cNvGraphicFramePr>
          <p:nvPr>
            <p:ph idx="1"/>
            <p:extLst>
              <p:ext uri="{D42A27DB-BD31-4B8C-83A1-F6EECF244321}">
                <p14:modId xmlns:p14="http://schemas.microsoft.com/office/powerpoint/2010/main" val="13635128"/>
              </p:ext>
            </p:extLst>
          </p:nvPr>
        </p:nvGraphicFramePr>
        <p:xfrm>
          <a:off x="4512800" y="290511"/>
          <a:ext cx="6973888" cy="6061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57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6C01-3D70-4FC6-9376-F318242E183F}"/>
              </a:ext>
            </a:extLst>
          </p:cNvPr>
          <p:cNvSpPr>
            <a:spLocks noGrp="1"/>
          </p:cNvSpPr>
          <p:nvPr>
            <p:ph type="title"/>
          </p:nvPr>
        </p:nvSpPr>
        <p:spPr>
          <a:xfrm>
            <a:off x="550862" y="549275"/>
            <a:ext cx="11091600" cy="1125774"/>
          </a:xfrm>
        </p:spPr>
        <p:txBody>
          <a:bodyPr/>
          <a:lstStyle/>
          <a:p>
            <a:r>
              <a:rPr lang="en-US" b="1" dirty="0">
                <a:latin typeface="Times New Roman" panose="02020603050405020304" pitchFamily="18" charset="0"/>
                <a:cs typeface="Times New Roman" panose="02020603050405020304" pitchFamily="18" charset="0"/>
              </a:rPr>
              <a:t>Summary of Previous Phases</a:t>
            </a:r>
          </a:p>
        </p:txBody>
      </p:sp>
      <p:sp>
        <p:nvSpPr>
          <p:cNvPr id="3" name="Content Placeholder 2">
            <a:extLst>
              <a:ext uri="{FF2B5EF4-FFF2-40B4-BE49-F238E27FC236}">
                <a16:creationId xmlns:a16="http://schemas.microsoft.com/office/drawing/2014/main" id="{6E8BB129-11CE-4557-BD44-340ACFA64553}"/>
              </a:ext>
            </a:extLst>
          </p:cNvPr>
          <p:cNvSpPr>
            <a:spLocks noGrp="1"/>
          </p:cNvSpPr>
          <p:nvPr>
            <p:ph idx="1"/>
          </p:nvPr>
        </p:nvSpPr>
        <p:spPr>
          <a:xfrm>
            <a:off x="549538" y="1675049"/>
            <a:ext cx="11090274" cy="4633676"/>
          </a:xfrm>
        </p:spPr>
        <p:txBody>
          <a:bodyPr>
            <a:normAutofit fontScale="77500" lnSpcReduction="20000"/>
          </a:bodyPr>
          <a:lstStyle/>
          <a:p>
            <a:r>
              <a:rPr lang="en-US" sz="2600" dirty="0">
                <a:latin typeface="Times New Roman" panose="02020603050405020304" pitchFamily="18" charset="0"/>
                <a:cs typeface="Times New Roman" panose="02020603050405020304" pitchFamily="18" charset="0"/>
              </a:rPr>
              <a:t>We cleaned the data and picked only the features which were important to the target variable and prediction.</a:t>
            </a:r>
          </a:p>
          <a:p>
            <a:r>
              <a:rPr lang="en-US" sz="2600"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sz="2600" dirty="0">
                <a:latin typeface="Times New Roman" panose="02020603050405020304" pitchFamily="18" charset="0"/>
                <a:cs typeface="Times New Roman" panose="02020603050405020304" pitchFamily="18" charset="0"/>
              </a:rPr>
              <a:t>We were able to create the baseline pipeline and could experimentally understand the accuracies of the models like logistic regression, naive bayes and Random forest. Based on the results of the models we saw that there might be underfitting in naive bayes and  overfitting in Random Forest.</a:t>
            </a:r>
          </a:p>
          <a:p>
            <a:r>
              <a:rPr lang="en-US" sz="2600" dirty="0">
                <a:latin typeface="Times New Roman" panose="02020603050405020304" pitchFamily="18" charset="0"/>
                <a:cs typeface="Times New Roman" panose="02020603050405020304" pitchFamily="18" charset="0"/>
              </a:rPr>
              <a:t>The best model that we could get for Phase 0 was Logistic Regression which gave a training accuracy of 91.9% and the Kaggle submission accuracy of 73.6%</a:t>
            </a:r>
          </a:p>
          <a:p>
            <a:r>
              <a:rPr lang="en-US" sz="2600" dirty="0">
                <a:latin typeface="Times New Roman" panose="02020603050405020304" pitchFamily="18" charset="0"/>
                <a:cs typeface="Times New Roman" panose="02020603050405020304" pitchFamily="18" charset="0"/>
              </a:rPr>
              <a:t>In Phase 2 we did feature engineering by adding our custom features and performed </a:t>
            </a:r>
            <a:r>
              <a:rPr lang="en-US" sz="2600" dirty="0" err="1">
                <a:latin typeface="Times New Roman" panose="02020603050405020304" pitchFamily="18" charset="0"/>
                <a:cs typeface="Times New Roman" panose="02020603050405020304" pitchFamily="18" charset="0"/>
              </a:rPr>
              <a:t>hyperparamter</a:t>
            </a:r>
            <a:r>
              <a:rPr lang="en-US" sz="2600" dirty="0">
                <a:latin typeface="Times New Roman" panose="02020603050405020304" pitchFamily="18" charset="0"/>
                <a:cs typeface="Times New Roman" panose="02020603050405020304" pitchFamily="18" charset="0"/>
              </a:rPr>
              <a:t> tuning to achieve the best features from the model using </a:t>
            </a:r>
            <a:r>
              <a:rPr lang="en-US" sz="2600" dirty="0" err="1">
                <a:latin typeface="Times New Roman" panose="02020603050405020304" pitchFamily="18" charset="0"/>
                <a:cs typeface="Times New Roman" panose="02020603050405020304" pitchFamily="18" charset="0"/>
              </a:rPr>
              <a:t>GridSearchCV</a:t>
            </a:r>
            <a:r>
              <a:rPr lang="en-US" sz="2600" dirty="0">
                <a:latin typeface="Times New Roman" panose="02020603050405020304" pitchFamily="18" charset="0"/>
                <a:cs typeface="Times New Roman" panose="02020603050405020304" pitchFamily="18" charset="0"/>
              </a:rPr>
              <a:t> , we got training accuracy of 72.93 and testing accuracy of 72.841</a:t>
            </a:r>
          </a:p>
          <a:p>
            <a:endParaRPr lang="en-US" dirty="0"/>
          </a:p>
        </p:txBody>
      </p:sp>
    </p:spTree>
    <p:extLst>
      <p:ext uri="{BB962C8B-B14F-4D97-AF65-F5344CB8AC3E}">
        <p14:creationId xmlns:p14="http://schemas.microsoft.com/office/powerpoint/2010/main" val="210533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D24DB-7317-4B7E-BBD4-869267FE5C8D}"/>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dirty="0">
                <a:latin typeface="Times New Roman" panose="02020603050405020304" pitchFamily="18" charset="0"/>
                <a:cs typeface="Times New Roman" panose="02020603050405020304" pitchFamily="18" charset="0"/>
              </a:rPr>
              <a:t>Phase 3 Plan</a:t>
            </a:r>
          </a:p>
        </p:txBody>
      </p:sp>
      <p:grpSp>
        <p:nvGrpSpPr>
          <p:cNvPr id="133" name="Group 13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3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8" name="Oval 13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TextBox 72">
            <a:extLst>
              <a:ext uri="{FF2B5EF4-FFF2-40B4-BE49-F238E27FC236}">
                <a16:creationId xmlns:a16="http://schemas.microsoft.com/office/drawing/2014/main" id="{86099BEC-3D53-4B48-9BAA-925035780043}"/>
              </a:ext>
            </a:extLst>
          </p:cNvPr>
          <p:cNvSpPr txBox="1"/>
          <p:nvPr/>
        </p:nvSpPr>
        <p:spPr>
          <a:xfrm>
            <a:off x="550863" y="2677306"/>
            <a:ext cx="3565525" cy="3415519"/>
          </a:xfrm>
          <a:prstGeom prst="rect">
            <a:avLst/>
          </a:prstGeom>
        </p:spPr>
        <p:txBody>
          <a:bodyPr vert="horz" wrap="square" lIns="0" tIns="0" rIns="0" bIns="0" rtlCol="0" anchor="t">
            <a:normAutofit/>
          </a:bodyPr>
          <a:lstStyle/>
          <a:p>
            <a:pPr>
              <a:lnSpc>
                <a:spcPct val="110000"/>
              </a:lnSpc>
              <a:spcAft>
                <a:spcPts val="800"/>
              </a:spcAft>
            </a:pPr>
            <a:r>
              <a:rPr lang="en-US" sz="2000" dirty="0">
                <a:solidFill>
                  <a:schemeClr val="tx1">
                    <a:alpha val="60000"/>
                  </a:schemeClr>
                </a:solidFill>
                <a:latin typeface="Times New Roman" panose="02020603050405020304" pitchFamily="18" charset="0"/>
                <a:cs typeface="Times New Roman" panose="02020603050405020304" pitchFamily="18" charset="0"/>
              </a:rPr>
              <a:t>* Use a Multi Layer Perceptron (MLP) Model using </a:t>
            </a:r>
            <a:r>
              <a:rPr lang="en-US" sz="2000" dirty="0" err="1">
                <a:solidFill>
                  <a:schemeClr val="tx1">
                    <a:alpha val="60000"/>
                  </a:schemeClr>
                </a:solidFill>
                <a:latin typeface="Times New Roman" panose="02020603050405020304" pitchFamily="18" charset="0"/>
                <a:cs typeface="Times New Roman" panose="02020603050405020304" pitchFamily="18" charset="0"/>
              </a:rPr>
              <a:t>Pytorch</a:t>
            </a:r>
            <a:r>
              <a:rPr lang="en-US" sz="2000" dirty="0">
                <a:solidFill>
                  <a:schemeClr val="tx1">
                    <a:alpha val="60000"/>
                  </a:schemeClr>
                </a:solidFill>
                <a:latin typeface="Times New Roman" panose="02020603050405020304" pitchFamily="18" charset="0"/>
                <a:cs typeface="Times New Roman" panose="02020603050405020304" pitchFamily="18" charset="0"/>
              </a:rPr>
              <a:t> for loan default classification</a:t>
            </a:r>
          </a:p>
          <a:p>
            <a:pPr>
              <a:lnSpc>
                <a:spcPct val="110000"/>
              </a:lnSpc>
              <a:spcAft>
                <a:spcPts val="800"/>
              </a:spcAft>
            </a:pPr>
            <a:r>
              <a:rPr lang="en-US" sz="2000" dirty="0">
                <a:solidFill>
                  <a:schemeClr val="tx1">
                    <a:alpha val="60000"/>
                  </a:schemeClr>
                </a:solidFill>
                <a:latin typeface="Times New Roman" panose="02020603050405020304" pitchFamily="18" charset="0"/>
                <a:cs typeface="Times New Roman" panose="02020603050405020304" pitchFamily="18" charset="0"/>
              </a:rPr>
              <a:t>* Use Tensor board to visualize the results of training and modeling</a:t>
            </a:r>
          </a:p>
        </p:txBody>
      </p:sp>
      <p:pic>
        <p:nvPicPr>
          <p:cNvPr id="7" name="Content Placeholder 6" descr="Scatter chart&#10;&#10;Description automatically generated">
            <a:extLst>
              <a:ext uri="{FF2B5EF4-FFF2-40B4-BE49-F238E27FC236}">
                <a16:creationId xmlns:a16="http://schemas.microsoft.com/office/drawing/2014/main" id="{E1655D84-679F-4AD9-8319-F9B1AD6E9D00}"/>
              </a:ext>
            </a:extLst>
          </p:cNvPr>
          <p:cNvPicPr>
            <a:picLocks noGrp="1" noChangeAspect="1"/>
          </p:cNvPicPr>
          <p:nvPr>
            <p:ph idx="1"/>
          </p:nvPr>
        </p:nvPicPr>
        <p:blipFill>
          <a:blip r:embed="rId2"/>
          <a:stretch>
            <a:fillRect/>
          </a:stretch>
        </p:blipFill>
        <p:spPr>
          <a:xfrm>
            <a:off x="5795889" y="549275"/>
            <a:ext cx="4531916" cy="5759451"/>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50614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5007-91FE-44D8-A0F9-5B3CFA4B1F0F}"/>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62467CCA-7C41-47D2-96FB-A4A1F5226057}"/>
              </a:ext>
            </a:extLst>
          </p:cNvPr>
          <p:cNvSpPr>
            <a:spLocks noGrp="1"/>
          </p:cNvSpPr>
          <p:nvPr>
            <p:ph idx="1"/>
          </p:nvPr>
        </p:nvSpPr>
        <p:spPr>
          <a:xfrm>
            <a:off x="550864" y="1652018"/>
            <a:ext cx="11090274" cy="4271110"/>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We used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to build a MLP model and built an Artificial Neural Network with 4 hidden layers consisting of 128, 64, 32, 10 neurons in each layer respectively with an output layer having 2 neurons</a:t>
            </a:r>
          </a:p>
          <a:p>
            <a:r>
              <a:rPr lang="en-US" dirty="0">
                <a:latin typeface="Times New Roman" panose="02020603050405020304" pitchFamily="18" charset="0"/>
                <a:cs typeface="Times New Roman" panose="02020603050405020304" pitchFamily="18" charset="0"/>
              </a:rPr>
              <a:t>The activation function that we used was the leaky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 which is an upgrade on the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 having more resilience to the vanishing gradient problem</a:t>
            </a:r>
          </a:p>
          <a:p>
            <a:r>
              <a:rPr lang="en-US" dirty="0">
                <a:latin typeface="Times New Roman" panose="02020603050405020304" pitchFamily="18" charset="0"/>
                <a:cs typeface="Times New Roman" panose="02020603050405020304" pitchFamily="18" charset="0"/>
              </a:rPr>
              <a:t>The loss function that we used for this model is the cross entropy loss and the optimizer (after experimenting different optimizers) we used for modeling is the Adam optimizer</a:t>
            </a:r>
          </a:p>
          <a:p>
            <a:r>
              <a:rPr lang="en-US" dirty="0">
                <a:latin typeface="Times New Roman" panose="02020603050405020304" pitchFamily="18" charset="0"/>
                <a:cs typeface="Times New Roman" panose="02020603050405020304" pitchFamily="18" charset="0"/>
              </a:rPr>
              <a:t>The learning rate (after trying different learning rates) that we decided for this particular model was 0.001 and a dropout layer with dropout rate of 0.5 was added in the network to regularize the overfitting of model</a:t>
            </a:r>
          </a:p>
          <a:p>
            <a:r>
              <a:rPr lang="en-US" dirty="0">
                <a:latin typeface="Times New Roman" panose="02020603050405020304" pitchFamily="18" charset="0"/>
                <a:cs typeface="Times New Roman" panose="02020603050405020304" pitchFamily="18" charset="0"/>
              </a:rPr>
              <a:t>Lastly, the neural network model was trained for 1000 epochs and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function was applied on the final predictions to get the final answer in the form of probabilities </a:t>
            </a:r>
          </a:p>
        </p:txBody>
      </p:sp>
    </p:spTree>
    <p:extLst>
      <p:ext uri="{BB962C8B-B14F-4D97-AF65-F5344CB8AC3E}">
        <p14:creationId xmlns:p14="http://schemas.microsoft.com/office/powerpoint/2010/main" val="245846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7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6" name="Freeform: Shape 7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7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1" name="Rectangle 8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5" name="Group 8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86" name="Freeform: Shape 8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p:cNvSpPr>
            <a:spLocks noGrp="1"/>
          </p:cNvSpPr>
          <p:nvPr>
            <p:ph type="title"/>
          </p:nvPr>
        </p:nvSpPr>
        <p:spPr>
          <a:xfrm>
            <a:off x="550864" y="549275"/>
            <a:ext cx="3565524" cy="3034657"/>
          </a:xfrm>
        </p:spPr>
        <p:txBody>
          <a:bodyPr vert="horz" wrap="square" lIns="0" tIns="0" rIns="0" bIns="0" rtlCol="0" anchor="b" anchorCtr="0">
            <a:normAutofit/>
          </a:bodyPr>
          <a:lstStyle/>
          <a:p>
            <a:r>
              <a:rPr lang="en-US" sz="3700"/>
              <a:t>Tensorboard Visual Representation</a:t>
            </a:r>
          </a:p>
        </p:txBody>
      </p:sp>
      <p:grpSp>
        <p:nvGrpSpPr>
          <p:cNvPr id="89" name="Group 8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2" name="Picture 11" descr="Diagram&#10;&#10;Description automatically generated">
            <a:extLst>
              <a:ext uri="{FF2B5EF4-FFF2-40B4-BE49-F238E27FC236}">
                <a16:creationId xmlns:a16="http://schemas.microsoft.com/office/drawing/2014/main" id="{2B972AB2-16E8-42C6-B0E2-2DB6BAB24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965" y="549275"/>
            <a:ext cx="3254985"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40594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C990-623C-4318-86EC-F51AD8C51B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8C8033-EDB9-4C02-95E0-F4F7BC0CBB65}"/>
              </a:ext>
            </a:extLst>
          </p:cNvPr>
          <p:cNvSpPr>
            <a:spLocks noGrp="1"/>
          </p:cNvSpPr>
          <p:nvPr>
            <p:ph idx="1"/>
          </p:nvPr>
        </p:nvSpPr>
        <p:spPr/>
        <p:txBody>
          <a:bodyPr/>
          <a:lstStyle/>
          <a:p>
            <a:endParaRPr lang="en-US" dirty="0"/>
          </a:p>
        </p:txBody>
      </p:sp>
      <p:pic>
        <p:nvPicPr>
          <p:cNvPr id="4" name="Picture 3" descr="Diagram, schematic&#10;&#10;Description automatically generated">
            <a:extLst>
              <a:ext uri="{FF2B5EF4-FFF2-40B4-BE49-F238E27FC236}">
                <a16:creationId xmlns:a16="http://schemas.microsoft.com/office/drawing/2014/main" id="{DFB66F71-D898-4C8F-BFE2-BBE38175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69" y="3327486"/>
            <a:ext cx="4404189" cy="2598470"/>
          </a:xfrm>
          <a:custGeom>
            <a:avLst/>
            <a:gdLst/>
            <a:ahLst/>
            <a:cxnLst/>
            <a:rect l="l" t="t" r="r" b="b"/>
            <a:pathLst>
              <a:path w="3049200" h="4774566">
                <a:moveTo>
                  <a:pt x="0" y="0"/>
                </a:moveTo>
                <a:lnTo>
                  <a:pt x="3049200" y="0"/>
                </a:lnTo>
                <a:lnTo>
                  <a:pt x="3049200" y="4774566"/>
                </a:lnTo>
                <a:lnTo>
                  <a:pt x="0" y="4774566"/>
                </a:lnTo>
                <a:close/>
              </a:path>
            </a:pathLst>
          </a:custGeom>
        </p:spPr>
      </p:pic>
      <p:pic>
        <p:nvPicPr>
          <p:cNvPr id="5" name="Content Placeholder 7" descr="Graphical user interface, diagram, application&#10;&#10;Description automatically generated">
            <a:extLst>
              <a:ext uri="{FF2B5EF4-FFF2-40B4-BE49-F238E27FC236}">
                <a16:creationId xmlns:a16="http://schemas.microsoft.com/office/drawing/2014/main" id="{A31C5C04-21AD-4673-AA0B-25DDC27AC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69" y="549275"/>
            <a:ext cx="4404189" cy="2598470"/>
          </a:xfrm>
          <a:custGeom>
            <a:avLst/>
            <a:gdLst/>
            <a:ahLst/>
            <a:cxnLst/>
            <a:rect l="l" t="t" r="r" b="b"/>
            <a:pathLst>
              <a:path w="3049200" h="4774566">
                <a:moveTo>
                  <a:pt x="0" y="0"/>
                </a:moveTo>
                <a:lnTo>
                  <a:pt x="3049200" y="0"/>
                </a:lnTo>
                <a:lnTo>
                  <a:pt x="3049200" y="4774566"/>
                </a:lnTo>
                <a:lnTo>
                  <a:pt x="0" y="4774566"/>
                </a:lnTo>
                <a:close/>
              </a:path>
            </a:pathLst>
          </a:cu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43DCAFD7-0AE0-4F2C-8A4A-D8BF29A42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732" y="549275"/>
            <a:ext cx="3875531" cy="5516772"/>
          </a:xfrm>
          <a:custGeom>
            <a:avLst/>
            <a:gdLst/>
            <a:ahLst/>
            <a:cxnLst/>
            <a:rect l="l" t="t" r="r" b="b"/>
            <a:pathLst>
              <a:path w="3049200" h="4774566">
                <a:moveTo>
                  <a:pt x="0" y="0"/>
                </a:moveTo>
                <a:lnTo>
                  <a:pt x="3049200" y="0"/>
                </a:lnTo>
                <a:lnTo>
                  <a:pt x="3049200" y="4774566"/>
                </a:lnTo>
                <a:lnTo>
                  <a:pt x="0" y="4774566"/>
                </a:lnTo>
                <a:close/>
              </a:path>
            </a:pathLst>
          </a:custGeom>
        </p:spPr>
      </p:pic>
    </p:spTree>
    <p:extLst>
      <p:ext uri="{BB962C8B-B14F-4D97-AF65-F5344CB8AC3E}">
        <p14:creationId xmlns:p14="http://schemas.microsoft.com/office/powerpoint/2010/main" val="28162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43" y="537151"/>
            <a:ext cx="8283313" cy="5542025"/>
          </a:xfrm>
        </p:spPr>
        <p:txBody>
          <a:bodyPr/>
          <a:lstStyle/>
          <a:p>
            <a:r>
              <a:rPr lang="en-IN" b="1" dirty="0">
                <a:latin typeface="Times New Roman" panose="02020603050405020304" pitchFamily="18" charset="0"/>
                <a:cs typeface="Times New Roman" panose="02020603050405020304" pitchFamily="18" charset="0"/>
              </a:rPr>
              <a:t>Results and discussion of results </a:t>
            </a:r>
          </a:p>
        </p:txBody>
      </p:sp>
    </p:spTree>
    <p:extLst>
      <p:ext uri="{BB962C8B-B14F-4D97-AF65-F5344CB8AC3E}">
        <p14:creationId xmlns:p14="http://schemas.microsoft.com/office/powerpoint/2010/main" val="1045612185"/>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242A41"/>
      </a:dk2>
      <a:lt2>
        <a:srgbClr val="E8E2E2"/>
      </a:lt2>
      <a:accent1>
        <a:srgbClr val="74A9A8"/>
      </a:accent1>
      <a:accent2>
        <a:srgbClr val="75A5C4"/>
      </a:accent2>
      <a:accent3>
        <a:srgbClr val="8E9ACE"/>
      </a:accent3>
      <a:accent4>
        <a:srgbClr val="8775C4"/>
      </a:accent4>
      <a:accent5>
        <a:srgbClr val="B78ECE"/>
      </a:accent5>
      <a:accent6>
        <a:srgbClr val="C475BF"/>
      </a:accent6>
      <a:hlink>
        <a:srgbClr val="AE696B"/>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1153</TotalTime>
  <Words>1106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Times New Roman</vt:lpstr>
      <vt:lpstr>3DFloatVTI</vt:lpstr>
      <vt:lpstr>Home Credit Default Risk </vt:lpstr>
      <vt:lpstr>Outline</vt:lpstr>
      <vt:lpstr>Project Description</vt:lpstr>
      <vt:lpstr>Summary of Previous Phases</vt:lpstr>
      <vt:lpstr>Phase 3 Plan</vt:lpstr>
      <vt:lpstr>Approach</vt:lpstr>
      <vt:lpstr>Tensorboard Visual Representation</vt:lpstr>
      <vt:lpstr>PowerPoint Presentation</vt:lpstr>
      <vt:lpstr>Results and discussion of results </vt:lpstr>
      <vt:lpstr>Accuracies and Losses</vt:lpstr>
      <vt:lpstr>PowerPoint Presentation</vt:lpstr>
      <vt:lpstr>Kaggle Submission </vt:lpstr>
      <vt:lpstr>Leakage</vt:lpstr>
      <vt:lpstr>ML Cardinal Sins</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Credit Default Risk</dc:title>
  <dc:creator>Bailmare, Sanket Harishchandra</dc:creator>
  <cp:lastModifiedBy>Bailmare, Sanket Harishchandra</cp:lastModifiedBy>
  <cp:revision>45</cp:revision>
  <dcterms:created xsi:type="dcterms:W3CDTF">2021-11-16T22:39:41Z</dcterms:created>
  <dcterms:modified xsi:type="dcterms:W3CDTF">2021-12-14T23:53:14Z</dcterms:modified>
</cp:coreProperties>
</file>