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502" r:id="rId2"/>
    <p:sldId id="364" r:id="rId3"/>
    <p:sldId id="449" r:id="rId4"/>
    <p:sldId id="365" r:id="rId5"/>
    <p:sldId id="366" r:id="rId6"/>
    <p:sldId id="367" r:id="rId7"/>
    <p:sldId id="500" r:id="rId8"/>
    <p:sldId id="369" r:id="rId9"/>
    <p:sldId id="501" r:id="rId10"/>
    <p:sldId id="370" r:id="rId11"/>
    <p:sldId id="371" r:id="rId12"/>
    <p:sldId id="372" r:id="rId13"/>
    <p:sldId id="373" r:id="rId1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9e0de41ea48b79" providerId="LiveId" clId="{564A46EB-23C8-47B5-8E07-CE9589FE8F0A}"/>
    <pc:docChg chg="undo custSel modSld">
      <pc:chgData name="" userId="c69e0de41ea48b79" providerId="LiveId" clId="{564A46EB-23C8-47B5-8E07-CE9589FE8F0A}" dt="2021-07-14T17:07:57.158" v="62" actId="14100"/>
      <pc:docMkLst>
        <pc:docMk/>
      </pc:docMkLst>
      <pc:sldChg chg="modSp">
        <pc:chgData name="" userId="c69e0de41ea48b79" providerId="LiveId" clId="{564A46EB-23C8-47B5-8E07-CE9589FE8F0A}" dt="2021-07-14T16:54:01.337" v="21" actId="207"/>
        <pc:sldMkLst>
          <pc:docMk/>
          <pc:sldMk cId="419165523" sldId="364"/>
        </pc:sldMkLst>
        <pc:spChg chg="mod">
          <ac:chgData name="" userId="c69e0de41ea48b79" providerId="LiveId" clId="{564A46EB-23C8-47B5-8E07-CE9589FE8F0A}" dt="2021-07-14T16:52:44.780" v="16" actId="20577"/>
          <ac:spMkLst>
            <pc:docMk/>
            <pc:sldMk cId="419165523" sldId="364"/>
            <ac:spMk id="2" creationId="{00000000-0000-0000-0000-000000000000}"/>
          </ac:spMkLst>
        </pc:spChg>
        <pc:spChg chg="mod">
          <ac:chgData name="" userId="c69e0de41ea48b79" providerId="LiveId" clId="{564A46EB-23C8-47B5-8E07-CE9589FE8F0A}" dt="2021-07-14T16:54:01.337" v="21" actId="207"/>
          <ac:spMkLst>
            <pc:docMk/>
            <pc:sldMk cId="419165523" sldId="364"/>
            <ac:spMk id="3" creationId="{00000000-0000-0000-0000-000000000000}"/>
          </ac:spMkLst>
        </pc:spChg>
      </pc:sldChg>
      <pc:sldChg chg="modSp">
        <pc:chgData name="" userId="c69e0de41ea48b79" providerId="LiveId" clId="{564A46EB-23C8-47B5-8E07-CE9589FE8F0A}" dt="2021-07-14T17:07:57.158" v="62" actId="14100"/>
        <pc:sldMkLst>
          <pc:docMk/>
          <pc:sldMk cId="3426141163" sldId="365"/>
        </pc:sldMkLst>
        <pc:spChg chg="mod">
          <ac:chgData name="" userId="c69e0de41ea48b79" providerId="LiveId" clId="{564A46EB-23C8-47B5-8E07-CE9589FE8F0A}" dt="2021-07-14T16:58:50.450" v="46" actId="20577"/>
          <ac:spMkLst>
            <pc:docMk/>
            <pc:sldMk cId="3426141163" sldId="365"/>
            <ac:spMk id="2" creationId="{00000000-0000-0000-0000-000000000000}"/>
          </ac:spMkLst>
        </pc:spChg>
        <pc:graphicFrameChg chg="mod modGraphic">
          <ac:chgData name="" userId="c69e0de41ea48b79" providerId="LiveId" clId="{564A46EB-23C8-47B5-8E07-CE9589FE8F0A}" dt="2021-07-14T17:07:57.158" v="62" actId="14100"/>
          <ac:graphicFrameMkLst>
            <pc:docMk/>
            <pc:sldMk cId="3426141163" sldId="365"/>
            <ac:graphicFrameMk id="6" creationId="{00000000-0000-0000-0000-000000000000}"/>
          </ac:graphicFrameMkLst>
        </pc:graphicFrameChg>
      </pc:sldChg>
      <pc:sldChg chg="modSp">
        <pc:chgData name="" userId="c69e0de41ea48b79" providerId="LiveId" clId="{564A46EB-23C8-47B5-8E07-CE9589FE8F0A}" dt="2021-07-14T16:58:45.554" v="44" actId="20577"/>
        <pc:sldMkLst>
          <pc:docMk/>
          <pc:sldMk cId="1283935419" sldId="366"/>
        </pc:sldMkLst>
        <pc:spChg chg="mod">
          <ac:chgData name="" userId="c69e0de41ea48b79" providerId="LiveId" clId="{564A46EB-23C8-47B5-8E07-CE9589FE8F0A}" dt="2021-07-14T16:58:45.554" v="44" actId="20577"/>
          <ac:spMkLst>
            <pc:docMk/>
            <pc:sldMk cId="1283935419" sldId="366"/>
            <ac:spMk id="2" creationId="{00000000-0000-0000-0000-000000000000}"/>
          </ac:spMkLst>
        </pc:spChg>
      </pc:sldChg>
      <pc:sldChg chg="modSp">
        <pc:chgData name="" userId="c69e0de41ea48b79" providerId="LiveId" clId="{564A46EB-23C8-47B5-8E07-CE9589FE8F0A}" dt="2021-07-14T17:00:45.553" v="51" actId="20577"/>
        <pc:sldMkLst>
          <pc:docMk/>
          <pc:sldMk cId="1655529127" sldId="367"/>
        </pc:sldMkLst>
        <pc:spChg chg="mod">
          <ac:chgData name="" userId="c69e0de41ea48b79" providerId="LiveId" clId="{564A46EB-23C8-47B5-8E07-CE9589FE8F0A}" dt="2021-07-14T17:00:45.553" v="51" actId="20577"/>
          <ac:spMkLst>
            <pc:docMk/>
            <pc:sldMk cId="1655529127" sldId="367"/>
            <ac:spMk id="3" creationId="{00000000-0000-0000-0000-000000000000}"/>
          </ac:spMkLst>
        </pc:spChg>
      </pc:sldChg>
      <pc:sldChg chg="modSp">
        <pc:chgData name="" userId="c69e0de41ea48b79" providerId="LiveId" clId="{564A46EB-23C8-47B5-8E07-CE9589FE8F0A}" dt="2021-07-14T17:04:26.020" v="53" actId="14734"/>
        <pc:sldMkLst>
          <pc:docMk/>
          <pc:sldMk cId="1795025132" sldId="370"/>
        </pc:sldMkLst>
        <pc:graphicFrameChg chg="modGraphic">
          <ac:chgData name="" userId="c69e0de41ea48b79" providerId="LiveId" clId="{564A46EB-23C8-47B5-8E07-CE9589FE8F0A}" dt="2021-07-14T17:04:26.020" v="53" actId="14734"/>
          <ac:graphicFrameMkLst>
            <pc:docMk/>
            <pc:sldMk cId="1795025132" sldId="370"/>
            <ac:graphicFrameMk id="6" creationId="{00000000-0000-0000-0000-000000000000}"/>
          </ac:graphicFrameMkLst>
        </pc:graphicFrameChg>
      </pc:sldChg>
      <pc:sldChg chg="modSp">
        <pc:chgData name="" userId="c69e0de41ea48b79" providerId="LiveId" clId="{564A46EB-23C8-47B5-8E07-CE9589FE8F0A}" dt="2021-07-14T17:07:05.262" v="59" actId="14100"/>
        <pc:sldMkLst>
          <pc:docMk/>
          <pc:sldMk cId="2236090067" sldId="372"/>
        </pc:sldMkLst>
        <pc:spChg chg="mod">
          <ac:chgData name="" userId="c69e0de41ea48b79" providerId="LiveId" clId="{564A46EB-23C8-47B5-8E07-CE9589FE8F0A}" dt="2021-07-14T17:07:05.262" v="59" actId="14100"/>
          <ac:spMkLst>
            <pc:docMk/>
            <pc:sldMk cId="2236090067" sldId="372"/>
            <ac:spMk id="5" creationId="{00000000-0000-0000-0000-000000000000}"/>
          </ac:spMkLst>
        </pc:spChg>
        <pc:graphicFrameChg chg="modGraphic">
          <ac:chgData name="" userId="c69e0de41ea48b79" providerId="LiveId" clId="{564A46EB-23C8-47B5-8E07-CE9589FE8F0A}" dt="2021-07-14T17:06:52.322" v="57" actId="403"/>
          <ac:graphicFrameMkLst>
            <pc:docMk/>
            <pc:sldMk cId="2236090067" sldId="372"/>
            <ac:graphicFrameMk id="8" creationId="{00000000-0000-0000-0000-000000000000}"/>
          </ac:graphicFrameMkLst>
        </pc:graphicFrameChg>
      </pc:sldChg>
      <pc:sldChg chg="modSp">
        <pc:chgData name="" userId="c69e0de41ea48b79" providerId="LiveId" clId="{564A46EB-23C8-47B5-8E07-CE9589FE8F0A}" dt="2021-07-14T16:58:55.394" v="48" actId="20577"/>
        <pc:sldMkLst>
          <pc:docMk/>
          <pc:sldMk cId="243268139" sldId="449"/>
        </pc:sldMkLst>
        <pc:spChg chg="mod">
          <ac:chgData name="" userId="c69e0de41ea48b79" providerId="LiveId" clId="{564A46EB-23C8-47B5-8E07-CE9589FE8F0A}" dt="2021-07-14T16:58:55.394" v="48" actId="20577"/>
          <ac:spMkLst>
            <pc:docMk/>
            <pc:sldMk cId="243268139" sldId="449"/>
            <ac:spMk id="2" creationId="{00000000-0000-0000-0000-000000000000}"/>
          </ac:spMkLst>
        </pc:spChg>
        <pc:spChg chg="mod">
          <ac:chgData name="" userId="c69e0de41ea48b79" providerId="LiveId" clId="{564A46EB-23C8-47B5-8E07-CE9589FE8F0A}" dt="2021-07-14T16:56:04.356" v="34" actId="20577"/>
          <ac:spMkLst>
            <pc:docMk/>
            <pc:sldMk cId="243268139" sldId="449"/>
            <ac:spMk id="3" creationId="{00000000-0000-0000-0000-000000000000}"/>
          </ac:spMkLst>
        </pc:spChg>
      </pc:sldChg>
      <pc:sldChg chg="addSp delSp modSp">
        <pc:chgData name="" userId="c69e0de41ea48b79" providerId="LiveId" clId="{564A46EB-23C8-47B5-8E07-CE9589FE8F0A}" dt="2021-07-14T16:52:15.681" v="10" actId="14100"/>
        <pc:sldMkLst>
          <pc:docMk/>
          <pc:sldMk cId="2498895401" sldId="502"/>
        </pc:sldMkLst>
        <pc:spChg chg="add del mod">
          <ac:chgData name="" userId="c69e0de41ea48b79" providerId="LiveId" clId="{564A46EB-23C8-47B5-8E07-CE9589FE8F0A}" dt="2021-07-14T16:51:54.679" v="7" actId="478"/>
          <ac:spMkLst>
            <pc:docMk/>
            <pc:sldMk cId="2498895401" sldId="502"/>
            <ac:spMk id="3" creationId="{796CF45A-DF34-4ED6-ADA6-459C5F00E7E6}"/>
          </ac:spMkLst>
        </pc:spChg>
        <pc:spChg chg="mod">
          <ac:chgData name="" userId="c69e0de41ea48b79" providerId="LiveId" clId="{564A46EB-23C8-47B5-8E07-CE9589FE8F0A}" dt="2021-07-14T16:52:15.681" v="10" actId="14100"/>
          <ac:spMkLst>
            <pc:docMk/>
            <pc:sldMk cId="2498895401" sldId="502"/>
            <ac:spMk id="5" creationId="{008467D2-AB25-464B-ADD1-EB8F761A2F70}"/>
          </ac:spMkLst>
        </pc:spChg>
        <pc:spChg chg="add del">
          <ac:chgData name="" userId="c69e0de41ea48b79" providerId="LiveId" clId="{564A46EB-23C8-47B5-8E07-CE9589FE8F0A}" dt="2021-07-14T16:52:03.727" v="8" actId="478"/>
          <ac:spMkLst>
            <pc:docMk/>
            <pc:sldMk cId="2498895401" sldId="502"/>
            <ac:spMk id="6" creationId="{D762F9AC-4A4E-419F-8F3B-366B64568C17}"/>
          </ac:spMkLst>
        </pc:spChg>
        <pc:spChg chg="add del mod">
          <ac:chgData name="" userId="c69e0de41ea48b79" providerId="LiveId" clId="{564A46EB-23C8-47B5-8E07-CE9589FE8F0A}" dt="2021-07-14T16:52:08.831" v="9" actId="478"/>
          <ac:spMkLst>
            <pc:docMk/>
            <pc:sldMk cId="2498895401" sldId="502"/>
            <ac:spMk id="8" creationId="{9921317E-A02E-4932-9454-12DEAAF556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87E813-DC72-4E67-9676-E303644C42A8}" type="datetimeFigureOut">
              <a:rPr lang="es-MX" smtClean="0"/>
              <a:t>14/07/2021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EA231-4DD2-4DE7-990C-84EEDBC3E6D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0853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8209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9487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3341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0555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5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744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872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2664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2038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4577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01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F715A1-4ADC-44E0-9587-804FF39D6B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420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50998-705A-4718-ABE3-9ACBA5DF5F2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0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97C7-CDD7-4D82-B844-AC256B62B66E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2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DCD8-1BFC-4C4A-9AF6-8201D1FC5361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457645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A33F3-7225-474A-8828-0ECCE245D1EA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787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20C53-4700-4ADE-A847-0E19DB46EF8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94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yenda - Tarjeta para el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3163026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9C4CB-FC76-4F6E-8630-1E2862ECC6F7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801" y="4953000"/>
            <a:ext cx="7999315" cy="1074057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algn="l" defTabSz="914400">
              <a:buNone/>
            </a:pPr>
            <a:r>
              <a:rPr lang="en-US" sz="1800" b="0" i="0">
                <a:latin typeface="Century Gothic"/>
                <a:ea typeface="+mn-ea"/>
                <a:cs typeface="+mn-cs"/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4117929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E27C5-8DB8-4AC2-8C5E-C7984DE9A214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54953" y="3848610"/>
            <a:ext cx="8825659" cy="588517"/>
          </a:xfrm>
        </p:spPr>
        <p:txBody>
          <a:bodyPr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56060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6C5E6-D07A-4B32-BCE6-E3B1A3F41AA2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232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imágenes en colum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30" name="Picture Placeholder 2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31" name="Picture Placeholder 2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BDBB2-A024-4C0D-91AC-C5E139A0C334}" type="datetime1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767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b" anchorCtr="0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D8B1-D8BD-41A8-B6DF-080DF3AA9CF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780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64151" y="1447799"/>
            <a:ext cx="1409965" cy="4413251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447799"/>
            <a:ext cx="6776630" cy="4413251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2D2B8-0665-4B73-8D65-FCFF813042F2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2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808AD-F612-4658-8921-F4A9DE65966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41086-7893-4DD8-A8C5-416721D95FCF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05B07-08DD-453F-9EDF-7BA944DC8195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93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06F0-70A1-43CF-8E74-7681D4F16D9A}" type="datetime1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86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BC0F3-C7B4-4458-9166-480FF918257B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135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35B6D-56C2-4FC0-8A9D-C9A0FCA3C859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4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dirty="0"/>
              <a:t>Haga clic para modificar el estilo de texto del patrón</a:t>
            </a: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749E-830B-4DCB-9042-3A6F9EF60FB5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5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CE6DC-C4D8-4427-BCE1-FBE3CC69680D}" type="datetime1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05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1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99941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860901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A3AB2B1-A460-49A5-9D97-8232892EABDD}" type="datetime1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s-MX" dirty="0"/>
              <a:t>Copyright 2021 MC Fco. Fabián González de la O.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75541-8164-4CC7-9F2F-6F0C49BB858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086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08467D2-AB25-464B-ADD1-EB8F761A2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4357255"/>
          </a:xfrm>
        </p:spPr>
        <p:txBody>
          <a:bodyPr/>
          <a:lstStyle/>
          <a:p>
            <a:r>
              <a:rPr lang="es-MX" dirty="0"/>
              <a:t>1.3.3 Conversión de expresiones algebraicas en algorítmicas.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4957139-0E47-442A-8361-089D6A074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MX"/>
              <a:t>Copyright 2021 MC Fco. Fabián González de la 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895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Operadores Lógicos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4"/>
            <a:ext cx="9371361" cy="951084"/>
          </a:xfrm>
        </p:spPr>
        <p:txBody>
          <a:bodyPr>
            <a:normAutofit fontScale="92500"/>
          </a:bodyPr>
          <a:lstStyle/>
          <a:p>
            <a:r>
              <a:rPr lang="es-MX" dirty="0"/>
              <a:t>Permiten formular condiciones complejas a partir de condiciones simples.</a:t>
            </a:r>
          </a:p>
          <a:p>
            <a:r>
              <a:rPr lang="es-MX" dirty="0"/>
              <a:t>Los operadores lógicos son: Conjuncion (y), Disyuncion(o)  y negación (no)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1951"/>
              </p:ext>
            </p:extLst>
          </p:nvPr>
        </p:nvGraphicFramePr>
        <p:xfrm>
          <a:off x="638985" y="2549376"/>
          <a:ext cx="9411848" cy="320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2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4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18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2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Operador logico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Jerarquia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Expresion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Significado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9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NO(  ~  ) 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NOT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p , es falso que p ,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No es cierto que p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963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Y(^  )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AND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P y 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P ^Q , P sin embargo Q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4944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O( v ) </a:t>
                      </a:r>
                      <a:r>
                        <a:rPr lang="es-MX" sz="24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</a:t>
                      </a:r>
                      <a:r>
                        <a:rPr lang="es-MX" sz="24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OR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1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o 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o Q , o P o Q o ambos , minimo P o Q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lecha abajo 4"/>
          <p:cNvSpPr/>
          <p:nvPr/>
        </p:nvSpPr>
        <p:spPr>
          <a:xfrm>
            <a:off x="3863528" y="3263439"/>
            <a:ext cx="751118" cy="204415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5025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Operadores Lógicos – </a:t>
            </a:r>
            <a:r>
              <a:rPr lang="es-ES" sz="3200" dirty="0"/>
              <a:t>Tabla de Verdad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335504" y="1638544"/>
          <a:ext cx="8386011" cy="415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9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49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9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Q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~P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(No P)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~Q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(No Q)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v 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(P</a:t>
                      </a:r>
                      <a:r>
                        <a:rPr lang="es-MX" sz="2800" baseline="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 o Q)</a:t>
                      </a:r>
                      <a:endParaRPr lang="es-MX" sz="2800" dirty="0">
                        <a:effectLst/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 ~ Q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(P no Q)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91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814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>
                          <a:effectLst/>
                          <a:latin typeface="+mn-lt"/>
                          <a:ea typeface="Calibri"/>
                          <a:cs typeface="Times New Roman"/>
                        </a:rPr>
                        <a:t>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604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8051" y="1859136"/>
            <a:ext cx="5253574" cy="3466140"/>
          </a:xfrm>
        </p:spPr>
        <p:txBody>
          <a:bodyPr/>
          <a:lstStyle/>
          <a:p>
            <a:pPr algn="ctr"/>
            <a:r>
              <a:rPr lang="es-ES" sz="6600" dirty="0"/>
              <a:t>Jerarquía de Operadores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109000"/>
              </p:ext>
            </p:extLst>
          </p:nvPr>
        </p:nvGraphicFramePr>
        <p:xfrm>
          <a:off x="6190173" y="341637"/>
          <a:ext cx="2398962" cy="6189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70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n-lt"/>
                        </a:rPr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latin typeface="+mn-lt"/>
                        </a:rPr>
                        <a:t>Jerarquía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()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Mayor</a:t>
                      </a:r>
                      <a:endParaRPr lang="es-ES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2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err="1">
                          <a:latin typeface="+mn-lt"/>
                        </a:rPr>
                        <a:t>mod</a:t>
                      </a:r>
                      <a:endParaRPr lang="es-ES" sz="2000" dirty="0">
                        <a:latin typeface="+mn-lt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27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div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&lt;&gt;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54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&gt;=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465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465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" sz="12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4658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>
                          <a:latin typeface="+mn-lt"/>
                        </a:rPr>
                        <a:t>Menor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5" name="Flecha abajo 4"/>
          <p:cNvSpPr/>
          <p:nvPr/>
        </p:nvSpPr>
        <p:spPr>
          <a:xfrm>
            <a:off x="7626739" y="1052945"/>
            <a:ext cx="758894" cy="514003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090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0810"/>
          </a:xfrm>
        </p:spPr>
        <p:txBody>
          <a:bodyPr/>
          <a:lstStyle/>
          <a:p>
            <a:r>
              <a:rPr lang="es-ES" dirty="0"/>
              <a:t>Bloque de Asignación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301918"/>
            <a:ext cx="8946541" cy="4195481"/>
          </a:xfrm>
        </p:spPr>
        <p:txBody>
          <a:bodyPr/>
          <a:lstStyle/>
          <a:p>
            <a:r>
              <a:rPr lang="es-MX" dirty="0"/>
              <a:t>Se usa para asignar un valor, valores o expresiones a una variable.</a:t>
            </a:r>
          </a:p>
          <a:p>
            <a:r>
              <a:rPr lang="es-MX" dirty="0"/>
              <a:t>La asignación es una operación destructiva , si la variable tiene asignado un valor previo al realizar una nueva asignación este se destruye. </a:t>
            </a:r>
          </a:p>
          <a:p>
            <a:r>
              <a:rPr lang="es-MX" dirty="0"/>
              <a:t>El formato de asignación es :</a:t>
            </a:r>
          </a:p>
          <a:p>
            <a:pPr marL="0" indent="0">
              <a:buNone/>
            </a:pPr>
            <a:r>
              <a:rPr lang="es-MX" dirty="0"/>
              <a:t>	Variable                   Expresión o valor    “siempre hacia la izquierda”</a:t>
            </a:r>
          </a:p>
          <a:p>
            <a:r>
              <a:rPr lang="es-MX" dirty="0"/>
              <a:t>Donde: expresión puede ser aritmética o lógica o una constante o una variable.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sp>
        <p:nvSpPr>
          <p:cNvPr id="5" name="Flecha izquierda 4"/>
          <p:cNvSpPr/>
          <p:nvPr/>
        </p:nvSpPr>
        <p:spPr>
          <a:xfrm>
            <a:off x="2307979" y="3263439"/>
            <a:ext cx="1051564" cy="32770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4168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80092"/>
          </a:xfrm>
        </p:spPr>
        <p:txBody>
          <a:bodyPr/>
          <a:lstStyle/>
          <a:p>
            <a:r>
              <a:rPr lang="es-ES" sz="3600" dirty="0"/>
              <a:t>1.3.3 Conversión de expresiones algebraicas en algorítmicas.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6111" y="1832810"/>
            <a:ext cx="9617181" cy="4163662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sz="2400" dirty="0"/>
              <a:t>El Objetivo es convertir las expresiones algebraicas en expresiones entendibles para la computadora.</a:t>
            </a:r>
          </a:p>
          <a:p>
            <a:pPr algn="just"/>
            <a:endParaRPr lang="es-ES" sz="2400" dirty="0"/>
          </a:p>
          <a:p>
            <a:pPr marL="0" indent="0" algn="just">
              <a:buNone/>
            </a:pPr>
            <a:r>
              <a:rPr lang="es-ES" sz="2400" b="1" dirty="0">
                <a:solidFill>
                  <a:srgbClr val="FFC000"/>
                </a:solidFill>
              </a:rPr>
              <a:t>Expresión Algebraica</a:t>
            </a:r>
            <a:r>
              <a:rPr lang="es-ES" sz="2400" dirty="0">
                <a:solidFill>
                  <a:srgbClr val="FFC000"/>
                </a:solidFill>
              </a:rPr>
              <a:t>.-</a:t>
            </a:r>
            <a:r>
              <a:rPr lang="es-ES" sz="2400" dirty="0"/>
              <a:t> Es un conjunto de símbolos, números o variables utilizados en matemáticas para expresar relaciones aritméticas. </a:t>
            </a:r>
          </a:p>
          <a:p>
            <a:pPr algn="just"/>
            <a:endParaRPr lang="es-ES" sz="2400" dirty="0"/>
          </a:p>
          <a:p>
            <a:pPr marL="0" indent="0" algn="just">
              <a:buNone/>
            </a:pPr>
            <a:r>
              <a:rPr lang="es-ES" sz="2400" b="1" dirty="0">
                <a:solidFill>
                  <a:srgbClr val="FFC000"/>
                </a:solidFill>
              </a:rPr>
              <a:t>Expresión Algorítmica</a:t>
            </a:r>
            <a:r>
              <a:rPr lang="es-ES" sz="2400" dirty="0">
                <a:solidFill>
                  <a:srgbClr val="FFC000"/>
                </a:solidFill>
              </a:rPr>
              <a:t>.- </a:t>
            </a:r>
            <a:r>
              <a:rPr lang="es-ES" sz="2400" dirty="0"/>
              <a:t>Es un conjunto de símbolos, números o variables que representan una instrucción específica y reconocible por la computadora.)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6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343998"/>
          </a:xfrm>
        </p:spPr>
        <p:txBody>
          <a:bodyPr/>
          <a:lstStyle/>
          <a:p>
            <a:r>
              <a:rPr lang="es-ES" sz="3600" dirty="0"/>
              <a:t>1.3.3 Conversión de expresiones algebraicas en algorítmicas.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2101516"/>
            <a:ext cx="9617181" cy="4220543"/>
          </a:xfrm>
        </p:spPr>
        <p:txBody>
          <a:bodyPr>
            <a:normAutofit/>
          </a:bodyPr>
          <a:lstStyle/>
          <a:p>
            <a:pPr algn="just"/>
            <a:r>
              <a:rPr lang="es-ES" sz="2400" dirty="0"/>
              <a:t>Ejemplo: ax</a:t>
            </a:r>
            <a:r>
              <a:rPr lang="es-ES" sz="2400" baseline="30000" dirty="0"/>
              <a:t>2</a:t>
            </a:r>
            <a:r>
              <a:rPr lang="es-ES" sz="2400" dirty="0"/>
              <a:t>+bx=c</a:t>
            </a:r>
          </a:p>
          <a:p>
            <a:pPr algn="just"/>
            <a:r>
              <a:rPr lang="es-ES" sz="2400" dirty="0"/>
              <a:t>Las expresiones algorítmicas se usan en los lenguajes de programación para especificar claramente cual es el tipo y el orden de la operación a realizar. </a:t>
            </a:r>
          </a:p>
          <a:p>
            <a:pPr algn="just"/>
            <a:r>
              <a:rPr lang="es-ES" sz="2400" dirty="0"/>
              <a:t>Para convertir las expresiones algebraicas en expresiones algorítmicas es necesario intercambiar los símbolos algebraicos por los símbolos algorítmicos que los representan de acuerdo a su prioridad.</a:t>
            </a:r>
          </a:p>
          <a:p>
            <a:pPr algn="just"/>
            <a:r>
              <a:rPr lang="es-ES" sz="2400" dirty="0"/>
              <a:t>a*x**2+b*x=c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268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1.3.3 Operadores Aritméticos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3"/>
            <a:ext cx="9371361" cy="1114939"/>
          </a:xfrm>
        </p:spPr>
        <p:txBody>
          <a:bodyPr/>
          <a:lstStyle/>
          <a:p>
            <a:pPr algn="just"/>
            <a:r>
              <a:rPr lang="es-MX" dirty="0"/>
              <a:t>Para realizar operaciones aritméticas necesitamos que los operandos sean: números, constantes o variables del tipo dato numérico. El resultado de una operación aritmética es siempre un número.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87408"/>
              </p:ext>
            </p:extLst>
          </p:nvPr>
        </p:nvGraphicFramePr>
        <p:xfrm>
          <a:off x="646111" y="2448901"/>
          <a:ext cx="9509272" cy="3985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1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4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Operación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3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Potencia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2**3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8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4999"/>
                        </a:lnSpc>
                        <a:spcAft>
                          <a:spcPts val="0"/>
                        </a:spcAft>
                      </a:pPr>
                      <a:r>
                        <a:rPr lang="es-MX" sz="3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*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Multiplicación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2*3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3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/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División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15/4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3.75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3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+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Suma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4+3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36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Resta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4-3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mod (modulo)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Residuo de la división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15 mod 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0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div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División entera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17 div 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5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614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1.3.3 </a:t>
            </a:r>
            <a:r>
              <a:rPr lang="es-ES" sz="3600" dirty="0"/>
              <a:t>Jerarquía Operadores Aritméticos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3"/>
            <a:ext cx="9371361" cy="1265139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s-MX" sz="2600" dirty="0"/>
              <a:t>Al evaluar expresiones  aritméticas debemos respetar el orden de aplicación. Es decir primero debemos aplicar el de  mayor jerarquía , resolver la operación y asi sucesivamente.</a:t>
            </a:r>
          </a:p>
          <a:p>
            <a:pPr algn="just"/>
            <a:r>
              <a:rPr lang="es-MX" sz="2600" b="1" dirty="0"/>
              <a:t>Los paréntesis ()</a:t>
            </a:r>
            <a:r>
              <a:rPr lang="es-MX" sz="2600" dirty="0"/>
              <a:t> es un operador asociativo con la jerarquía más alta.</a:t>
            </a:r>
          </a:p>
          <a:p>
            <a:pPr algn="just"/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1352023" y="2754201"/>
          <a:ext cx="8152866" cy="385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7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76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29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Operador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Jerarquía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Operación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47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**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Mayor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Potencia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789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*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/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Multiplicación,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División,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Modulo,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División entera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894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+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s-MX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Menor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Suma,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40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Resta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CuadroTexto 4"/>
          <p:cNvSpPr txBox="1"/>
          <p:nvPr/>
        </p:nvSpPr>
        <p:spPr>
          <a:xfrm>
            <a:off x="4984689" y="3570339"/>
            <a:ext cx="914997" cy="2649600"/>
          </a:xfrm>
          <a:prstGeom prst="downArrow">
            <a:avLst>
              <a:gd name="adj1" fmla="val 55970"/>
              <a:gd name="adj2" fmla="val 50000"/>
            </a:avLst>
          </a:prstGeom>
          <a:solidFill>
            <a:srgbClr val="FA731A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935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337"/>
          </a:xfrm>
        </p:spPr>
        <p:txBody>
          <a:bodyPr/>
          <a:lstStyle/>
          <a:p>
            <a:r>
              <a:rPr lang="es-ES" sz="3100" dirty="0"/>
              <a:t>Reglas Para Resolver Una Expresión Algorítmica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864" y="1092364"/>
            <a:ext cx="9407989" cy="5156035"/>
          </a:xfrm>
        </p:spPr>
        <p:txBody>
          <a:bodyPr>
            <a:norm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Primero se resuelven las subexpresiones dentro del paréntesis respetando la jerarquía de los operadores aritméticos.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Si la subexpresion tiene paréntesis anidados, primero se evalúan las subexpresiones que se encuentran en el último nivel de anidamiento.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MX" sz="2400" dirty="0"/>
              <a:t>Los operados  se aplican de acuerdo a su jerarquía de izquierda a derecha.</a:t>
            </a:r>
          </a:p>
          <a:p>
            <a:r>
              <a:rPr lang="es-MX" dirty="0"/>
              <a:t>Ejemplo: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dirty="0"/>
              <a:t>7 + 5 – 6   = 12 – 6  = 6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dirty="0"/>
              <a:t>9 + 7 * 8 – 36 / 5  = 9 + 56 – 7.2  = 65 – 7.2  = 57.8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dirty="0"/>
              <a:t>7 * 5**3 / 4 div 3 = 7 * 125 / 4 div 3  = 875 / 4 div 3  = 218.75 div 3  = 72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529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12337"/>
          </a:xfrm>
        </p:spPr>
        <p:txBody>
          <a:bodyPr/>
          <a:lstStyle/>
          <a:p>
            <a:r>
              <a:rPr lang="es-ES" sz="3100" dirty="0"/>
              <a:t>Reglas Para Resolver Una Expresión Algorítmica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41864" y="1092364"/>
            <a:ext cx="9407989" cy="5156035"/>
          </a:xfrm>
        </p:spPr>
        <p:txBody>
          <a:bodyPr>
            <a:normAutofit/>
          </a:bodyPr>
          <a:lstStyle/>
          <a:p>
            <a:r>
              <a:rPr lang="es-MX" sz="3200" dirty="0"/>
              <a:t>Ejemplo: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sz="2800" dirty="0"/>
              <a:t>7 + 5 – 6   = 12 – 6  = 6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sz="2800" dirty="0"/>
              <a:t>9 + 7 * 8 – 36 / 5  = 9 + 56 – 7.2  = 65 – 7.2  = 57.8</a:t>
            </a:r>
          </a:p>
          <a:p>
            <a:pPr marL="857250" lvl="1" indent="-457200">
              <a:buFont typeface="+mj-lt"/>
              <a:buAutoNum type="alphaLcParenR"/>
            </a:pPr>
            <a:r>
              <a:rPr lang="es-MX" sz="2800" dirty="0"/>
              <a:t>7 * 5**3 / 4 div 3 = 7 * 125 / 4 div 3  = 875 / 4 div 3  = 218.75 div 3  = 72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4976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Expresiones Lógicas o Booleanas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3"/>
            <a:ext cx="9371361" cy="1497266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Constituidas por números constantes , variables y operadores lógicos o relacionales. Solo pueden tomar un valor : verdadero (true) , falso (false)</a:t>
            </a:r>
          </a:p>
          <a:p>
            <a:r>
              <a:rPr lang="es-MX" dirty="0"/>
              <a:t>Generalmente se usan en estructuras selectivas o repetitivas.</a:t>
            </a:r>
          </a:p>
          <a:p>
            <a:pPr marL="0" indent="0">
              <a:buNone/>
            </a:pPr>
            <a:r>
              <a:rPr lang="es-MX" b="1" dirty="0">
                <a:solidFill>
                  <a:schemeClr val="accent1"/>
                </a:solidFill>
              </a:rPr>
              <a:t>Operadores Relacionales.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/>
          </p:nvPr>
        </p:nvGraphicFramePr>
        <p:xfrm>
          <a:off x="679988" y="2877084"/>
          <a:ext cx="9330358" cy="3567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84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78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Operador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Operacion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Ejemplo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Resultado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‘hola’= ‘ola’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Falso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&lt;&gt;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Diferente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‘o’ &lt;&gt; ‘b’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7&lt;15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88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 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>
                          <a:effectLst/>
                          <a:latin typeface="+mn-lt"/>
                          <a:ea typeface="Calibri"/>
                          <a:cs typeface="Times New Roman"/>
                        </a:rPr>
                        <a:t>22&gt;11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79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&lt;=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Menor o 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15&lt;=22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233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2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&gt;=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Mayor o igual que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35&gt;=20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  <a:ea typeface="Calibri"/>
                          <a:cs typeface="Times New Roman"/>
                        </a:rPr>
                        <a:t>Verdadero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799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89846"/>
          </a:xfrm>
        </p:spPr>
        <p:txBody>
          <a:bodyPr/>
          <a:lstStyle/>
          <a:p>
            <a:r>
              <a:rPr lang="es-ES" dirty="0"/>
              <a:t>Expresiones Lógicas o Booleanas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38985" y="1288262"/>
            <a:ext cx="9371361" cy="4775653"/>
          </a:xfrm>
        </p:spPr>
        <p:txBody>
          <a:bodyPr>
            <a:normAutofit/>
          </a:bodyPr>
          <a:lstStyle/>
          <a:p>
            <a:r>
              <a:rPr lang="es-MX" dirty="0"/>
              <a:t>Ejemplo:   A=5  B=16</a:t>
            </a:r>
          </a:p>
          <a:p>
            <a:r>
              <a:rPr lang="es-MX" dirty="0"/>
              <a:t>Expresion L</a:t>
            </a:r>
            <a:r>
              <a:rPr lang="es-ES" dirty="0" err="1"/>
              <a:t>ógica</a:t>
            </a:r>
            <a:r>
              <a:rPr lang="es-MX" dirty="0"/>
              <a:t>:   (A**2) &gt; (B*2)</a:t>
            </a:r>
          </a:p>
          <a:p>
            <a:r>
              <a:rPr lang="es-MX" dirty="0"/>
              <a:t>Sustituimos valores primero de un lado luego del otro.</a:t>
            </a:r>
          </a:p>
          <a:p>
            <a:r>
              <a:rPr lang="es-MX" dirty="0"/>
              <a:t>(5**2) &gt; (B*2)  </a:t>
            </a:r>
          </a:p>
          <a:p>
            <a:r>
              <a:rPr lang="es-MX" dirty="0"/>
              <a:t>25 &gt; (16*2)</a:t>
            </a:r>
          </a:p>
          <a:p>
            <a:r>
              <a:rPr lang="es-MX" dirty="0"/>
              <a:t>  25 &gt; 32</a:t>
            </a:r>
          </a:p>
          <a:p>
            <a:r>
              <a:rPr lang="es-MX" dirty="0"/>
              <a:t>El resultado es FALSO</a:t>
            </a:r>
          </a:p>
          <a:p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tint val="75000"/>
                    <a:alpha val="60000"/>
                  </a:prstClr>
                </a:solidFill>
                <a:effectLst/>
                <a:uLnTx/>
                <a:uFillTx/>
                <a:latin typeface="Century Gothic"/>
                <a:ea typeface="+mn-ea"/>
                <a:cs typeface="+mn-cs"/>
              </a:rPr>
              <a:t>Copyright 2021 MC Fco. Fabián González de la O.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tint val="75000"/>
                  <a:alpha val="60000"/>
                </a:prstClr>
              </a:solidFill>
              <a:effectLst/>
              <a:uLnTx/>
              <a:uFillTx/>
              <a:latin typeface="Century Gothic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63578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 Red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ademic_Course_16x9_TP103039515" id="{764731E6-CD11-49BB-8508-855B8A56288C}" vid="{1E70FD52-8BC3-4FFC-B6BA-A72F9CC7B22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1063</Words>
  <Application>Microsoft Office PowerPoint</Application>
  <PresentationFormat>Panorámica</PresentationFormat>
  <Paragraphs>233</Paragraphs>
  <Slides>13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Ion</vt:lpstr>
      <vt:lpstr>1.3.3 Conversión de expresiones algebraicas en algorítmicas.</vt:lpstr>
      <vt:lpstr>1.3.3 Conversión de expresiones algebraicas en algorítmicas.</vt:lpstr>
      <vt:lpstr>1.3.3 Conversión de expresiones algebraicas en algorítmicas.</vt:lpstr>
      <vt:lpstr>1.3.3 Operadores Aritméticos</vt:lpstr>
      <vt:lpstr>1.3.3 Jerarquía Operadores Aritméticos</vt:lpstr>
      <vt:lpstr>Reglas Para Resolver Una Expresión Algorítmica</vt:lpstr>
      <vt:lpstr>Reglas Para Resolver Una Expresión Algorítmica</vt:lpstr>
      <vt:lpstr>Expresiones Lógicas o Booleanas</vt:lpstr>
      <vt:lpstr>Expresiones Lógicas o Booleanas</vt:lpstr>
      <vt:lpstr>Operadores Lógicos</vt:lpstr>
      <vt:lpstr>Operadores Lógicos – Tabla de Verdad</vt:lpstr>
      <vt:lpstr>Jerarquía de Operadores</vt:lpstr>
      <vt:lpstr>Bloque de Asignación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1.5.4 Conversión de expresiones algebraicas en algorítmicas.</dc:title>
  <dc:creator>Fabian Gonzalez</dc:creator>
  <cp:lastModifiedBy>Fabian Gonzalez</cp:lastModifiedBy>
  <cp:revision>2</cp:revision>
  <dcterms:created xsi:type="dcterms:W3CDTF">2021-07-09T05:49:11Z</dcterms:created>
  <dcterms:modified xsi:type="dcterms:W3CDTF">2021-07-14T17:09:11Z</dcterms:modified>
</cp:coreProperties>
</file>