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5" r:id="rId2"/>
    <p:sldId id="346" r:id="rId3"/>
    <p:sldId id="347" r:id="rId4"/>
    <p:sldId id="348" r:id="rId5"/>
    <p:sldId id="506" r:id="rId6"/>
    <p:sldId id="374" r:id="rId7"/>
    <p:sldId id="375" r:id="rId8"/>
    <p:sldId id="376" r:id="rId9"/>
    <p:sldId id="377" r:id="rId10"/>
    <p:sldId id="378" r:id="rId11"/>
    <p:sldId id="504" r:id="rId12"/>
    <p:sldId id="379" r:id="rId13"/>
    <p:sldId id="505" r:id="rId14"/>
    <p:sldId id="380" r:id="rId15"/>
    <p:sldId id="381" r:id="rId16"/>
    <p:sldId id="382" r:id="rId17"/>
    <p:sldId id="383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9e0de41ea48b79" providerId="LiveId" clId="{7535B279-DB69-4BD4-AE44-4138CCBC4FB5}"/>
    <pc:docChg chg="undo custSel addSld delSld modSld">
      <pc:chgData name="" userId="c69e0de41ea48b79" providerId="LiveId" clId="{7535B279-DB69-4BD4-AE44-4138CCBC4FB5}" dt="2021-07-14T19:44:38.799" v="1477" actId="2696"/>
      <pc:docMkLst>
        <pc:docMk/>
      </pc:docMkLst>
      <pc:sldChg chg="del">
        <pc:chgData name="" userId="c69e0de41ea48b79" providerId="LiveId" clId="{7535B279-DB69-4BD4-AE44-4138CCBC4FB5}" dt="2021-07-14T17:18:13.378" v="122" actId="2696"/>
        <pc:sldMkLst>
          <pc:docMk/>
          <pc:sldMk cId="3740053798" sldId="328"/>
        </pc:sldMkLst>
      </pc:sldChg>
      <pc:sldChg chg="del">
        <pc:chgData name="" userId="c69e0de41ea48b79" providerId="LiveId" clId="{7535B279-DB69-4BD4-AE44-4138CCBC4FB5}" dt="2021-07-14T17:18:13.393" v="123" actId="2696"/>
        <pc:sldMkLst>
          <pc:docMk/>
          <pc:sldMk cId="3453995118" sldId="329"/>
        </pc:sldMkLst>
      </pc:sldChg>
      <pc:sldChg chg="del">
        <pc:chgData name="" userId="c69e0de41ea48b79" providerId="LiveId" clId="{7535B279-DB69-4BD4-AE44-4138CCBC4FB5}" dt="2021-07-14T17:18:51.582" v="124" actId="2696"/>
        <pc:sldMkLst>
          <pc:docMk/>
          <pc:sldMk cId="4184449178" sldId="330"/>
        </pc:sldMkLst>
      </pc:sldChg>
      <pc:sldChg chg="del">
        <pc:chgData name="" userId="c69e0de41ea48b79" providerId="LiveId" clId="{7535B279-DB69-4BD4-AE44-4138CCBC4FB5}" dt="2021-07-14T17:18:51.598" v="125" actId="2696"/>
        <pc:sldMkLst>
          <pc:docMk/>
          <pc:sldMk cId="2960321281" sldId="331"/>
        </pc:sldMkLst>
      </pc:sldChg>
      <pc:sldChg chg="del">
        <pc:chgData name="" userId="c69e0de41ea48b79" providerId="LiveId" clId="{7535B279-DB69-4BD4-AE44-4138CCBC4FB5}" dt="2021-07-14T17:18:13.378" v="121" actId="2696"/>
        <pc:sldMkLst>
          <pc:docMk/>
          <pc:sldMk cId="492410904" sldId="341"/>
        </pc:sldMkLst>
      </pc:sldChg>
      <pc:sldChg chg="delSp modSp">
        <pc:chgData name="" userId="c69e0de41ea48b79" providerId="LiveId" clId="{7535B279-DB69-4BD4-AE44-4138CCBC4FB5}" dt="2021-07-14T17:12:22.961" v="113" actId="404"/>
        <pc:sldMkLst>
          <pc:docMk/>
          <pc:sldMk cId="3008001669" sldId="345"/>
        </pc:sldMkLst>
        <pc:spChg chg="mod">
          <ac:chgData name="" userId="c69e0de41ea48b79" providerId="LiveId" clId="{7535B279-DB69-4BD4-AE44-4138CCBC4FB5}" dt="2021-07-14T17:12:22.961" v="113" actId="404"/>
          <ac:spMkLst>
            <pc:docMk/>
            <pc:sldMk cId="3008001669" sldId="345"/>
            <ac:spMk id="2" creationId="{79992833-882C-4A68-BBD6-EA0B5C8E235F}"/>
          </ac:spMkLst>
        </pc:spChg>
        <pc:spChg chg="del">
          <ac:chgData name="" userId="c69e0de41ea48b79" providerId="LiveId" clId="{7535B279-DB69-4BD4-AE44-4138CCBC4FB5}" dt="2021-07-14T17:12:04.801" v="108" actId="478"/>
          <ac:spMkLst>
            <pc:docMk/>
            <pc:sldMk cId="3008001669" sldId="345"/>
            <ac:spMk id="3" creationId="{B552160C-B9E1-4ADB-977C-C43D9E67BF0E}"/>
          </ac:spMkLst>
        </pc:spChg>
      </pc:sldChg>
      <pc:sldChg chg="modSp add">
        <pc:chgData name="" userId="c69e0de41ea48b79" providerId="LiveId" clId="{7535B279-DB69-4BD4-AE44-4138CCBC4FB5}" dt="2021-07-14T17:14:14.176" v="120" actId="1076"/>
        <pc:sldMkLst>
          <pc:docMk/>
          <pc:sldMk cId="2876290612" sldId="346"/>
        </pc:sldMkLst>
        <pc:spChg chg="mod">
          <ac:chgData name="" userId="c69e0de41ea48b79" providerId="LiveId" clId="{7535B279-DB69-4BD4-AE44-4138CCBC4FB5}" dt="2021-07-14T17:14:01.900" v="119" actId="403"/>
          <ac:spMkLst>
            <pc:docMk/>
            <pc:sldMk cId="2876290612" sldId="346"/>
            <ac:spMk id="2" creationId="{5F271DDB-EBB7-4F81-B421-A3AF0CEE5C45}"/>
          </ac:spMkLst>
        </pc:spChg>
        <pc:spChg chg="mod">
          <ac:chgData name="" userId="c69e0de41ea48b79" providerId="LiveId" clId="{7535B279-DB69-4BD4-AE44-4138CCBC4FB5}" dt="2021-07-14T17:14:14.176" v="120" actId="1076"/>
          <ac:spMkLst>
            <pc:docMk/>
            <pc:sldMk cId="2876290612" sldId="346"/>
            <ac:spMk id="3" creationId="{B08F50F7-6C57-4E1A-886A-ACBCAF7DFAE9}"/>
          </ac:spMkLst>
        </pc:spChg>
      </pc:sldChg>
      <pc:sldChg chg="addSp modSp add">
        <pc:chgData name="" userId="c69e0de41ea48b79" providerId="LiveId" clId="{7535B279-DB69-4BD4-AE44-4138CCBC4FB5}" dt="2021-07-14T18:42:33.820" v="895" actId="20577"/>
        <pc:sldMkLst>
          <pc:docMk/>
          <pc:sldMk cId="3564608945" sldId="347"/>
        </pc:sldMkLst>
        <pc:spChg chg="mod">
          <ac:chgData name="" userId="c69e0de41ea48b79" providerId="LiveId" clId="{7535B279-DB69-4BD4-AE44-4138CCBC4FB5}" dt="2021-07-14T17:45:44.350" v="142" actId="20577"/>
          <ac:spMkLst>
            <pc:docMk/>
            <pc:sldMk cId="3564608945" sldId="347"/>
            <ac:spMk id="2" creationId="{DE76C07A-9D1E-4853-88B0-613A8C84A449}"/>
          </ac:spMkLst>
        </pc:spChg>
        <pc:spChg chg="mod">
          <ac:chgData name="" userId="c69e0de41ea48b79" providerId="LiveId" clId="{7535B279-DB69-4BD4-AE44-4138CCBC4FB5}" dt="2021-07-14T18:42:33.820" v="895" actId="20577"/>
          <ac:spMkLst>
            <pc:docMk/>
            <pc:sldMk cId="3564608945" sldId="347"/>
            <ac:spMk id="3" creationId="{129B3C8F-FB64-45A3-8ED5-058C23FE0E2F}"/>
          </ac:spMkLst>
        </pc:spChg>
        <pc:spChg chg="add mod">
          <ac:chgData name="" userId="c69e0de41ea48b79" providerId="LiveId" clId="{7535B279-DB69-4BD4-AE44-4138CCBC4FB5}" dt="2021-07-14T18:19:09.562" v="387" actId="1076"/>
          <ac:spMkLst>
            <pc:docMk/>
            <pc:sldMk cId="3564608945" sldId="347"/>
            <ac:spMk id="5" creationId="{F70259AE-D59C-418A-B3FC-3B776878BEEC}"/>
          </ac:spMkLst>
        </pc:spChg>
      </pc:sldChg>
      <pc:sldChg chg="modSp add">
        <pc:chgData name="" userId="c69e0de41ea48b79" providerId="LiveId" clId="{7535B279-DB69-4BD4-AE44-4138CCBC4FB5}" dt="2021-07-14T19:10:08.843" v="1444" actId="20577"/>
        <pc:sldMkLst>
          <pc:docMk/>
          <pc:sldMk cId="157323140" sldId="348"/>
        </pc:sldMkLst>
        <pc:spChg chg="mod">
          <ac:chgData name="" userId="c69e0de41ea48b79" providerId="LiveId" clId="{7535B279-DB69-4BD4-AE44-4138CCBC4FB5}" dt="2021-07-14T19:09:39.945" v="1358" actId="20577"/>
          <ac:spMkLst>
            <pc:docMk/>
            <pc:sldMk cId="157323140" sldId="348"/>
            <ac:spMk id="2" creationId="{604159CA-1347-4CFA-BAEC-4EBBB03BD38F}"/>
          </ac:spMkLst>
        </pc:spChg>
        <pc:spChg chg="mod">
          <ac:chgData name="" userId="c69e0de41ea48b79" providerId="LiveId" clId="{7535B279-DB69-4BD4-AE44-4138CCBC4FB5}" dt="2021-07-14T19:10:08.843" v="1444" actId="20577"/>
          <ac:spMkLst>
            <pc:docMk/>
            <pc:sldMk cId="157323140" sldId="348"/>
            <ac:spMk id="3" creationId="{8EE6BBD2-4BF1-4BDA-A97A-16F48C303852}"/>
          </ac:spMkLst>
        </pc:spChg>
      </pc:sldChg>
      <pc:sldChg chg="add">
        <pc:chgData name="" userId="c69e0de41ea48b79" providerId="LiveId" clId="{7535B279-DB69-4BD4-AE44-4138CCBC4FB5}" dt="2021-07-14T19:14:35.419" v="1445"/>
        <pc:sldMkLst>
          <pc:docMk/>
          <pc:sldMk cId="464203049" sldId="374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921299368" sldId="375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1381252829" sldId="376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206711551" sldId="377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2650435978" sldId="378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3793202458" sldId="379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318068137" sldId="380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951223290" sldId="381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3104755419" sldId="382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2374312674" sldId="383"/>
        </pc:sldMkLst>
      </pc:sldChg>
      <pc:sldChg chg="add del">
        <pc:chgData name="" userId="c69e0de41ea48b79" providerId="LiveId" clId="{7535B279-DB69-4BD4-AE44-4138CCBC4FB5}" dt="2021-07-14T19:44:38.643" v="1466" actId="2696"/>
        <pc:sldMkLst>
          <pc:docMk/>
          <pc:sldMk cId="1790104602" sldId="384"/>
        </pc:sldMkLst>
      </pc:sldChg>
      <pc:sldChg chg="add del">
        <pc:chgData name="" userId="c69e0de41ea48b79" providerId="LiveId" clId="{7535B279-DB69-4BD4-AE44-4138CCBC4FB5}" dt="2021-07-14T19:44:38.658" v="1467" actId="2696"/>
        <pc:sldMkLst>
          <pc:docMk/>
          <pc:sldMk cId="2168108137" sldId="385"/>
        </pc:sldMkLst>
      </pc:sldChg>
      <pc:sldChg chg="add del">
        <pc:chgData name="" userId="c69e0de41ea48b79" providerId="LiveId" clId="{7535B279-DB69-4BD4-AE44-4138CCBC4FB5}" dt="2021-07-14T19:44:38.674" v="1468" actId="2696"/>
        <pc:sldMkLst>
          <pc:docMk/>
          <pc:sldMk cId="384684873" sldId="386"/>
        </pc:sldMkLst>
      </pc:sldChg>
      <pc:sldChg chg="add del">
        <pc:chgData name="" userId="c69e0de41ea48b79" providerId="LiveId" clId="{7535B279-DB69-4BD4-AE44-4138CCBC4FB5}" dt="2021-07-14T19:44:38.689" v="1469" actId="2696"/>
        <pc:sldMkLst>
          <pc:docMk/>
          <pc:sldMk cId="2824449811" sldId="387"/>
        </pc:sldMkLst>
      </pc:sldChg>
      <pc:sldChg chg="add del">
        <pc:chgData name="" userId="c69e0de41ea48b79" providerId="LiveId" clId="{7535B279-DB69-4BD4-AE44-4138CCBC4FB5}" dt="2021-07-14T19:44:38.705" v="1470" actId="2696"/>
        <pc:sldMkLst>
          <pc:docMk/>
          <pc:sldMk cId="679689916" sldId="388"/>
        </pc:sldMkLst>
      </pc:sldChg>
      <pc:sldChg chg="add del">
        <pc:chgData name="" userId="c69e0de41ea48b79" providerId="LiveId" clId="{7535B279-DB69-4BD4-AE44-4138CCBC4FB5}" dt="2021-07-14T19:44:38.721" v="1471" actId="2696"/>
        <pc:sldMkLst>
          <pc:docMk/>
          <pc:sldMk cId="3177231267" sldId="389"/>
        </pc:sldMkLst>
      </pc:sldChg>
      <pc:sldChg chg="add del">
        <pc:chgData name="" userId="c69e0de41ea48b79" providerId="LiveId" clId="{7535B279-DB69-4BD4-AE44-4138CCBC4FB5}" dt="2021-07-14T19:44:38.736" v="1472" actId="2696"/>
        <pc:sldMkLst>
          <pc:docMk/>
          <pc:sldMk cId="1994316031" sldId="390"/>
        </pc:sldMkLst>
      </pc:sldChg>
      <pc:sldChg chg="add del">
        <pc:chgData name="" userId="c69e0de41ea48b79" providerId="LiveId" clId="{7535B279-DB69-4BD4-AE44-4138CCBC4FB5}" dt="2021-07-14T19:44:38.768" v="1474" actId="2696"/>
        <pc:sldMkLst>
          <pc:docMk/>
          <pc:sldMk cId="2315566792" sldId="391"/>
        </pc:sldMkLst>
      </pc:sldChg>
      <pc:sldChg chg="add del">
        <pc:chgData name="" userId="c69e0de41ea48b79" providerId="LiveId" clId="{7535B279-DB69-4BD4-AE44-4138CCBC4FB5}" dt="2021-07-14T19:44:38.768" v="1475" actId="2696"/>
        <pc:sldMkLst>
          <pc:docMk/>
          <pc:sldMk cId="3562176774" sldId="392"/>
        </pc:sldMkLst>
      </pc:sldChg>
      <pc:sldChg chg="add del">
        <pc:chgData name="" userId="c69e0de41ea48b79" providerId="LiveId" clId="{7535B279-DB69-4BD4-AE44-4138CCBC4FB5}" dt="2021-07-14T19:44:38.783" v="1476" actId="2696"/>
        <pc:sldMkLst>
          <pc:docMk/>
          <pc:sldMk cId="2713897772" sldId="393"/>
        </pc:sldMkLst>
      </pc:sldChg>
      <pc:sldChg chg="add del">
        <pc:chgData name="" userId="c69e0de41ea48b79" providerId="LiveId" clId="{7535B279-DB69-4BD4-AE44-4138CCBC4FB5}" dt="2021-07-14T19:44:38.799" v="1477" actId="2696"/>
        <pc:sldMkLst>
          <pc:docMk/>
          <pc:sldMk cId="3749230814" sldId="394"/>
        </pc:sldMkLst>
      </pc:sldChg>
      <pc:sldChg chg="add del">
        <pc:chgData name="" userId="c69e0de41ea48b79" providerId="LiveId" clId="{7535B279-DB69-4BD4-AE44-4138CCBC4FB5}" dt="2021-07-14T19:44:38.752" v="1473" actId="2696"/>
        <pc:sldMkLst>
          <pc:docMk/>
          <pc:sldMk cId="1170222651" sldId="497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1823672026" sldId="504"/>
        </pc:sldMkLst>
      </pc:sldChg>
      <pc:sldChg chg="add">
        <pc:chgData name="" userId="c69e0de41ea48b79" providerId="LiveId" clId="{7535B279-DB69-4BD4-AE44-4138CCBC4FB5}" dt="2021-07-14T19:14:35.419" v="1445"/>
        <pc:sldMkLst>
          <pc:docMk/>
          <pc:sldMk cId="1551919457" sldId="505"/>
        </pc:sldMkLst>
      </pc:sldChg>
      <pc:sldChg chg="addSp delSp modSp add">
        <pc:chgData name="" userId="c69e0de41ea48b79" providerId="LiveId" clId="{7535B279-DB69-4BD4-AE44-4138CCBC4FB5}" dt="2021-07-14T19:18:33.945" v="1465" actId="20577"/>
        <pc:sldMkLst>
          <pc:docMk/>
          <pc:sldMk cId="700154913" sldId="506"/>
        </pc:sldMkLst>
        <pc:spChg chg="del">
          <ac:chgData name="" userId="c69e0de41ea48b79" providerId="LiveId" clId="{7535B279-DB69-4BD4-AE44-4138CCBC4FB5}" dt="2021-07-14T19:18:29.130" v="1447"/>
          <ac:spMkLst>
            <pc:docMk/>
            <pc:sldMk cId="700154913" sldId="506"/>
            <ac:spMk id="2" creationId="{CF48180D-0CB5-42CA-96C6-3BD94125328E}"/>
          </ac:spMkLst>
        </pc:spChg>
        <pc:spChg chg="del">
          <ac:chgData name="" userId="c69e0de41ea48b79" providerId="LiveId" clId="{7535B279-DB69-4BD4-AE44-4138CCBC4FB5}" dt="2021-07-14T19:18:29.130" v="1447"/>
          <ac:spMkLst>
            <pc:docMk/>
            <pc:sldMk cId="700154913" sldId="506"/>
            <ac:spMk id="3" creationId="{EF1280B6-DE6E-4E33-89BD-5F8F78E5428B}"/>
          </ac:spMkLst>
        </pc:spChg>
        <pc:spChg chg="add mod">
          <ac:chgData name="" userId="c69e0de41ea48b79" providerId="LiveId" clId="{7535B279-DB69-4BD4-AE44-4138CCBC4FB5}" dt="2021-07-14T19:18:33.945" v="1465" actId="20577"/>
          <ac:spMkLst>
            <pc:docMk/>
            <pc:sldMk cId="700154913" sldId="506"/>
            <ac:spMk id="5" creationId="{14B536C7-D8A5-408E-872B-B7F3DFFCF1B9}"/>
          </ac:spMkLst>
        </pc:spChg>
        <pc:spChg chg="add mod">
          <ac:chgData name="" userId="c69e0de41ea48b79" providerId="LiveId" clId="{7535B279-DB69-4BD4-AE44-4138CCBC4FB5}" dt="2021-07-14T19:18:29.130" v="1447"/>
          <ac:spMkLst>
            <pc:docMk/>
            <pc:sldMk cId="700154913" sldId="506"/>
            <ac:spMk id="6" creationId="{8423DC69-2850-4421-BB01-AD2E462575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21EC9-8821-4D5D-AFB1-70A855684613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09D61-0F0C-4A40-A47E-D3E70748CC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98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4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6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3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71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1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40202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6741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9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1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2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29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seint.sourceforge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92833-882C-4A68-BBD6-EA0B5C8E2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9600" dirty="0"/>
              <a:t>1.4 Expresión de Algoritmos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248A4E-F858-43CF-8CEC-6DA3C55D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0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54820"/>
          </a:xfrm>
        </p:spPr>
        <p:txBody>
          <a:bodyPr/>
          <a:lstStyle/>
          <a:p>
            <a:r>
              <a:rPr lang="es-ES" sz="2000" dirty="0"/>
              <a:t>Diagramas de Flujo </a:t>
            </a:r>
            <a:r>
              <a:rPr lang="es-ES" dirty="0"/>
              <a:t>– Reglas </a:t>
            </a:r>
            <a:r>
              <a:rPr lang="es-ES"/>
              <a:t>para Crear Diagramas de Flujo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84096"/>
            <a:ext cx="9630837" cy="51193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dirty="0"/>
              <a:t>Todo diagrama debe tener un único inicio y un único fin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4274540" y="2692550"/>
            <a:ext cx="1837502" cy="1029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Inicio</a:t>
            </a:r>
          </a:p>
        </p:txBody>
      </p:sp>
      <p:sp>
        <p:nvSpPr>
          <p:cNvPr id="14" name="Elipse 13"/>
          <p:cNvSpPr/>
          <p:nvPr/>
        </p:nvSpPr>
        <p:spPr>
          <a:xfrm>
            <a:off x="4155312" y="5307595"/>
            <a:ext cx="2075957" cy="10611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Fin</a:t>
            </a:r>
          </a:p>
        </p:txBody>
      </p:sp>
      <p:cxnSp>
        <p:nvCxnSpPr>
          <p:cNvPr id="9" name="Conector recto de flecha 8"/>
          <p:cNvCxnSpPr>
            <a:stCxn id="6" idx="4"/>
            <a:endCxn id="14" idx="0"/>
          </p:cNvCxnSpPr>
          <p:nvPr/>
        </p:nvCxnSpPr>
        <p:spPr>
          <a:xfrm>
            <a:off x="5193291" y="3721768"/>
            <a:ext cx="0" cy="1585827"/>
          </a:xfrm>
          <a:prstGeom prst="straightConnector1">
            <a:avLst/>
          </a:prstGeom>
          <a:ln w="38100" cmpd="sng"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43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37778"/>
          </a:xfrm>
        </p:spPr>
        <p:txBody>
          <a:bodyPr/>
          <a:lstStyle/>
          <a:p>
            <a:r>
              <a:rPr lang="es-ES" sz="2000" dirty="0"/>
              <a:t>Diagramas de Flujo </a:t>
            </a:r>
            <a:r>
              <a:rPr lang="es-ES" dirty="0"/>
              <a:t>– Reglas para Crear Diagramas </a:t>
            </a:r>
            <a:r>
              <a:rPr lang="es-ES"/>
              <a:t>de Flujo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3053" y="2077572"/>
            <a:ext cx="9630837" cy="116153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sz="2400" dirty="0"/>
              <a:t>Las líneas para indicar el flujo deben ser rectas, verticales y horizontales.  Deben indicar la dirección del flujo con una flecha y no cruzarse o saltarse.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cxnSp>
        <p:nvCxnSpPr>
          <p:cNvPr id="31" name="Conector curvado 30"/>
          <p:cNvCxnSpPr/>
          <p:nvPr/>
        </p:nvCxnSpPr>
        <p:spPr>
          <a:xfrm>
            <a:off x="7860828" y="5298339"/>
            <a:ext cx="1229101" cy="314054"/>
          </a:xfrm>
          <a:prstGeom prst="curvedConnector3">
            <a:avLst>
              <a:gd name="adj1" fmla="val 50000"/>
            </a:avLst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Agrupar 37"/>
          <p:cNvGrpSpPr/>
          <p:nvPr/>
        </p:nvGrpSpPr>
        <p:grpSpPr>
          <a:xfrm>
            <a:off x="1267967" y="3755997"/>
            <a:ext cx="3448411" cy="2227019"/>
            <a:chOff x="1515891" y="5065831"/>
            <a:chExt cx="2021189" cy="1163541"/>
          </a:xfrm>
        </p:grpSpPr>
        <p:grpSp>
          <p:nvGrpSpPr>
            <p:cNvPr id="19" name="Agrupar 18"/>
            <p:cNvGrpSpPr/>
            <p:nvPr/>
          </p:nvGrpSpPr>
          <p:grpSpPr>
            <a:xfrm>
              <a:off x="1515891" y="5065831"/>
              <a:ext cx="2021189" cy="832929"/>
              <a:chOff x="1638801" y="1857011"/>
              <a:chExt cx="2021189" cy="832929"/>
            </a:xfrm>
          </p:grpSpPr>
          <p:cxnSp>
            <p:nvCxnSpPr>
              <p:cNvPr id="20" name="Conector recto de flecha 19"/>
              <p:cNvCxnSpPr/>
              <p:nvPr/>
            </p:nvCxnSpPr>
            <p:spPr>
              <a:xfrm flipV="1">
                <a:off x="1679771" y="2075491"/>
                <a:ext cx="1147162" cy="13654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>
                <a:off x="1638801" y="2457823"/>
                <a:ext cx="1147161" cy="1365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>
                <a:off x="3195663" y="1884321"/>
                <a:ext cx="13657" cy="805619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 flipV="1">
                <a:off x="3646333" y="1857011"/>
                <a:ext cx="13657" cy="76465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CuadroTexto 35"/>
            <p:cNvSpPr txBox="1"/>
            <p:nvPr/>
          </p:nvSpPr>
          <p:spPr>
            <a:xfrm>
              <a:off x="1775368" y="6036409"/>
              <a:ext cx="1229101" cy="192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Correcto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5967664" y="3480736"/>
            <a:ext cx="3170946" cy="2502280"/>
            <a:chOff x="7185589" y="4781295"/>
            <a:chExt cx="1950729" cy="1528193"/>
          </a:xfrm>
        </p:grpSpPr>
        <p:cxnSp>
          <p:nvCxnSpPr>
            <p:cNvPr id="12" name="Conector recto de flecha 11"/>
            <p:cNvCxnSpPr/>
            <p:nvPr/>
          </p:nvCxnSpPr>
          <p:spPr>
            <a:xfrm>
              <a:off x="7647740" y="4820059"/>
              <a:ext cx="27313" cy="83292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>
              <a:off x="7224384" y="4915640"/>
              <a:ext cx="600893" cy="65541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>
              <a:off x="8510288" y="4781295"/>
              <a:ext cx="27313" cy="83292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8086930" y="5149967"/>
              <a:ext cx="1049388" cy="1145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uadroTexto 36"/>
            <p:cNvSpPr txBox="1"/>
            <p:nvPr/>
          </p:nvSpPr>
          <p:spPr>
            <a:xfrm>
              <a:off x="7185589" y="6036409"/>
              <a:ext cx="1459088" cy="273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Incorrecto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67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192"/>
          </a:xfrm>
        </p:spPr>
        <p:txBody>
          <a:bodyPr/>
          <a:lstStyle/>
          <a:p>
            <a:r>
              <a:rPr lang="es-ES" sz="2000" dirty="0"/>
              <a:t>Diagramas de Flujo </a:t>
            </a:r>
            <a:r>
              <a:rPr lang="es-ES" dirty="0"/>
              <a:t>– Reglas para crear Diagramas 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41358"/>
            <a:ext cx="9630837" cy="445569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MX" sz="2400" dirty="0"/>
              <a:t>Todas las líneas para indicar el flujo y la dirección del diagrama deben estar conectadas siempre a cualquier otro símbolo. </a:t>
            </a:r>
            <a:endParaRPr lang="es-ES" sz="2400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s-MX" sz="2400" dirty="0"/>
              <a:t>El diagrama de flujo debe ser construido de arriba abajo y de izquierda a derecha.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s-MX" sz="2400" dirty="0"/>
              <a:t>La notación y símbolos son independientes de un lenguaje de programación.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0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192"/>
          </a:xfrm>
        </p:spPr>
        <p:txBody>
          <a:bodyPr/>
          <a:lstStyle/>
          <a:p>
            <a:r>
              <a:rPr lang="es-ES" sz="2000" dirty="0"/>
              <a:t>Diagramas de Flujo </a:t>
            </a:r>
            <a:r>
              <a:rPr lang="es-ES" dirty="0"/>
              <a:t>– Reglas para crear Diagramas 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41358"/>
            <a:ext cx="9630837" cy="445569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es-MX" sz="2400" dirty="0"/>
              <a:t>Si la tarea a realizar es compleja se pueden hacer anotaciones para que nos ayuden a comprender lo que hicimos. </a:t>
            </a:r>
          </a:p>
          <a:p>
            <a:pPr marL="457200" indent="-457200" algn="just">
              <a:buFont typeface="+mj-lt"/>
              <a:buAutoNum type="arabicPeriod" startAt="6"/>
            </a:pPr>
            <a:r>
              <a:rPr lang="es-MX" sz="2400" dirty="0"/>
              <a:t>Si el diagrama de flujo requiere de más de una página para su realizacion debemos utilizar el conector correspondiente y enumerarlos.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1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4444"/>
          </a:xfrm>
        </p:spPr>
        <p:txBody>
          <a:bodyPr/>
          <a:lstStyle/>
          <a:p>
            <a:r>
              <a:rPr lang="es-ES" sz="2000" dirty="0"/>
              <a:t>Diagramas de Flujo </a:t>
            </a:r>
            <a:r>
              <a:rPr lang="es-ES" dirty="0"/>
              <a:t>– Reglas para Crear Diagramas </a:t>
            </a:r>
            <a:r>
              <a:rPr lang="es-ES"/>
              <a:t>de Flujo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2007169"/>
            <a:ext cx="9630837" cy="94808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s-MX" sz="2400" dirty="0"/>
              <a:t>No puede llegar más de una línea de dirección y flujo a un símbolo.</a:t>
            </a:r>
          </a:p>
          <a:p>
            <a:pPr marL="457200" indent="-457200">
              <a:buFont typeface="+mj-lt"/>
              <a:buAutoNum type="arabicPeriod" startAt="8"/>
            </a:pPr>
            <a:endParaRPr lang="es-MX" sz="2400" dirty="0"/>
          </a:p>
          <a:p>
            <a:pPr marL="457200" indent="-457200">
              <a:buFont typeface="+mj-lt"/>
              <a:buAutoNum type="arabicPeriod" startAt="8"/>
            </a:pPr>
            <a:endParaRPr lang="es-MX" sz="2400" dirty="0"/>
          </a:p>
          <a:p>
            <a:pPr marL="457200" indent="-457200">
              <a:buFont typeface="+mj-lt"/>
              <a:buAutoNum type="arabicPeriod" startAt="8"/>
            </a:pPr>
            <a:endParaRPr lang="es-MX" sz="2400" dirty="0"/>
          </a:p>
          <a:p>
            <a:pPr marL="457200" indent="-457200">
              <a:buFont typeface="+mj-lt"/>
              <a:buAutoNum type="arabicPeriod" startAt="8"/>
            </a:pPr>
            <a:endParaRPr lang="es-MX" sz="2400" dirty="0"/>
          </a:p>
          <a:p>
            <a:pPr marL="457200" indent="-457200">
              <a:buFont typeface="+mj-lt"/>
              <a:buAutoNum type="arabicPeriod" startAt="8"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grpSp>
        <p:nvGrpSpPr>
          <p:cNvPr id="20" name="Agrupar 19"/>
          <p:cNvGrpSpPr/>
          <p:nvPr/>
        </p:nvGrpSpPr>
        <p:grpSpPr>
          <a:xfrm>
            <a:off x="778416" y="3585556"/>
            <a:ext cx="2417232" cy="2301900"/>
            <a:chOff x="846701" y="1734120"/>
            <a:chExt cx="2417232" cy="2301900"/>
          </a:xfrm>
        </p:grpSpPr>
        <p:sp>
          <p:nvSpPr>
            <p:cNvPr id="5" name="Rectángulo 4"/>
            <p:cNvSpPr/>
            <p:nvPr/>
          </p:nvSpPr>
          <p:spPr>
            <a:xfrm>
              <a:off x="846701" y="2553402"/>
              <a:ext cx="2417232" cy="1065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>
              <a:off x="1707072" y="1734120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2280652" y="1734120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/>
            <p:cNvSpPr txBox="1"/>
            <p:nvPr/>
          </p:nvSpPr>
          <p:spPr>
            <a:xfrm>
              <a:off x="1338341" y="3653693"/>
              <a:ext cx="1420295" cy="38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Incorrecto</a:t>
              </a:r>
            </a:p>
          </p:txBody>
        </p:sp>
      </p:grpSp>
      <p:sp>
        <p:nvSpPr>
          <p:cNvPr id="10" name="CuadroTexto 9"/>
          <p:cNvSpPr txBox="1"/>
          <p:nvPr/>
        </p:nvSpPr>
        <p:spPr>
          <a:xfrm>
            <a:off x="6625686" y="5505129"/>
            <a:ext cx="1420295" cy="38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Correcto</a:t>
            </a:r>
          </a:p>
        </p:txBody>
      </p:sp>
      <p:grpSp>
        <p:nvGrpSpPr>
          <p:cNvPr id="21" name="Agrupar 20"/>
          <p:cNvGrpSpPr/>
          <p:nvPr/>
        </p:nvGrpSpPr>
        <p:grpSpPr>
          <a:xfrm>
            <a:off x="4700063" y="3503637"/>
            <a:ext cx="2674530" cy="1968456"/>
            <a:chOff x="5150744" y="1652201"/>
            <a:chExt cx="2674530" cy="1968456"/>
          </a:xfrm>
        </p:grpSpPr>
        <p:sp>
          <p:nvSpPr>
            <p:cNvPr id="9" name="Rectángulo 8"/>
            <p:cNvSpPr/>
            <p:nvPr/>
          </p:nvSpPr>
          <p:spPr>
            <a:xfrm>
              <a:off x="5150744" y="2555602"/>
              <a:ext cx="2417232" cy="1065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6336699" y="1652201"/>
              <a:ext cx="29490" cy="903392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/>
            <p:nvPr/>
          </p:nvCxnSpPr>
          <p:spPr>
            <a:xfrm rot="10800000" flipV="1">
              <a:off x="6404980" y="1734127"/>
              <a:ext cx="1420294" cy="273091"/>
            </a:xfrm>
            <a:prstGeom prst="bentConnector3">
              <a:avLst>
                <a:gd name="adj1" fmla="val 50000"/>
              </a:avLst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Agrupar 21"/>
          <p:cNvGrpSpPr/>
          <p:nvPr/>
        </p:nvGrpSpPr>
        <p:grpSpPr>
          <a:xfrm>
            <a:off x="7515513" y="3492183"/>
            <a:ext cx="2417232" cy="1968456"/>
            <a:chOff x="5150744" y="1652201"/>
            <a:chExt cx="2417232" cy="1968456"/>
          </a:xfrm>
        </p:grpSpPr>
        <p:sp>
          <p:nvSpPr>
            <p:cNvPr id="23" name="Rectángulo 22"/>
            <p:cNvSpPr/>
            <p:nvPr/>
          </p:nvSpPr>
          <p:spPr>
            <a:xfrm>
              <a:off x="5150744" y="2555602"/>
              <a:ext cx="2417232" cy="10650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>
              <a:off x="6336699" y="1652201"/>
              <a:ext cx="29490" cy="903392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68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192"/>
          </a:xfrm>
        </p:spPr>
        <p:txBody>
          <a:bodyPr/>
          <a:lstStyle/>
          <a:p>
            <a:r>
              <a:rPr lang="es-ES" sz="2000" dirty="0"/>
              <a:t>Diagramas de Flujo </a:t>
            </a:r>
            <a:r>
              <a:rPr lang="es-ES" dirty="0"/>
              <a:t>– Reglas para crear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33645"/>
            <a:ext cx="9630837" cy="73261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s-MX" sz="2400" dirty="0"/>
              <a:t>Solamente los símbolos de decisión y decisión múltiple poseen varias líneas de salida para múltiples caminos. </a:t>
            </a:r>
          </a:p>
          <a:p>
            <a:pPr marL="457200" indent="-457200">
              <a:buFont typeface="+mj-lt"/>
              <a:buAutoNum type="arabicPeriod" startAt="9"/>
            </a:pPr>
            <a:endParaRPr lang="es-MX" sz="2400" dirty="0"/>
          </a:p>
          <a:p>
            <a:pPr marL="457200" indent="-457200">
              <a:buFont typeface="+mj-lt"/>
              <a:buAutoNum type="arabicPeriod" startAt="9"/>
            </a:pPr>
            <a:endParaRPr lang="es-MX" sz="2400" dirty="0"/>
          </a:p>
          <a:p>
            <a:pPr marL="457200" indent="-457200">
              <a:buFont typeface="+mj-lt"/>
              <a:buAutoNum type="arabicPeriod" startAt="9"/>
            </a:pPr>
            <a:endParaRPr lang="es-MX" sz="2400" dirty="0"/>
          </a:p>
          <a:p>
            <a:pPr marL="457200" indent="-457200">
              <a:buFont typeface="+mj-lt"/>
              <a:buAutoNum type="arabicPeriod" startAt="9"/>
            </a:pPr>
            <a:endParaRPr lang="es-MX" sz="2400" dirty="0"/>
          </a:p>
          <a:p>
            <a:pPr marL="0" indent="0">
              <a:buNone/>
            </a:pPr>
            <a:endParaRPr lang="es-MX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1201773" y="5879408"/>
            <a:ext cx="24035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Incorrecto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554340" y="5879408"/>
            <a:ext cx="23604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Correcto</a:t>
            </a:r>
          </a:p>
        </p:txBody>
      </p:sp>
      <p:grpSp>
        <p:nvGrpSpPr>
          <p:cNvPr id="56" name="Agrupar 55"/>
          <p:cNvGrpSpPr/>
          <p:nvPr/>
        </p:nvGrpSpPr>
        <p:grpSpPr>
          <a:xfrm>
            <a:off x="245820" y="2485145"/>
            <a:ext cx="2499172" cy="2512437"/>
            <a:chOff x="245820" y="2485145"/>
            <a:chExt cx="2499172" cy="2512437"/>
          </a:xfrm>
        </p:grpSpPr>
        <p:sp>
          <p:nvSpPr>
            <p:cNvPr id="5" name="Rectángulo 4"/>
            <p:cNvSpPr/>
            <p:nvPr/>
          </p:nvSpPr>
          <p:spPr>
            <a:xfrm>
              <a:off x="778416" y="3304426"/>
              <a:ext cx="1966576" cy="90117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" name="Conector recto de flecha 5"/>
            <p:cNvCxnSpPr/>
            <p:nvPr/>
          </p:nvCxnSpPr>
          <p:spPr>
            <a:xfrm>
              <a:off x="1843637" y="2485145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/>
            <p:cNvCxnSpPr/>
            <p:nvPr/>
          </p:nvCxnSpPr>
          <p:spPr>
            <a:xfrm>
              <a:off x="1857293" y="4191963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5" idx="1"/>
            </p:cNvCxnSpPr>
            <p:nvPr/>
          </p:nvCxnSpPr>
          <p:spPr>
            <a:xfrm flipH="1" flipV="1">
              <a:off x="245820" y="3727693"/>
              <a:ext cx="532596" cy="27322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3036113" y="2352998"/>
            <a:ext cx="2426550" cy="2526093"/>
            <a:chOff x="3036113" y="2352998"/>
            <a:chExt cx="2426550" cy="2526093"/>
          </a:xfrm>
        </p:grpSpPr>
        <p:sp>
          <p:nvSpPr>
            <p:cNvPr id="14" name="Decisión 13"/>
            <p:cNvSpPr/>
            <p:nvPr/>
          </p:nvSpPr>
          <p:spPr>
            <a:xfrm>
              <a:off x="3591698" y="3140547"/>
              <a:ext cx="1379324" cy="122891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>
              <a:off x="4251556" y="2352998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4278870" y="4328494"/>
              <a:ext cx="9318" cy="55059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4975360" y="3755002"/>
              <a:ext cx="487303" cy="441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 flipV="1">
              <a:off x="3036113" y="3745763"/>
              <a:ext cx="623869" cy="923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Conector recto 38"/>
          <p:cNvCxnSpPr/>
          <p:nvPr/>
        </p:nvCxnSpPr>
        <p:spPr>
          <a:xfrm>
            <a:off x="5722148" y="2102801"/>
            <a:ext cx="13657" cy="4519658"/>
          </a:xfrm>
          <a:prstGeom prst="line">
            <a:avLst/>
          </a:prstGeom>
          <a:ln w="76200" cmpd="sng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Agrupar 57"/>
          <p:cNvGrpSpPr/>
          <p:nvPr/>
        </p:nvGrpSpPr>
        <p:grpSpPr>
          <a:xfrm>
            <a:off x="6051556" y="2146787"/>
            <a:ext cx="1886767" cy="2349338"/>
            <a:chOff x="5956471" y="1658793"/>
            <a:chExt cx="1870965" cy="2526093"/>
          </a:xfrm>
        </p:grpSpPr>
        <p:sp>
          <p:nvSpPr>
            <p:cNvPr id="34" name="Decisión 33"/>
            <p:cNvSpPr/>
            <p:nvPr/>
          </p:nvSpPr>
          <p:spPr>
            <a:xfrm>
              <a:off x="5956471" y="2446342"/>
              <a:ext cx="1379324" cy="1228910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5" name="Conector recto de flecha 34"/>
            <p:cNvCxnSpPr/>
            <p:nvPr/>
          </p:nvCxnSpPr>
          <p:spPr>
            <a:xfrm>
              <a:off x="6616329" y="1658793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H="1">
              <a:off x="6643643" y="3634289"/>
              <a:ext cx="9318" cy="550597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V="1">
              <a:off x="7340133" y="3060797"/>
              <a:ext cx="487303" cy="441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6623488" y="3509218"/>
              <a:ext cx="34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Si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74156" y="2621669"/>
              <a:ext cx="506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No</a:t>
              </a:r>
            </a:p>
          </p:txBody>
        </p:sp>
      </p:grpSp>
      <p:grpSp>
        <p:nvGrpSpPr>
          <p:cNvPr id="59" name="Agrupar 58"/>
          <p:cNvGrpSpPr/>
          <p:nvPr/>
        </p:nvGrpSpPr>
        <p:grpSpPr>
          <a:xfrm>
            <a:off x="7918974" y="2991001"/>
            <a:ext cx="2628398" cy="2595198"/>
            <a:chOff x="7702362" y="2712397"/>
            <a:chExt cx="2919219" cy="3118772"/>
          </a:xfrm>
        </p:grpSpPr>
        <p:cxnSp>
          <p:nvCxnSpPr>
            <p:cNvPr id="25" name="Conector recto de flecha 24"/>
            <p:cNvCxnSpPr/>
            <p:nvPr/>
          </p:nvCxnSpPr>
          <p:spPr>
            <a:xfrm>
              <a:off x="8073252" y="3934730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Preparación 42"/>
            <p:cNvSpPr/>
            <p:nvPr/>
          </p:nvSpPr>
          <p:spPr>
            <a:xfrm>
              <a:off x="8043779" y="3495569"/>
              <a:ext cx="2157755" cy="846582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4" name="Conector recto de flecha 43"/>
            <p:cNvCxnSpPr/>
            <p:nvPr/>
          </p:nvCxnSpPr>
          <p:spPr>
            <a:xfrm>
              <a:off x="9226926" y="2712397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/>
            <p:nvPr/>
          </p:nvCxnSpPr>
          <p:spPr>
            <a:xfrm>
              <a:off x="8512442" y="4360220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>
              <a:off x="10192214" y="3936929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9238426" y="4335112"/>
              <a:ext cx="7140" cy="142711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>
              <a:off x="9771034" y="4335111"/>
              <a:ext cx="7143" cy="1154023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7702362" y="4069061"/>
              <a:ext cx="47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V1</a:t>
              </a:r>
            </a:p>
          </p:txBody>
        </p:sp>
        <p:sp>
          <p:nvSpPr>
            <p:cNvPr id="50" name="CuadroTexto 49"/>
            <p:cNvSpPr txBox="1"/>
            <p:nvPr/>
          </p:nvSpPr>
          <p:spPr>
            <a:xfrm>
              <a:off x="8043775" y="4874675"/>
              <a:ext cx="47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V2</a:t>
              </a:r>
            </a:p>
          </p:txBody>
        </p:sp>
        <p:sp>
          <p:nvSpPr>
            <p:cNvPr id="51" name="CuadroTexto 50"/>
            <p:cNvSpPr txBox="1"/>
            <p:nvPr/>
          </p:nvSpPr>
          <p:spPr>
            <a:xfrm>
              <a:off x="8767577" y="5461837"/>
              <a:ext cx="47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V3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9805489" y="5257007"/>
              <a:ext cx="47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V4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10146909" y="3959824"/>
              <a:ext cx="474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V5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122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192"/>
          </a:xfrm>
        </p:spPr>
        <p:txBody>
          <a:bodyPr/>
          <a:lstStyle/>
          <a:p>
            <a:r>
              <a:rPr lang="es-ES" dirty="0"/>
              <a:t>Diagramas de Flujo – </a:t>
            </a:r>
            <a:r>
              <a:rPr lang="es-ES" sz="3200" dirty="0"/>
              <a:t>Ejemplo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38985" y="1301919"/>
            <a:ext cx="9412331" cy="473174"/>
          </a:xfrm>
        </p:spPr>
        <p:txBody>
          <a:bodyPr>
            <a:noAutofit/>
          </a:bodyPr>
          <a:lstStyle/>
          <a:p>
            <a:r>
              <a:rPr lang="es-MX" sz="1800" dirty="0"/>
              <a:t>Construya un diagrama  de flujo tal que dado los datos A,B,C.D  que representan números enteros , escriba los mismos en orden inverso. </a:t>
            </a:r>
            <a:endParaRPr lang="es-ES" sz="1800" dirty="0"/>
          </a:p>
        </p:txBody>
      </p:sp>
      <p:sp>
        <p:nvSpPr>
          <p:cNvPr id="33" name="Elipse 32"/>
          <p:cNvSpPr/>
          <p:nvPr/>
        </p:nvSpPr>
        <p:spPr>
          <a:xfrm>
            <a:off x="3598523" y="2293976"/>
            <a:ext cx="1789027" cy="4779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38" name="Datos 37"/>
          <p:cNvSpPr/>
          <p:nvPr/>
        </p:nvSpPr>
        <p:spPr>
          <a:xfrm>
            <a:off x="3304905" y="3263450"/>
            <a:ext cx="2348949" cy="559836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a, b, c, d</a:t>
            </a:r>
          </a:p>
        </p:txBody>
      </p:sp>
      <p:cxnSp>
        <p:nvCxnSpPr>
          <p:cNvPr id="52" name="Conector recto de flecha 51"/>
          <p:cNvCxnSpPr>
            <a:stCxn id="33" idx="4"/>
            <a:endCxn id="38" idx="1"/>
          </p:cNvCxnSpPr>
          <p:nvPr/>
        </p:nvCxnSpPr>
        <p:spPr>
          <a:xfrm flipH="1">
            <a:off x="4479380" y="2771885"/>
            <a:ext cx="13657" cy="491565"/>
          </a:xfrm>
          <a:prstGeom prst="straightConnector1">
            <a:avLst/>
          </a:prstGeom>
          <a:ln w="38100" cmpd="sng">
            <a:solidFill>
              <a:srgbClr val="F5A40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Documento 52"/>
          <p:cNvSpPr/>
          <p:nvPr/>
        </p:nvSpPr>
        <p:spPr>
          <a:xfrm>
            <a:off x="3598523" y="4328506"/>
            <a:ext cx="1761712" cy="832927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d, c, b, a,</a:t>
            </a:r>
          </a:p>
        </p:txBody>
      </p:sp>
      <p:cxnSp>
        <p:nvCxnSpPr>
          <p:cNvPr id="57" name="Conector recto de flecha 56"/>
          <p:cNvCxnSpPr/>
          <p:nvPr/>
        </p:nvCxnSpPr>
        <p:spPr>
          <a:xfrm flipH="1">
            <a:off x="4479379" y="3823286"/>
            <a:ext cx="1" cy="50522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3573386" y="5682506"/>
            <a:ext cx="1789027" cy="4779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62" name="Conector recto de flecha 61"/>
          <p:cNvCxnSpPr>
            <a:stCxn id="53" idx="2"/>
            <a:endCxn id="60" idx="0"/>
          </p:cNvCxnSpPr>
          <p:nvPr/>
        </p:nvCxnSpPr>
        <p:spPr>
          <a:xfrm flipH="1">
            <a:off x="4467900" y="5106367"/>
            <a:ext cx="11479" cy="57613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6077222" y="3372675"/>
            <a:ext cx="4151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Leemos los valores y los guardamos</a:t>
            </a:r>
          </a:p>
          <a:p>
            <a:r>
              <a:rPr lang="es-ES" dirty="0"/>
              <a:t>en las variables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090879" y="4615239"/>
            <a:ext cx="4375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Imprimimos los valores que contienen</a:t>
            </a:r>
          </a:p>
          <a:p>
            <a:r>
              <a:rPr lang="es-ES" dirty="0"/>
              <a:t>Las variables</a:t>
            </a:r>
          </a:p>
        </p:txBody>
      </p:sp>
    </p:spTree>
    <p:extLst>
      <p:ext uri="{BB962C8B-B14F-4D97-AF65-F5344CB8AC3E}">
        <p14:creationId xmlns:p14="http://schemas.microsoft.com/office/powerpoint/2010/main" val="310475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192"/>
          </a:xfrm>
        </p:spPr>
        <p:txBody>
          <a:bodyPr/>
          <a:lstStyle/>
          <a:p>
            <a:r>
              <a:rPr lang="es-ES" dirty="0"/>
              <a:t>Diagramas de Flujo – </a:t>
            </a:r>
            <a:r>
              <a:rPr lang="es-ES" sz="3200" dirty="0"/>
              <a:t>Ejemplo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>
          <a:xfrm>
            <a:off x="638985" y="1301918"/>
            <a:ext cx="2228918" cy="4842631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Construya un diagrama de flujo tal que dados los datos enteros A y B , escriba el resultado de la siguiente expresión</a:t>
            </a:r>
          </a:p>
          <a:p>
            <a:pPr marL="0" indent="0" algn="ctr">
              <a:buNone/>
            </a:pPr>
            <a:r>
              <a:rPr lang="es-MX" dirty="0"/>
              <a:t>  (A+B)</a:t>
            </a:r>
            <a:r>
              <a:rPr lang="es-MX" baseline="30000" dirty="0"/>
              <a:t>2</a:t>
            </a:r>
            <a:r>
              <a:rPr lang="es-MX" dirty="0"/>
              <a:t>/3 </a:t>
            </a:r>
            <a:endParaRPr lang="es-ES" dirty="0"/>
          </a:p>
        </p:txBody>
      </p:sp>
      <p:sp>
        <p:nvSpPr>
          <p:cNvPr id="5" name="Elipse 4"/>
          <p:cNvSpPr/>
          <p:nvPr/>
        </p:nvSpPr>
        <p:spPr>
          <a:xfrm>
            <a:off x="3612180" y="1392776"/>
            <a:ext cx="1789027" cy="4779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</a:p>
        </p:txBody>
      </p:sp>
      <p:sp>
        <p:nvSpPr>
          <p:cNvPr id="6" name="Datos 5"/>
          <p:cNvSpPr/>
          <p:nvPr/>
        </p:nvSpPr>
        <p:spPr>
          <a:xfrm>
            <a:off x="3427818" y="2362250"/>
            <a:ext cx="2157767" cy="39597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a, b</a:t>
            </a:r>
          </a:p>
        </p:txBody>
      </p:sp>
      <p:cxnSp>
        <p:nvCxnSpPr>
          <p:cNvPr id="7" name="Conector recto de flecha 6"/>
          <p:cNvCxnSpPr>
            <a:stCxn id="5" idx="4"/>
            <a:endCxn id="6" idx="1"/>
          </p:cNvCxnSpPr>
          <p:nvPr/>
        </p:nvCxnSpPr>
        <p:spPr>
          <a:xfrm>
            <a:off x="4506694" y="1870685"/>
            <a:ext cx="8" cy="491565"/>
          </a:xfrm>
          <a:prstGeom prst="straightConnector1">
            <a:avLst/>
          </a:prstGeom>
          <a:ln w="38100" cmpd="sng">
            <a:solidFill>
              <a:srgbClr val="F5A408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ocumento 7"/>
          <p:cNvSpPr/>
          <p:nvPr/>
        </p:nvSpPr>
        <p:spPr>
          <a:xfrm>
            <a:off x="3639504" y="4628946"/>
            <a:ext cx="1761712" cy="832927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</a:t>
            </a:r>
          </a:p>
        </p:txBody>
      </p:sp>
      <p:sp>
        <p:nvSpPr>
          <p:cNvPr id="10" name="Elipse 9"/>
          <p:cNvSpPr/>
          <p:nvPr/>
        </p:nvSpPr>
        <p:spPr>
          <a:xfrm>
            <a:off x="3625847" y="5873706"/>
            <a:ext cx="1789027" cy="4779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</a:p>
        </p:txBody>
      </p:sp>
      <p:cxnSp>
        <p:nvCxnSpPr>
          <p:cNvPr id="11" name="Conector recto de flecha 10"/>
          <p:cNvCxnSpPr>
            <a:stCxn id="8" idx="2"/>
            <a:endCxn id="10" idx="0"/>
          </p:cNvCxnSpPr>
          <p:nvPr/>
        </p:nvCxnSpPr>
        <p:spPr>
          <a:xfrm>
            <a:off x="4520360" y="5406807"/>
            <a:ext cx="1" cy="466899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3277603" y="3290748"/>
            <a:ext cx="2485515" cy="7100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             (</a:t>
            </a:r>
            <a:r>
              <a:rPr lang="es-ES" dirty="0" err="1"/>
              <a:t>a+b</a:t>
            </a:r>
            <a:r>
              <a:rPr lang="es-ES" dirty="0"/>
              <a:t>)**2/3</a:t>
            </a:r>
          </a:p>
        </p:txBody>
      </p:sp>
      <p:cxnSp>
        <p:nvCxnSpPr>
          <p:cNvPr id="15" name="Conector recto de flecha 14"/>
          <p:cNvCxnSpPr>
            <a:stCxn id="6" idx="4"/>
            <a:endCxn id="13" idx="0"/>
          </p:cNvCxnSpPr>
          <p:nvPr/>
        </p:nvCxnSpPr>
        <p:spPr>
          <a:xfrm>
            <a:off x="4506702" y="2758220"/>
            <a:ext cx="13659" cy="532528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3787244" y="3659421"/>
            <a:ext cx="555581" cy="444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3" idx="2"/>
            <a:endCxn id="8" idx="0"/>
          </p:cNvCxnSpPr>
          <p:nvPr/>
        </p:nvCxnSpPr>
        <p:spPr>
          <a:xfrm flipH="1">
            <a:off x="4520360" y="4000784"/>
            <a:ext cx="1" cy="628162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1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71DDB-EBB7-4F81-B421-A3AF0CEE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s-MX" sz="5400" dirty="0"/>
              <a:t>1.4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F50F7-6C57-4E1A-886A-ACBCAF7D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4210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Los algoritmos pueden ser expresados de muchas formas como:</a:t>
            </a:r>
          </a:p>
          <a:p>
            <a:r>
              <a:rPr lang="es-MX" sz="2400" dirty="0"/>
              <a:t>Lenguaje natural,</a:t>
            </a:r>
          </a:p>
          <a:p>
            <a:r>
              <a:rPr lang="es-MX" sz="2400" dirty="0"/>
              <a:t>Pseudocódigo, </a:t>
            </a:r>
          </a:p>
          <a:p>
            <a:r>
              <a:rPr lang="es-MX" sz="2400" dirty="0"/>
              <a:t>Diagramas de flujo </a:t>
            </a:r>
          </a:p>
          <a:p>
            <a:r>
              <a:rPr lang="es-MX" sz="2400" dirty="0"/>
              <a:t>Lenguajes de programación.</a:t>
            </a:r>
          </a:p>
          <a:p>
            <a:r>
              <a:rPr lang="es-MX" dirty="0"/>
              <a:t>Las descripciones en lenguaje natural tienden a ser ambiguas y extensas. </a:t>
            </a:r>
          </a:p>
          <a:p>
            <a:r>
              <a:rPr lang="es-MX" dirty="0"/>
              <a:t>El usar pseudocódigo y diagramas de flujo evita muchas ambigüedades del lenguaje natural.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71AF31-99AD-47A8-8B42-9860B233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9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C07A-9D1E-4853-88B0-613A8C84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Pseudocodigo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B3C8F-FB64-45A3-8ED5-058C23FE0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47800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Pseudo es una palabra de origen griego que significa falso. </a:t>
            </a:r>
          </a:p>
          <a:p>
            <a:r>
              <a:rPr lang="es-MX" dirty="0" err="1"/>
              <a:t>Pseudocodigo</a:t>
            </a:r>
            <a:r>
              <a:rPr lang="es-MX" dirty="0"/>
              <a:t> significa código falso. </a:t>
            </a:r>
          </a:p>
          <a:p>
            <a:r>
              <a:rPr lang="es-MX" dirty="0"/>
              <a:t>Es una descripción de alto nivel, compacta e informal de un algoritmo.</a:t>
            </a:r>
          </a:p>
          <a:p>
            <a:r>
              <a:rPr lang="es-MX" dirty="0"/>
              <a:t>Usa las estructuras convencionales de un lenguaje de programación real. </a:t>
            </a:r>
          </a:p>
          <a:p>
            <a:r>
              <a:rPr lang="es-MX" dirty="0"/>
              <a:t>Esta diseñado para que lo puedan leer los humanos en lugar de las máquinas. </a:t>
            </a:r>
          </a:p>
          <a:p>
            <a:r>
              <a:rPr lang="es-MX" dirty="0"/>
              <a:t>El objetivo principal del </a:t>
            </a:r>
            <a:r>
              <a:rPr lang="es-MX" dirty="0" err="1"/>
              <a:t>pseudocodigo</a:t>
            </a:r>
            <a:r>
              <a:rPr lang="es-MX" dirty="0"/>
              <a:t> es describir la solución de una forma detallada pero lo más parecido a un lenguaje de programación. 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4FCBCC-87A1-4FF0-B227-455710FD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0259AE-D59C-418A-B3FC-3B776878BEEC}"/>
              </a:ext>
            </a:extLst>
          </p:cNvPr>
          <p:cNvSpPr txBox="1"/>
          <p:nvPr/>
        </p:nvSpPr>
        <p:spPr>
          <a:xfrm>
            <a:off x="8171402" y="6035950"/>
            <a:ext cx="28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PSeInt (sourceforge.net)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460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159CA-1347-4CFA-BAEC-4EBBB03B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5082"/>
          </a:xfrm>
        </p:spPr>
        <p:txBody>
          <a:bodyPr/>
          <a:lstStyle/>
          <a:p>
            <a:r>
              <a:rPr lang="es-MX" dirty="0" err="1"/>
              <a:t>Pseudocodigo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6BBD2-4BF1-4BDA-A97A-16F48C30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47800"/>
            <a:ext cx="8946541" cy="4195481"/>
          </a:xfrm>
        </p:spPr>
        <p:txBody>
          <a:bodyPr/>
          <a:lstStyle/>
          <a:p>
            <a:r>
              <a:rPr lang="es-MX" dirty="0"/>
              <a:t>No existe una sintaxis definida para escribir </a:t>
            </a:r>
            <a:r>
              <a:rPr lang="es-MX" dirty="0" err="1"/>
              <a:t>pseucodigo</a:t>
            </a:r>
            <a:r>
              <a:rPr lang="es-MX" dirty="0"/>
              <a:t>.</a:t>
            </a:r>
          </a:p>
          <a:p>
            <a:r>
              <a:rPr lang="es-MX" dirty="0"/>
              <a:t>Todas las personas que hacemos </a:t>
            </a:r>
            <a:r>
              <a:rPr lang="es-MX" dirty="0" err="1"/>
              <a:t>pseudocodigo</a:t>
            </a:r>
            <a:r>
              <a:rPr lang="es-MX" dirty="0"/>
              <a:t> usamos algunas convenciones o estándares no escritos para hacerlos.</a:t>
            </a:r>
          </a:p>
          <a:p>
            <a:r>
              <a:rPr lang="es-MX" dirty="0"/>
              <a:t>Usaremos verbos  simples sin conjugar como: imprimir, mostrar, capturar, mover, etc. </a:t>
            </a:r>
          </a:p>
          <a:p>
            <a:r>
              <a:rPr lang="es-MX" dirty="0"/>
              <a:t>Siempre lleva un inicio y un fin.</a:t>
            </a:r>
          </a:p>
          <a:p>
            <a:r>
              <a:rPr lang="es-MX" dirty="0"/>
              <a:t>El </a:t>
            </a:r>
            <a:r>
              <a:rPr lang="es-MX" dirty="0" err="1"/>
              <a:t>Pseudocodigo</a:t>
            </a:r>
            <a:r>
              <a:rPr lang="es-MX" dirty="0"/>
              <a:t> es equivalente al algoritmo.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E8B664-DD5E-42EF-AA87-3CB1ADBA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B536C7-D8A5-408E-872B-B7F3DFFCF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Diagramas de Flujo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8423DC69-2850-4421-BB01-AD2E46257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D1D8A3-A4A2-44DB-8A16-2DC8BAF7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5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192"/>
          </a:xfrm>
        </p:spPr>
        <p:txBody>
          <a:bodyPr/>
          <a:lstStyle/>
          <a:p>
            <a:r>
              <a:rPr lang="es-ES" dirty="0"/>
              <a:t>Diagramas 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33647"/>
            <a:ext cx="8946541" cy="4766100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Un diagrama de flujo es la representación gráfica de un algoritmo.</a:t>
            </a:r>
          </a:p>
          <a:p>
            <a:pPr algn="just"/>
            <a:r>
              <a:rPr lang="es-ES" sz="2400" dirty="0"/>
              <a:t>Los diagramas de flujo utilizan símbolos con significados definidos que representan los pasos de un algoritmo</a:t>
            </a:r>
          </a:p>
          <a:p>
            <a:pPr algn="just"/>
            <a:r>
              <a:rPr lang="es-ES" sz="2400" dirty="0"/>
              <a:t>Se utilizan líneas con flechas en las puntas para indicar la dirección del flujo de ejecución y conectan los puntos de inicio y fin.</a:t>
            </a:r>
          </a:p>
          <a:p>
            <a:pPr algn="just"/>
            <a:r>
              <a:rPr lang="es-MX" sz="2400" dirty="0"/>
              <a:t>Es importante construir el diagrama de flujo correctamente porque a partir de el se construye o escribe un programa en cualquier lenguaje de programación. </a:t>
            </a:r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0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Diagramas de Flujo - Símbolos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103346" y="1620874"/>
          <a:ext cx="8947488" cy="4651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60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994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Elipse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significa el inicio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 del diagrama, dentro de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él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escribimos la función que realiza “INICIO”o “FIN”.</a:t>
                      </a:r>
                      <a:r>
                        <a:rPr lang="es-MX" dirty="0">
                          <a:effectLst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992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Paralelogramo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Indica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lectura de datos  o el ingreso de datos. Dentro de él se colocan las variables que contendrán los datos.</a:t>
                      </a:r>
                      <a:r>
                        <a:rPr lang="es-MX" dirty="0">
                          <a:effectLst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99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Rectángulo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indica un proceso u operación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algoritmica.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su interior escribimos las expresiones.</a:t>
                      </a:r>
                      <a:r>
                        <a:rPr lang="es-MX" dirty="0">
                          <a:effectLst/>
                        </a:rPr>
                        <a:t> 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2075815" y="2191894"/>
            <a:ext cx="1925592" cy="8056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Datos 7"/>
          <p:cNvSpPr/>
          <p:nvPr/>
        </p:nvSpPr>
        <p:spPr>
          <a:xfrm>
            <a:off x="2028017" y="3654609"/>
            <a:ext cx="2021188" cy="96947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1850480" y="5232381"/>
            <a:ext cx="2376262" cy="778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29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Diagramas de Flujo – </a:t>
            </a:r>
            <a:r>
              <a:rPr lang="es-ES" sz="3200" dirty="0"/>
              <a:t>Símbolos decisión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532610" y="1320466"/>
          <a:ext cx="10064972" cy="523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44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011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Rombo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decisión. En su interior escribimos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expresión de condición. </a:t>
                      </a:r>
                    </a:p>
                    <a:p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Dependiendo de la evaluación se sigue uno de los caminos, lo utilizamos para representar la estructura selectiva SI ENTONCES la estructura repetitiva REPETIR Y MIENTRAS.</a:t>
                      </a:r>
                      <a:r>
                        <a:rPr lang="es-MX" sz="1800" dirty="0">
                          <a:effectLst/>
                        </a:rPr>
                        <a:t> </a:t>
                      </a:r>
                      <a:endParaRPr lang="es-E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682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Hexagono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Indica una decisión múltiple. En su interior escribimos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variable de selección (llamada selector)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dependiendo de su valor se sigue uno de los caminos.</a:t>
                      </a:r>
                      <a:endParaRPr lang="es-E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439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dirty="0">
                          <a:solidFill>
                            <a:schemeClr val="accent1"/>
                          </a:solidFill>
                        </a:rPr>
                        <a:t>Impresión</a:t>
                      </a:r>
                      <a:r>
                        <a:rPr lang="es-ES" sz="1600" dirty="0"/>
                        <a:t>: 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Símbolo para representar la salida de datos o impresión de datos. En su interior se c colocan las variables o datos a imprimir.</a:t>
                      </a:r>
                      <a:r>
                        <a:rPr lang="es-MX" sz="1600" dirty="0">
                          <a:effectLst/>
                        </a:rPr>
                        <a:t> </a:t>
                      </a:r>
                      <a:endParaRPr lang="es-E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" name="Agrupar 28"/>
          <p:cNvGrpSpPr/>
          <p:nvPr/>
        </p:nvGrpSpPr>
        <p:grpSpPr>
          <a:xfrm>
            <a:off x="2103131" y="1829711"/>
            <a:ext cx="1960870" cy="1571067"/>
            <a:chOff x="2403576" y="2348582"/>
            <a:chExt cx="2116785" cy="1706821"/>
          </a:xfrm>
        </p:grpSpPr>
        <p:sp>
          <p:nvSpPr>
            <p:cNvPr id="3" name="Decisión 2"/>
            <p:cNvSpPr/>
            <p:nvPr/>
          </p:nvSpPr>
          <p:spPr>
            <a:xfrm>
              <a:off x="2403576" y="2348582"/>
              <a:ext cx="1420295" cy="1256219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de flecha 12"/>
            <p:cNvCxnSpPr>
              <a:stCxn id="3" idx="3"/>
            </p:cNvCxnSpPr>
            <p:nvPr/>
          </p:nvCxnSpPr>
          <p:spPr>
            <a:xfrm>
              <a:off x="3823871" y="2976692"/>
              <a:ext cx="696490" cy="1365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>
              <a:stCxn id="3" idx="2"/>
            </p:cNvCxnSpPr>
            <p:nvPr/>
          </p:nvCxnSpPr>
          <p:spPr>
            <a:xfrm flipH="1">
              <a:off x="3113723" y="3604801"/>
              <a:ext cx="1" cy="450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3755587" y="2594365"/>
              <a:ext cx="5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5A408"/>
                  </a:solidFill>
                </a:rPr>
                <a:t>Si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086404" y="3550181"/>
              <a:ext cx="573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rgbClr val="F5A408"/>
                  </a:solidFill>
                </a:rPr>
                <a:t>No</a:t>
              </a: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2130441" y="3828702"/>
            <a:ext cx="1806559" cy="884411"/>
            <a:chOff x="2130442" y="4492348"/>
            <a:chExt cx="1857308" cy="1201601"/>
          </a:xfrm>
        </p:grpSpPr>
        <p:sp>
          <p:nvSpPr>
            <p:cNvPr id="11" name="Preparación 10"/>
            <p:cNvSpPr/>
            <p:nvPr/>
          </p:nvSpPr>
          <p:spPr>
            <a:xfrm>
              <a:off x="2130442" y="4492348"/>
              <a:ext cx="1857308" cy="751001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H="1">
              <a:off x="2130442" y="4847366"/>
              <a:ext cx="13657" cy="8056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>
              <a:off x="2499172" y="5257003"/>
              <a:ext cx="0" cy="3959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>
              <a:stCxn id="11" idx="2"/>
            </p:cNvCxnSpPr>
            <p:nvPr/>
          </p:nvCxnSpPr>
          <p:spPr>
            <a:xfrm>
              <a:off x="3059096" y="5243349"/>
              <a:ext cx="0" cy="3823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>
              <a:off x="3564393" y="5257003"/>
              <a:ext cx="0" cy="4369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>
              <a:stCxn id="11" idx="3"/>
            </p:cNvCxnSpPr>
            <p:nvPr/>
          </p:nvCxnSpPr>
          <p:spPr>
            <a:xfrm>
              <a:off x="3987750" y="4867849"/>
              <a:ext cx="0" cy="8124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ocumento 5"/>
          <p:cNvSpPr/>
          <p:nvPr/>
        </p:nvSpPr>
        <p:spPr>
          <a:xfrm>
            <a:off x="1848556" y="5531556"/>
            <a:ext cx="2328333" cy="663222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750872" y="412028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FFC000"/>
                </a:solidFill>
              </a:rPr>
              <a:t>V1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5655" y="433776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FFC000"/>
                </a:solidFill>
              </a:rPr>
              <a:t>V2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653534" y="435961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>
                <a:solidFill>
                  <a:srgbClr val="FFC000"/>
                </a:solidFill>
              </a:rPr>
              <a:t>V3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3190942" y="435159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>
                <a:solidFill>
                  <a:srgbClr val="FFC000"/>
                </a:solidFill>
              </a:rPr>
              <a:t>V4</a:t>
            </a:r>
            <a:endParaRPr lang="es-ES_tradnl" sz="1200" dirty="0">
              <a:solidFill>
                <a:srgbClr val="FFC00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625718" y="4337765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dirty="0" err="1">
                <a:solidFill>
                  <a:srgbClr val="FFC000"/>
                </a:solidFill>
              </a:rPr>
              <a:t>Vn</a:t>
            </a:r>
            <a:endParaRPr lang="es-ES_tradnl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25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Diagramas de Flujo - Símbolos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641865" y="1306820"/>
          <a:ext cx="970989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Líneas con</a:t>
                      </a:r>
                      <a:r>
                        <a:rPr lang="es-MX" sz="1800" b="1" kern="1200" baseline="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flechas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indican la dirección del flujo de ejecución.  Son líneas rectas.</a:t>
                      </a:r>
                    </a:p>
                    <a:p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Misma Página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Indica</a:t>
                      </a:r>
                      <a:r>
                        <a:rPr lang="es-MX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conexión o continuación del diagrama de flujo dentro de la misma página.</a:t>
                      </a:r>
                      <a:r>
                        <a:rPr lang="es-MX" dirty="0">
                          <a:effectLst/>
                        </a:rPr>
                        <a:t> </a:t>
                      </a:r>
                      <a:r>
                        <a:rPr lang="es-MX" baseline="0" dirty="0">
                          <a:effectLst/>
                        </a:rPr>
                        <a:t> Se pueden utilizar tantos como sea necesarios.  En su interior escribimos la secuencia y el orden en que se deben seguir.  Podemos usar números o letras.</a:t>
                      </a:r>
                      <a:endParaRPr lang="es-MX" dirty="0">
                        <a:effectLst/>
                      </a:endParaRPr>
                    </a:p>
                    <a:p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800" b="1" kern="1200" dirty="0">
                          <a:solidFill>
                            <a:srgbClr val="F5A40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Conector Otra Página</a:t>
                      </a:r>
                      <a:r>
                        <a:rPr lang="es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Indica la conexión o continuación del diagrama en una página siguiente.</a:t>
                      </a:r>
                      <a:r>
                        <a:rPr lang="es-MX" dirty="0">
                          <a:effectLst/>
                        </a:rPr>
                        <a:t> </a:t>
                      </a:r>
                      <a:r>
                        <a:rPr lang="es-MX" baseline="0" dirty="0">
                          <a:effectLst/>
                        </a:rPr>
                        <a:t>Se pueden utilizar tantos como sea necesarios.  En su interior escribimos la secuencia y el orden en que se deben seguir.  Podemos usar números o letras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Agrupar 17"/>
          <p:cNvGrpSpPr/>
          <p:nvPr/>
        </p:nvGrpSpPr>
        <p:grpSpPr>
          <a:xfrm>
            <a:off x="1638801" y="1857011"/>
            <a:ext cx="2021189" cy="832929"/>
            <a:chOff x="1638801" y="1857011"/>
            <a:chExt cx="2021189" cy="832929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1679771" y="2075491"/>
              <a:ext cx="1147162" cy="13654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/>
            <p:cNvCxnSpPr/>
            <p:nvPr/>
          </p:nvCxnSpPr>
          <p:spPr>
            <a:xfrm flipH="1">
              <a:off x="1638801" y="2457823"/>
              <a:ext cx="1147161" cy="1365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>
              <a:off x="3195663" y="1884321"/>
              <a:ext cx="13657" cy="80561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/>
            <p:cNvCxnSpPr/>
            <p:nvPr/>
          </p:nvCxnSpPr>
          <p:spPr>
            <a:xfrm flipH="1" flipV="1">
              <a:off x="3646333" y="1857011"/>
              <a:ext cx="13657" cy="76465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ector 15"/>
          <p:cNvSpPr/>
          <p:nvPr/>
        </p:nvSpPr>
        <p:spPr>
          <a:xfrm>
            <a:off x="2471859" y="3550185"/>
            <a:ext cx="846714" cy="805619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onector fuera de página 16"/>
          <p:cNvSpPr/>
          <p:nvPr/>
        </p:nvSpPr>
        <p:spPr>
          <a:xfrm>
            <a:off x="2430889" y="5325275"/>
            <a:ext cx="969624" cy="969473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1123</Words>
  <Application>Microsoft Office PowerPoint</Application>
  <PresentationFormat>Panorámica</PresentationFormat>
  <Paragraphs>139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1.4 Expresión de Algoritmos</vt:lpstr>
      <vt:lpstr>1.4 Introducción</vt:lpstr>
      <vt:lpstr>Pseudocodigo</vt:lpstr>
      <vt:lpstr>Pseudocodigo</vt:lpstr>
      <vt:lpstr>Diagramas de Flujo</vt:lpstr>
      <vt:lpstr>Diagramas de Flujo</vt:lpstr>
      <vt:lpstr>Diagramas de Flujo - Símbolos</vt:lpstr>
      <vt:lpstr>Diagramas de Flujo – Símbolos decisión</vt:lpstr>
      <vt:lpstr>Diagramas de Flujo - Símbolos</vt:lpstr>
      <vt:lpstr>Diagramas de Flujo – Reglas para Crear Diagramas de Flujo</vt:lpstr>
      <vt:lpstr>Diagramas de Flujo – Reglas para Crear Diagramas de Flujo</vt:lpstr>
      <vt:lpstr>Diagramas de Flujo – Reglas para crear Diagramas de Flujo</vt:lpstr>
      <vt:lpstr>Diagramas de Flujo – Reglas para crear Diagramas de Flujo</vt:lpstr>
      <vt:lpstr>Diagramas de Flujo – Reglas para Crear Diagramas de Flujo</vt:lpstr>
      <vt:lpstr>Diagramas de Flujo – Reglas para crear</vt:lpstr>
      <vt:lpstr>Diagramas de Flujo – Ejemplo</vt:lpstr>
      <vt:lpstr>Diagramas de Flujo –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 Representación Algoritmos de solución</dc:title>
  <dc:creator>Fabian Gonzalez</dc:creator>
  <cp:lastModifiedBy>Fabian Gonzalez</cp:lastModifiedBy>
  <cp:revision>11</cp:revision>
  <dcterms:created xsi:type="dcterms:W3CDTF">2021-07-09T05:27:01Z</dcterms:created>
  <dcterms:modified xsi:type="dcterms:W3CDTF">2021-07-14T19:44:44Z</dcterms:modified>
</cp:coreProperties>
</file>