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95" r:id="rId2"/>
    <p:sldId id="397" r:id="rId3"/>
    <p:sldId id="345" r:id="rId4"/>
    <p:sldId id="346" r:id="rId5"/>
    <p:sldId id="347" r:id="rId6"/>
    <p:sldId id="352" r:id="rId7"/>
    <p:sldId id="357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6B8AE-A027-41E9-9228-690BB92DDDEB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54D0D-B8DD-4CF7-AE66-5E4F6C581A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4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4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87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96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71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457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33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2449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6890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2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2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8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4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://www.computerhistory.org/revolution/early-computer-companies/5/117/49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Programaci%C3%B3n_estructura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352673" y="1447800"/>
            <a:ext cx="4539916" cy="4070684"/>
          </a:xfrm>
        </p:spPr>
        <p:txBody>
          <a:bodyPr anchor="ctr"/>
          <a:lstStyle/>
          <a:p>
            <a:pPr algn="ctr"/>
            <a:r>
              <a:rPr lang="es-ES" sz="6000" dirty="0"/>
              <a:t>Tema II</a:t>
            </a:r>
            <a:br>
              <a:rPr lang="es-ES" sz="6000" dirty="0"/>
            </a:br>
            <a:r>
              <a:rPr lang="es-ES" sz="6000" dirty="0"/>
              <a:t>Lógica Algorítmica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154954" y="5755948"/>
            <a:ext cx="8825658" cy="86142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Construye algoritmos que respondan correctamente a un requerimiento delimitado y sin ambigüedades, posible de resolver a través de esquemas sencillos de entrada-proceso-salida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" name="Imagen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4" y="632156"/>
            <a:ext cx="5897231" cy="450131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46690" y="5195301"/>
            <a:ext cx="531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1965 Programador de IBM dibujando un Diagrama de Flujo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Imagen cortesía de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Computer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History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Museum</a:t>
            </a: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4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Programación Estructurada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33644"/>
            <a:ext cx="8946541" cy="485628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Esta orientada a mejorar la claridad, calidad y tiempo de desarrollo de un algoritmo.</a:t>
            </a:r>
          </a:p>
          <a:p>
            <a:r>
              <a:rPr lang="es-ES" dirty="0"/>
              <a:t>Utiliza únicamente sub programas y tres estructuras de control: </a:t>
            </a:r>
          </a:p>
          <a:p>
            <a:pPr lvl="1"/>
            <a:r>
              <a:rPr lang="es-ES" dirty="0">
                <a:solidFill>
                  <a:schemeClr val="accent1"/>
                </a:solidFill>
              </a:rPr>
              <a:t>Secuencia</a:t>
            </a:r>
            <a:r>
              <a:rPr lang="es-ES" dirty="0"/>
              <a:t>: ejecuta una instrucción tras otra</a:t>
            </a:r>
          </a:p>
          <a:p>
            <a:pPr lvl="1"/>
            <a:r>
              <a:rPr lang="es-ES" dirty="0">
                <a:solidFill>
                  <a:srgbClr val="F5A408"/>
                </a:solidFill>
              </a:rPr>
              <a:t>Selección</a:t>
            </a:r>
            <a:r>
              <a:rPr lang="es-ES" dirty="0"/>
              <a:t>: ejecuta una de las dos instrucciones  según el valor booleano de una condición </a:t>
            </a:r>
          </a:p>
          <a:p>
            <a:pPr lvl="1"/>
            <a:r>
              <a:rPr lang="es-ES" dirty="0"/>
              <a:t>e </a:t>
            </a:r>
            <a:r>
              <a:rPr lang="es-ES" dirty="0">
                <a:solidFill>
                  <a:srgbClr val="F5A408"/>
                </a:solidFill>
              </a:rPr>
              <a:t>iteración</a:t>
            </a:r>
            <a:r>
              <a:rPr lang="es-ES" dirty="0"/>
              <a:t>: ejecuta una instrucción mientras una variable booleana tenga un valor de “verdadero”. </a:t>
            </a:r>
          </a:p>
          <a:p>
            <a:r>
              <a:rPr lang="es-ES" dirty="0"/>
              <a:t>En este paradigma se considera innecesario utilizar el comando GOTO, por que lleva a producir un código espagueti.</a:t>
            </a:r>
          </a:p>
          <a:p>
            <a:r>
              <a:rPr lang="es-ES" dirty="0"/>
              <a:t>Este paradigma se formula en 1966 por </a:t>
            </a:r>
            <a:r>
              <a:rPr lang="es-ES" dirty="0" err="1"/>
              <a:t>Corrado</a:t>
            </a:r>
            <a:r>
              <a:rPr lang="es-ES" dirty="0"/>
              <a:t> </a:t>
            </a:r>
            <a:r>
              <a:rPr lang="es-ES" dirty="0" err="1"/>
              <a:t>Böhm</a:t>
            </a:r>
            <a:r>
              <a:rPr lang="es-ES" dirty="0"/>
              <a:t> y </a:t>
            </a:r>
            <a:r>
              <a:rPr lang="es-ES" dirty="0" err="1"/>
              <a:t>Guiseppe</a:t>
            </a:r>
            <a:r>
              <a:rPr lang="es-ES" dirty="0"/>
              <a:t> </a:t>
            </a:r>
            <a:r>
              <a:rPr lang="es-ES" dirty="0" err="1"/>
              <a:t>Jacopini</a:t>
            </a:r>
            <a:r>
              <a:rPr lang="es-ES" dirty="0"/>
              <a:t>.</a:t>
            </a:r>
          </a:p>
          <a:p>
            <a:r>
              <a:rPr lang="es-ES" dirty="0"/>
              <a:t>Aunque sus orígenes se pueden encontrar en la arquitectura de Von Neumann de 1946.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215196" y="5243349"/>
            <a:ext cx="140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  <a:hlinkClick r:id="rId2"/>
              </a:rPr>
              <a:t>Referencia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40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445"/>
          </a:xfrm>
        </p:spPr>
        <p:txBody>
          <a:bodyPr/>
          <a:lstStyle/>
          <a:p>
            <a:r>
              <a:rPr lang="es-ES" dirty="0"/>
              <a:t>Diseño del 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592" y="1252522"/>
            <a:ext cx="9397261" cy="4798395"/>
          </a:xfrm>
        </p:spPr>
        <p:txBody>
          <a:bodyPr>
            <a:normAutofit/>
          </a:bodyPr>
          <a:lstStyle/>
          <a:p>
            <a:r>
              <a:rPr lang="es-ES" sz="2400" dirty="0"/>
              <a:t>En la etapa de análisis se determina que hace el programa.</a:t>
            </a:r>
          </a:p>
          <a:p>
            <a:r>
              <a:rPr lang="es-ES" sz="2400" dirty="0"/>
              <a:t>En la etapa de diseño se determina cómo hace el programa la tarea solicitada.</a:t>
            </a:r>
          </a:p>
          <a:p>
            <a:r>
              <a:rPr lang="es-ES" sz="2400" dirty="0"/>
              <a:t>Los métodos más eficaces para el proceso de diseño se basan en el conocido </a:t>
            </a:r>
            <a:r>
              <a:rPr lang="es-ES" sz="2400" i="1" dirty="0"/>
              <a:t>“Divide y Vencerás”</a:t>
            </a:r>
            <a:r>
              <a:rPr lang="es-ES" sz="2400" dirty="0"/>
              <a:t>.</a:t>
            </a:r>
          </a:p>
          <a:p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81836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445"/>
          </a:xfrm>
        </p:spPr>
        <p:txBody>
          <a:bodyPr/>
          <a:lstStyle/>
          <a:p>
            <a:r>
              <a:rPr lang="es-ES" sz="2000" dirty="0"/>
              <a:t>Diseño del Algoritmo: </a:t>
            </a:r>
            <a:r>
              <a:rPr lang="es-ES" sz="3600" dirty="0"/>
              <a:t>Método Divide y Vencerás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592" y="1252522"/>
            <a:ext cx="9397261" cy="4798395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La solución de un problema complejo se realiza dividiendo el problema en </a:t>
            </a:r>
            <a:r>
              <a:rPr lang="es-ES" sz="2400" dirty="0" err="1"/>
              <a:t>subproblemas</a:t>
            </a:r>
            <a:r>
              <a:rPr lang="es-ES" sz="2400" dirty="0"/>
              <a:t> y estos </a:t>
            </a:r>
            <a:r>
              <a:rPr lang="es-ES" sz="2400" dirty="0" err="1"/>
              <a:t>subproblemas</a:t>
            </a:r>
            <a:r>
              <a:rPr lang="es-ES" sz="2400" dirty="0"/>
              <a:t> se dividen en otros de nivel más bajo.</a:t>
            </a:r>
          </a:p>
          <a:p>
            <a:pPr algn="just"/>
            <a:r>
              <a:rPr lang="es-ES" sz="2400" dirty="0"/>
              <a:t>Así se continua hasta que se llega un conjunto de problemas sencillos y fáciles de resolver.</a:t>
            </a:r>
          </a:p>
          <a:p>
            <a:pPr algn="just"/>
            <a:r>
              <a:rPr lang="es-ES" sz="2400" dirty="0"/>
              <a:t>Hasta que se pueda implementar la solución en un algoritmo.</a:t>
            </a:r>
          </a:p>
          <a:p>
            <a:pPr algn="just"/>
            <a:r>
              <a:rPr lang="es-ES" sz="2400" dirty="0"/>
              <a:t>Este método se conoce técnicamente como </a:t>
            </a:r>
            <a:r>
              <a:rPr lang="es-ES" sz="2400" b="1" dirty="0"/>
              <a:t>Diseño Descendente (top-</a:t>
            </a:r>
            <a:r>
              <a:rPr lang="es-ES" sz="2400" b="1" dirty="0" err="1"/>
              <a:t>down</a:t>
            </a:r>
            <a:r>
              <a:rPr lang="es-ES" sz="2400" b="1" dirty="0"/>
              <a:t>) o modular.</a:t>
            </a:r>
          </a:p>
          <a:p>
            <a:pPr algn="just"/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235202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445"/>
          </a:xfrm>
        </p:spPr>
        <p:txBody>
          <a:bodyPr/>
          <a:lstStyle/>
          <a:p>
            <a:r>
              <a:rPr lang="es-ES" sz="1800" dirty="0"/>
              <a:t>Diseño del Algoritmo: </a:t>
            </a:r>
            <a:r>
              <a:rPr lang="es-ES" sz="3200" dirty="0"/>
              <a:t>Diseño Descendente – Top Down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592" y="1252522"/>
            <a:ext cx="9397261" cy="4798395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proceso de romper el problema en cada etapa y expresar cada paso en forma más detallada se denomina </a:t>
            </a:r>
            <a:r>
              <a:rPr lang="es-ES" sz="2400" b="1" i="1" dirty="0"/>
              <a:t>refinamiento sucesivo.</a:t>
            </a:r>
          </a:p>
          <a:p>
            <a:pPr algn="just"/>
            <a:r>
              <a:rPr lang="es-ES" sz="2400" dirty="0"/>
              <a:t>Cada </a:t>
            </a:r>
            <a:r>
              <a:rPr lang="es-ES" sz="2400" dirty="0" err="1"/>
              <a:t>subproblema</a:t>
            </a:r>
            <a:r>
              <a:rPr lang="es-ES" sz="2400" dirty="0"/>
              <a:t> se convertirá en un subprograma.</a:t>
            </a:r>
          </a:p>
          <a:p>
            <a:pPr algn="just"/>
            <a:r>
              <a:rPr lang="es-ES" sz="2400" dirty="0"/>
              <a:t>Cada subprograma es resuelto mediante un módulo que tiene un solo punto de entrada y un solo punto de salida.</a:t>
            </a:r>
          </a:p>
          <a:p>
            <a:pPr algn="just"/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271643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669" y="1239590"/>
            <a:ext cx="9399468" cy="4739088"/>
          </a:xfrm>
        </p:spPr>
        <p:txBody>
          <a:bodyPr>
            <a:normAutofit/>
          </a:bodyPr>
          <a:lstStyle/>
          <a:p>
            <a:r>
              <a:rPr lang="es-ES" sz="2400" dirty="0"/>
              <a:t>Cualquier programa bien diseñado consta de:</a:t>
            </a:r>
          </a:p>
          <a:p>
            <a:pPr lvl="1"/>
            <a:r>
              <a:rPr lang="es-ES" sz="2000" dirty="0"/>
              <a:t>Un programa principal (el módulo de nivel más alto), que llama a subprogramas (módulos de nivel más bajo).</a:t>
            </a:r>
          </a:p>
          <a:p>
            <a:pPr lvl="1"/>
            <a:r>
              <a:rPr lang="es-ES" sz="2000" dirty="0"/>
              <a:t>A los programas estructurados de esta forma se dice que tiene un </a:t>
            </a:r>
            <a:r>
              <a:rPr lang="es-ES" sz="2000" b="1" i="1" dirty="0"/>
              <a:t>diseño modular</a:t>
            </a:r>
            <a:r>
              <a:rPr lang="es-ES" sz="2000" b="1" dirty="0"/>
              <a:t> </a:t>
            </a:r>
            <a:r>
              <a:rPr lang="es-ES" sz="2000" dirty="0"/>
              <a:t>y el método de romper el programa en módulos más pequeños se llama </a:t>
            </a:r>
            <a:r>
              <a:rPr lang="es-ES" sz="2000" b="1" i="1" dirty="0"/>
              <a:t>programación modular</a:t>
            </a:r>
            <a:r>
              <a:rPr lang="es-ES" sz="2000" i="1" dirty="0"/>
              <a:t>.</a:t>
            </a:r>
          </a:p>
          <a:p>
            <a:r>
              <a:rPr lang="es-ES" sz="2400" dirty="0"/>
              <a:t>Los módulos pueden ser planeados, codificados, comprobados y depurados independientemente y a continuación combinarlos entre si.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445"/>
          </a:xfrm>
        </p:spPr>
        <p:txBody>
          <a:bodyPr/>
          <a:lstStyle/>
          <a:p>
            <a:r>
              <a:rPr lang="es-ES" sz="2000" dirty="0"/>
              <a:t>Diseño del Algoritmo: </a:t>
            </a:r>
            <a:r>
              <a:rPr lang="es-ES" sz="3200" dirty="0"/>
              <a:t>Programación Modular</a:t>
            </a:r>
            <a:endParaRPr lang="es-ES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329307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669" y="1239590"/>
            <a:ext cx="9399468" cy="4739088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proceso que convierte los resultados del análisis del problema en un diseño modular con refinamientos sucesivos que permitan una posterior traducción a un lenguaje se denomina </a:t>
            </a: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DISEÑO DEL ALGORITMO.</a:t>
            </a:r>
          </a:p>
          <a:p>
            <a:pPr algn="just"/>
            <a:r>
              <a:rPr lang="es-ES" sz="2400" dirty="0"/>
              <a:t>El diseño del algoritmo es independiente de lenguaje de programación en el que se vaya a codificar posteriormente.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445"/>
          </a:xfrm>
        </p:spPr>
        <p:txBody>
          <a:bodyPr/>
          <a:lstStyle/>
          <a:p>
            <a:r>
              <a:rPr lang="es-ES" sz="2000" dirty="0"/>
              <a:t>Diseño del Algoritmo: </a:t>
            </a:r>
            <a:r>
              <a:rPr lang="es-ES" sz="3200" dirty="0"/>
              <a:t>Programación Modular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1722564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Panorámica</PresentationFormat>
  <Paragraphs>52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Tema II Lógica Algorítmica</vt:lpstr>
      <vt:lpstr>Programación Estructurada</vt:lpstr>
      <vt:lpstr>Diseño del Algoritmo</vt:lpstr>
      <vt:lpstr>Diseño del Algoritmo: Método Divide y Vencerás</vt:lpstr>
      <vt:lpstr>Diseño del Algoritmo: Diseño Descendente – Top Down</vt:lpstr>
      <vt:lpstr>Diseño del Algoritmo: Programación Modular</vt:lpstr>
      <vt:lpstr>Diseño del Algoritmo: Programación Modular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II Lógica Algorítmica</dc:title>
  <dc:creator>Fabian Gonzalez</dc:creator>
  <cp:lastModifiedBy>Fabian Gonzalez</cp:lastModifiedBy>
  <cp:revision>1</cp:revision>
  <dcterms:created xsi:type="dcterms:W3CDTF">2021-07-15T04:20:48Z</dcterms:created>
  <dcterms:modified xsi:type="dcterms:W3CDTF">2021-07-15T04:21:09Z</dcterms:modified>
</cp:coreProperties>
</file>