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11" r:id="rId3"/>
    <p:sldId id="413" r:id="rId4"/>
    <p:sldId id="412" r:id="rId5"/>
    <p:sldId id="414" r:id="rId6"/>
    <p:sldId id="416" r:id="rId7"/>
    <p:sldId id="418" r:id="rId8"/>
    <p:sldId id="417" r:id="rId9"/>
    <p:sldId id="419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9e0de41ea48b79" providerId="LiveId" clId="{645C36A0-5448-4194-81C6-72FB5DAFB59E}"/>
    <pc:docChg chg="modSld">
      <pc:chgData name="" userId="c69e0de41ea48b79" providerId="LiveId" clId="{645C36A0-5448-4194-81C6-72FB5DAFB59E}" dt="2021-07-15T17:41:40.278" v="17" actId="164"/>
      <pc:docMkLst>
        <pc:docMk/>
      </pc:docMkLst>
      <pc:sldChg chg="addSp delSp modSp">
        <pc:chgData name="" userId="c69e0de41ea48b79" providerId="LiveId" clId="{645C36A0-5448-4194-81C6-72FB5DAFB59E}" dt="2021-07-15T17:41:40.278" v="17" actId="164"/>
        <pc:sldMkLst>
          <pc:docMk/>
          <pc:sldMk cId="1311111607" sldId="418"/>
        </pc:sldMkLst>
        <pc:spChg chg="mod topLvl">
          <ac:chgData name="" userId="c69e0de41ea48b79" providerId="LiveId" clId="{645C36A0-5448-4194-81C6-72FB5DAFB59E}" dt="2021-07-15T17:41:40.278" v="17" actId="164"/>
          <ac:spMkLst>
            <pc:docMk/>
            <pc:sldMk cId="1311111607" sldId="418"/>
            <ac:spMk id="68" creationId="{00000000-0000-0000-0000-000000000000}"/>
          </ac:spMkLst>
        </pc:spChg>
        <pc:spChg chg="mod topLvl">
          <ac:chgData name="" userId="c69e0de41ea48b79" providerId="LiveId" clId="{645C36A0-5448-4194-81C6-72FB5DAFB59E}" dt="2021-07-15T17:41:40.278" v="17" actId="164"/>
          <ac:spMkLst>
            <pc:docMk/>
            <pc:sldMk cId="1311111607" sldId="418"/>
            <ac:spMk id="69" creationId="{00000000-0000-0000-0000-000000000000}"/>
          </ac:spMkLst>
        </pc:spChg>
        <pc:spChg chg="mod topLvl">
          <ac:chgData name="" userId="c69e0de41ea48b79" providerId="LiveId" clId="{645C36A0-5448-4194-81C6-72FB5DAFB59E}" dt="2021-07-15T17:41:40.278" v="17" actId="164"/>
          <ac:spMkLst>
            <pc:docMk/>
            <pc:sldMk cId="1311111607" sldId="418"/>
            <ac:spMk id="71" creationId="{00000000-0000-0000-0000-000000000000}"/>
          </ac:spMkLst>
        </pc:spChg>
        <pc:spChg chg="mod topLvl">
          <ac:chgData name="" userId="c69e0de41ea48b79" providerId="LiveId" clId="{645C36A0-5448-4194-81C6-72FB5DAFB59E}" dt="2021-07-15T17:41:40.278" v="17" actId="164"/>
          <ac:spMkLst>
            <pc:docMk/>
            <pc:sldMk cId="1311111607" sldId="418"/>
            <ac:spMk id="72" creationId="{00000000-0000-0000-0000-000000000000}"/>
          </ac:spMkLst>
        </pc:spChg>
        <pc:spChg chg="mod topLvl">
          <ac:chgData name="" userId="c69e0de41ea48b79" providerId="LiveId" clId="{645C36A0-5448-4194-81C6-72FB5DAFB59E}" dt="2021-07-15T17:41:40.278" v="17" actId="164"/>
          <ac:spMkLst>
            <pc:docMk/>
            <pc:sldMk cId="1311111607" sldId="418"/>
            <ac:spMk id="74" creationId="{00000000-0000-0000-0000-000000000000}"/>
          </ac:spMkLst>
        </pc:spChg>
        <pc:spChg chg="mod topLvl">
          <ac:chgData name="" userId="c69e0de41ea48b79" providerId="LiveId" clId="{645C36A0-5448-4194-81C6-72FB5DAFB59E}" dt="2021-07-15T17:41:40.278" v="17" actId="164"/>
          <ac:spMkLst>
            <pc:docMk/>
            <pc:sldMk cId="1311111607" sldId="418"/>
            <ac:spMk id="75" creationId="{00000000-0000-0000-0000-000000000000}"/>
          </ac:spMkLst>
        </pc:spChg>
        <pc:spChg chg="mod topLvl">
          <ac:chgData name="" userId="c69e0de41ea48b79" providerId="LiveId" clId="{645C36A0-5448-4194-81C6-72FB5DAFB59E}" dt="2021-07-15T17:41:40.278" v="17" actId="164"/>
          <ac:spMkLst>
            <pc:docMk/>
            <pc:sldMk cId="1311111607" sldId="418"/>
            <ac:spMk id="77" creationId="{00000000-0000-0000-0000-000000000000}"/>
          </ac:spMkLst>
        </pc:spChg>
        <pc:spChg chg="mod topLvl">
          <ac:chgData name="" userId="c69e0de41ea48b79" providerId="LiveId" clId="{645C36A0-5448-4194-81C6-72FB5DAFB59E}" dt="2021-07-15T17:41:40.278" v="17" actId="164"/>
          <ac:spMkLst>
            <pc:docMk/>
            <pc:sldMk cId="1311111607" sldId="418"/>
            <ac:spMk id="81" creationId="{00000000-0000-0000-0000-000000000000}"/>
          </ac:spMkLst>
        </pc:spChg>
        <pc:grpChg chg="add mod">
          <ac:chgData name="" userId="c69e0de41ea48b79" providerId="LiveId" clId="{645C36A0-5448-4194-81C6-72FB5DAFB59E}" dt="2021-07-15T17:41:40.278" v="17" actId="164"/>
          <ac:grpSpMkLst>
            <pc:docMk/>
            <pc:sldMk cId="1311111607" sldId="418"/>
            <ac:grpSpMk id="5" creationId="{5CEABA6B-F4E7-42F2-99ED-61D1217FE8FD}"/>
          </ac:grpSpMkLst>
        </pc:grpChg>
        <pc:grpChg chg="del">
          <ac:chgData name="" userId="c69e0de41ea48b79" providerId="LiveId" clId="{645C36A0-5448-4194-81C6-72FB5DAFB59E}" dt="2021-07-15T17:40:46.745" v="15" actId="165"/>
          <ac:grpSpMkLst>
            <pc:docMk/>
            <pc:sldMk cId="1311111607" sldId="418"/>
            <ac:grpSpMk id="66" creationId="{00000000-0000-0000-0000-000000000000}"/>
          </ac:grpSpMkLst>
        </pc:grpChg>
        <pc:cxnChg chg="mod topLvl">
          <ac:chgData name="" userId="c69e0de41ea48b79" providerId="LiveId" clId="{645C36A0-5448-4194-81C6-72FB5DAFB59E}" dt="2021-07-15T17:41:40.278" v="17" actId="164"/>
          <ac:cxnSpMkLst>
            <pc:docMk/>
            <pc:sldMk cId="1311111607" sldId="418"/>
            <ac:cxnSpMk id="67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1:40.278" v="17" actId="164"/>
          <ac:cxnSpMkLst>
            <pc:docMk/>
            <pc:sldMk cId="1311111607" sldId="418"/>
            <ac:cxnSpMk id="70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1:40.278" v="17" actId="164"/>
          <ac:cxnSpMkLst>
            <pc:docMk/>
            <pc:sldMk cId="1311111607" sldId="418"/>
            <ac:cxnSpMk id="73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1:40.278" v="17" actId="164"/>
          <ac:cxnSpMkLst>
            <pc:docMk/>
            <pc:sldMk cId="1311111607" sldId="418"/>
            <ac:cxnSpMk id="76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1:40.278" v="17" actId="164"/>
          <ac:cxnSpMkLst>
            <pc:docMk/>
            <pc:sldMk cId="1311111607" sldId="418"/>
            <ac:cxnSpMk id="78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1:40.278" v="17" actId="164"/>
          <ac:cxnSpMkLst>
            <pc:docMk/>
            <pc:sldMk cId="1311111607" sldId="418"/>
            <ac:cxnSpMk id="79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1:40.278" v="17" actId="164"/>
          <ac:cxnSpMkLst>
            <pc:docMk/>
            <pc:sldMk cId="1311111607" sldId="418"/>
            <ac:cxnSpMk id="80" creationId="{00000000-0000-0000-0000-000000000000}"/>
          </ac:cxnSpMkLst>
        </pc:cxnChg>
      </pc:sldChg>
      <pc:sldChg chg="addSp delSp modSp">
        <pc:chgData name="" userId="c69e0de41ea48b79" providerId="LiveId" clId="{645C36A0-5448-4194-81C6-72FB5DAFB59E}" dt="2021-07-15T17:40:20.076" v="14" actId="164"/>
        <pc:sldMkLst>
          <pc:docMk/>
          <pc:sldMk cId="3707090653" sldId="419"/>
        </pc:sldMkLst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8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68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69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71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72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74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75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77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81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92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95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04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08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09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15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17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33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39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40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43" creationId="{00000000-0000-0000-0000-000000000000}"/>
          </ac:spMkLst>
        </pc:spChg>
        <pc:spChg chg="mod topLvl">
          <ac:chgData name="" userId="c69e0de41ea48b79" providerId="LiveId" clId="{645C36A0-5448-4194-81C6-72FB5DAFB59E}" dt="2021-07-15T17:40:20.076" v="14" actId="164"/>
          <ac:spMkLst>
            <pc:docMk/>
            <pc:sldMk cId="3707090653" sldId="419"/>
            <ac:spMk id="154" creationId="{00000000-0000-0000-0000-000000000000}"/>
          </ac:spMkLst>
        </pc:spChg>
        <pc:grpChg chg="add mod">
          <ac:chgData name="" userId="c69e0de41ea48b79" providerId="LiveId" clId="{645C36A0-5448-4194-81C6-72FB5DAFB59E}" dt="2021-07-15T17:40:20.076" v="14" actId="164"/>
          <ac:grpSpMkLst>
            <pc:docMk/>
            <pc:sldMk cId="3707090653" sldId="419"/>
            <ac:grpSpMk id="18" creationId="{93A71628-C1F5-4C3D-B026-0BB382B7E2C6}"/>
          </ac:grpSpMkLst>
        </pc:grpChg>
        <pc:grpChg chg="del">
          <ac:chgData name="" userId="c69e0de41ea48b79" providerId="LiveId" clId="{645C36A0-5448-4194-81C6-72FB5DAFB59E}" dt="2021-07-15T17:39:01.681" v="3" actId="165"/>
          <ac:grpSpMkLst>
            <pc:docMk/>
            <pc:sldMk cId="3707090653" sldId="419"/>
            <ac:grpSpMk id="188" creationId="{00000000-0000-0000-0000-000000000000}"/>
          </ac:grpSpMkLst>
        </pc:grp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25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67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70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73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76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79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80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96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105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107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138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142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145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147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156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161" creationId="{00000000-0000-0000-0000-000000000000}"/>
          </ac:cxnSpMkLst>
        </pc:cxnChg>
        <pc:cxnChg chg="mod topLvl">
          <ac:chgData name="" userId="c69e0de41ea48b79" providerId="LiveId" clId="{645C36A0-5448-4194-81C6-72FB5DAFB59E}" dt="2021-07-15T17:40:20.076" v="14" actId="164"/>
          <ac:cxnSpMkLst>
            <pc:docMk/>
            <pc:sldMk cId="3707090653" sldId="419"/>
            <ac:cxnSpMk id="184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3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97C7-CDD7-4D82-B844-AC256B62B66E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DCD8-1BFC-4C4A-9AF6-8201D1FC5361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4536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33F3-7225-474A-8828-0ECCE245D1EA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31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0C53-4700-4ADE-A847-0E19DB46EF8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6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yenda - 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C4CB-FC76-4F6E-8630-1E2862ECC6F7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55240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7C5-8DB8-4AC2-8C5E-C7984DE9A214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3399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5E6-D07A-4B32-BCE6-E3B1A3F41AA2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7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BB2-A024-4C0D-91AC-C5E139A0C334}" type="datetime1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4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5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5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8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8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5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C0F3-C7B4-4458-9166-480FF918257B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5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6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64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675C831-0C0E-4B7B-9DBA-1B39B8621A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2.2.3 Estructura de Control: Selección Múltiple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5C52549-F3F2-452B-8E5C-B20BC2E82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336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2.2.3 Selección Múltiple: Selector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315572"/>
            <a:ext cx="9412331" cy="2644249"/>
          </a:xfrm>
        </p:spPr>
        <p:txBody>
          <a:bodyPr/>
          <a:lstStyle/>
          <a:p>
            <a:pPr algn="just"/>
            <a:r>
              <a:rPr lang="es-MX" dirty="0"/>
              <a:t>Permite que el flujo del diagrama se bifurque en varios caminos en el punto de decisión, en función que tome el selector.</a:t>
            </a:r>
          </a:p>
          <a:p>
            <a:pPr algn="just"/>
            <a:r>
              <a:rPr lang="es-MX" dirty="0"/>
              <a:t>De esta forma si el selector toma el valor 1 tomará el camino identificado como 1, si toma el valor 2 tomara el camino 2 y si toma el valor N ira por el camino N.</a:t>
            </a:r>
          </a:p>
          <a:p>
            <a:pPr algn="just"/>
            <a:r>
              <a:rPr lang="es-MX" dirty="0"/>
              <a:t>Si toma un valor distinto a los comprendidos entre 1 y N realizara la acción N+1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846713" y="3823277"/>
            <a:ext cx="37146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Representación Algorítmica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Si selector (variable)  igual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   Val1:   Acción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   Val2:   Acción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 ValN:    Acción 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  De otra forma: Acción N+1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Fin selector</a:t>
            </a:r>
          </a:p>
        </p:txBody>
      </p:sp>
      <p:cxnSp>
        <p:nvCxnSpPr>
          <p:cNvPr id="52" name="Conector recto de flecha 51"/>
          <p:cNvCxnSpPr/>
          <p:nvPr/>
        </p:nvCxnSpPr>
        <p:spPr>
          <a:xfrm flipH="1">
            <a:off x="1675096" y="5022486"/>
            <a:ext cx="4675" cy="498550"/>
          </a:xfrm>
          <a:prstGeom prst="straightConnector1">
            <a:avLst/>
          </a:prstGeom>
          <a:ln w="38100" cmpd="sng"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Agrupar 4"/>
          <p:cNvGrpSpPr/>
          <p:nvPr/>
        </p:nvGrpSpPr>
        <p:grpSpPr>
          <a:xfrm>
            <a:off x="4875408" y="3536555"/>
            <a:ext cx="6814683" cy="2758204"/>
            <a:chOff x="4875408" y="3536555"/>
            <a:chExt cx="6814683" cy="2758204"/>
          </a:xfrm>
        </p:grpSpPr>
        <p:grpSp>
          <p:nvGrpSpPr>
            <p:cNvPr id="50" name="Agrupar 49"/>
            <p:cNvGrpSpPr/>
            <p:nvPr/>
          </p:nvGrpSpPr>
          <p:grpSpPr>
            <a:xfrm>
              <a:off x="4875408" y="3536555"/>
              <a:ext cx="6814683" cy="2758204"/>
              <a:chOff x="2144078" y="3563862"/>
              <a:chExt cx="6814683" cy="2758204"/>
            </a:xfrm>
          </p:grpSpPr>
          <p:sp>
            <p:nvSpPr>
              <p:cNvPr id="7" name="Preparación 6"/>
              <p:cNvSpPr/>
              <p:nvPr/>
            </p:nvSpPr>
            <p:spPr>
              <a:xfrm>
                <a:off x="3086389" y="4273882"/>
                <a:ext cx="2253352" cy="819274"/>
              </a:xfrm>
              <a:prstGeom prst="flowChartPreparation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Variable de Selección</a:t>
                </a:r>
              </a:p>
            </p:txBody>
          </p:sp>
          <p:cxnSp>
            <p:nvCxnSpPr>
              <p:cNvPr id="8" name="Conector recto de flecha 7"/>
              <p:cNvCxnSpPr/>
              <p:nvPr/>
            </p:nvCxnSpPr>
            <p:spPr>
              <a:xfrm>
                <a:off x="4424747" y="3563862"/>
                <a:ext cx="6828" cy="696380"/>
              </a:xfrm>
              <a:prstGeom prst="straightConnector1">
                <a:avLst/>
              </a:prstGeom>
              <a:ln w="38100" cmpd="sng"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de flecha 10"/>
              <p:cNvCxnSpPr/>
              <p:nvPr/>
            </p:nvCxnSpPr>
            <p:spPr>
              <a:xfrm>
                <a:off x="3537059" y="5120465"/>
                <a:ext cx="0" cy="901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cto de flecha 11"/>
              <p:cNvCxnSpPr>
                <a:stCxn id="7" idx="2"/>
              </p:cNvCxnSpPr>
              <p:nvPr/>
            </p:nvCxnSpPr>
            <p:spPr>
              <a:xfrm>
                <a:off x="4213065" y="5093156"/>
                <a:ext cx="20485" cy="9421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/>
              <p:cNvCxnSpPr/>
              <p:nvPr/>
            </p:nvCxnSpPr>
            <p:spPr>
              <a:xfrm>
                <a:off x="4875414" y="5093156"/>
                <a:ext cx="0" cy="9285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recto de flecha 13"/>
              <p:cNvCxnSpPr>
                <a:stCxn id="7" idx="3"/>
              </p:cNvCxnSpPr>
              <p:nvPr/>
            </p:nvCxnSpPr>
            <p:spPr>
              <a:xfrm flipH="1">
                <a:off x="5312427" y="4683519"/>
                <a:ext cx="27314" cy="13518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CuadroTexto 14"/>
              <p:cNvSpPr txBox="1"/>
              <p:nvPr/>
            </p:nvSpPr>
            <p:spPr>
              <a:xfrm>
                <a:off x="2144078" y="4792755"/>
                <a:ext cx="87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Valor1</a:t>
                </a:r>
              </a:p>
            </p:txBody>
          </p:sp>
          <p:sp>
            <p:nvSpPr>
              <p:cNvPr id="16" name="CuadroTexto 15"/>
              <p:cNvSpPr txBox="1"/>
              <p:nvPr/>
            </p:nvSpPr>
            <p:spPr>
              <a:xfrm>
                <a:off x="3100046" y="5257009"/>
                <a:ext cx="474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V2</a:t>
                </a:r>
              </a:p>
            </p:txBody>
          </p:sp>
          <p:sp>
            <p:nvSpPr>
              <p:cNvPr id="17" name="CuadroTexto 16"/>
              <p:cNvSpPr txBox="1"/>
              <p:nvPr/>
            </p:nvSpPr>
            <p:spPr>
              <a:xfrm>
                <a:off x="3632655" y="5257010"/>
                <a:ext cx="54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V3</a:t>
                </a:r>
              </a:p>
            </p:txBody>
          </p:sp>
          <p:sp>
            <p:nvSpPr>
              <p:cNvPr id="18" name="CuadroTexto 17"/>
              <p:cNvSpPr txBox="1"/>
              <p:nvPr/>
            </p:nvSpPr>
            <p:spPr>
              <a:xfrm>
                <a:off x="4342804" y="5325284"/>
                <a:ext cx="474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V4</a:t>
                </a:r>
              </a:p>
            </p:txBody>
          </p:sp>
          <p:sp>
            <p:nvSpPr>
              <p:cNvPr id="19" name="CuadroTexto 18"/>
              <p:cNvSpPr txBox="1"/>
              <p:nvPr/>
            </p:nvSpPr>
            <p:spPr>
              <a:xfrm>
                <a:off x="5341918" y="4835918"/>
                <a:ext cx="875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Valor5</a:t>
                </a:r>
              </a:p>
            </p:txBody>
          </p:sp>
          <p:sp>
            <p:nvSpPr>
              <p:cNvPr id="39" name="Rectángulo 38"/>
              <p:cNvSpPr/>
              <p:nvPr/>
            </p:nvSpPr>
            <p:spPr>
              <a:xfrm>
                <a:off x="6022561" y="5734920"/>
                <a:ext cx="1980219" cy="58714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/>
                    <a:ea typeface="+mn-ea"/>
                    <a:cs typeface="+mn-cs"/>
                  </a:rPr>
                  <a:t>Acción N+1</a:t>
                </a:r>
              </a:p>
            </p:txBody>
          </p:sp>
          <p:cxnSp>
            <p:nvCxnSpPr>
              <p:cNvPr id="47" name="Conector recto de flecha 46"/>
              <p:cNvCxnSpPr>
                <a:stCxn id="39" idx="3"/>
              </p:cNvCxnSpPr>
              <p:nvPr/>
            </p:nvCxnSpPr>
            <p:spPr>
              <a:xfrm>
                <a:off x="8002780" y="6028493"/>
                <a:ext cx="955981" cy="6827"/>
              </a:xfrm>
              <a:prstGeom prst="straightConnector1">
                <a:avLst/>
              </a:prstGeom>
              <a:ln w="38100" cmpd="sng">
                <a:prstDash val="sysDash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ector recto de flecha 9"/>
            <p:cNvCxnSpPr>
              <a:stCxn id="7" idx="1"/>
            </p:cNvCxnSpPr>
            <p:nvPr/>
          </p:nvCxnSpPr>
          <p:spPr>
            <a:xfrm>
              <a:off x="5817719" y="4656212"/>
              <a:ext cx="13683" cy="13517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angular 20"/>
            <p:cNvCxnSpPr>
              <a:endCxn id="39" idx="0"/>
            </p:cNvCxnSpPr>
            <p:nvPr/>
          </p:nvCxnSpPr>
          <p:spPr>
            <a:xfrm>
              <a:off x="7593113" y="4246566"/>
              <a:ext cx="2150888" cy="146104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7770651" y="3823275"/>
              <a:ext cx="175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de otra forma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01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7177"/>
          </a:xfrm>
        </p:spPr>
        <p:txBody>
          <a:bodyPr/>
          <a:lstStyle/>
          <a:p>
            <a:r>
              <a:rPr lang="es-ES" dirty="0"/>
              <a:t>Ejemplo Selector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74843" y="1443789"/>
            <a:ext cx="3916946" cy="4812549"/>
          </a:xfrm>
        </p:spPr>
        <p:txBody>
          <a:bodyPr>
            <a:normAutofit/>
          </a:bodyPr>
          <a:lstStyle/>
          <a:p>
            <a:r>
              <a:rPr lang="es-MX" dirty="0"/>
              <a:t>Construya la solución que tiene como datos dos variables enteras. Obtenga el resultado de la función.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sz="1800" dirty="0"/>
              <a:t>			100*V   	SI núm. =1</a:t>
            </a:r>
          </a:p>
          <a:p>
            <a:pPr marL="0" indent="0">
              <a:buNone/>
            </a:pPr>
            <a:r>
              <a:rPr lang="es-MX" sz="1800" dirty="0"/>
              <a:t>			100**V	SI núm. =2</a:t>
            </a:r>
          </a:p>
          <a:p>
            <a:pPr marL="0" indent="0">
              <a:buNone/>
            </a:pPr>
            <a:r>
              <a:rPr lang="es-MX" sz="1800" dirty="0"/>
              <a:t>                 	100/V   	SI núm. =3</a:t>
            </a:r>
          </a:p>
          <a:p>
            <a:pPr marL="0" indent="0">
              <a:buNone/>
            </a:pPr>
            <a:r>
              <a:rPr lang="es-MX" sz="1800" dirty="0"/>
              <a:t>                 	0    </a:t>
            </a:r>
            <a:r>
              <a:rPr lang="es-MX" sz="1600" dirty="0"/>
              <a:t>cualquier otro valor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Variables </a:t>
            </a:r>
          </a:p>
          <a:p>
            <a:pPr marL="0" indent="0">
              <a:buNone/>
            </a:pPr>
            <a:r>
              <a:rPr lang="es-MX" sz="1600" dirty="0"/>
              <a:t>V, VAL punto flotante</a:t>
            </a:r>
          </a:p>
          <a:p>
            <a:pPr marL="0" indent="0">
              <a:buNone/>
            </a:pPr>
            <a:r>
              <a:rPr lang="es-MX" sz="1600" dirty="0"/>
              <a:t>num  entero.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4826001" y="1229896"/>
            <a:ext cx="5224834" cy="502644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Algoritmo</a:t>
            </a:r>
          </a:p>
          <a:p>
            <a:pPr marL="0" indent="0">
              <a:buNone/>
            </a:pPr>
            <a:r>
              <a:rPr lang="es-ES" dirty="0"/>
              <a:t>Inicio</a:t>
            </a:r>
          </a:p>
          <a:p>
            <a:pPr>
              <a:buAutoNum type="arabicPeriod"/>
            </a:pPr>
            <a:r>
              <a:rPr lang="es-ES" dirty="0"/>
              <a:t>Hacer V         0.00, </a:t>
            </a:r>
            <a:r>
              <a:rPr lang="es-ES" dirty="0" err="1"/>
              <a:t>num</a:t>
            </a:r>
            <a:r>
              <a:rPr lang="es-ES" dirty="0"/>
              <a:t>          0, VAL      0.00</a:t>
            </a:r>
          </a:p>
          <a:p>
            <a:pPr>
              <a:buAutoNum type="arabicPeriod"/>
            </a:pPr>
            <a:r>
              <a:rPr lang="es-ES" dirty="0"/>
              <a:t>Pedir V, </a:t>
            </a:r>
            <a:r>
              <a:rPr lang="es-ES" dirty="0" err="1"/>
              <a:t>num</a:t>
            </a:r>
            <a:endParaRPr lang="es-ES" dirty="0"/>
          </a:p>
          <a:p>
            <a:pPr>
              <a:buAutoNum type="arabicPeriod"/>
            </a:pPr>
            <a:r>
              <a:rPr lang="es-ES" dirty="0"/>
              <a:t>Si selector </a:t>
            </a:r>
            <a:r>
              <a:rPr lang="es-ES" dirty="0" err="1"/>
              <a:t>num</a:t>
            </a:r>
            <a:r>
              <a:rPr lang="es-ES" dirty="0"/>
              <a:t> igual</a:t>
            </a:r>
          </a:p>
          <a:p>
            <a:pPr marL="457200" lvl="1" indent="0">
              <a:buNone/>
            </a:pPr>
            <a:r>
              <a:rPr lang="es-ES" dirty="0"/>
              <a:t>3.1 1: VAL          100*V</a:t>
            </a:r>
          </a:p>
          <a:p>
            <a:pPr marL="457200" lvl="1" indent="0">
              <a:buNone/>
            </a:pPr>
            <a:r>
              <a:rPr lang="es-ES" dirty="0"/>
              <a:t>3.2 2: VAL           100**V</a:t>
            </a:r>
          </a:p>
          <a:p>
            <a:pPr marL="457200" lvl="1" indent="0">
              <a:buNone/>
            </a:pPr>
            <a:r>
              <a:rPr lang="es-ES" dirty="0"/>
              <a:t>3.3 3: VAL            100/V</a:t>
            </a:r>
          </a:p>
          <a:p>
            <a:pPr marL="457200" lvl="1" indent="0">
              <a:buNone/>
            </a:pPr>
            <a:r>
              <a:rPr lang="es-ES" dirty="0"/>
              <a:t>3.4 de otra forma: VAL         0.00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Imprimir VAL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Fin de Selector</a:t>
            </a:r>
          </a:p>
          <a:p>
            <a:pPr marL="57150" indent="0">
              <a:buNone/>
            </a:pPr>
            <a:r>
              <a:rPr lang="es-ES" dirty="0"/>
              <a:t>Fin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24" name="Abrir llave 23"/>
          <p:cNvSpPr/>
          <p:nvPr/>
        </p:nvSpPr>
        <p:spPr>
          <a:xfrm>
            <a:off x="1291388" y="2994526"/>
            <a:ext cx="1007980" cy="1777999"/>
          </a:xfrm>
          <a:prstGeom prst="leftBrace">
            <a:avLst>
              <a:gd name="adj1" fmla="val 21596"/>
              <a:gd name="adj2" fmla="val 50000"/>
            </a:avLst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48106" y="3676316"/>
            <a:ext cx="73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VAL= 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cxnSp>
        <p:nvCxnSpPr>
          <p:cNvPr id="26" name="Conector recto de flecha 25"/>
          <p:cNvCxnSpPr/>
          <p:nvPr/>
        </p:nvCxnSpPr>
        <p:spPr>
          <a:xfrm flipH="1">
            <a:off x="6203660" y="2219145"/>
            <a:ext cx="467177" cy="9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7839954" y="2224493"/>
            <a:ext cx="467177" cy="9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H="1">
            <a:off x="6356058" y="3414281"/>
            <a:ext cx="467177" cy="9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 flipH="1">
            <a:off x="6356060" y="3761861"/>
            <a:ext cx="467177" cy="9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6409534" y="4176282"/>
            <a:ext cx="467177" cy="9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7551197" y="4515840"/>
            <a:ext cx="467177" cy="9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 flipH="1" flipV="1">
            <a:off x="9061828" y="2226392"/>
            <a:ext cx="322803" cy="61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81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Ejemplo Selector </a:t>
            </a:r>
            <a:r>
              <a:rPr lang="es-ES" sz="4100" dirty="0"/>
              <a:t>Diagrama de Flujo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101" name="Agrupar 100"/>
          <p:cNvGrpSpPr/>
          <p:nvPr/>
        </p:nvGrpSpPr>
        <p:grpSpPr>
          <a:xfrm>
            <a:off x="721894" y="1270000"/>
            <a:ext cx="8234949" cy="5120105"/>
            <a:chOff x="721894" y="1270000"/>
            <a:chExt cx="8234949" cy="5120105"/>
          </a:xfrm>
        </p:grpSpPr>
        <p:sp>
          <p:nvSpPr>
            <p:cNvPr id="7" name="Preparación 6"/>
            <p:cNvSpPr/>
            <p:nvPr/>
          </p:nvSpPr>
          <p:spPr>
            <a:xfrm>
              <a:off x="4534350" y="2669105"/>
              <a:ext cx="1788913" cy="445740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num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7323471" y="3582034"/>
              <a:ext cx="1633372" cy="587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     0.00</a:t>
              </a:r>
            </a:p>
          </p:txBody>
        </p:sp>
        <p:cxnSp>
          <p:nvCxnSpPr>
            <p:cNvPr id="21" name="Conector angular 20"/>
            <p:cNvCxnSpPr>
              <a:stCxn id="7" idx="3"/>
              <a:endCxn id="39" idx="0"/>
            </p:cNvCxnSpPr>
            <p:nvPr/>
          </p:nvCxnSpPr>
          <p:spPr>
            <a:xfrm>
              <a:off x="6323263" y="2891975"/>
              <a:ext cx="1816894" cy="6900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6460546" y="2459696"/>
              <a:ext cx="175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de otra forma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21894" y="1270000"/>
              <a:ext cx="1296737" cy="2807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Inicio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310092" y="1751263"/>
              <a:ext cx="1684434" cy="868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     	0.00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num</a:t>
              </a: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   	 0.00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	0.00</a:t>
              </a: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 flipH="1" flipV="1">
              <a:off x="1631649" y="1921593"/>
              <a:ext cx="654339" cy="3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>
              <a:off x="1877628" y="2205790"/>
              <a:ext cx="448465" cy="1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H="1">
              <a:off x="1802765" y="2478506"/>
              <a:ext cx="448465" cy="1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r 27"/>
            <p:cNvCxnSpPr>
              <a:stCxn id="9" idx="6"/>
              <a:endCxn id="20" idx="0"/>
            </p:cNvCxnSpPr>
            <p:nvPr/>
          </p:nvCxnSpPr>
          <p:spPr>
            <a:xfrm>
              <a:off x="2018631" y="1410369"/>
              <a:ext cx="133678" cy="34089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atos 30"/>
            <p:cNvSpPr/>
            <p:nvPr/>
          </p:nvSpPr>
          <p:spPr>
            <a:xfrm>
              <a:off x="3596104" y="1911685"/>
              <a:ext cx="1630948" cy="534737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V, </a:t>
              </a:r>
              <a:r>
                <a:rPr kumimoji="0" lang="es-E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num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cxnSp>
          <p:nvCxnSpPr>
            <p:cNvPr id="35" name="Conector recto de flecha 34"/>
            <p:cNvCxnSpPr>
              <a:stCxn id="20" idx="3"/>
              <a:endCxn id="31" idx="2"/>
            </p:cNvCxnSpPr>
            <p:nvPr/>
          </p:nvCxnSpPr>
          <p:spPr>
            <a:xfrm flipV="1">
              <a:off x="2994526" y="2179054"/>
              <a:ext cx="764673" cy="66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r 36"/>
            <p:cNvCxnSpPr>
              <a:stCxn id="31" idx="5"/>
              <a:endCxn id="7" idx="0"/>
            </p:cNvCxnSpPr>
            <p:nvPr/>
          </p:nvCxnSpPr>
          <p:spPr>
            <a:xfrm>
              <a:off x="5063957" y="2179054"/>
              <a:ext cx="364850" cy="49005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4224421" y="2513263"/>
              <a:ext cx="31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1099134" y="3560636"/>
              <a:ext cx="1668130" cy="587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     100*V    </a:t>
              </a:r>
            </a:p>
          </p:txBody>
        </p:sp>
        <p:cxnSp>
          <p:nvCxnSpPr>
            <p:cNvPr id="54" name="Conector recto de flecha 53"/>
            <p:cNvCxnSpPr/>
            <p:nvPr/>
          </p:nvCxnSpPr>
          <p:spPr>
            <a:xfrm flipH="1" flipV="1">
              <a:off x="1620959" y="3889416"/>
              <a:ext cx="357567" cy="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r 56"/>
            <p:cNvCxnSpPr>
              <a:stCxn id="7" idx="1"/>
              <a:endCxn id="53" idx="0"/>
            </p:cNvCxnSpPr>
            <p:nvPr/>
          </p:nvCxnSpPr>
          <p:spPr>
            <a:xfrm rot="10800000" flipV="1">
              <a:off x="1933200" y="2891974"/>
              <a:ext cx="2601151" cy="66866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ángulo 61"/>
            <p:cNvSpPr/>
            <p:nvPr/>
          </p:nvSpPr>
          <p:spPr>
            <a:xfrm>
              <a:off x="3230061" y="3579360"/>
              <a:ext cx="1756360" cy="587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     100**V    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3765256" y="3881405"/>
              <a:ext cx="357567" cy="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angular 64"/>
            <p:cNvCxnSpPr>
              <a:endCxn id="62" idx="0"/>
            </p:cNvCxnSpPr>
            <p:nvPr/>
          </p:nvCxnSpPr>
          <p:spPr>
            <a:xfrm rot="10800000" flipV="1">
              <a:off x="4108241" y="3128210"/>
              <a:ext cx="824714" cy="45115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4531896" y="3061368"/>
              <a:ext cx="31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5213933" y="3584707"/>
              <a:ext cx="1724278" cy="587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     100/V    </a:t>
              </a:r>
            </a:p>
          </p:txBody>
        </p:sp>
        <p:cxnSp>
          <p:nvCxnSpPr>
            <p:cNvPr id="72" name="Conector recto de flecha 71"/>
            <p:cNvCxnSpPr/>
            <p:nvPr/>
          </p:nvCxnSpPr>
          <p:spPr>
            <a:xfrm flipH="1" flipV="1">
              <a:off x="5802603" y="3886752"/>
              <a:ext cx="357567" cy="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angular 73"/>
            <p:cNvCxnSpPr>
              <a:stCxn id="7" idx="2"/>
              <a:endCxn id="68" idx="0"/>
            </p:cNvCxnSpPr>
            <p:nvPr/>
          </p:nvCxnSpPr>
          <p:spPr>
            <a:xfrm rot="16200000" flipH="1">
              <a:off x="5517508" y="3026143"/>
              <a:ext cx="469862" cy="64726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/>
            <p:cNvSpPr txBox="1"/>
            <p:nvPr/>
          </p:nvSpPr>
          <p:spPr>
            <a:xfrm>
              <a:off x="5561263" y="3034634"/>
              <a:ext cx="312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 flipH="1" flipV="1">
              <a:off x="7906798" y="3878731"/>
              <a:ext cx="357567" cy="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Documento 80"/>
            <p:cNvSpPr/>
            <p:nvPr/>
          </p:nvSpPr>
          <p:spPr>
            <a:xfrm>
              <a:off x="4398211" y="5186936"/>
              <a:ext cx="1376946" cy="655064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</a:t>
              </a:r>
            </a:p>
          </p:txBody>
        </p:sp>
        <p:cxnSp>
          <p:nvCxnSpPr>
            <p:cNvPr id="83" name="Conector angular 82"/>
            <p:cNvCxnSpPr>
              <a:stCxn id="53" idx="2"/>
              <a:endCxn id="81" idx="0"/>
            </p:cNvCxnSpPr>
            <p:nvPr/>
          </p:nvCxnSpPr>
          <p:spPr>
            <a:xfrm rot="16200000" flipH="1">
              <a:off x="2990364" y="3090616"/>
              <a:ext cx="1039154" cy="3153485"/>
            </a:xfrm>
            <a:prstGeom prst="bentConnector3">
              <a:avLst>
                <a:gd name="adj1" fmla="val 680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stCxn id="62" idx="2"/>
            </p:cNvCxnSpPr>
            <p:nvPr/>
          </p:nvCxnSpPr>
          <p:spPr>
            <a:xfrm>
              <a:off x="4108241" y="4166506"/>
              <a:ext cx="9233" cy="646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angular 93"/>
            <p:cNvCxnSpPr>
              <a:stCxn id="39" idx="2"/>
            </p:cNvCxnSpPr>
            <p:nvPr/>
          </p:nvCxnSpPr>
          <p:spPr>
            <a:xfrm rot="5400000">
              <a:off x="6261615" y="3014302"/>
              <a:ext cx="723665" cy="303342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/>
            <p:cNvCxnSpPr>
              <a:stCxn id="68" idx="2"/>
            </p:cNvCxnSpPr>
            <p:nvPr/>
          </p:nvCxnSpPr>
          <p:spPr>
            <a:xfrm>
              <a:off x="6076072" y="4171853"/>
              <a:ext cx="19928" cy="7076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6537158" y="6082631"/>
              <a:ext cx="1310105" cy="3074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Fin</a:t>
              </a:r>
            </a:p>
          </p:txBody>
        </p:sp>
        <p:cxnSp>
          <p:nvCxnSpPr>
            <p:cNvPr id="100" name="Conector angular 99"/>
            <p:cNvCxnSpPr>
              <a:stCxn id="81" idx="3"/>
              <a:endCxn id="98" idx="0"/>
            </p:cNvCxnSpPr>
            <p:nvPr/>
          </p:nvCxnSpPr>
          <p:spPr>
            <a:xfrm>
              <a:off x="5775157" y="5514468"/>
              <a:ext cx="1417054" cy="5681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2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Ejercicio Selector </a:t>
            </a:r>
            <a:r>
              <a:rPr lang="es-ES" sz="4100" dirty="0"/>
              <a:t>Prueba Escritorio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3" name="Agrupar 2"/>
          <p:cNvGrpSpPr/>
          <p:nvPr/>
        </p:nvGrpSpPr>
        <p:grpSpPr>
          <a:xfrm>
            <a:off x="721894" y="1270000"/>
            <a:ext cx="5815384" cy="5158096"/>
            <a:chOff x="721894" y="1270000"/>
            <a:chExt cx="8234949" cy="5120105"/>
          </a:xfrm>
        </p:grpSpPr>
        <p:sp>
          <p:nvSpPr>
            <p:cNvPr id="7" name="Preparación 6"/>
            <p:cNvSpPr/>
            <p:nvPr/>
          </p:nvSpPr>
          <p:spPr>
            <a:xfrm>
              <a:off x="4534350" y="2669105"/>
              <a:ext cx="1788913" cy="445740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num</a:t>
              </a:r>
              <a:endPara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sp>
          <p:nvSpPr>
            <p:cNvPr id="39" name="Rectángulo 38"/>
            <p:cNvSpPr/>
            <p:nvPr/>
          </p:nvSpPr>
          <p:spPr>
            <a:xfrm>
              <a:off x="7323471" y="3582034"/>
              <a:ext cx="1633372" cy="587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        0.00</a:t>
              </a:r>
            </a:p>
          </p:txBody>
        </p:sp>
        <p:cxnSp>
          <p:nvCxnSpPr>
            <p:cNvPr id="21" name="Conector angular 20"/>
            <p:cNvCxnSpPr>
              <a:stCxn id="7" idx="3"/>
              <a:endCxn id="39" idx="0"/>
            </p:cNvCxnSpPr>
            <p:nvPr/>
          </p:nvCxnSpPr>
          <p:spPr>
            <a:xfrm>
              <a:off x="6323263" y="2891975"/>
              <a:ext cx="1816894" cy="6900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/>
            <p:cNvSpPr txBox="1"/>
            <p:nvPr/>
          </p:nvSpPr>
          <p:spPr>
            <a:xfrm>
              <a:off x="6420444" y="2664648"/>
              <a:ext cx="1665138" cy="302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de otra forma</a:t>
              </a:r>
            </a:p>
          </p:txBody>
        </p:sp>
        <p:sp>
          <p:nvSpPr>
            <p:cNvPr id="9" name="Elipse 8"/>
            <p:cNvSpPr/>
            <p:nvPr/>
          </p:nvSpPr>
          <p:spPr>
            <a:xfrm>
              <a:off x="721894" y="1270000"/>
              <a:ext cx="1296737" cy="28073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Inicio</a:t>
              </a:r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1310092" y="1751263"/>
              <a:ext cx="1684434" cy="86894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                0.00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Num</a:t>
              </a: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             0.00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            0.00</a:t>
              </a: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 flipH="1" flipV="1">
              <a:off x="1595729" y="2026801"/>
              <a:ext cx="631421" cy="1472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/>
            <p:cNvCxnSpPr/>
            <p:nvPr/>
          </p:nvCxnSpPr>
          <p:spPr>
            <a:xfrm flipH="1">
              <a:off x="1877628" y="2192243"/>
              <a:ext cx="448466" cy="1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/>
            <p:cNvCxnSpPr/>
            <p:nvPr/>
          </p:nvCxnSpPr>
          <p:spPr>
            <a:xfrm flipH="1">
              <a:off x="1802763" y="2342220"/>
              <a:ext cx="448466" cy="18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r 27"/>
            <p:cNvCxnSpPr>
              <a:stCxn id="9" idx="6"/>
              <a:endCxn id="20" idx="0"/>
            </p:cNvCxnSpPr>
            <p:nvPr/>
          </p:nvCxnSpPr>
          <p:spPr>
            <a:xfrm>
              <a:off x="2018631" y="1410369"/>
              <a:ext cx="133678" cy="34089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atos 30"/>
            <p:cNvSpPr/>
            <p:nvPr/>
          </p:nvSpPr>
          <p:spPr>
            <a:xfrm>
              <a:off x="3596104" y="1911685"/>
              <a:ext cx="1630948" cy="534737"/>
            </a:xfrm>
            <a:prstGeom prst="flowChartInputOutpu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V, </a:t>
              </a:r>
              <a:r>
                <a:rPr kumimoji="0" lang="es-ES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num</a:t>
              </a:r>
              <a:endParaRPr kumimoji="0" lang="es-E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endParaRPr>
            </a:p>
          </p:txBody>
        </p:sp>
        <p:cxnSp>
          <p:nvCxnSpPr>
            <p:cNvPr id="35" name="Conector recto de flecha 34"/>
            <p:cNvCxnSpPr>
              <a:stCxn id="20" idx="3"/>
              <a:endCxn id="31" idx="2"/>
            </p:cNvCxnSpPr>
            <p:nvPr/>
          </p:nvCxnSpPr>
          <p:spPr>
            <a:xfrm flipV="1">
              <a:off x="2994526" y="2179054"/>
              <a:ext cx="764673" cy="668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angular 36"/>
            <p:cNvCxnSpPr>
              <a:stCxn id="31" idx="5"/>
              <a:endCxn id="7" idx="0"/>
            </p:cNvCxnSpPr>
            <p:nvPr/>
          </p:nvCxnSpPr>
          <p:spPr>
            <a:xfrm>
              <a:off x="5063957" y="2179054"/>
              <a:ext cx="364850" cy="49005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uadroTexto 47"/>
            <p:cNvSpPr txBox="1"/>
            <p:nvPr/>
          </p:nvSpPr>
          <p:spPr>
            <a:xfrm>
              <a:off x="4224421" y="2513263"/>
              <a:ext cx="427810" cy="302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3" name="Rectángulo 52"/>
            <p:cNvSpPr/>
            <p:nvPr/>
          </p:nvSpPr>
          <p:spPr>
            <a:xfrm>
              <a:off x="1099134" y="3560636"/>
              <a:ext cx="1668130" cy="587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      100*V    </a:t>
              </a:r>
            </a:p>
          </p:txBody>
        </p:sp>
        <p:cxnSp>
          <p:nvCxnSpPr>
            <p:cNvPr id="54" name="Conector recto de flecha 53"/>
            <p:cNvCxnSpPr/>
            <p:nvPr/>
          </p:nvCxnSpPr>
          <p:spPr>
            <a:xfrm flipH="1" flipV="1">
              <a:off x="1643960" y="3854347"/>
              <a:ext cx="357567" cy="78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r 56"/>
            <p:cNvCxnSpPr>
              <a:stCxn id="7" idx="1"/>
              <a:endCxn id="53" idx="0"/>
            </p:cNvCxnSpPr>
            <p:nvPr/>
          </p:nvCxnSpPr>
          <p:spPr>
            <a:xfrm rot="10800000" flipV="1">
              <a:off x="1933200" y="2891974"/>
              <a:ext cx="2601151" cy="66866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ángulo 61"/>
            <p:cNvSpPr/>
            <p:nvPr/>
          </p:nvSpPr>
          <p:spPr>
            <a:xfrm>
              <a:off x="3230061" y="3579360"/>
              <a:ext cx="1756360" cy="587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     100**V    </a:t>
              </a:r>
            </a:p>
          </p:txBody>
        </p:sp>
        <p:cxnSp>
          <p:nvCxnSpPr>
            <p:cNvPr id="63" name="Conector recto de flecha 62"/>
            <p:cNvCxnSpPr/>
            <p:nvPr/>
          </p:nvCxnSpPr>
          <p:spPr>
            <a:xfrm flipH="1" flipV="1">
              <a:off x="3765256" y="3881405"/>
              <a:ext cx="357567" cy="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angular 64"/>
            <p:cNvCxnSpPr>
              <a:endCxn id="62" idx="0"/>
            </p:cNvCxnSpPr>
            <p:nvPr/>
          </p:nvCxnSpPr>
          <p:spPr>
            <a:xfrm rot="10800000" flipV="1">
              <a:off x="4108241" y="3128210"/>
              <a:ext cx="824714" cy="45115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uadroTexto 65"/>
            <p:cNvSpPr txBox="1"/>
            <p:nvPr/>
          </p:nvSpPr>
          <p:spPr>
            <a:xfrm>
              <a:off x="4531896" y="3061368"/>
              <a:ext cx="427810" cy="302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8" name="Rectángulo 67"/>
            <p:cNvSpPr/>
            <p:nvPr/>
          </p:nvSpPr>
          <p:spPr>
            <a:xfrm>
              <a:off x="5213933" y="3584707"/>
              <a:ext cx="1724278" cy="58714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      100/V    </a:t>
              </a:r>
            </a:p>
          </p:txBody>
        </p:sp>
        <p:cxnSp>
          <p:nvCxnSpPr>
            <p:cNvPr id="72" name="Conector recto de flecha 71"/>
            <p:cNvCxnSpPr/>
            <p:nvPr/>
          </p:nvCxnSpPr>
          <p:spPr>
            <a:xfrm flipH="1" flipV="1">
              <a:off x="5802603" y="3886752"/>
              <a:ext cx="357567" cy="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angular 73"/>
            <p:cNvCxnSpPr>
              <a:stCxn id="7" idx="2"/>
              <a:endCxn id="68" idx="0"/>
            </p:cNvCxnSpPr>
            <p:nvPr/>
          </p:nvCxnSpPr>
          <p:spPr>
            <a:xfrm rot="16200000" flipH="1">
              <a:off x="5517508" y="3026143"/>
              <a:ext cx="469862" cy="647265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uadroTexto 74"/>
            <p:cNvSpPr txBox="1"/>
            <p:nvPr/>
          </p:nvSpPr>
          <p:spPr>
            <a:xfrm>
              <a:off x="5561263" y="3034634"/>
              <a:ext cx="427810" cy="302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79" name="Conector recto de flecha 78"/>
            <p:cNvCxnSpPr/>
            <p:nvPr/>
          </p:nvCxnSpPr>
          <p:spPr>
            <a:xfrm flipH="1" flipV="1">
              <a:off x="7906798" y="3878731"/>
              <a:ext cx="357567" cy="78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Documento 80"/>
            <p:cNvSpPr/>
            <p:nvPr/>
          </p:nvSpPr>
          <p:spPr>
            <a:xfrm>
              <a:off x="4398211" y="5186936"/>
              <a:ext cx="1376946" cy="655064"/>
            </a:xfrm>
            <a:prstGeom prst="flowChart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</a:t>
              </a:r>
            </a:p>
          </p:txBody>
        </p:sp>
        <p:cxnSp>
          <p:nvCxnSpPr>
            <p:cNvPr id="83" name="Conector angular 82"/>
            <p:cNvCxnSpPr>
              <a:stCxn id="53" idx="2"/>
              <a:endCxn id="81" idx="0"/>
            </p:cNvCxnSpPr>
            <p:nvPr/>
          </p:nvCxnSpPr>
          <p:spPr>
            <a:xfrm rot="16200000" flipH="1">
              <a:off x="2990364" y="3090616"/>
              <a:ext cx="1039154" cy="3153485"/>
            </a:xfrm>
            <a:prstGeom prst="bentConnector3">
              <a:avLst>
                <a:gd name="adj1" fmla="val 68011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cto de flecha 86"/>
            <p:cNvCxnSpPr>
              <a:stCxn id="62" idx="2"/>
            </p:cNvCxnSpPr>
            <p:nvPr/>
          </p:nvCxnSpPr>
          <p:spPr>
            <a:xfrm>
              <a:off x="4108241" y="4166506"/>
              <a:ext cx="9233" cy="6461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angular 93"/>
            <p:cNvCxnSpPr>
              <a:stCxn id="39" idx="2"/>
            </p:cNvCxnSpPr>
            <p:nvPr/>
          </p:nvCxnSpPr>
          <p:spPr>
            <a:xfrm rot="5400000">
              <a:off x="6261615" y="3014302"/>
              <a:ext cx="723665" cy="303342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cto de flecha 96"/>
            <p:cNvCxnSpPr>
              <a:stCxn id="68" idx="2"/>
            </p:cNvCxnSpPr>
            <p:nvPr/>
          </p:nvCxnSpPr>
          <p:spPr>
            <a:xfrm>
              <a:off x="6076072" y="4171853"/>
              <a:ext cx="19928" cy="70762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Elipse 97"/>
            <p:cNvSpPr/>
            <p:nvPr/>
          </p:nvSpPr>
          <p:spPr>
            <a:xfrm>
              <a:off x="6537158" y="6082631"/>
              <a:ext cx="1310105" cy="30747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Fin</a:t>
              </a:r>
            </a:p>
          </p:txBody>
        </p:sp>
        <p:cxnSp>
          <p:nvCxnSpPr>
            <p:cNvPr id="100" name="Conector angular 99"/>
            <p:cNvCxnSpPr>
              <a:stCxn id="81" idx="3"/>
              <a:endCxn id="98" idx="0"/>
            </p:cNvCxnSpPr>
            <p:nvPr/>
          </p:nvCxnSpPr>
          <p:spPr>
            <a:xfrm>
              <a:off x="5775157" y="5514468"/>
              <a:ext cx="1417054" cy="56816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uadroTexto 9"/>
          <p:cNvSpPr txBox="1"/>
          <p:nvPr/>
        </p:nvSpPr>
        <p:spPr>
          <a:xfrm>
            <a:off x="6903164" y="1226791"/>
            <a:ext cx="3370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F5A408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Compruebe el algoritmo y el diagrama de flujo con una prueba de escritorio</a:t>
            </a:r>
          </a:p>
        </p:txBody>
      </p:sp>
    </p:spTree>
    <p:extLst>
      <p:ext uri="{BB962C8B-B14F-4D97-AF65-F5344CB8AC3E}">
        <p14:creationId xmlns:p14="http://schemas.microsoft.com/office/powerpoint/2010/main" val="276468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4019"/>
          </a:xfrm>
        </p:spPr>
        <p:txBody>
          <a:bodyPr/>
          <a:lstStyle/>
          <a:p>
            <a:r>
              <a:rPr lang="es-ES" dirty="0"/>
              <a:t>2.2.3 </a:t>
            </a:r>
            <a:r>
              <a:rPr lang="es-ES" sz="4000" dirty="0"/>
              <a:t>Estructuras de control Anidadas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647505"/>
            <a:ext cx="8946541" cy="4195481"/>
          </a:xfrm>
        </p:spPr>
        <p:txBody>
          <a:bodyPr/>
          <a:lstStyle/>
          <a:p>
            <a:r>
              <a:rPr lang="es-MX" dirty="0"/>
              <a:t>Se usan cuando debemos tomar una decisión después de haber tomado otra decisión previa y seguido un camino.</a:t>
            </a:r>
          </a:p>
          <a:p>
            <a:endParaRPr lang="es-MX" dirty="0"/>
          </a:p>
          <a:p>
            <a:r>
              <a:rPr lang="es-MX" dirty="0"/>
              <a:t>Las llamamos anidadas por que van una dentro de otra.  </a:t>
            </a:r>
          </a:p>
          <a:p>
            <a:endParaRPr lang="es-MX" dirty="0"/>
          </a:p>
          <a:p>
            <a:r>
              <a:rPr lang="es-MX" dirty="0"/>
              <a:t>Pueden anidarse estructuas de selección o de repetición.</a:t>
            </a:r>
          </a:p>
          <a:p>
            <a:endParaRPr lang="es-MX" dirty="0"/>
          </a:p>
          <a:p>
            <a:r>
              <a:rPr lang="es-MX" dirty="0"/>
              <a:t>No hay límites en cuanto al número de estructuras que se puedan anidar.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3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Selección Anidadas</a:t>
            </a:r>
          </a:p>
        </p:txBody>
      </p:sp>
      <p:sp>
        <p:nvSpPr>
          <p:cNvPr id="64" name="Marcador de contenido 63"/>
          <p:cNvSpPr>
            <a:spLocks noGrp="1"/>
          </p:cNvSpPr>
          <p:nvPr>
            <p:ph sz="half" idx="1"/>
          </p:nvPr>
        </p:nvSpPr>
        <p:spPr>
          <a:xfrm>
            <a:off x="801892" y="2060575"/>
            <a:ext cx="4697760" cy="41957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Algoritmo Estructura Selectiva Múltiple</a:t>
            </a:r>
          </a:p>
          <a:p>
            <a:pPr marL="0" indent="0">
              <a:buNone/>
            </a:pPr>
            <a:r>
              <a:rPr lang="es-MX" dirty="0"/>
              <a:t>Si condicion1 entonces</a:t>
            </a:r>
          </a:p>
          <a:p>
            <a:pPr marL="0" indent="0">
              <a:buNone/>
            </a:pPr>
            <a:r>
              <a:rPr lang="es-MX" dirty="0"/>
              <a:t>        Si condicion2 entonces</a:t>
            </a:r>
          </a:p>
          <a:p>
            <a:pPr marL="0" indent="0">
              <a:buNone/>
            </a:pPr>
            <a:r>
              <a:rPr lang="es-MX" dirty="0"/>
              <a:t>       Hacer operacion1</a:t>
            </a:r>
          </a:p>
          <a:p>
            <a:pPr marL="0" indent="0">
              <a:buNone/>
            </a:pPr>
            <a:r>
              <a:rPr lang="es-MX" dirty="0"/>
              <a:t> Si no </a:t>
            </a:r>
          </a:p>
          <a:p>
            <a:pPr marL="0" indent="0">
              <a:buNone/>
            </a:pPr>
            <a:r>
              <a:rPr lang="es-MX" dirty="0"/>
              <a:t>     Hacer operación2 </a:t>
            </a:r>
          </a:p>
          <a:p>
            <a:pPr marL="0" indent="0">
              <a:buNone/>
            </a:pPr>
            <a:r>
              <a:rPr lang="es-MX" dirty="0"/>
              <a:t>          Fin condicion2</a:t>
            </a:r>
          </a:p>
          <a:p>
            <a:pPr marL="0" indent="0">
              <a:buNone/>
            </a:pPr>
            <a:r>
              <a:rPr lang="es-MX" dirty="0"/>
              <a:t>Fin condicion1 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CEABA6B-F4E7-42F2-99ED-61D1217FE8FD}"/>
              </a:ext>
            </a:extLst>
          </p:cNvPr>
          <p:cNvGrpSpPr/>
          <p:nvPr/>
        </p:nvGrpSpPr>
        <p:grpSpPr>
          <a:xfrm>
            <a:off x="5566653" y="1443785"/>
            <a:ext cx="4165558" cy="4572003"/>
            <a:chOff x="5566653" y="1443785"/>
            <a:chExt cx="4165558" cy="4572003"/>
          </a:xfrm>
        </p:grpSpPr>
        <p:cxnSp>
          <p:nvCxnSpPr>
            <p:cNvPr id="67" name="Conector recto de flecha 66"/>
            <p:cNvCxnSpPr>
              <a:endCxn id="68" idx="0"/>
            </p:cNvCxnSpPr>
            <p:nvPr/>
          </p:nvCxnSpPr>
          <p:spPr>
            <a:xfrm>
              <a:off x="7821236" y="1443785"/>
              <a:ext cx="33" cy="772162"/>
            </a:xfrm>
            <a:prstGeom prst="straightConnector1">
              <a:avLst/>
            </a:prstGeom>
            <a:ln w="38100" cmpd="sng"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Decisión 67"/>
            <p:cNvSpPr/>
            <p:nvPr/>
          </p:nvSpPr>
          <p:spPr>
            <a:xfrm>
              <a:off x="6805926" y="2215947"/>
              <a:ext cx="2030687" cy="812801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Condicion1</a:t>
              </a:r>
            </a:p>
          </p:txBody>
        </p:sp>
        <p:sp>
          <p:nvSpPr>
            <p:cNvPr id="69" name="Decisión 68"/>
            <p:cNvSpPr/>
            <p:nvPr/>
          </p:nvSpPr>
          <p:spPr>
            <a:xfrm>
              <a:off x="5566653" y="3544876"/>
              <a:ext cx="2030687" cy="812801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Condicion2</a:t>
              </a:r>
            </a:p>
          </p:txBody>
        </p:sp>
        <p:cxnSp>
          <p:nvCxnSpPr>
            <p:cNvPr id="70" name="Conector angular 69"/>
            <p:cNvCxnSpPr>
              <a:stCxn id="68" idx="1"/>
              <a:endCxn id="69" idx="0"/>
            </p:cNvCxnSpPr>
            <p:nvPr/>
          </p:nvCxnSpPr>
          <p:spPr>
            <a:xfrm rot="10800000" flipV="1">
              <a:off x="6581996" y="2622347"/>
              <a:ext cx="223929" cy="92252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5634257" y="4796587"/>
              <a:ext cx="1900571" cy="243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Operación 1</a:t>
              </a: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7831640" y="4804714"/>
              <a:ext cx="1900571" cy="2438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Operación 2</a:t>
              </a:r>
            </a:p>
          </p:txBody>
        </p:sp>
        <p:cxnSp>
          <p:nvCxnSpPr>
            <p:cNvPr id="73" name="Conector recto de flecha 72"/>
            <p:cNvCxnSpPr>
              <a:stCxn id="69" idx="2"/>
              <a:endCxn id="71" idx="0"/>
            </p:cNvCxnSpPr>
            <p:nvPr/>
          </p:nvCxnSpPr>
          <p:spPr>
            <a:xfrm>
              <a:off x="6581996" y="4357677"/>
              <a:ext cx="2547" cy="438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uadroTexto 73"/>
            <p:cNvSpPr txBox="1"/>
            <p:nvPr/>
          </p:nvSpPr>
          <p:spPr>
            <a:xfrm>
              <a:off x="6415318" y="2236265"/>
              <a:ext cx="28316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6113305" y="4235756"/>
              <a:ext cx="28316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cxnSp>
          <p:nvCxnSpPr>
            <p:cNvPr id="76" name="Conector angular 75"/>
            <p:cNvCxnSpPr>
              <a:stCxn id="69" idx="3"/>
              <a:endCxn id="72" idx="0"/>
            </p:cNvCxnSpPr>
            <p:nvPr/>
          </p:nvCxnSpPr>
          <p:spPr>
            <a:xfrm>
              <a:off x="7597340" y="3951277"/>
              <a:ext cx="1184586" cy="85343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7545953" y="3665724"/>
              <a:ext cx="38138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  <p:cxnSp>
          <p:nvCxnSpPr>
            <p:cNvPr id="78" name="Conector recto de flecha 77"/>
            <p:cNvCxnSpPr>
              <a:stCxn id="72" idx="2"/>
            </p:cNvCxnSpPr>
            <p:nvPr/>
          </p:nvCxnSpPr>
          <p:spPr>
            <a:xfrm flipH="1">
              <a:off x="8758482" y="5048555"/>
              <a:ext cx="23444" cy="96723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r 78"/>
            <p:cNvCxnSpPr>
              <a:stCxn id="71" idx="2"/>
            </p:cNvCxnSpPr>
            <p:nvPr/>
          </p:nvCxnSpPr>
          <p:spPr>
            <a:xfrm rot="16200000" flipH="1">
              <a:off x="7411796" y="4213173"/>
              <a:ext cx="467361" cy="2121868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angular 79"/>
            <p:cNvCxnSpPr>
              <a:stCxn id="68" idx="3"/>
            </p:cNvCxnSpPr>
            <p:nvPr/>
          </p:nvCxnSpPr>
          <p:spPr>
            <a:xfrm flipH="1">
              <a:off x="8810553" y="2622349"/>
              <a:ext cx="26060" cy="2946399"/>
            </a:xfrm>
            <a:prstGeom prst="bentConnector4">
              <a:avLst>
                <a:gd name="adj1" fmla="val -4505769"/>
                <a:gd name="adj2" fmla="val 9987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80"/>
            <p:cNvSpPr txBox="1"/>
            <p:nvPr/>
          </p:nvSpPr>
          <p:spPr>
            <a:xfrm>
              <a:off x="8805351" y="2272838"/>
              <a:ext cx="38138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11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2.2.3 Estructuras de Selección Anidadas</a:t>
            </a:r>
          </a:p>
        </p:txBody>
      </p:sp>
      <p:sp>
        <p:nvSpPr>
          <p:cNvPr id="64" name="Marcador de contenido 63"/>
          <p:cNvSpPr>
            <a:spLocks noGrp="1"/>
          </p:cNvSpPr>
          <p:nvPr>
            <p:ph sz="half" idx="1"/>
          </p:nvPr>
        </p:nvSpPr>
        <p:spPr>
          <a:xfrm>
            <a:off x="568576" y="1445628"/>
            <a:ext cx="4498056" cy="4984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Algoritmo: </a:t>
            </a:r>
          </a:p>
          <a:p>
            <a:pPr marL="0" indent="0">
              <a:buNone/>
            </a:pPr>
            <a:r>
              <a:rPr lang="es-MX" dirty="0"/>
              <a:t>Si condicion1 entonces</a:t>
            </a:r>
          </a:p>
          <a:p>
            <a:pPr marL="0" indent="0">
              <a:buNone/>
            </a:pPr>
            <a:r>
              <a:rPr lang="es-MX" dirty="0"/>
              <a:t>        Si condicion2 entonces</a:t>
            </a:r>
          </a:p>
          <a:p>
            <a:pPr marL="0" indent="0">
              <a:buNone/>
            </a:pPr>
            <a:r>
              <a:rPr lang="es-MX" dirty="0"/>
              <a:t>       Hacer operacion1</a:t>
            </a:r>
          </a:p>
          <a:p>
            <a:pPr marL="0" indent="0">
              <a:buNone/>
            </a:pPr>
            <a:r>
              <a:rPr lang="es-MX" dirty="0"/>
              <a:t>	Si no</a:t>
            </a:r>
          </a:p>
          <a:p>
            <a:pPr marL="0" indent="0">
              <a:buNone/>
            </a:pPr>
            <a:r>
              <a:rPr lang="es-MX" dirty="0"/>
              <a:t>	Hacer operación2</a:t>
            </a:r>
          </a:p>
          <a:p>
            <a:pPr marL="0" indent="0">
              <a:buNone/>
            </a:pPr>
            <a:r>
              <a:rPr lang="es-MX" dirty="0"/>
              <a:t> Si no </a:t>
            </a:r>
          </a:p>
          <a:p>
            <a:pPr marL="0" indent="0">
              <a:buNone/>
            </a:pPr>
            <a:r>
              <a:rPr lang="es-MX" dirty="0"/>
              <a:t>	Si condicion3 entonces</a:t>
            </a:r>
          </a:p>
          <a:p>
            <a:pPr marL="0" indent="0">
              <a:buNone/>
            </a:pPr>
            <a:r>
              <a:rPr lang="es-MX" dirty="0"/>
              <a:t>     		Hacer operación3 </a:t>
            </a:r>
          </a:p>
          <a:p>
            <a:pPr marL="0" indent="0">
              <a:buNone/>
            </a:pPr>
            <a:r>
              <a:rPr lang="es-MX" dirty="0"/>
              <a:t>          Fin condicion3</a:t>
            </a:r>
          </a:p>
          <a:p>
            <a:pPr marL="0" indent="0">
              <a:buNone/>
            </a:pPr>
            <a:r>
              <a:rPr lang="es-MX" dirty="0"/>
              <a:t>	Fin Condicion2</a:t>
            </a:r>
          </a:p>
          <a:p>
            <a:pPr marL="0" indent="0">
              <a:buNone/>
            </a:pPr>
            <a:r>
              <a:rPr lang="es-MX" dirty="0"/>
              <a:t>Fin condicion1 </a:t>
            </a:r>
            <a:r>
              <a:rPr lang="es-ES" dirty="0"/>
              <a:t> 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123" name="Agrupar 122"/>
          <p:cNvGrpSpPr/>
          <p:nvPr/>
        </p:nvGrpSpPr>
        <p:grpSpPr>
          <a:xfrm>
            <a:off x="4358105" y="1189793"/>
            <a:ext cx="6264415" cy="4665575"/>
            <a:chOff x="4050641" y="1189793"/>
            <a:chExt cx="6264415" cy="4665575"/>
          </a:xfrm>
        </p:grpSpPr>
        <p:cxnSp>
          <p:nvCxnSpPr>
            <p:cNvPr id="67" name="Conector recto de flecha 66"/>
            <p:cNvCxnSpPr>
              <a:endCxn id="68" idx="0"/>
            </p:cNvCxnSpPr>
            <p:nvPr/>
          </p:nvCxnSpPr>
          <p:spPr>
            <a:xfrm>
              <a:off x="6992420" y="1189793"/>
              <a:ext cx="33" cy="772162"/>
            </a:xfrm>
            <a:prstGeom prst="straightConnector1">
              <a:avLst/>
            </a:prstGeom>
            <a:ln w="38100" cmpd="sng"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Decisión 67"/>
            <p:cNvSpPr/>
            <p:nvPr/>
          </p:nvSpPr>
          <p:spPr>
            <a:xfrm>
              <a:off x="5977110" y="1961955"/>
              <a:ext cx="2030687" cy="812801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Condicion1</a:t>
              </a:r>
            </a:p>
          </p:txBody>
        </p:sp>
        <p:sp>
          <p:nvSpPr>
            <p:cNvPr id="69" name="Decisión 68"/>
            <p:cNvSpPr/>
            <p:nvPr/>
          </p:nvSpPr>
          <p:spPr>
            <a:xfrm>
              <a:off x="4737837" y="3290884"/>
              <a:ext cx="2030687" cy="812801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Condicion2</a:t>
              </a:r>
            </a:p>
          </p:txBody>
        </p:sp>
        <p:cxnSp>
          <p:nvCxnSpPr>
            <p:cNvPr id="70" name="Conector angular 69"/>
            <p:cNvCxnSpPr>
              <a:stCxn id="68" idx="1"/>
              <a:endCxn id="69" idx="0"/>
            </p:cNvCxnSpPr>
            <p:nvPr/>
          </p:nvCxnSpPr>
          <p:spPr>
            <a:xfrm rot="10800000" flipV="1">
              <a:off x="5753180" y="2368355"/>
              <a:ext cx="223929" cy="92252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4050641" y="4542595"/>
              <a:ext cx="1331939" cy="2299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Operación 1</a:t>
              </a: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6214113" y="4550722"/>
              <a:ext cx="1298935" cy="18169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Operación 2</a:t>
              </a:r>
            </a:p>
          </p:txBody>
        </p:sp>
        <p:cxnSp>
          <p:nvCxnSpPr>
            <p:cNvPr id="73" name="Conector recto de flecha 72"/>
            <p:cNvCxnSpPr>
              <a:stCxn id="69" idx="1"/>
              <a:endCxn id="71" idx="0"/>
            </p:cNvCxnSpPr>
            <p:nvPr/>
          </p:nvCxnSpPr>
          <p:spPr>
            <a:xfrm flipH="1">
              <a:off x="4716611" y="3697285"/>
              <a:ext cx="21226" cy="8453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uadroTexto 73"/>
            <p:cNvSpPr txBox="1"/>
            <p:nvPr/>
          </p:nvSpPr>
          <p:spPr>
            <a:xfrm>
              <a:off x="5706814" y="2102585"/>
              <a:ext cx="28316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4415542" y="3727764"/>
              <a:ext cx="28316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cxnSp>
          <p:nvCxnSpPr>
            <p:cNvPr id="76" name="Conector angular 75"/>
            <p:cNvCxnSpPr>
              <a:stCxn id="69" idx="3"/>
              <a:endCxn id="72" idx="0"/>
            </p:cNvCxnSpPr>
            <p:nvPr/>
          </p:nvCxnSpPr>
          <p:spPr>
            <a:xfrm>
              <a:off x="6768524" y="3697285"/>
              <a:ext cx="95057" cy="85343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6717137" y="3411732"/>
              <a:ext cx="38138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  <p:cxnSp>
          <p:nvCxnSpPr>
            <p:cNvPr id="78" name="Conector recto de flecha 77"/>
            <p:cNvCxnSpPr>
              <a:stCxn id="72" idx="2"/>
            </p:cNvCxnSpPr>
            <p:nvPr/>
          </p:nvCxnSpPr>
          <p:spPr>
            <a:xfrm>
              <a:off x="6863581" y="4732421"/>
              <a:ext cx="21156" cy="1122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angular 78"/>
            <p:cNvCxnSpPr>
              <a:stCxn id="71" idx="2"/>
            </p:cNvCxnSpPr>
            <p:nvPr/>
          </p:nvCxnSpPr>
          <p:spPr>
            <a:xfrm rot="16200000" flipH="1">
              <a:off x="5546674" y="3942463"/>
              <a:ext cx="481266" cy="214139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angular 79"/>
            <p:cNvCxnSpPr>
              <a:stCxn id="68" idx="3"/>
              <a:endCxn id="92" idx="0"/>
            </p:cNvCxnSpPr>
            <p:nvPr/>
          </p:nvCxnSpPr>
          <p:spPr>
            <a:xfrm>
              <a:off x="8007797" y="2368356"/>
              <a:ext cx="691794" cy="51345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80"/>
            <p:cNvSpPr txBox="1"/>
            <p:nvPr/>
          </p:nvSpPr>
          <p:spPr>
            <a:xfrm>
              <a:off x="7976535" y="2099054"/>
              <a:ext cx="38138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92" name="Decisión 91"/>
            <p:cNvSpPr/>
            <p:nvPr/>
          </p:nvSpPr>
          <p:spPr>
            <a:xfrm>
              <a:off x="7684247" y="2881810"/>
              <a:ext cx="2030687" cy="812801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Condicion3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8091052" y="4609542"/>
              <a:ext cx="1226737" cy="283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Operación 3</a:t>
              </a:r>
            </a:p>
          </p:txBody>
        </p:sp>
        <p:cxnSp>
          <p:nvCxnSpPr>
            <p:cNvPr id="96" name="Conector recto de flecha 95"/>
            <p:cNvCxnSpPr>
              <a:stCxn id="92" idx="2"/>
              <a:endCxn id="95" idx="0"/>
            </p:cNvCxnSpPr>
            <p:nvPr/>
          </p:nvCxnSpPr>
          <p:spPr>
            <a:xfrm>
              <a:off x="8699591" y="3694611"/>
              <a:ext cx="4830" cy="91493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angular 104"/>
            <p:cNvCxnSpPr>
              <a:stCxn id="95" idx="2"/>
            </p:cNvCxnSpPr>
            <p:nvPr/>
          </p:nvCxnSpPr>
          <p:spPr>
            <a:xfrm rot="5400000">
              <a:off x="7694317" y="4110000"/>
              <a:ext cx="227263" cy="179294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angular 106"/>
            <p:cNvCxnSpPr>
              <a:stCxn id="92" idx="3"/>
            </p:cNvCxnSpPr>
            <p:nvPr/>
          </p:nvCxnSpPr>
          <p:spPr>
            <a:xfrm flipH="1">
              <a:off x="6924842" y="3288211"/>
              <a:ext cx="2790092" cy="2380000"/>
            </a:xfrm>
            <a:prstGeom prst="bentConnector3">
              <a:avLst>
                <a:gd name="adj1" fmla="val -8193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8693320" y="3725511"/>
              <a:ext cx="28316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9933672" y="2959980"/>
              <a:ext cx="38138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84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Selección Anidadas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3A71628-C1F5-4C3D-B026-0BB382B7E2C6}"/>
              </a:ext>
            </a:extLst>
          </p:cNvPr>
          <p:cNvGrpSpPr/>
          <p:nvPr/>
        </p:nvGrpSpPr>
        <p:grpSpPr>
          <a:xfrm>
            <a:off x="1109575" y="1096210"/>
            <a:ext cx="8229533" cy="5053262"/>
            <a:chOff x="1109575" y="1096210"/>
            <a:chExt cx="8229533" cy="5053262"/>
          </a:xfrm>
        </p:grpSpPr>
        <p:cxnSp>
          <p:nvCxnSpPr>
            <p:cNvPr id="67" name="Conector recto de flecha 66"/>
            <p:cNvCxnSpPr>
              <a:endCxn id="68" idx="0"/>
            </p:cNvCxnSpPr>
            <p:nvPr/>
          </p:nvCxnSpPr>
          <p:spPr>
            <a:xfrm>
              <a:off x="5868735" y="1096210"/>
              <a:ext cx="709" cy="451334"/>
            </a:xfrm>
            <a:prstGeom prst="straightConnector1">
              <a:avLst/>
            </a:prstGeom>
            <a:ln w="38100" cmpd="sng"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Decisión 67"/>
            <p:cNvSpPr/>
            <p:nvPr/>
          </p:nvSpPr>
          <p:spPr>
            <a:xfrm>
              <a:off x="5215100" y="1547544"/>
              <a:ext cx="1308688" cy="725087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Condicion1</a:t>
              </a:r>
            </a:p>
          </p:txBody>
        </p:sp>
        <p:sp>
          <p:nvSpPr>
            <p:cNvPr id="69" name="Decisión 68"/>
            <p:cNvSpPr/>
            <p:nvPr/>
          </p:nvSpPr>
          <p:spPr>
            <a:xfrm>
              <a:off x="1556218" y="2983416"/>
              <a:ext cx="1317991" cy="599328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Condicion2</a:t>
              </a:r>
            </a:p>
          </p:txBody>
        </p:sp>
        <p:cxnSp>
          <p:nvCxnSpPr>
            <p:cNvPr id="70" name="Conector angular 69"/>
            <p:cNvCxnSpPr>
              <a:stCxn id="68" idx="1"/>
              <a:endCxn id="8" idx="0"/>
            </p:cNvCxnSpPr>
            <p:nvPr/>
          </p:nvCxnSpPr>
          <p:spPr>
            <a:xfrm rot="10800000" flipV="1">
              <a:off x="3789932" y="1910087"/>
              <a:ext cx="1425168" cy="33578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1109575" y="3673638"/>
              <a:ext cx="909055" cy="3769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ción1</a:t>
              </a: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2297224" y="4189753"/>
              <a:ext cx="1325602" cy="3287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Operación2</a:t>
              </a:r>
            </a:p>
          </p:txBody>
        </p:sp>
        <p:cxnSp>
          <p:nvCxnSpPr>
            <p:cNvPr id="73" name="Conector recto de flecha 72"/>
            <p:cNvCxnSpPr>
              <a:stCxn id="69" idx="1"/>
              <a:endCxn id="71" idx="0"/>
            </p:cNvCxnSpPr>
            <p:nvPr/>
          </p:nvCxnSpPr>
          <p:spPr>
            <a:xfrm>
              <a:off x="1556218" y="3283080"/>
              <a:ext cx="7885" cy="3905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uadroTexto 73"/>
            <p:cNvSpPr txBox="1"/>
            <p:nvPr/>
          </p:nvSpPr>
          <p:spPr>
            <a:xfrm>
              <a:off x="4918066" y="1701530"/>
              <a:ext cx="28316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sp>
          <p:nvSpPr>
            <p:cNvPr id="75" name="CuadroTexto 74"/>
            <p:cNvSpPr txBox="1"/>
            <p:nvPr/>
          </p:nvSpPr>
          <p:spPr>
            <a:xfrm>
              <a:off x="1327485" y="3273222"/>
              <a:ext cx="28316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cxnSp>
          <p:nvCxnSpPr>
            <p:cNvPr id="76" name="Conector angular 75"/>
            <p:cNvCxnSpPr>
              <a:stCxn id="69" idx="3"/>
              <a:endCxn id="72" idx="0"/>
            </p:cNvCxnSpPr>
            <p:nvPr/>
          </p:nvCxnSpPr>
          <p:spPr>
            <a:xfrm>
              <a:off x="2874209" y="3283080"/>
              <a:ext cx="85816" cy="90667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2720030" y="3077506"/>
              <a:ext cx="3814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  <p:cxnSp>
          <p:nvCxnSpPr>
            <p:cNvPr id="79" name="Conector angular 78"/>
            <p:cNvCxnSpPr>
              <a:stCxn id="71" idx="2"/>
            </p:cNvCxnSpPr>
            <p:nvPr/>
          </p:nvCxnSpPr>
          <p:spPr>
            <a:xfrm rot="16200000" flipH="1">
              <a:off x="3235153" y="2379571"/>
              <a:ext cx="1002640" cy="4344740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ector angular 79"/>
            <p:cNvCxnSpPr>
              <a:stCxn id="68" idx="3"/>
              <a:endCxn id="92" idx="0"/>
            </p:cNvCxnSpPr>
            <p:nvPr/>
          </p:nvCxnSpPr>
          <p:spPr>
            <a:xfrm>
              <a:off x="6523788" y="1910088"/>
              <a:ext cx="1614312" cy="43699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uadroTexto 80"/>
            <p:cNvSpPr txBox="1"/>
            <p:nvPr/>
          </p:nvSpPr>
          <p:spPr>
            <a:xfrm>
              <a:off x="6492629" y="1697996"/>
              <a:ext cx="38138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92" name="Decisión 91"/>
            <p:cNvSpPr/>
            <p:nvPr/>
          </p:nvSpPr>
          <p:spPr>
            <a:xfrm>
              <a:off x="7122756" y="2347087"/>
              <a:ext cx="2030687" cy="812801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Condicion3</a:t>
              </a:r>
            </a:p>
          </p:txBody>
        </p:sp>
        <p:sp>
          <p:nvSpPr>
            <p:cNvPr id="95" name="Rectángulo 94"/>
            <p:cNvSpPr/>
            <p:nvPr/>
          </p:nvSpPr>
          <p:spPr>
            <a:xfrm>
              <a:off x="7529561" y="4622907"/>
              <a:ext cx="1226737" cy="2833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Operación 3</a:t>
              </a:r>
            </a:p>
          </p:txBody>
        </p:sp>
        <p:cxnSp>
          <p:nvCxnSpPr>
            <p:cNvPr id="96" name="Conector recto de flecha 95"/>
            <p:cNvCxnSpPr>
              <a:stCxn id="92" idx="2"/>
              <a:endCxn id="95" idx="0"/>
            </p:cNvCxnSpPr>
            <p:nvPr/>
          </p:nvCxnSpPr>
          <p:spPr>
            <a:xfrm>
              <a:off x="8138100" y="3159888"/>
              <a:ext cx="4830" cy="14630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angular 104"/>
            <p:cNvCxnSpPr>
              <a:stCxn id="95" idx="2"/>
            </p:cNvCxnSpPr>
            <p:nvPr/>
          </p:nvCxnSpPr>
          <p:spPr>
            <a:xfrm rot="5400000">
              <a:off x="6791938" y="4076585"/>
              <a:ext cx="521371" cy="218061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angular 106"/>
            <p:cNvCxnSpPr>
              <a:stCxn id="92" idx="3"/>
            </p:cNvCxnSpPr>
            <p:nvPr/>
          </p:nvCxnSpPr>
          <p:spPr>
            <a:xfrm flipH="1">
              <a:off x="5962316" y="2753488"/>
              <a:ext cx="3191127" cy="2861249"/>
            </a:xfrm>
            <a:prstGeom prst="bentConnector3">
              <a:avLst>
                <a:gd name="adj1" fmla="val -2556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CuadroTexto 107"/>
            <p:cNvSpPr txBox="1"/>
            <p:nvPr/>
          </p:nvSpPr>
          <p:spPr>
            <a:xfrm>
              <a:off x="7891162" y="3164035"/>
              <a:ext cx="28316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sp>
          <p:nvSpPr>
            <p:cNvPr id="109" name="CuadroTexto 108"/>
            <p:cNvSpPr txBox="1"/>
            <p:nvPr/>
          </p:nvSpPr>
          <p:spPr>
            <a:xfrm>
              <a:off x="8957724" y="2492082"/>
              <a:ext cx="38138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8" name="Preparación 7"/>
            <p:cNvSpPr/>
            <p:nvPr/>
          </p:nvSpPr>
          <p:spPr>
            <a:xfrm>
              <a:off x="2967774" y="2245877"/>
              <a:ext cx="1644316" cy="427789"/>
            </a:xfrm>
            <a:prstGeom prst="flowChartPreparat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Variable Selección</a:t>
              </a:r>
            </a:p>
          </p:txBody>
        </p:sp>
        <p:cxnSp>
          <p:nvCxnSpPr>
            <p:cNvPr id="25" name="Conector angular 24"/>
            <p:cNvCxnSpPr>
              <a:stCxn id="8" idx="1"/>
              <a:endCxn id="69" idx="0"/>
            </p:cNvCxnSpPr>
            <p:nvPr/>
          </p:nvCxnSpPr>
          <p:spPr>
            <a:xfrm rot="10800000" flipV="1">
              <a:off x="2215214" y="2459772"/>
              <a:ext cx="752560" cy="523644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CuadroTexto 103"/>
            <p:cNvSpPr txBox="1"/>
            <p:nvPr/>
          </p:nvSpPr>
          <p:spPr>
            <a:xfrm>
              <a:off x="2081472" y="2222461"/>
              <a:ext cx="6066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Valor1</a:t>
              </a:r>
            </a:p>
          </p:txBody>
        </p:sp>
        <p:sp>
          <p:nvSpPr>
            <p:cNvPr id="115" name="Rectángulo 114"/>
            <p:cNvSpPr/>
            <p:nvPr/>
          </p:nvSpPr>
          <p:spPr>
            <a:xfrm>
              <a:off x="3601426" y="3652249"/>
              <a:ext cx="1304763" cy="3769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Operación3</a:t>
              </a:r>
            </a:p>
          </p:txBody>
        </p:sp>
        <p:sp>
          <p:nvSpPr>
            <p:cNvPr id="117" name="CuadroTexto 116"/>
            <p:cNvSpPr txBox="1"/>
            <p:nvPr/>
          </p:nvSpPr>
          <p:spPr>
            <a:xfrm>
              <a:off x="3797978" y="2695722"/>
              <a:ext cx="6066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Valor2</a:t>
              </a:r>
            </a:p>
          </p:txBody>
        </p:sp>
        <p:sp>
          <p:nvSpPr>
            <p:cNvPr id="133" name="Decisión 132"/>
            <p:cNvSpPr/>
            <p:nvPr/>
          </p:nvSpPr>
          <p:spPr>
            <a:xfrm>
              <a:off x="5264590" y="2881817"/>
              <a:ext cx="1352750" cy="599328"/>
            </a:xfrm>
            <a:prstGeom prst="flowChartDecisio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Condicion4</a:t>
              </a:r>
            </a:p>
          </p:txBody>
        </p:sp>
        <p:cxnSp>
          <p:nvCxnSpPr>
            <p:cNvPr id="138" name="Conector angular 137"/>
            <p:cNvCxnSpPr>
              <a:stCxn id="8" idx="3"/>
              <a:endCxn id="133" idx="0"/>
            </p:cNvCxnSpPr>
            <p:nvPr/>
          </p:nvCxnSpPr>
          <p:spPr>
            <a:xfrm>
              <a:off x="4612090" y="2459772"/>
              <a:ext cx="1328875" cy="422045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CuadroTexto 138"/>
            <p:cNvSpPr txBox="1"/>
            <p:nvPr/>
          </p:nvSpPr>
          <p:spPr>
            <a:xfrm>
              <a:off x="4712359" y="2206436"/>
              <a:ext cx="6066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Valor3</a:t>
              </a:r>
            </a:p>
          </p:txBody>
        </p:sp>
        <p:sp>
          <p:nvSpPr>
            <p:cNvPr id="140" name="Rectángulo 139"/>
            <p:cNvSpPr/>
            <p:nvPr/>
          </p:nvSpPr>
          <p:spPr>
            <a:xfrm>
              <a:off x="5360732" y="4058649"/>
              <a:ext cx="1173714" cy="37698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Operación4</a:t>
              </a:r>
            </a:p>
          </p:txBody>
        </p:sp>
        <p:cxnSp>
          <p:nvCxnSpPr>
            <p:cNvPr id="142" name="Conector recto de flecha 141"/>
            <p:cNvCxnSpPr>
              <a:stCxn id="133" idx="2"/>
              <a:endCxn id="140" idx="0"/>
            </p:cNvCxnSpPr>
            <p:nvPr/>
          </p:nvCxnSpPr>
          <p:spPr>
            <a:xfrm>
              <a:off x="5940965" y="3481145"/>
              <a:ext cx="6624" cy="577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CuadroTexto 142"/>
            <p:cNvSpPr txBox="1"/>
            <p:nvPr/>
          </p:nvSpPr>
          <p:spPr>
            <a:xfrm>
              <a:off x="5677566" y="3519201"/>
              <a:ext cx="283163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Si</a:t>
              </a:r>
            </a:p>
          </p:txBody>
        </p:sp>
        <p:cxnSp>
          <p:nvCxnSpPr>
            <p:cNvPr id="145" name="Conector recto de flecha 144"/>
            <p:cNvCxnSpPr>
              <a:stCxn id="140" idx="2"/>
            </p:cNvCxnSpPr>
            <p:nvPr/>
          </p:nvCxnSpPr>
          <p:spPr>
            <a:xfrm>
              <a:off x="5947589" y="4435632"/>
              <a:ext cx="14725" cy="17138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 angular 146"/>
            <p:cNvCxnSpPr>
              <a:cxnSpLocks/>
              <a:stCxn id="133" idx="3"/>
            </p:cNvCxnSpPr>
            <p:nvPr/>
          </p:nvCxnSpPr>
          <p:spPr>
            <a:xfrm flipH="1">
              <a:off x="5960729" y="3181481"/>
              <a:ext cx="656611" cy="1978523"/>
            </a:xfrm>
            <a:prstGeom prst="bentConnector4">
              <a:avLst>
                <a:gd name="adj1" fmla="val -34815"/>
                <a:gd name="adj2" fmla="val 99938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CuadroTexto 153"/>
            <p:cNvSpPr txBox="1"/>
            <p:nvPr/>
          </p:nvSpPr>
          <p:spPr>
            <a:xfrm>
              <a:off x="6524713" y="2879767"/>
              <a:ext cx="381384" cy="2616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/>
                  <a:ea typeface="+mn-ea"/>
                  <a:cs typeface="+mn-cs"/>
                </a:rPr>
                <a:t>No</a:t>
              </a:r>
            </a:p>
          </p:txBody>
        </p:sp>
        <p:cxnSp>
          <p:nvCxnSpPr>
            <p:cNvPr id="156" name="Conector angular 155"/>
            <p:cNvCxnSpPr>
              <a:stCxn id="115" idx="2"/>
            </p:cNvCxnSpPr>
            <p:nvPr/>
          </p:nvCxnSpPr>
          <p:spPr>
            <a:xfrm rot="16200000" flipH="1">
              <a:off x="4783205" y="3499834"/>
              <a:ext cx="622979" cy="1681773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/>
            <p:cNvCxnSpPr>
              <a:stCxn id="72" idx="2"/>
            </p:cNvCxnSpPr>
            <p:nvPr/>
          </p:nvCxnSpPr>
          <p:spPr>
            <a:xfrm flipH="1">
              <a:off x="2954405" y="4518505"/>
              <a:ext cx="5620" cy="5481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ector angular 183"/>
            <p:cNvCxnSpPr>
              <a:stCxn id="8" idx="2"/>
              <a:endCxn id="115" idx="0"/>
            </p:cNvCxnSpPr>
            <p:nvPr/>
          </p:nvCxnSpPr>
          <p:spPr>
            <a:xfrm rot="16200000" flipH="1">
              <a:off x="3532579" y="2931019"/>
              <a:ext cx="978583" cy="463876"/>
            </a:xfrm>
            <a:prstGeom prst="bentConnector3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090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631</Words>
  <Application>Microsoft Office PowerPoint</Application>
  <PresentationFormat>Panorámica</PresentationFormat>
  <Paragraphs>162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2.2.3 Estructura de Control: Selección Múltiple</vt:lpstr>
      <vt:lpstr>2.2.3 Selección Múltiple: Selector</vt:lpstr>
      <vt:lpstr>Ejemplo Selector</vt:lpstr>
      <vt:lpstr>Ejemplo Selector Diagrama de Flujo</vt:lpstr>
      <vt:lpstr>Ejercicio Selector Prueba Escritorio</vt:lpstr>
      <vt:lpstr>2.2.3 Estructuras de control Anidadas</vt:lpstr>
      <vt:lpstr>Estructuras de Selección Anidadas</vt:lpstr>
      <vt:lpstr>2.2.3 Estructuras de Selección Anidadas</vt:lpstr>
      <vt:lpstr>Estructuras de Selección Anidadas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2.2.3 Estructura de Control: Selección Múltiple</dc:title>
  <dc:creator>Fabian Gonzalez</dc:creator>
  <cp:lastModifiedBy>Fabian Gonzalez</cp:lastModifiedBy>
  <cp:revision>1</cp:revision>
  <dcterms:created xsi:type="dcterms:W3CDTF">2021-07-15T17:37:00Z</dcterms:created>
  <dcterms:modified xsi:type="dcterms:W3CDTF">2021-07-15T17:41:54Z</dcterms:modified>
</cp:coreProperties>
</file>