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415" r:id="rId3"/>
    <p:sldId id="504" r:id="rId4"/>
    <p:sldId id="420" r:id="rId5"/>
    <p:sldId id="422" r:id="rId6"/>
    <p:sldId id="421" r:id="rId7"/>
    <p:sldId id="424" r:id="rId8"/>
    <p:sldId id="423" r:id="rId9"/>
    <p:sldId id="428" r:id="rId10"/>
    <p:sldId id="425" r:id="rId11"/>
    <p:sldId id="42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05ACC-A1E6-4607-91F5-3A6423340D71}" type="datetimeFigureOut">
              <a:rPr lang="es-MX" smtClean="0"/>
              <a:t>15/07/2021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3AC86-2E48-4FD0-A76F-75DE285BEB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9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553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85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9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8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66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75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70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140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76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28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1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8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739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930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265841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46365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67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92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23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0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0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8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50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17964-C3DB-40F0-ADD2-171A4505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710" y="477079"/>
            <a:ext cx="9049219" cy="5466494"/>
          </a:xfrm>
        </p:spPr>
        <p:txBody>
          <a:bodyPr/>
          <a:lstStyle/>
          <a:p>
            <a:r>
              <a:rPr lang="es-MX" dirty="0"/>
              <a:t>2.3 </a:t>
            </a:r>
            <a:r>
              <a:rPr lang="es-MX" sz="4400" dirty="0"/>
              <a:t>Estructura de Repetición: </a:t>
            </a:r>
            <a:br>
              <a:rPr lang="es-MX" dirty="0"/>
            </a:br>
            <a:r>
              <a:rPr lang="es-MX" dirty="0"/>
              <a:t>Repetir hasta </a:t>
            </a:r>
            <a:br>
              <a:rPr lang="es-MX" dirty="0"/>
            </a:br>
            <a:r>
              <a:rPr lang="es-MX" dirty="0"/>
              <a:t>Mientras</a:t>
            </a:r>
            <a:br>
              <a:rPr lang="es-MX" dirty="0"/>
            </a:br>
            <a:r>
              <a:rPr lang="es-MX" dirty="0"/>
              <a:t>Haz mientras</a:t>
            </a:r>
          </a:p>
        </p:txBody>
      </p:sp>
    </p:spTree>
    <p:extLst>
      <p:ext uri="{BB962C8B-B14F-4D97-AF65-F5344CB8AC3E}">
        <p14:creationId xmlns:p14="http://schemas.microsoft.com/office/powerpoint/2010/main" val="3791911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21471" cy="775581"/>
          </a:xfrm>
        </p:spPr>
        <p:txBody>
          <a:bodyPr/>
          <a:lstStyle/>
          <a:p>
            <a:r>
              <a:rPr lang="es-ES" dirty="0"/>
              <a:t>2.3.3 </a:t>
            </a:r>
            <a:r>
              <a:rPr lang="es-ES" sz="2800" dirty="0"/>
              <a:t>Estructura de repetición: </a:t>
            </a:r>
            <a:r>
              <a:rPr lang="es-ES" dirty="0"/>
              <a:t>Haz Mientras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279956"/>
            <a:ext cx="9404723" cy="4711411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Esta estructura de control iterativa ejecuta un bloque de instrucciones por lo menos una vez sin importar como se evalue la condici</a:t>
            </a:r>
            <a:r>
              <a:rPr lang="es-ES_tradnl" dirty="0" err="1"/>
              <a:t>ón</a:t>
            </a:r>
            <a:r>
              <a:rPr lang="es-ES_tradnl" dirty="0"/>
              <a:t>.</a:t>
            </a:r>
          </a:p>
          <a:p>
            <a:endParaRPr lang="es-MX" dirty="0"/>
          </a:p>
          <a:p>
            <a:r>
              <a:rPr lang="es-MX" dirty="0"/>
              <a:t>La condición es evaluada </a:t>
            </a:r>
            <a:r>
              <a:rPr lang="es-MX" b="1" dirty="0">
                <a:solidFill>
                  <a:schemeClr val="accent1"/>
                </a:solidFill>
              </a:rPr>
              <a:t>DESPUES </a:t>
            </a:r>
            <a:r>
              <a:rPr lang="es-MX" dirty="0"/>
              <a:t>de ejecutar el bloque de instrucciones si la condici</a:t>
            </a:r>
            <a:r>
              <a:rPr lang="es-ES_tradnl" dirty="0" err="1"/>
              <a:t>ón</a:t>
            </a:r>
            <a:r>
              <a:rPr lang="es-ES_tradnl" dirty="0"/>
              <a:t> es falsa, el bloque no se vuelve a ejecutar.</a:t>
            </a:r>
          </a:p>
          <a:p>
            <a:endParaRPr lang="es-MX" dirty="0"/>
          </a:p>
          <a:p>
            <a:r>
              <a:rPr lang="es-MX" dirty="0"/>
              <a:t>Esta  estructura la vamos a utilizar </a:t>
            </a:r>
            <a:r>
              <a:rPr lang="es-MX" b="1" dirty="0">
                <a:solidFill>
                  <a:schemeClr val="accent1"/>
                </a:solidFill>
              </a:rPr>
              <a:t>CUANDO NO CONOCEMOS </a:t>
            </a:r>
            <a:r>
              <a:rPr lang="es-MX" dirty="0"/>
              <a:t>el número de veces que vamos a repetir las instrucciones.</a:t>
            </a:r>
          </a:p>
          <a:p>
            <a:endParaRPr lang="es-MX" dirty="0"/>
          </a:p>
          <a:p>
            <a:r>
              <a:rPr lang="es-MX" dirty="0"/>
              <a:t>La estructura se compone de dos partes</a:t>
            </a:r>
          </a:p>
          <a:p>
            <a:pPr lvl="1"/>
            <a:r>
              <a:rPr lang="es-MX" dirty="0">
                <a:solidFill>
                  <a:schemeClr val="accent1"/>
                </a:solidFill>
              </a:rPr>
              <a:t>Ciclo</a:t>
            </a:r>
            <a:r>
              <a:rPr lang="es-MX" dirty="0"/>
              <a:t>: Conjunto de instrucciones que se van a repetir.</a:t>
            </a:r>
          </a:p>
          <a:p>
            <a:pPr lvl="1"/>
            <a:r>
              <a:rPr lang="es-MX" dirty="0">
                <a:solidFill>
                  <a:schemeClr val="accent1"/>
                </a:solidFill>
              </a:rPr>
              <a:t>Condición de terminación</a:t>
            </a:r>
            <a:r>
              <a:rPr lang="es-MX" dirty="0"/>
              <a:t>: Permita decidir cuándo termina la ejecución del ciclo, la condición se evalúa al </a:t>
            </a:r>
            <a:r>
              <a:rPr lang="es-MX" dirty="0">
                <a:solidFill>
                  <a:schemeClr val="accent1"/>
                </a:solidFill>
              </a:rPr>
              <a:t>INICIO</a:t>
            </a:r>
            <a:r>
              <a:rPr lang="es-MX" dirty="0"/>
              <a:t> del ciclo.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41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94176" cy="680046"/>
          </a:xfrm>
        </p:spPr>
        <p:txBody>
          <a:bodyPr/>
          <a:lstStyle/>
          <a:p>
            <a:r>
              <a:rPr lang="es-ES" sz="3200" dirty="0"/>
              <a:t>2.3.3 Estructura de repetición: </a:t>
            </a:r>
            <a:r>
              <a:rPr lang="es-ES" dirty="0"/>
              <a:t>Haz Mientras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46112" y="1168987"/>
            <a:ext cx="4330146" cy="516357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ES" sz="3200" dirty="0">
                <a:latin typeface="+mn-lt"/>
              </a:rPr>
              <a:t>Algoritmo</a:t>
            </a:r>
          </a:p>
          <a:p>
            <a:pPr marL="0" indent="0" algn="just">
              <a:buNone/>
            </a:pPr>
            <a:endParaRPr lang="es-ES" altLang="es-ES" sz="2000" dirty="0">
              <a:latin typeface="+mn-lt"/>
            </a:endParaRPr>
          </a:p>
          <a:p>
            <a:pPr marL="0" lvl="0" indent="0" algn="just">
              <a:buNone/>
            </a:pPr>
            <a:r>
              <a:rPr lang="es-ES" sz="2000" dirty="0">
                <a:latin typeface="+mn-lt"/>
              </a:rPr>
              <a:t>haz</a:t>
            </a:r>
          </a:p>
          <a:p>
            <a:pPr marL="0" lvl="0" indent="0" algn="just">
              <a:buNone/>
            </a:pPr>
            <a:r>
              <a:rPr lang="es-ES" sz="2000" dirty="0">
                <a:latin typeface="+mn-lt"/>
              </a:rPr>
              <a:t>	</a:t>
            </a:r>
            <a:r>
              <a:rPr lang="es-MX" sz="2000" dirty="0">
                <a:latin typeface="+mn-lt"/>
              </a:rPr>
              <a:t>Bloque de instrucciones</a:t>
            </a:r>
          </a:p>
          <a:p>
            <a:pPr marL="0" indent="0" algn="just">
              <a:buNone/>
            </a:pPr>
            <a:r>
              <a:rPr lang="es-ES" altLang="es-ES" sz="2000" dirty="0"/>
              <a:t>Mientras ( </a:t>
            </a:r>
            <a:r>
              <a:rPr lang="es-ES" altLang="es-ES" sz="2000" dirty="0" err="1"/>
              <a:t>condici</a:t>
            </a:r>
            <a:r>
              <a:rPr lang="es-ES_tradnl" altLang="es-ES" sz="2000" dirty="0" err="1"/>
              <a:t>on</a:t>
            </a:r>
            <a:r>
              <a:rPr lang="es-ES_tradnl" altLang="es-ES" sz="2000" dirty="0"/>
              <a:t>)</a:t>
            </a:r>
            <a:endParaRPr lang="es-MX" sz="2000" dirty="0">
              <a:latin typeface="+mn-lt"/>
            </a:endParaRPr>
          </a:p>
          <a:p>
            <a:pPr marL="0" lvl="0" indent="0" algn="just">
              <a:buNone/>
            </a:pPr>
            <a:r>
              <a:rPr lang="es-MX" sz="2000" dirty="0">
                <a:latin typeface="+mn-lt"/>
              </a:rPr>
              <a:t>Fin de haz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18" name="Agrupar 17"/>
          <p:cNvGrpSpPr/>
          <p:nvPr/>
        </p:nvGrpSpPr>
        <p:grpSpPr>
          <a:xfrm>
            <a:off x="6956795" y="1444465"/>
            <a:ext cx="2739889" cy="4474696"/>
            <a:chOff x="6888555" y="1116919"/>
            <a:chExt cx="2739889" cy="4474696"/>
          </a:xfrm>
        </p:grpSpPr>
        <p:cxnSp>
          <p:nvCxnSpPr>
            <p:cNvPr id="19" name="Conector recto de flecha 18"/>
            <p:cNvCxnSpPr>
              <a:endCxn id="22" idx="0"/>
            </p:cNvCxnSpPr>
            <p:nvPr/>
          </p:nvCxnSpPr>
          <p:spPr>
            <a:xfrm>
              <a:off x="8226368" y="1116919"/>
              <a:ext cx="0" cy="911142"/>
            </a:xfrm>
            <a:prstGeom prst="straightConnector1">
              <a:avLst/>
            </a:prstGeom>
            <a:ln w="38100" cmpd="sng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ecisión 19"/>
            <p:cNvSpPr/>
            <p:nvPr/>
          </p:nvSpPr>
          <p:spPr>
            <a:xfrm>
              <a:off x="7174757" y="3479400"/>
              <a:ext cx="2097443" cy="1219737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</a:t>
              </a:r>
              <a:endPara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ci</a:t>
              </a:r>
              <a:r>
                <a:rPr kumimoji="0" lang="es-ES_tradn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ón</a:t>
              </a:r>
              <a:endPara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cxnSp>
          <p:nvCxnSpPr>
            <p:cNvPr id="21" name="Conector angular 20"/>
            <p:cNvCxnSpPr>
              <a:stCxn id="22" idx="2"/>
              <a:endCxn id="20" idx="0"/>
            </p:cNvCxnSpPr>
            <p:nvPr/>
          </p:nvCxnSpPr>
          <p:spPr>
            <a:xfrm rot="5400000">
              <a:off x="7832746" y="3085777"/>
              <a:ext cx="784357" cy="2889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1"/>
            <p:cNvSpPr/>
            <p:nvPr/>
          </p:nvSpPr>
          <p:spPr>
            <a:xfrm>
              <a:off x="7276082" y="2028061"/>
              <a:ext cx="1900571" cy="6669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Bloque de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Instrucciones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6888555" y="3673524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cxnSp>
          <p:nvCxnSpPr>
            <p:cNvPr id="26" name="Conector angular 25"/>
            <p:cNvCxnSpPr>
              <a:stCxn id="20" idx="3"/>
            </p:cNvCxnSpPr>
            <p:nvPr/>
          </p:nvCxnSpPr>
          <p:spPr>
            <a:xfrm flipH="1">
              <a:off x="8223478" y="4089269"/>
              <a:ext cx="1048722" cy="1056107"/>
            </a:xfrm>
            <a:prstGeom prst="bentConnector4">
              <a:avLst>
                <a:gd name="adj1" fmla="val -21798"/>
                <a:gd name="adj2" fmla="val 99549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9121574" y="371993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cxnSp>
          <p:nvCxnSpPr>
            <p:cNvPr id="36" name="Conector angular 35"/>
            <p:cNvCxnSpPr>
              <a:stCxn id="20" idx="1"/>
            </p:cNvCxnSpPr>
            <p:nvPr/>
          </p:nvCxnSpPr>
          <p:spPr>
            <a:xfrm rot="10800000" flipH="1">
              <a:off x="7174757" y="1572491"/>
              <a:ext cx="1007766" cy="2516779"/>
            </a:xfrm>
            <a:prstGeom prst="bentConnector4">
              <a:avLst>
                <a:gd name="adj1" fmla="val -22684"/>
                <a:gd name="adj2" fmla="val 10061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>
              <a:stCxn id="20" idx="2"/>
            </p:cNvCxnSpPr>
            <p:nvPr/>
          </p:nvCxnSpPr>
          <p:spPr>
            <a:xfrm flipH="1">
              <a:off x="8223478" y="4699137"/>
              <a:ext cx="1" cy="892478"/>
            </a:xfrm>
            <a:prstGeom prst="straightConnector1">
              <a:avLst/>
            </a:prstGeom>
            <a:ln w="38100" cmpd="sng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6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808"/>
          </a:xfrm>
        </p:spPr>
        <p:txBody>
          <a:bodyPr/>
          <a:lstStyle/>
          <a:p>
            <a:r>
              <a:rPr lang="es-ES" dirty="0"/>
              <a:t>2.3 </a:t>
            </a:r>
            <a:r>
              <a:rPr lang="es-ES" sz="3600" dirty="0"/>
              <a:t>Estructuras de Repetición: </a:t>
            </a:r>
            <a:r>
              <a:rPr lang="es-ES" dirty="0"/>
              <a:t>Iteración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5417" y="1304282"/>
            <a:ext cx="8946541" cy="5166033"/>
          </a:xfrm>
        </p:spPr>
        <p:txBody>
          <a:bodyPr>
            <a:normAutofit/>
          </a:bodyPr>
          <a:lstStyle/>
          <a:p>
            <a:r>
              <a:rPr lang="es-ES" dirty="0"/>
              <a:t>Las estructuras de control Iterativas inician o repiten un bloque de instrucciones si una condición se cumple ó mientras dura la condición.</a:t>
            </a:r>
          </a:p>
          <a:p>
            <a:endParaRPr lang="es-ES" dirty="0"/>
          </a:p>
          <a:p>
            <a:r>
              <a:rPr lang="es-ES" dirty="0"/>
              <a:t>Estas estructuras de control iterativas también se conocen con los nombres de: </a:t>
            </a:r>
            <a:r>
              <a:rPr lang="es-ES" dirty="0">
                <a:solidFill>
                  <a:srgbClr val="F5A408"/>
                </a:solidFill>
              </a:rPr>
              <a:t>ciclo</a:t>
            </a:r>
            <a:r>
              <a:rPr lang="es-ES" dirty="0"/>
              <a:t> o </a:t>
            </a:r>
            <a:r>
              <a:rPr lang="es-ES" dirty="0">
                <a:solidFill>
                  <a:srgbClr val="F5A408"/>
                </a:solidFill>
              </a:rPr>
              <a:t>bucle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Existen tres estructuras de control de iteración:</a:t>
            </a:r>
          </a:p>
          <a:p>
            <a:pPr lvl="1"/>
            <a:r>
              <a:rPr lang="es-ES" dirty="0"/>
              <a:t>Repetir</a:t>
            </a:r>
          </a:p>
          <a:p>
            <a:pPr lvl="1"/>
            <a:r>
              <a:rPr lang="es-ES" dirty="0"/>
              <a:t>Mientras</a:t>
            </a:r>
          </a:p>
          <a:p>
            <a:pPr lvl="1"/>
            <a:r>
              <a:rPr lang="es-ES" dirty="0"/>
              <a:t>Hacer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84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3808"/>
          </a:xfrm>
        </p:spPr>
        <p:txBody>
          <a:bodyPr/>
          <a:lstStyle/>
          <a:p>
            <a:r>
              <a:rPr lang="es-ES" dirty="0"/>
              <a:t>2.3 </a:t>
            </a:r>
            <a:r>
              <a:rPr lang="es-ES" sz="3600" dirty="0"/>
              <a:t>Estructuras de Repetición: </a:t>
            </a:r>
            <a:r>
              <a:rPr lang="es-ES" dirty="0"/>
              <a:t>Iteración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5417" y="1304282"/>
            <a:ext cx="8946541" cy="5166033"/>
          </a:xfrm>
        </p:spPr>
        <p:txBody>
          <a:bodyPr>
            <a:normAutofit/>
          </a:bodyPr>
          <a:lstStyle/>
          <a:p>
            <a:r>
              <a:rPr lang="es-ES" dirty="0"/>
              <a:t>En todas las estructuras existe una variable de control que se encarga de iniciar o terminar el ciclo.</a:t>
            </a:r>
          </a:p>
          <a:p>
            <a:endParaRPr lang="es-ES" dirty="0"/>
          </a:p>
          <a:p>
            <a:r>
              <a:rPr lang="es-ES" dirty="0"/>
              <a:t>Esta variable debe modificarse continuamente dentro del ciclo.</a:t>
            </a:r>
          </a:p>
          <a:p>
            <a:endParaRPr lang="es-ES" dirty="0"/>
          </a:p>
          <a:p>
            <a:r>
              <a:rPr lang="es-ES" dirty="0"/>
              <a:t>A cada repetición de la estructura de control se le llama </a:t>
            </a:r>
            <a:r>
              <a:rPr lang="es-ES" b="1" dirty="0">
                <a:solidFill>
                  <a:srgbClr val="F5A408"/>
                </a:solidFill>
              </a:rPr>
              <a:t>Iteración.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93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2.3.1 </a:t>
            </a:r>
            <a:r>
              <a:rPr lang="es-ES" sz="2400" dirty="0"/>
              <a:t>Estructura de repetición: </a:t>
            </a:r>
            <a:r>
              <a:rPr lang="es-ES" dirty="0"/>
              <a:t>Repetir hasta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673970"/>
            <a:ext cx="8946541" cy="4731312"/>
          </a:xfrm>
        </p:spPr>
        <p:txBody>
          <a:bodyPr>
            <a:normAutofit lnSpcReduction="10000"/>
          </a:bodyPr>
          <a:lstStyle/>
          <a:p>
            <a:pPr algn="just"/>
            <a:r>
              <a:rPr lang="es-MX" dirty="0"/>
              <a:t>Se utiliza cuando queremos que se realice un bloque de instrucciones o una instrucción un </a:t>
            </a:r>
            <a:r>
              <a:rPr lang="es-MX" b="1" dirty="0">
                <a:solidFill>
                  <a:srgbClr val="F5A408"/>
                </a:solidFill>
              </a:rPr>
              <a:t>determinado</a:t>
            </a:r>
            <a:r>
              <a:rPr lang="es-MX" dirty="0"/>
              <a:t> número de veces.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Por ejemplo: Necesitamos obtener el promedio de calificaciones del curso para esto debemos sumar N calificaciones y dividir la suma entre N.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El número de veces N se obtiene del planteamiento del problema.</a:t>
            </a:r>
          </a:p>
          <a:p>
            <a:pPr algn="just"/>
            <a:endParaRPr lang="es-MX" dirty="0"/>
          </a:p>
          <a:p>
            <a:pPr algn="just"/>
            <a:r>
              <a:rPr lang="es-MX" dirty="0"/>
              <a:t>En la estructura de control </a:t>
            </a:r>
            <a:r>
              <a:rPr lang="es-MX" dirty="0">
                <a:solidFill>
                  <a:srgbClr val="FFC000"/>
                </a:solidFill>
              </a:rPr>
              <a:t>Repetir hasta</a:t>
            </a:r>
            <a:r>
              <a:rPr lang="es-MX" dirty="0"/>
              <a:t> estan presentes los siguientes elementos:</a:t>
            </a:r>
          </a:p>
          <a:p>
            <a:pPr lvl="1" algn="just"/>
            <a:r>
              <a:rPr lang="es-MX" dirty="0"/>
              <a:t>V representa la variable de control</a:t>
            </a:r>
          </a:p>
          <a:p>
            <a:pPr lvl="1" algn="just"/>
            <a:r>
              <a:rPr lang="es-MX" dirty="0"/>
              <a:t>Vi representa el valor inicial de la variable de control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6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2.3.1 </a:t>
            </a:r>
            <a:r>
              <a:rPr lang="es-ES" sz="2400" dirty="0"/>
              <a:t>Estructura de repetición: </a:t>
            </a:r>
            <a:r>
              <a:rPr lang="es-ES" dirty="0"/>
              <a:t>Repetir hasta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902786" y="1384497"/>
            <a:ext cx="8946541" cy="4195481"/>
          </a:xfrm>
        </p:spPr>
        <p:txBody>
          <a:bodyPr>
            <a:normAutofit lnSpcReduction="10000"/>
          </a:bodyPr>
          <a:lstStyle/>
          <a:p>
            <a:pPr marL="342900" lvl="1" indent="-342900" algn="just"/>
            <a:r>
              <a:rPr lang="es-MX" dirty="0"/>
              <a:t>Vf representa el valor final de la variable de control</a:t>
            </a:r>
          </a:p>
          <a:p>
            <a:pPr marL="342900" lvl="1" indent="-342900" algn="just"/>
            <a:r>
              <a:rPr lang="es-MX" dirty="0"/>
              <a:t>Id representa el incremento o decremento. Depende de si la estructura de control repetir es ascendente o descendente.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Algoritmo de Repetir hasta</a:t>
            </a:r>
          </a:p>
          <a:p>
            <a:pPr marL="0" indent="0" algn="just">
              <a:buNone/>
            </a:pPr>
            <a:r>
              <a:rPr lang="es-ES" sz="2400" dirty="0"/>
              <a:t>Hacer V      Vi</a:t>
            </a:r>
          </a:p>
          <a:p>
            <a:pPr marL="0" indent="0" algn="just">
              <a:buNone/>
            </a:pPr>
            <a:r>
              <a:rPr lang="es-ES" sz="2400" dirty="0"/>
              <a:t>Repetir con V desde Vi  hasta </a:t>
            </a:r>
            <a:r>
              <a:rPr lang="es-ES" sz="2400" dirty="0" err="1"/>
              <a:t>Vf</a:t>
            </a:r>
            <a:endParaRPr lang="es-ES" sz="2400" dirty="0"/>
          </a:p>
          <a:p>
            <a:pPr marL="0" indent="0" algn="just">
              <a:buNone/>
            </a:pPr>
            <a:r>
              <a:rPr lang="es-ES" sz="2400" dirty="0"/>
              <a:t>	Hacer Proceso(s)</a:t>
            </a:r>
          </a:p>
          <a:p>
            <a:pPr marL="0" indent="0" algn="just">
              <a:buNone/>
            </a:pPr>
            <a:r>
              <a:rPr lang="es-ES" sz="2400" dirty="0"/>
              <a:t>Hacer V      Vi +Id</a:t>
            </a:r>
          </a:p>
          <a:p>
            <a:pPr marL="0" indent="0" algn="just">
              <a:buNone/>
            </a:pPr>
            <a:r>
              <a:rPr lang="es-ES" sz="2400" dirty="0"/>
              <a:t>Fin de repetir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 flipV="1">
            <a:off x="2179053" y="3449054"/>
            <a:ext cx="441158" cy="133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 flipV="1">
            <a:off x="2224507" y="4871452"/>
            <a:ext cx="441158" cy="133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endCxn id="16" idx="0"/>
          </p:cNvCxnSpPr>
          <p:nvPr/>
        </p:nvCxnSpPr>
        <p:spPr>
          <a:xfrm flipH="1">
            <a:off x="8763707" y="2152578"/>
            <a:ext cx="1836" cy="633772"/>
          </a:xfrm>
          <a:prstGeom prst="straightConnector1">
            <a:avLst/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ecisión 11"/>
          <p:cNvSpPr/>
          <p:nvPr/>
        </p:nvSpPr>
        <p:spPr>
          <a:xfrm>
            <a:off x="7723497" y="3526319"/>
            <a:ext cx="2097443" cy="1219737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 V desde Vi hasta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Vf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14" name="Conector angular 13"/>
          <p:cNvCxnSpPr>
            <a:stCxn id="12" idx="2"/>
            <a:endCxn id="15" idx="0"/>
          </p:cNvCxnSpPr>
          <p:nvPr/>
        </p:nvCxnSpPr>
        <p:spPr>
          <a:xfrm rot="5400000">
            <a:off x="8633127" y="4885034"/>
            <a:ext cx="278070" cy="1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7821818" y="5024126"/>
            <a:ext cx="1900571" cy="4438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Procesos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7813421" y="2786350"/>
            <a:ext cx="1900571" cy="4223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V       Vi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536043" y="4682955"/>
            <a:ext cx="283163" cy="26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Si</a:t>
            </a:r>
          </a:p>
        </p:txBody>
      </p:sp>
      <p:cxnSp>
        <p:nvCxnSpPr>
          <p:cNvPr id="22" name="Conector recto de flecha 21"/>
          <p:cNvCxnSpPr>
            <a:stCxn id="16" idx="2"/>
            <a:endCxn id="12" idx="0"/>
          </p:cNvCxnSpPr>
          <p:nvPr/>
        </p:nvCxnSpPr>
        <p:spPr>
          <a:xfrm>
            <a:off x="8763707" y="3208688"/>
            <a:ext cx="8512" cy="317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2" idx="3"/>
          </p:cNvCxnSpPr>
          <p:nvPr/>
        </p:nvCxnSpPr>
        <p:spPr>
          <a:xfrm>
            <a:off x="9820940" y="4136188"/>
            <a:ext cx="285062" cy="1761421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9669450" y="3877308"/>
            <a:ext cx="381384" cy="2616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</a:t>
            </a:r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8489443" y="3000141"/>
            <a:ext cx="441158" cy="13368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angular 8"/>
          <p:cNvCxnSpPr>
            <a:stCxn id="15" idx="1"/>
          </p:cNvCxnSpPr>
          <p:nvPr/>
        </p:nvCxnSpPr>
        <p:spPr>
          <a:xfrm rot="10800000" flipH="1">
            <a:off x="7821818" y="2292825"/>
            <a:ext cx="855806" cy="2953219"/>
          </a:xfrm>
          <a:prstGeom prst="bentConnector4">
            <a:avLst>
              <a:gd name="adj1" fmla="val -26712"/>
              <a:gd name="adj2" fmla="val 1004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79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650"/>
          </a:xfrm>
        </p:spPr>
        <p:txBody>
          <a:bodyPr/>
          <a:lstStyle/>
          <a:p>
            <a:r>
              <a:rPr lang="es-ES" dirty="0"/>
              <a:t>2.3.1 </a:t>
            </a:r>
            <a:r>
              <a:rPr lang="es-ES" sz="2400" dirty="0"/>
              <a:t>Estructura de repetición: </a:t>
            </a:r>
            <a:r>
              <a:rPr lang="es-ES" dirty="0"/>
              <a:t>Repetir hasta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41684" y="1283369"/>
            <a:ext cx="4799263" cy="4972970"/>
          </a:xfrm>
        </p:spPr>
        <p:txBody>
          <a:bodyPr>
            <a:normAutofit/>
          </a:bodyPr>
          <a:lstStyle/>
          <a:p>
            <a:pPr algn="just"/>
            <a:r>
              <a:rPr lang="es-MX" dirty="0"/>
              <a:t>Se utiliza cuando queremos que se realice un bloque de instrucciones o una instrucción un </a:t>
            </a:r>
            <a:r>
              <a:rPr lang="es-MX" b="1" dirty="0">
                <a:solidFill>
                  <a:srgbClr val="F5A408"/>
                </a:solidFill>
              </a:rPr>
              <a:t>determinado</a:t>
            </a:r>
            <a:r>
              <a:rPr lang="es-MX" dirty="0"/>
              <a:t> número de veces.</a:t>
            </a:r>
          </a:p>
          <a:p>
            <a:pPr algn="just"/>
            <a:r>
              <a:rPr lang="es-MX" dirty="0"/>
              <a:t>Por ejemplo: Contruya la solución para obtener el promedio de calificaciones del curso.</a:t>
            </a:r>
          </a:p>
          <a:p>
            <a:pPr algn="just"/>
            <a:r>
              <a:rPr lang="es-MX" dirty="0"/>
              <a:t>Para esto debemos sumar N calificaciones y dividir suma entre N, que es el número de calificaciones.</a:t>
            </a:r>
          </a:p>
          <a:p>
            <a:pPr algn="just"/>
            <a:r>
              <a:rPr lang="es-MX" dirty="0"/>
              <a:t>El número de veces se obtiene del planteamiento del problema.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827594" y="1283367"/>
            <a:ext cx="49014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Hacer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prom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     0.00,  N        0, V       0, suma        0.00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7632820" y="1743439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8965627" y="1743439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9866590" y="1743439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6884468" y="2005021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85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5581"/>
          </a:xfrm>
        </p:spPr>
        <p:txBody>
          <a:bodyPr/>
          <a:lstStyle/>
          <a:p>
            <a:r>
              <a:rPr lang="es-ES" dirty="0"/>
              <a:t>2.3.2 </a:t>
            </a:r>
            <a:r>
              <a:rPr lang="es-ES" sz="3200" dirty="0"/>
              <a:t>Estructura de Repetición : </a:t>
            </a:r>
            <a:r>
              <a:rPr lang="es-ES" dirty="0"/>
              <a:t>Mientras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279956"/>
            <a:ext cx="9404723" cy="4711411"/>
          </a:xfrm>
        </p:spPr>
        <p:txBody>
          <a:bodyPr>
            <a:normAutofit/>
          </a:bodyPr>
          <a:lstStyle/>
          <a:p>
            <a:r>
              <a:rPr lang="es-MX" dirty="0"/>
              <a:t>Esta estructura de control iterativa ejecuta un bloque de instrucciones mientras que una condición dada se cumpla.</a:t>
            </a:r>
          </a:p>
          <a:p>
            <a:endParaRPr lang="es-MX" dirty="0"/>
          </a:p>
          <a:p>
            <a:r>
              <a:rPr lang="es-MX" dirty="0"/>
              <a:t>La condición es evaluada </a:t>
            </a:r>
            <a:r>
              <a:rPr lang="es-MX" b="1" dirty="0">
                <a:solidFill>
                  <a:schemeClr val="accent1"/>
                </a:solidFill>
              </a:rPr>
              <a:t>ANTES</a:t>
            </a:r>
            <a:r>
              <a:rPr lang="es-MX" dirty="0"/>
              <a:t> de ejecutar el bloque de instrucciones si la condici</a:t>
            </a:r>
            <a:r>
              <a:rPr lang="es-ES_tradnl" dirty="0" err="1"/>
              <a:t>ón</a:t>
            </a:r>
            <a:r>
              <a:rPr lang="es-ES_tradnl" dirty="0"/>
              <a:t> es falsa, el bloque no se ejecuta.</a:t>
            </a:r>
          </a:p>
          <a:p>
            <a:endParaRPr lang="es-MX" dirty="0"/>
          </a:p>
          <a:p>
            <a:r>
              <a:rPr lang="es-MX" dirty="0"/>
              <a:t>Esta  estructura la vamos a utilizar </a:t>
            </a:r>
            <a:r>
              <a:rPr lang="es-MX" b="1" dirty="0">
                <a:solidFill>
                  <a:schemeClr val="accent1"/>
                </a:solidFill>
              </a:rPr>
              <a:t>CUANDO NO CONOCEMOS </a:t>
            </a:r>
            <a:r>
              <a:rPr lang="es-MX" dirty="0"/>
              <a:t>el número de veces que vamos a repetir las instrucciones.</a:t>
            </a:r>
          </a:p>
          <a:p>
            <a:endParaRPr lang="es-MX" dirty="0"/>
          </a:p>
          <a:p>
            <a:r>
              <a:rPr lang="es-MX" dirty="0"/>
              <a:t>Por ejemplo: Obtener el número de personas que cruzan por cierta esquina. El conteo se repite mientras haya personas cruzando.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35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0046"/>
          </a:xfrm>
        </p:spPr>
        <p:txBody>
          <a:bodyPr/>
          <a:lstStyle/>
          <a:p>
            <a:r>
              <a:rPr lang="es-ES" dirty="0"/>
              <a:t>2.3.2 </a:t>
            </a:r>
            <a:r>
              <a:rPr lang="es-ES" sz="3200" dirty="0"/>
              <a:t>Estructura de Repetición: </a:t>
            </a:r>
            <a:r>
              <a:rPr lang="es-ES" dirty="0"/>
              <a:t>Mientras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47479" y="3330538"/>
            <a:ext cx="4330146" cy="29155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altLang="es-ES" sz="3200" dirty="0">
                <a:latin typeface="+mn-lt"/>
              </a:rPr>
              <a:t>Algoritmo</a:t>
            </a:r>
            <a:endParaRPr lang="es-ES" altLang="es-ES" sz="2000" dirty="0">
              <a:latin typeface="+mn-lt"/>
            </a:endParaRPr>
          </a:p>
          <a:p>
            <a:pPr marL="0" indent="0" algn="just">
              <a:buNone/>
            </a:pPr>
            <a:r>
              <a:rPr lang="es-ES" altLang="es-ES" sz="2000" dirty="0">
                <a:latin typeface="+mn-lt"/>
              </a:rPr>
              <a:t>Hacer condición       Verdadero</a:t>
            </a:r>
          </a:p>
          <a:p>
            <a:pPr marL="0" lvl="0" indent="0" algn="just">
              <a:buNone/>
            </a:pPr>
            <a:r>
              <a:rPr lang="es-ES" altLang="es-ES" sz="2000" dirty="0">
                <a:latin typeface="+mn-lt"/>
              </a:rPr>
              <a:t>Mientras ( </a:t>
            </a:r>
            <a:r>
              <a:rPr lang="es-ES" altLang="es-ES" sz="2000" dirty="0" err="1">
                <a:latin typeface="+mn-lt"/>
              </a:rPr>
              <a:t>condici</a:t>
            </a:r>
            <a:r>
              <a:rPr lang="es-ES_tradnl" altLang="es-ES" sz="2000" dirty="0" err="1">
                <a:latin typeface="+mn-lt"/>
              </a:rPr>
              <a:t>on</a:t>
            </a:r>
            <a:r>
              <a:rPr lang="es-ES_tradnl" altLang="es-ES" sz="2000" dirty="0">
                <a:latin typeface="+mn-lt"/>
              </a:rPr>
              <a:t>) </a:t>
            </a:r>
            <a:r>
              <a:rPr lang="es-ES" altLang="es-ES" sz="2000" dirty="0">
                <a:latin typeface="+mn-lt"/>
              </a:rPr>
              <a:t>repetir</a:t>
            </a:r>
          </a:p>
          <a:p>
            <a:pPr marL="0" lvl="0" indent="0" algn="just">
              <a:buNone/>
            </a:pPr>
            <a:r>
              <a:rPr lang="es-ES" sz="2000" dirty="0">
                <a:latin typeface="+mn-lt"/>
              </a:rPr>
              <a:t>	</a:t>
            </a:r>
            <a:r>
              <a:rPr lang="es-MX" sz="2000" dirty="0">
                <a:latin typeface="+mn-lt"/>
              </a:rPr>
              <a:t>Bloque de instrucciones</a:t>
            </a:r>
          </a:p>
          <a:p>
            <a:pPr marL="0" lvl="0" indent="0" algn="just">
              <a:buNone/>
            </a:pPr>
            <a:r>
              <a:rPr lang="es-MX" sz="2000" dirty="0">
                <a:latin typeface="+mn-lt"/>
              </a:rPr>
              <a:t>condici</a:t>
            </a:r>
            <a:r>
              <a:rPr lang="es-ES_tradnl" sz="2000" dirty="0" err="1">
                <a:latin typeface="+mn-lt"/>
              </a:rPr>
              <a:t>on</a:t>
            </a:r>
            <a:r>
              <a:rPr lang="es-ES_tradnl" sz="2000" dirty="0">
                <a:latin typeface="+mn-lt"/>
              </a:rPr>
              <a:t>          modificar valor</a:t>
            </a:r>
            <a:endParaRPr lang="es-MX" sz="2000" dirty="0">
              <a:latin typeface="+mn-lt"/>
            </a:endParaRPr>
          </a:p>
          <a:p>
            <a:pPr marL="0" lvl="0" indent="0" algn="just">
              <a:buNone/>
            </a:pPr>
            <a:r>
              <a:rPr lang="es-MX" sz="2000" dirty="0">
                <a:latin typeface="+mn-lt"/>
              </a:rPr>
              <a:t>Fin de Mientras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41" name="Agrupar 40"/>
          <p:cNvGrpSpPr/>
          <p:nvPr/>
        </p:nvGrpSpPr>
        <p:grpSpPr>
          <a:xfrm>
            <a:off x="7886575" y="1265482"/>
            <a:ext cx="2514252" cy="4916356"/>
            <a:chOff x="6809659" y="1265482"/>
            <a:chExt cx="2514252" cy="4916356"/>
          </a:xfrm>
        </p:grpSpPr>
        <p:cxnSp>
          <p:nvCxnSpPr>
            <p:cNvPr id="19" name="Conector recto de flecha 18"/>
            <p:cNvCxnSpPr>
              <a:endCxn id="20" idx="0"/>
            </p:cNvCxnSpPr>
            <p:nvPr/>
          </p:nvCxnSpPr>
          <p:spPr>
            <a:xfrm>
              <a:off x="7855456" y="1265482"/>
              <a:ext cx="2925" cy="892478"/>
            </a:xfrm>
            <a:prstGeom prst="straightConnector1">
              <a:avLst/>
            </a:prstGeom>
            <a:ln w="38100" cmpd="sng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Decisión 19"/>
            <p:cNvSpPr/>
            <p:nvPr/>
          </p:nvSpPr>
          <p:spPr>
            <a:xfrm>
              <a:off x="6809659" y="2157960"/>
              <a:ext cx="2097443" cy="1219737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</a:t>
              </a:r>
              <a:endPara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ci</a:t>
              </a:r>
              <a:r>
                <a:rPr kumimoji="0" lang="es-ES_tradnl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ón</a:t>
              </a:r>
              <a:endPara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cxnSp>
          <p:nvCxnSpPr>
            <p:cNvPr id="21" name="Conector angular 20"/>
            <p:cNvCxnSpPr>
              <a:stCxn id="20" idx="2"/>
              <a:endCxn id="22" idx="0"/>
            </p:cNvCxnSpPr>
            <p:nvPr/>
          </p:nvCxnSpPr>
          <p:spPr>
            <a:xfrm rot="16200000" flipH="1">
              <a:off x="7480533" y="3755545"/>
              <a:ext cx="759333" cy="3636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ángulo 21"/>
            <p:cNvSpPr/>
            <p:nvPr/>
          </p:nvSpPr>
          <p:spPr>
            <a:xfrm>
              <a:off x="6911731" y="4137030"/>
              <a:ext cx="1900571" cy="6669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Bloque de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Instrucciones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7479511" y="3495752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cxnSp>
          <p:nvCxnSpPr>
            <p:cNvPr id="26" name="Conector angular 25"/>
            <p:cNvCxnSpPr>
              <a:stCxn id="20" idx="3"/>
            </p:cNvCxnSpPr>
            <p:nvPr/>
          </p:nvCxnSpPr>
          <p:spPr>
            <a:xfrm flipH="1">
              <a:off x="8432525" y="2767829"/>
              <a:ext cx="474577" cy="2521531"/>
            </a:xfrm>
            <a:prstGeom prst="bentConnector4">
              <a:avLst>
                <a:gd name="adj1" fmla="val -48169"/>
                <a:gd name="adj2" fmla="val 100522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adroTexto 26"/>
            <p:cNvSpPr txBox="1"/>
            <p:nvPr/>
          </p:nvSpPr>
          <p:spPr>
            <a:xfrm>
              <a:off x="8817041" y="2398496"/>
              <a:ext cx="506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cxnSp>
          <p:nvCxnSpPr>
            <p:cNvPr id="36" name="Conector angular 35"/>
            <p:cNvCxnSpPr>
              <a:stCxn id="22" idx="1"/>
            </p:cNvCxnSpPr>
            <p:nvPr/>
          </p:nvCxnSpPr>
          <p:spPr>
            <a:xfrm rot="10800000" flipH="1">
              <a:off x="6911731" y="1447801"/>
              <a:ext cx="914350" cy="3022721"/>
            </a:xfrm>
            <a:prstGeom prst="bentConnector4">
              <a:avLst>
                <a:gd name="adj1" fmla="val -25001"/>
                <a:gd name="adj2" fmla="val 10066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/>
            <p:cNvCxnSpPr/>
            <p:nvPr/>
          </p:nvCxnSpPr>
          <p:spPr>
            <a:xfrm>
              <a:off x="8429600" y="5289360"/>
              <a:ext cx="2925" cy="892478"/>
            </a:xfrm>
            <a:prstGeom prst="straightConnector1">
              <a:avLst/>
            </a:prstGeom>
            <a:ln w="38100" cmpd="sng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 recto de flecha 41"/>
          <p:cNvCxnSpPr/>
          <p:nvPr/>
        </p:nvCxnSpPr>
        <p:spPr>
          <a:xfrm flipH="1">
            <a:off x="3036595" y="4149227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2315959" y="5499046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E48BAC77-D5C2-45AC-89AD-5BD1FE2E72C1}"/>
              </a:ext>
            </a:extLst>
          </p:cNvPr>
          <p:cNvSpPr txBox="1"/>
          <p:nvPr/>
        </p:nvSpPr>
        <p:spPr>
          <a:xfrm>
            <a:off x="624896" y="1358953"/>
            <a:ext cx="58490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La estructura Mientras se compone de dos partes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Ciclo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: Conjunto de instrucciones que se van a repetir.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Condición de terminación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: Permita decidir cuándo termina la ejecución del ciclo, la condición se evalúa al 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del ciclo.</a:t>
            </a:r>
          </a:p>
        </p:txBody>
      </p:sp>
    </p:spTree>
    <p:extLst>
      <p:ext uri="{BB962C8B-B14F-4D97-AF65-F5344CB8AC3E}">
        <p14:creationId xmlns:p14="http://schemas.microsoft.com/office/powerpoint/2010/main" val="53267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449159" y="452718"/>
            <a:ext cx="9404723" cy="748285"/>
          </a:xfrm>
        </p:spPr>
        <p:txBody>
          <a:bodyPr/>
          <a:lstStyle/>
          <a:p>
            <a:r>
              <a:rPr lang="es-ES" sz="3600" dirty="0"/>
              <a:t>Ejemplo </a:t>
            </a:r>
            <a:r>
              <a:rPr lang="es-ES" sz="2400" dirty="0"/>
              <a:t>Estructura de repetición: </a:t>
            </a:r>
            <a:r>
              <a:rPr lang="es-ES" sz="3600" dirty="0"/>
              <a:t>Mientras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498227" y="1246691"/>
            <a:ext cx="5555994" cy="203237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Suponga que debemos obtener la suma de gastos que hizo nuestro jefe en su </a:t>
            </a:r>
            <a:r>
              <a:rPr lang="es-ES_tradnl" dirty="0"/>
              <a:t>último viaje pero no sabemos exactamente cuantos fueron.  Construya la solución que muestra la suma total de los gastos.</a:t>
            </a:r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77145" y="3616015"/>
            <a:ext cx="54793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Algoritmo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Hacer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TotalGasto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    0.00, gasto        0.00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Leer gasto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Mientras gasto &lt;&gt; 0 repetir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3.1 Hacer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TotalGasto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   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TotalGasto+gasto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3.2 Leer gasto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 de Mientras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4. Imprimir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TotalGasto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</a:t>
            </a: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660365" y="4361642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 flipH="1">
            <a:off x="4409554" y="4361642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3208549" y="5182782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8296648" y="663873"/>
            <a:ext cx="1296737" cy="280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Inicio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7905413" y="1311306"/>
            <a:ext cx="2094614" cy="5354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TotalGasto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      0.00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gasto	  0.00</a:t>
            </a:r>
          </a:p>
        </p:txBody>
      </p:sp>
      <p:sp>
        <p:nvSpPr>
          <p:cNvPr id="21" name="Datos 20"/>
          <p:cNvSpPr/>
          <p:nvPr/>
        </p:nvSpPr>
        <p:spPr>
          <a:xfrm>
            <a:off x="7671767" y="2154266"/>
            <a:ext cx="1630948" cy="341672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gasto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22" name="Conector recto de flecha 21"/>
          <p:cNvCxnSpPr>
            <a:endCxn id="21" idx="0"/>
          </p:cNvCxnSpPr>
          <p:nvPr/>
        </p:nvCxnSpPr>
        <p:spPr>
          <a:xfrm flipH="1">
            <a:off x="8650336" y="1868892"/>
            <a:ext cx="2345" cy="2853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>
            <a:off x="8528501" y="1684495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H="1">
            <a:off x="8940696" y="1495702"/>
            <a:ext cx="423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ecisión 36"/>
          <p:cNvSpPr/>
          <p:nvPr/>
        </p:nvSpPr>
        <p:spPr>
          <a:xfrm>
            <a:off x="7480576" y="2867659"/>
            <a:ext cx="2037993" cy="65190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gasto&lt;&gt;0</a:t>
            </a:r>
          </a:p>
        </p:txBody>
      </p:sp>
      <p:cxnSp>
        <p:nvCxnSpPr>
          <p:cNvPr id="38" name="Conector angular 37"/>
          <p:cNvCxnSpPr>
            <a:stCxn id="37" idx="2"/>
            <a:endCxn id="39" idx="0"/>
          </p:cNvCxnSpPr>
          <p:nvPr/>
        </p:nvCxnSpPr>
        <p:spPr>
          <a:xfrm rot="16200000" flipH="1">
            <a:off x="8369374" y="3649766"/>
            <a:ext cx="260727" cy="329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6715648" y="3780295"/>
            <a:ext cx="3568508" cy="3958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TotalGasto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  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TotalGasto+gasto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8484116" y="3409813"/>
            <a:ext cx="38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Si</a:t>
            </a:r>
          </a:p>
        </p:txBody>
      </p:sp>
      <p:cxnSp>
        <p:nvCxnSpPr>
          <p:cNvPr id="41" name="Conector angular 40"/>
          <p:cNvCxnSpPr>
            <a:stCxn id="37" idx="3"/>
            <a:endCxn id="92" idx="3"/>
          </p:cNvCxnSpPr>
          <p:nvPr/>
        </p:nvCxnSpPr>
        <p:spPr>
          <a:xfrm flipH="1">
            <a:off x="9451742" y="3193614"/>
            <a:ext cx="66827" cy="2442909"/>
          </a:xfrm>
          <a:prstGeom prst="bentConnector3">
            <a:avLst>
              <a:gd name="adj1" fmla="val -1444894"/>
            </a:avLst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9451742" y="2860382"/>
            <a:ext cx="497915" cy="16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No</a:t>
            </a:r>
          </a:p>
        </p:txBody>
      </p:sp>
      <p:cxnSp>
        <p:nvCxnSpPr>
          <p:cNvPr id="43" name="Conector angular 42"/>
          <p:cNvCxnSpPr>
            <a:stCxn id="64" idx="4"/>
          </p:cNvCxnSpPr>
          <p:nvPr/>
        </p:nvCxnSpPr>
        <p:spPr>
          <a:xfrm rot="5400000" flipH="1">
            <a:off x="7289546" y="3808986"/>
            <a:ext cx="2337213" cy="82838"/>
          </a:xfrm>
          <a:prstGeom prst="bentConnector5">
            <a:avLst>
              <a:gd name="adj1" fmla="val -9781"/>
              <a:gd name="adj2" fmla="val 2496024"/>
              <a:gd name="adj3" fmla="val 985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18" idx="4"/>
            <a:endCxn id="19" idx="0"/>
          </p:cNvCxnSpPr>
          <p:nvPr/>
        </p:nvCxnSpPr>
        <p:spPr>
          <a:xfrm>
            <a:off x="8945017" y="944610"/>
            <a:ext cx="7703" cy="366696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>
            <a:stCxn id="21" idx="4"/>
            <a:endCxn id="37" idx="0"/>
          </p:cNvCxnSpPr>
          <p:nvPr/>
        </p:nvCxnSpPr>
        <p:spPr>
          <a:xfrm>
            <a:off x="8487241" y="2495938"/>
            <a:ext cx="12332" cy="371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/>
          <p:nvPr/>
        </p:nvCxnSpPr>
        <p:spPr>
          <a:xfrm flipH="1">
            <a:off x="7967909" y="3996277"/>
            <a:ext cx="345883" cy="10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atos 63"/>
          <p:cNvSpPr/>
          <p:nvPr/>
        </p:nvSpPr>
        <p:spPr>
          <a:xfrm>
            <a:off x="7684098" y="4659554"/>
            <a:ext cx="1630948" cy="359457"/>
          </a:xfrm>
          <a:prstGeom prst="flowChartInputOut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gasto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65" name="Conector angular 64"/>
          <p:cNvCxnSpPr>
            <a:stCxn id="39" idx="2"/>
            <a:endCxn id="64" idx="1"/>
          </p:cNvCxnSpPr>
          <p:nvPr/>
        </p:nvCxnSpPr>
        <p:spPr>
          <a:xfrm rot="5400000">
            <a:off x="8258045" y="4417696"/>
            <a:ext cx="483385" cy="33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Documento 91"/>
          <p:cNvSpPr/>
          <p:nvPr/>
        </p:nvSpPr>
        <p:spPr>
          <a:xfrm>
            <a:off x="7480576" y="5363568"/>
            <a:ext cx="1971166" cy="5459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TotalGasto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96" name="Elipse 95"/>
          <p:cNvSpPr/>
          <p:nvPr/>
        </p:nvSpPr>
        <p:spPr>
          <a:xfrm>
            <a:off x="7828203" y="6149507"/>
            <a:ext cx="1296737" cy="28073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</a:t>
            </a:r>
          </a:p>
        </p:txBody>
      </p:sp>
      <p:cxnSp>
        <p:nvCxnSpPr>
          <p:cNvPr id="98" name="Conector recto de flecha 97"/>
          <p:cNvCxnSpPr>
            <a:stCxn id="92" idx="2"/>
            <a:endCxn id="96" idx="0"/>
          </p:cNvCxnSpPr>
          <p:nvPr/>
        </p:nvCxnSpPr>
        <p:spPr>
          <a:xfrm>
            <a:off x="8466159" y="5873387"/>
            <a:ext cx="10413" cy="276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19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Microsoft Office PowerPoint</Application>
  <PresentationFormat>Panorámica</PresentationFormat>
  <Paragraphs>138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2.3 Estructura de Repetición:  Repetir hasta  Mientras Haz mientras</vt:lpstr>
      <vt:lpstr>2.3 Estructuras de Repetición: Iteración</vt:lpstr>
      <vt:lpstr>2.3 Estructuras de Repetición: Iteración</vt:lpstr>
      <vt:lpstr>2.3.1 Estructura de repetición: Repetir hasta</vt:lpstr>
      <vt:lpstr>2.3.1 Estructura de repetición: Repetir hasta</vt:lpstr>
      <vt:lpstr>2.3.1 Estructura de repetición: Repetir hasta</vt:lpstr>
      <vt:lpstr>2.3.2 Estructura de Repetición : Mientras </vt:lpstr>
      <vt:lpstr>2.3.2 Estructura de Repetición: Mientras </vt:lpstr>
      <vt:lpstr>Ejemplo Estructura de repetición: Mientras</vt:lpstr>
      <vt:lpstr>2.3.3 Estructura de repetición: Haz Mientras</vt:lpstr>
      <vt:lpstr>2.3.3 Estructura de repetición: Haz Mientras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Estructura de Repetición:  Repetir hasta  Mientras Haz mientras</dc:title>
  <dc:creator>Fabian Gonzalez</dc:creator>
  <cp:lastModifiedBy>Fabian Gonzalez</cp:lastModifiedBy>
  <cp:revision>1</cp:revision>
  <dcterms:created xsi:type="dcterms:W3CDTF">2021-07-16T01:33:40Z</dcterms:created>
  <dcterms:modified xsi:type="dcterms:W3CDTF">2021-07-16T01:33:58Z</dcterms:modified>
</cp:coreProperties>
</file>