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449" r:id="rId2"/>
    <p:sldId id="444" r:id="rId3"/>
    <p:sldId id="450" r:id="rId4"/>
    <p:sldId id="445" r:id="rId5"/>
    <p:sldId id="446" r:id="rId6"/>
    <p:sldId id="447" r:id="rId7"/>
    <p:sldId id="448"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6654"/>
  </p:normalViewPr>
  <p:slideViewPr>
    <p:cSldViewPr snapToGrid="0">
      <p:cViewPr varScale="1">
        <p:scale>
          <a:sx n="136" d="100"/>
          <a:sy n="136" d="100"/>
        </p:scale>
        <p:origin x="24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Fabian Gonzalez De La O" userId="c9f97c39-7116-4943-a6e8-85cdbb2d2465" providerId="ADAL" clId="{AEF60DCE-3410-B044-A86D-7CBF6E40522B}"/>
    <pc:docChg chg="delSld delMainMaster">
      <pc:chgData name="Francisco Fabian Gonzalez De La O" userId="c9f97c39-7116-4943-a6e8-85cdbb2d2465" providerId="ADAL" clId="{AEF60DCE-3410-B044-A86D-7CBF6E40522B}" dt="2025-04-08T19:20:36.976" v="1" actId="2696"/>
      <pc:docMkLst>
        <pc:docMk/>
      </pc:docMkLst>
      <pc:sldChg chg="del">
        <pc:chgData name="Francisco Fabian Gonzalez De La O" userId="c9f97c39-7116-4943-a6e8-85cdbb2d2465" providerId="ADAL" clId="{AEF60DCE-3410-B044-A86D-7CBF6E40522B}" dt="2025-04-08T19:20:36.961" v="0" actId="2696"/>
        <pc:sldMkLst>
          <pc:docMk/>
          <pc:sldMk cId="1430882304" sldId="256"/>
        </pc:sldMkLst>
      </pc:sldChg>
      <pc:sldMasterChg chg="del">
        <pc:chgData name="Francisco Fabian Gonzalez De La O" userId="c9f97c39-7116-4943-a6e8-85cdbb2d2465" providerId="ADAL" clId="{AEF60DCE-3410-B044-A86D-7CBF6E40522B}" dt="2025-04-08T19:20:36.976" v="1" actId="2696"/>
        <pc:sldMasterMkLst>
          <pc:docMk/>
          <pc:sldMasterMk cId="243041626"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5A785-71FC-4821-A8FD-A197A9BC57B9}" type="datetimeFigureOut">
              <a:rPr lang="es-MX" smtClean="0"/>
              <a:t>08/04/25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D81FE-83FF-4BBE-81BC-6CB2440CF4C8}" type="slidenum">
              <a:rPr lang="es-MX" smtClean="0"/>
              <a:t>‹Nº›</a:t>
            </a:fld>
            <a:endParaRPr lang="es-MX"/>
          </a:p>
        </p:txBody>
      </p:sp>
    </p:spTree>
    <p:extLst>
      <p:ext uri="{BB962C8B-B14F-4D97-AF65-F5344CB8AC3E}">
        <p14:creationId xmlns:p14="http://schemas.microsoft.com/office/powerpoint/2010/main" val="67043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F715A1-4ADC-44E0-9587-804FF39D6B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61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F715A1-4ADC-44E0-9587-804FF39D6B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876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F715A1-4ADC-44E0-9587-804FF39D6B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402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F715A1-4ADC-44E0-9587-804FF39D6B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1388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F715A1-4ADC-44E0-9587-804FF39D6B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0580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F715A1-4ADC-44E0-9587-804FF39D6B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433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7750998-705A-4718-ABE3-9ACBA5DF5F25}" type="datetime1">
              <a:rPr lang="en-US" smtClean="0"/>
              <a:t>4/8/25</a:t>
            </a:fld>
            <a:endParaRPr lang="en-US"/>
          </a:p>
        </p:txBody>
      </p:sp>
      <p:sp>
        <p:nvSpPr>
          <p:cNvPr id="5"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64163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panorámica con ley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C5697C7-CDD7-4D82-B844-AC256B62B66E}" type="datetime1">
              <a:rPr lang="en-US" smtClean="0"/>
              <a:t>4/8/25</a:t>
            </a:fld>
            <a:endParaRPr lang="en-US"/>
          </a:p>
        </p:txBody>
      </p:sp>
      <p:sp>
        <p:nvSpPr>
          <p:cNvPr id="6" name="Footer Placeholder 5"/>
          <p:cNvSpPr>
            <a:spLocks noGrp="1"/>
          </p:cNvSpPr>
          <p:nvPr>
            <p:ph type="ftr" sz="quarter" idx="11"/>
          </p:nvPr>
        </p:nvSpPr>
        <p:spPr/>
        <p:txBody>
          <a:bodyPr/>
          <a:lstStyle/>
          <a:p>
            <a:r>
              <a:rPr lang="es-MX" dirty="0"/>
              <a:t>Copyright 2021 MC Fco. Fabián González de la O.</a:t>
            </a:r>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16058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F9EDDCD8-1BFC-4C4A-9AF6-8201D1FC5361}" type="datetime1">
              <a:rPr lang="en-US" smtClean="0"/>
              <a:t>4/8/25</a:t>
            </a:fld>
            <a:endParaRPr lang="en-US"/>
          </a:p>
        </p:txBody>
      </p:sp>
      <p:sp>
        <p:nvSpPr>
          <p:cNvPr id="5"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4032131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y ley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4" name="Date Placeholder 3"/>
          <p:cNvSpPr>
            <a:spLocks noGrp="1"/>
          </p:cNvSpPr>
          <p:nvPr>
            <p:ph type="dt" sz="half" idx="10"/>
          </p:nvPr>
        </p:nvSpPr>
        <p:spPr/>
        <p:txBody>
          <a:bodyPr/>
          <a:lstStyle/>
          <a:p>
            <a:fld id="{8E5A33F3-7225-474A-8828-0ECCE245D1EA}" type="datetime1">
              <a:rPr lang="en-US" smtClean="0"/>
              <a:t>4/8/25</a:t>
            </a:fld>
            <a:endParaRPr lang="en-US"/>
          </a:p>
        </p:txBody>
      </p:sp>
      <p:sp>
        <p:nvSpPr>
          <p:cNvPr id="5"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1823153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arjeta para el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7720C53-4700-4ADE-A847-0E19DB46EF8B}" type="datetime1">
              <a:rPr lang="en-US" smtClean="0"/>
              <a:t>4/8/25</a:t>
            </a:fld>
            <a:endParaRPr lang="en-US"/>
          </a:p>
        </p:txBody>
      </p:sp>
      <p:sp>
        <p:nvSpPr>
          <p:cNvPr id="5"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54231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yenda - Tarjeta para el nombr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0DE9C4CB-FC76-4F6E-8630-1E2862ECC6F7}" type="datetime1">
              <a:rPr lang="en-US" smtClean="0"/>
              <a:t>4/8/25</a:t>
            </a:fld>
            <a:endParaRPr lang="en-US"/>
          </a:p>
        </p:txBody>
      </p:sp>
      <p:sp>
        <p:nvSpPr>
          <p:cNvPr id="5"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209116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a:p>
        </p:txBody>
      </p:sp>
      <p:sp>
        <p:nvSpPr>
          <p:cNvPr id="4" name="Date Placeholder 3"/>
          <p:cNvSpPr>
            <a:spLocks noGrp="1"/>
          </p:cNvSpPr>
          <p:nvPr>
            <p:ph type="dt" sz="half" idx="10"/>
          </p:nvPr>
        </p:nvSpPr>
        <p:spPr/>
        <p:txBody>
          <a:bodyPr/>
          <a:lstStyle/>
          <a:p>
            <a:fld id="{46FE27C5-8DB8-4AC2-8C5E-C7984DE9A214}" type="datetime1">
              <a:rPr lang="en-US" smtClean="0"/>
              <a:t>4/8/25</a:t>
            </a:fld>
            <a:endParaRPr lang="en-US"/>
          </a:p>
        </p:txBody>
      </p:sp>
      <p:sp>
        <p:nvSpPr>
          <p:cNvPr id="5"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16429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3"/>
          <p:cNvSpPr>
            <a:spLocks noGrp="1"/>
          </p:cNvSpPr>
          <p:nvPr>
            <p:ph type="dt" sz="half" idx="10"/>
          </p:nvPr>
        </p:nvSpPr>
        <p:spPr/>
        <p:txBody>
          <a:bodyPr/>
          <a:lstStyle/>
          <a:p>
            <a:fld id="{14D6C5E6-D07A-4B32-BCE6-E3B1A3F41AA2}" type="datetime1">
              <a:rPr lang="en-US" smtClean="0"/>
              <a:t>4/8/25</a:t>
            </a:fld>
            <a:endParaRPr lang="en-US"/>
          </a:p>
        </p:txBody>
      </p:sp>
      <p:sp>
        <p:nvSpPr>
          <p:cNvPr id="4"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43435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imágenes en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3BDBB2-A024-4C0D-91AC-C5E139A0C334}" type="datetime1">
              <a:rPr lang="en-US" smtClean="0"/>
              <a:t>4/8/25</a:t>
            </a:fld>
            <a:endParaRPr lang="en-US"/>
          </a:p>
        </p:txBody>
      </p:sp>
      <p:sp>
        <p:nvSpPr>
          <p:cNvPr id="4"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4133244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b" anchorCtr="0"/>
          <a:lstStyle>
            <a:lvl1pPr>
              <a:defRPr/>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4DD8B1-D8BD-41A8-B6DF-080DF3AA9CF5}" type="datetime1">
              <a:rPr lang="en-US" smtClean="0"/>
              <a:t>4/8/25</a:t>
            </a:fld>
            <a:endParaRPr lang="en-US"/>
          </a:p>
        </p:txBody>
      </p:sp>
      <p:sp>
        <p:nvSpPr>
          <p:cNvPr id="5"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3054649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lvl1pPr>
              <a:defRPr/>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542D2B8-0665-4B73-8D65-FCFF813042F2}" type="datetime1">
              <a:rPr lang="en-US" smtClean="0"/>
              <a:t>4/8/25</a:t>
            </a:fld>
            <a:endParaRPr lang="en-US"/>
          </a:p>
        </p:txBody>
      </p:sp>
      <p:sp>
        <p:nvSpPr>
          <p:cNvPr id="5"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050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hasCustomPrompt="1"/>
          </p:nvPr>
        </p:nvSpPr>
        <p:spPr/>
        <p:txBody>
          <a:bodyPr/>
          <a:lstStyle/>
          <a:p>
            <a:pPr lvl="0"/>
            <a:r>
              <a:rPr lang="es-ES" dirty="0"/>
              <a:t>Haga clic para modificar el estilo de texto del patrón</a:t>
            </a:r>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27808AD-F612-4658-8921-F4A9DE659665}" type="datetime1">
              <a:rPr lang="en-US" smtClean="0"/>
              <a:t>4/8/25</a:t>
            </a:fld>
            <a:endParaRPr lang="en-US"/>
          </a:p>
        </p:txBody>
      </p:sp>
      <p:sp>
        <p:nvSpPr>
          <p:cNvPr id="5"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22451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2D41086-7893-4DD8-A8C5-416721D95FCF}" type="datetime1">
              <a:rPr lang="en-US" smtClean="0"/>
              <a:t>4/8/25</a:t>
            </a:fld>
            <a:endParaRPr lang="en-US"/>
          </a:p>
        </p:txBody>
      </p:sp>
      <p:sp>
        <p:nvSpPr>
          <p:cNvPr id="5" name="Footer Placeholder 4"/>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99770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0005B07-08DD-453F-9EDF-7BA944DC8195}" type="datetime1">
              <a:rPr lang="en-US" smtClean="0"/>
              <a:t>4/8/25</a:t>
            </a:fld>
            <a:endParaRPr lang="en-US"/>
          </a:p>
        </p:txBody>
      </p:sp>
      <p:sp>
        <p:nvSpPr>
          <p:cNvPr id="6" name="Footer Placeholder 5"/>
          <p:cNvSpPr>
            <a:spLocks noGrp="1"/>
          </p:cNvSpPr>
          <p:nvPr>
            <p:ph type="ftr" sz="quarter" idx="11"/>
          </p:nvPr>
        </p:nvSpPr>
        <p:spPr/>
        <p:txBody>
          <a:bodyPr/>
          <a:lstStyle/>
          <a:p>
            <a:r>
              <a:rPr lang="es-MX" dirty="0"/>
              <a:t>Copyright 2021 MC Fco. Fabián González de la O.</a:t>
            </a:r>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40885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D8B06F0-70A1-43CF-8E74-7681D4F16D9A}" type="datetime1">
              <a:rPr lang="en-US" smtClean="0"/>
              <a:t>4/8/25</a:t>
            </a:fld>
            <a:endParaRPr lang="en-US"/>
          </a:p>
        </p:txBody>
      </p:sp>
      <p:sp>
        <p:nvSpPr>
          <p:cNvPr id="8" name="Footer Placeholder 7"/>
          <p:cNvSpPr>
            <a:spLocks noGrp="1"/>
          </p:cNvSpPr>
          <p:nvPr>
            <p:ph type="ftr" sz="quarter" idx="11"/>
          </p:nvPr>
        </p:nvSpPr>
        <p:spPr/>
        <p:txBody>
          <a:bodyPr/>
          <a:lstStyle/>
          <a:p>
            <a:r>
              <a:rPr lang="es-MX" dirty="0"/>
              <a:t>Copyright 2021 MC Fco. Fabián González de la O.</a:t>
            </a:r>
            <a:endParaRPr lang="en-US" dirty="0"/>
          </a:p>
        </p:txBody>
      </p:sp>
      <p:sp>
        <p:nvSpPr>
          <p:cNvPr id="9" name="Slide Number Placeholder 8"/>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7919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7" name="Date Placeholder 2"/>
          <p:cNvSpPr>
            <a:spLocks noGrp="1"/>
          </p:cNvSpPr>
          <p:nvPr>
            <p:ph type="dt" sz="half" idx="10"/>
          </p:nvPr>
        </p:nvSpPr>
        <p:spPr/>
        <p:txBody>
          <a:bodyPr/>
          <a:lstStyle/>
          <a:p>
            <a:fld id="{791BC0F3-C7B4-4458-9166-480FF918257B}" type="datetime1">
              <a:rPr lang="en-US" smtClean="0"/>
              <a:t>4/8/25</a:t>
            </a:fld>
            <a:endParaRPr lang="en-US"/>
          </a:p>
        </p:txBody>
      </p:sp>
      <p:sp>
        <p:nvSpPr>
          <p:cNvPr id="5" name="Footer Placeholder 3"/>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4"/>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27118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5335B6D-56C2-4FC0-8A9D-C9A0FCA3C859}" type="datetime1">
              <a:rPr lang="en-US" smtClean="0"/>
              <a:t>4/8/25</a:t>
            </a:fld>
            <a:endParaRPr lang="en-US"/>
          </a:p>
        </p:txBody>
      </p:sp>
      <p:sp>
        <p:nvSpPr>
          <p:cNvPr id="5" name="Footer Placeholder 2"/>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3"/>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340292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dirty="0"/>
              <a:t>Haga clic para modificar el estilo de texto del patrón</a:t>
            </a:r>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5068749E-830B-4DCB-9042-3A6F9EF60FB5}" type="datetime1">
              <a:rPr lang="en-US" smtClean="0"/>
              <a:t>4/8/25</a:t>
            </a:fld>
            <a:endParaRPr lang="en-US"/>
          </a:p>
        </p:txBody>
      </p:sp>
      <p:sp>
        <p:nvSpPr>
          <p:cNvPr id="5" name="Footer Placeholder 5"/>
          <p:cNvSpPr>
            <a:spLocks noGrp="1"/>
          </p:cNvSpPr>
          <p:nvPr>
            <p:ph type="ftr" sz="quarter" idx="11"/>
          </p:nvPr>
        </p:nvSpPr>
        <p:spPr/>
        <p:txBody>
          <a:bodyPr/>
          <a:lstStyle/>
          <a:p>
            <a:r>
              <a:rPr lang="es-MX" dirty="0"/>
              <a:t>Copyright 2021 MC Fco. Fabián González de la O.</a:t>
            </a:r>
            <a:endParaRPr lang="en-US" dirty="0"/>
          </a:p>
        </p:txBody>
      </p:sp>
      <p:sp>
        <p:nvSpPr>
          <p:cNvPr id="6"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0175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CDCE6DC-C4D8-4427-BCE1-FBE3CC69680D}" type="datetime1">
              <a:rPr lang="en-US" smtClean="0"/>
              <a:t>4/8/25</a:t>
            </a:fld>
            <a:endParaRPr lang="en-US"/>
          </a:p>
        </p:txBody>
      </p:sp>
      <p:sp>
        <p:nvSpPr>
          <p:cNvPr id="6" name="Footer Placeholder 5"/>
          <p:cNvSpPr>
            <a:spLocks noGrp="1"/>
          </p:cNvSpPr>
          <p:nvPr>
            <p:ph type="ftr" sz="quarter" idx="11"/>
          </p:nvPr>
        </p:nvSpPr>
        <p:spPr/>
        <p:txBody>
          <a:bodyPr/>
          <a:lstStyle/>
          <a:p>
            <a:r>
              <a:rPr lang="es-MX" dirty="0"/>
              <a:t>Copyright 2021 MC Fco. Fabián González de la O.</a:t>
            </a:r>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t>‹Nº›</a:t>
            </a:fld>
            <a:endParaRPr lang="en-US"/>
          </a:p>
        </p:txBody>
      </p:sp>
    </p:spTree>
    <p:extLst>
      <p:ext uri="{BB962C8B-B14F-4D97-AF65-F5344CB8AC3E}">
        <p14:creationId xmlns:p14="http://schemas.microsoft.com/office/powerpoint/2010/main" val="185872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3AB2B1-A460-49A5-9D97-8232892EABDD}" type="datetime1">
              <a:rPr lang="en-US" smtClean="0"/>
              <a:t>4/8/25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s-MX" dirty="0"/>
              <a:t>Copyright 2021 MC Fco. Fabián González de la O.</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‹Nº›</a:t>
            </a:fld>
            <a:endParaRPr lang="en-US"/>
          </a:p>
        </p:txBody>
      </p:sp>
    </p:spTree>
    <p:extLst>
      <p:ext uri="{BB962C8B-B14F-4D97-AF65-F5344CB8AC3E}">
        <p14:creationId xmlns:p14="http://schemas.microsoft.com/office/powerpoint/2010/main" val="8019013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A63BB-800B-4671-AA87-D77F1B6CCC20}"/>
              </a:ext>
            </a:extLst>
          </p:cNvPr>
          <p:cNvSpPr>
            <a:spLocks noGrp="1"/>
          </p:cNvSpPr>
          <p:nvPr>
            <p:ph type="ctrTitle"/>
          </p:nvPr>
        </p:nvSpPr>
        <p:spPr/>
        <p:txBody>
          <a:bodyPr/>
          <a:lstStyle/>
          <a:p>
            <a:r>
              <a:rPr lang="es-MX" dirty="0"/>
              <a:t>Ejercicios Programación</a:t>
            </a:r>
          </a:p>
        </p:txBody>
      </p:sp>
      <p:sp>
        <p:nvSpPr>
          <p:cNvPr id="3" name="Subtítulo 2">
            <a:extLst>
              <a:ext uri="{FF2B5EF4-FFF2-40B4-BE49-F238E27FC236}">
                <a16:creationId xmlns:a16="http://schemas.microsoft.com/office/drawing/2014/main" id="{CDE5B17C-B706-4681-B5C0-5887CF8E4081}"/>
              </a:ext>
            </a:extLst>
          </p:cNvPr>
          <p:cNvSpPr>
            <a:spLocks noGrp="1"/>
          </p:cNvSpPr>
          <p:nvPr>
            <p:ph type="subTitle" idx="1"/>
          </p:nvPr>
        </p:nvSpPr>
        <p:spPr/>
        <p:txBody>
          <a:bodyPr/>
          <a:lstStyle/>
          <a:p>
            <a:endParaRPr lang="es-MX"/>
          </a:p>
        </p:txBody>
      </p:sp>
      <p:sp>
        <p:nvSpPr>
          <p:cNvPr id="4" name="Marcador de pie de página 3">
            <a:extLst>
              <a:ext uri="{FF2B5EF4-FFF2-40B4-BE49-F238E27FC236}">
                <a16:creationId xmlns:a16="http://schemas.microsoft.com/office/drawing/2014/main" id="{F3EACFC9-F8B9-4D65-B405-C76FD76B8B29}"/>
              </a:ext>
            </a:extLst>
          </p:cNvPr>
          <p:cNvSpPr>
            <a:spLocks noGrp="1"/>
          </p:cNvSpPr>
          <p:nvPr>
            <p:ph type="ftr" sz="quarter" idx="11"/>
          </p:nvPr>
        </p:nvSpPr>
        <p:spPr/>
        <p:txBody>
          <a:bodyPr/>
          <a:lstStyle/>
          <a:p>
            <a:r>
              <a:rPr lang="es-MX"/>
              <a:t>Copyright 2021 MC Fco. Fabián González de la O.</a:t>
            </a:r>
            <a:endParaRPr lang="en-US" dirty="0"/>
          </a:p>
        </p:txBody>
      </p:sp>
    </p:spTree>
    <p:extLst>
      <p:ext uri="{BB962C8B-B14F-4D97-AF65-F5344CB8AC3E}">
        <p14:creationId xmlns:p14="http://schemas.microsoft.com/office/powerpoint/2010/main" val="384964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75581"/>
          </a:xfrm>
        </p:spPr>
        <p:txBody>
          <a:bodyPr/>
          <a:lstStyle/>
          <a:p>
            <a:r>
              <a:rPr lang="es-MX" dirty="0"/>
              <a:t>Ejercicios de Programación I</a:t>
            </a:r>
          </a:p>
        </p:txBody>
      </p:sp>
      <p:sp>
        <p:nvSpPr>
          <p:cNvPr id="3" name="Marcador de contenido 2"/>
          <p:cNvSpPr>
            <a:spLocks noGrp="1"/>
          </p:cNvSpPr>
          <p:nvPr>
            <p:ph idx="1"/>
          </p:nvPr>
        </p:nvSpPr>
        <p:spPr>
          <a:xfrm>
            <a:off x="646111" y="1447800"/>
            <a:ext cx="9404723" cy="4660900"/>
          </a:xfrm>
        </p:spPr>
        <p:txBody>
          <a:bodyPr/>
          <a:lstStyle/>
          <a:p>
            <a:pPr marL="457200" indent="-457200" algn="just">
              <a:buFont typeface="+mj-lt"/>
              <a:buAutoNum type="arabicPeriod"/>
            </a:pPr>
            <a:r>
              <a:rPr lang="es-ES" dirty="0"/>
              <a:t>El n</a:t>
            </a:r>
            <a:r>
              <a:rPr lang="es-ES_tradnl" dirty="0" err="1"/>
              <a:t>úmero</a:t>
            </a:r>
            <a:r>
              <a:rPr lang="es-ES_tradnl" dirty="0"/>
              <a:t> de sonidos emitidos por un grillo en in minuto, es una función de la temperatura.  Como resultado de esto, es posible determinar el nivel de la temperatura haciendo uso de un grillito como termómetro.  La formula es T= N/4+40.  T representa la temperatura en grados </a:t>
            </a:r>
            <a:r>
              <a:rPr lang="es-ES_tradnl" dirty="0" err="1"/>
              <a:t>fahrenheit</a:t>
            </a:r>
            <a:r>
              <a:rPr lang="es-ES_tradnl" dirty="0"/>
              <a:t> y N el número de sonidos emitidos por minuto.  Construya la solución y muestre la temperatura.</a:t>
            </a:r>
          </a:p>
          <a:p>
            <a:pPr marL="457200" indent="-457200" algn="just">
              <a:buFont typeface="+mj-lt"/>
              <a:buAutoNum type="arabicPeriod"/>
            </a:pPr>
            <a:endParaRPr lang="es-ES_tradnl" dirty="0"/>
          </a:p>
          <a:p>
            <a:pPr marL="457200" indent="-457200" algn="just">
              <a:buFont typeface="+mj-lt"/>
              <a:buAutoNum type="arabicPeriod"/>
            </a:pPr>
            <a:r>
              <a:rPr lang="es-ES_tradnl" dirty="0"/>
              <a:t>Construya la solución tal que dado como datos los valores enteros P y Q determine si los mismos satisfacen la siguiente expresión: 	P</a:t>
            </a:r>
            <a:r>
              <a:rPr lang="es-ES_tradnl" baseline="30000" dirty="0"/>
              <a:t>3</a:t>
            </a:r>
            <a:r>
              <a:rPr lang="es-ES_tradnl" dirty="0"/>
              <a:t>+Q</a:t>
            </a:r>
            <a:r>
              <a:rPr lang="es-ES_tradnl" baseline="30000" dirty="0"/>
              <a:t>4</a:t>
            </a:r>
            <a:r>
              <a:rPr lang="es-ES_tradnl" dirty="0"/>
              <a:t>-2*P</a:t>
            </a:r>
            <a:r>
              <a:rPr lang="es-ES_tradnl" baseline="30000" dirty="0"/>
              <a:t>2</a:t>
            </a:r>
            <a:r>
              <a:rPr lang="es-ES_tradnl" dirty="0"/>
              <a:t> &lt; 680 en caso afirmativo debe imprimir los valores  P y Q.</a:t>
            </a:r>
          </a:p>
          <a:p>
            <a:pPr marL="457200" indent="-457200" algn="just">
              <a:buFont typeface="+mj-lt"/>
              <a:buAutoNum type="arabicPeriod"/>
            </a:pPr>
            <a:endParaRPr lang="es-ES_tradnl" dirty="0"/>
          </a:p>
        </p:txBody>
      </p:sp>
      <p:sp>
        <p:nvSpPr>
          <p:cNvPr id="4" name="Marcador de pie de página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rPr>
              <a:t>Copyright 2021 MC Fco. Fabián González de la O.</a:t>
            </a:r>
            <a:endParaRPr kumimoji="0" lang="en-US"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endParaRPr>
          </a:p>
        </p:txBody>
      </p:sp>
    </p:spTree>
    <p:extLst>
      <p:ext uri="{BB962C8B-B14F-4D97-AF65-F5344CB8AC3E}">
        <p14:creationId xmlns:p14="http://schemas.microsoft.com/office/powerpoint/2010/main" val="76652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75581"/>
          </a:xfrm>
        </p:spPr>
        <p:txBody>
          <a:bodyPr/>
          <a:lstStyle/>
          <a:p>
            <a:r>
              <a:rPr lang="es-MX" dirty="0"/>
              <a:t>Ejercicios de Programación I</a:t>
            </a:r>
          </a:p>
        </p:txBody>
      </p:sp>
      <p:sp>
        <p:nvSpPr>
          <p:cNvPr id="3" name="Marcador de contenido 2"/>
          <p:cNvSpPr>
            <a:spLocks noGrp="1"/>
          </p:cNvSpPr>
          <p:nvPr>
            <p:ph idx="1"/>
          </p:nvPr>
        </p:nvSpPr>
        <p:spPr>
          <a:xfrm>
            <a:off x="646111" y="1447800"/>
            <a:ext cx="9404723" cy="4660900"/>
          </a:xfrm>
        </p:spPr>
        <p:txBody>
          <a:bodyPr/>
          <a:lstStyle/>
          <a:p>
            <a:pPr marL="457200" indent="-457200" algn="just">
              <a:buFont typeface="+mj-lt"/>
              <a:buAutoNum type="arabicPeriod" startAt="3"/>
            </a:pPr>
            <a:r>
              <a:rPr lang="es-ES_tradnl" dirty="0"/>
              <a:t>Construya la solución tal que dado como dato un número entero determine e imprima si el mismo es positivo, negativo o cero.</a:t>
            </a:r>
          </a:p>
          <a:p>
            <a:pPr marL="457200" indent="-457200" algn="just">
              <a:buFont typeface="+mj-lt"/>
              <a:buAutoNum type="arabicPeriod" startAt="3"/>
            </a:pPr>
            <a:endParaRPr lang="es-ES_tradnl" dirty="0"/>
          </a:p>
          <a:p>
            <a:pPr marL="457200" indent="-457200" algn="just">
              <a:buFont typeface="+mj-lt"/>
              <a:buAutoNum type="arabicPeriod" startAt="3"/>
            </a:pPr>
            <a:r>
              <a:rPr lang="es-ES_tradnl" dirty="0"/>
              <a:t>Construya la solución tal que dado un número entero A, determine si el mismo es par, impar o cero.</a:t>
            </a:r>
          </a:p>
          <a:p>
            <a:pPr marL="457200" indent="-457200" algn="just">
              <a:buFont typeface="+mj-lt"/>
              <a:buAutoNum type="arabicPeriod" startAt="3"/>
            </a:pPr>
            <a:endParaRPr lang="es-ES_tradnl" dirty="0"/>
          </a:p>
          <a:p>
            <a:pPr marL="457200" indent="-457200" algn="just">
              <a:buFont typeface="+mj-lt"/>
              <a:buAutoNum type="arabicPeriod" startAt="3"/>
            </a:pPr>
            <a:r>
              <a:rPr lang="es-ES" dirty="0"/>
              <a:t>Construya la solución </a:t>
            </a:r>
            <a:r>
              <a:rPr lang="es-ES_tradnl" dirty="0"/>
              <a:t>que tome como datos de entrada tres números enteros determine si los mismos están en orden creciente.</a:t>
            </a:r>
          </a:p>
          <a:p>
            <a:pPr marL="457200" indent="-457200" algn="just">
              <a:buFont typeface="+mj-lt"/>
              <a:buAutoNum type="arabicPeriod" startAt="3"/>
            </a:pPr>
            <a:endParaRPr lang="es-ES_tradnl" dirty="0"/>
          </a:p>
          <a:p>
            <a:pPr marL="457200" indent="-457200" algn="just">
              <a:buFont typeface="+mj-lt"/>
              <a:buAutoNum type="arabicPeriod" startAt="3"/>
            </a:pPr>
            <a:endParaRPr lang="es-ES_tradnl" dirty="0"/>
          </a:p>
        </p:txBody>
      </p:sp>
      <p:sp>
        <p:nvSpPr>
          <p:cNvPr id="4" name="Marcador de pie de página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rPr>
              <a:t>Copyright 2021 MC Fco. Fabián González de la O.</a:t>
            </a:r>
            <a:endParaRPr kumimoji="0" lang="en-US"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endParaRPr>
          </a:p>
        </p:txBody>
      </p:sp>
    </p:spTree>
    <p:extLst>
      <p:ext uri="{BB962C8B-B14F-4D97-AF65-F5344CB8AC3E}">
        <p14:creationId xmlns:p14="http://schemas.microsoft.com/office/powerpoint/2010/main" val="157983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61933"/>
          </a:xfrm>
        </p:spPr>
        <p:txBody>
          <a:bodyPr/>
          <a:lstStyle/>
          <a:p>
            <a:r>
              <a:rPr lang="es-MX" dirty="0"/>
              <a:t>Ejercicios de Programación II</a:t>
            </a:r>
          </a:p>
        </p:txBody>
      </p:sp>
      <p:sp>
        <p:nvSpPr>
          <p:cNvPr id="3" name="Marcador de contenido 2"/>
          <p:cNvSpPr>
            <a:spLocks noGrp="1"/>
          </p:cNvSpPr>
          <p:nvPr>
            <p:ph idx="1"/>
          </p:nvPr>
        </p:nvSpPr>
        <p:spPr>
          <a:xfrm>
            <a:off x="646111" y="1447800"/>
            <a:ext cx="9404723" cy="4802875"/>
          </a:xfrm>
        </p:spPr>
        <p:txBody>
          <a:bodyPr>
            <a:normAutofit/>
          </a:bodyPr>
          <a:lstStyle/>
          <a:p>
            <a:pPr marL="457200" indent="-457200">
              <a:buFont typeface="+mj-lt"/>
              <a:buAutoNum type="arabicPeriod" startAt="6"/>
            </a:pPr>
            <a:r>
              <a:rPr lang="es-ES_tradnl" dirty="0"/>
              <a:t>En una tienda efectúan un descuento a los clientes dependiendo del monto de la compra.  El descuento se efectúa con base en el siguiente criterio:</a:t>
            </a:r>
          </a:p>
          <a:p>
            <a:pPr marL="857250" lvl="1" indent="-457200"/>
            <a:r>
              <a:rPr lang="es-ES_tradnl" dirty="0"/>
              <a:t>Si el monto es menor de $500 no hay descuento.</a:t>
            </a:r>
          </a:p>
          <a:p>
            <a:pPr marL="857250" lvl="1" indent="-457200"/>
            <a:r>
              <a:rPr lang="es-ES_tradnl" dirty="0"/>
              <a:t>Si el monto esta comprendido entre $500 y $1000 inclusive 5% de descuento</a:t>
            </a:r>
          </a:p>
          <a:p>
            <a:pPr marL="857250" lvl="1" indent="-457200"/>
            <a:r>
              <a:rPr lang="es-ES_tradnl" dirty="0"/>
              <a:t>Si el monto esta comprendido entre $1000 y $7000 inclusive 11% de descuento</a:t>
            </a:r>
          </a:p>
          <a:p>
            <a:pPr marL="857250" lvl="1" indent="-457200"/>
            <a:r>
              <a:rPr lang="es-ES_tradnl" dirty="0"/>
              <a:t>Si el monto esta comprendido entre $7000 y $15000 inclusive 18% de descuento</a:t>
            </a:r>
          </a:p>
          <a:p>
            <a:pPr marL="857250" lvl="1" indent="-457200"/>
            <a:r>
              <a:rPr lang="es-ES_tradnl" dirty="0"/>
              <a:t>Si el monto es mayor a $15000  25% de descuento.</a:t>
            </a:r>
          </a:p>
          <a:p>
            <a:pPr marL="0" indent="0">
              <a:buNone/>
            </a:pPr>
            <a:r>
              <a:rPr lang="es-ES_tradnl" dirty="0"/>
              <a:t>Construya la solución que muestre cuanto hay que pagar.</a:t>
            </a:r>
          </a:p>
          <a:p>
            <a:pPr marL="857250" lvl="1" indent="-457200"/>
            <a:endParaRPr lang="es-ES" dirty="0"/>
          </a:p>
        </p:txBody>
      </p:sp>
      <p:sp>
        <p:nvSpPr>
          <p:cNvPr id="4" name="Marcador de pie de página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rPr>
              <a:t>Copyright 2021 MC Fco. Fabián González de la O.</a:t>
            </a:r>
            <a:endParaRPr kumimoji="0" lang="en-US"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endParaRPr>
          </a:p>
        </p:txBody>
      </p:sp>
    </p:spTree>
    <p:extLst>
      <p:ext uri="{BB962C8B-B14F-4D97-AF65-F5344CB8AC3E}">
        <p14:creationId xmlns:p14="http://schemas.microsoft.com/office/powerpoint/2010/main" val="187035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61933"/>
          </a:xfrm>
        </p:spPr>
        <p:txBody>
          <a:bodyPr/>
          <a:lstStyle/>
          <a:p>
            <a:r>
              <a:rPr lang="es-MX" dirty="0"/>
              <a:t>Ejercicios de Programación III</a:t>
            </a:r>
          </a:p>
        </p:txBody>
      </p:sp>
      <p:sp>
        <p:nvSpPr>
          <p:cNvPr id="3" name="Marcador de contenido 2"/>
          <p:cNvSpPr>
            <a:spLocks noGrp="1"/>
          </p:cNvSpPr>
          <p:nvPr>
            <p:ph idx="1"/>
          </p:nvPr>
        </p:nvSpPr>
        <p:spPr>
          <a:xfrm>
            <a:off x="646111" y="1447800"/>
            <a:ext cx="9404723" cy="4843818"/>
          </a:xfrm>
        </p:spPr>
        <p:txBody>
          <a:bodyPr>
            <a:normAutofit fontScale="85000" lnSpcReduction="10000"/>
          </a:bodyPr>
          <a:lstStyle/>
          <a:p>
            <a:pPr marL="457200" indent="-457200" algn="just">
              <a:buFont typeface="+mj-lt"/>
              <a:buAutoNum type="arabicPeriod" startAt="7"/>
            </a:pPr>
            <a:r>
              <a:rPr lang="es-ES" dirty="0"/>
              <a:t>El costo de las llamadas telefónicas internacionales depende de la zona geográfica en la que se encuentre el </a:t>
            </a:r>
            <a:r>
              <a:rPr lang="es-ES" dirty="0" err="1"/>
              <a:t>pa</a:t>
            </a:r>
            <a:r>
              <a:rPr lang="es-ES_tradnl" dirty="0" err="1"/>
              <a:t>ís</a:t>
            </a:r>
            <a:r>
              <a:rPr lang="es-ES_tradnl" dirty="0"/>
              <a:t> destino y del número de minutos hablados.  En la siguiente tabla se muestra el costo del minuto por zona.  A cada zona se le asocia una clave.</a:t>
            </a:r>
          </a:p>
          <a:p>
            <a:pPr marL="457200" indent="-457200" algn="just">
              <a:buFont typeface="+mj-lt"/>
              <a:buAutoNum type="arabicPeriod" startAt="7"/>
            </a:pPr>
            <a:endParaRPr lang="es-ES_tradnl" dirty="0"/>
          </a:p>
          <a:p>
            <a:pPr marL="457200" indent="-457200" algn="just">
              <a:buFont typeface="+mj-lt"/>
              <a:buAutoNum type="arabicPeriod" startAt="7"/>
            </a:pPr>
            <a:endParaRPr lang="es-ES_tradnl" dirty="0"/>
          </a:p>
          <a:p>
            <a:pPr marL="457200" indent="-457200" algn="just">
              <a:buFont typeface="+mj-lt"/>
              <a:buAutoNum type="arabicPeriod" startAt="7"/>
            </a:pPr>
            <a:endParaRPr lang="es-ES_tradnl" dirty="0"/>
          </a:p>
          <a:p>
            <a:pPr marL="457200" indent="-457200" algn="just">
              <a:buFont typeface="+mj-lt"/>
              <a:buAutoNum type="arabicPeriod" startAt="7"/>
            </a:pPr>
            <a:endParaRPr lang="es-ES_tradnl" dirty="0"/>
          </a:p>
          <a:p>
            <a:pPr marL="457200" indent="-457200" algn="just">
              <a:buFont typeface="+mj-lt"/>
              <a:buAutoNum type="arabicPeriod" startAt="7"/>
            </a:pPr>
            <a:endParaRPr lang="es-ES_tradnl" dirty="0"/>
          </a:p>
          <a:p>
            <a:pPr marL="457200" indent="-457200" algn="just">
              <a:buFont typeface="+mj-lt"/>
              <a:buAutoNum type="arabicPeriod" startAt="7"/>
            </a:pPr>
            <a:endParaRPr lang="es-ES_tradnl" dirty="0"/>
          </a:p>
          <a:p>
            <a:pPr marL="457200" indent="-457200" algn="just">
              <a:buFont typeface="+mj-lt"/>
              <a:buAutoNum type="arabicPeriod" startAt="7"/>
            </a:pPr>
            <a:endParaRPr lang="es-ES_tradnl" dirty="0"/>
          </a:p>
          <a:p>
            <a:pPr marL="0" indent="0" algn="just">
              <a:buNone/>
            </a:pPr>
            <a:endParaRPr lang="es-ES_tradnl" dirty="0"/>
          </a:p>
          <a:p>
            <a:pPr marL="0" indent="0" algn="just">
              <a:buNone/>
            </a:pPr>
            <a:endParaRPr lang="es-ES_tradnl" dirty="0"/>
          </a:p>
          <a:p>
            <a:pPr marL="0" indent="0" algn="just">
              <a:buNone/>
            </a:pPr>
            <a:r>
              <a:rPr lang="es-ES_tradnl" dirty="0"/>
              <a:t>Construya la solución que le permita calcular e imprimir el costo total de una llamada.</a:t>
            </a:r>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p:txBody>
      </p:sp>
      <p:sp>
        <p:nvSpPr>
          <p:cNvPr id="4" name="Marcador de pie de página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rPr>
              <a:t>Copyright 2021 MC Fco. Fabián González de la O.</a:t>
            </a:r>
            <a:endParaRPr kumimoji="0" lang="en-US"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endParaRPr>
          </a:p>
        </p:txBody>
      </p:sp>
      <p:graphicFrame>
        <p:nvGraphicFramePr>
          <p:cNvPr id="5" name="Tabla 4"/>
          <p:cNvGraphicFramePr>
            <a:graphicFrameLocks noGrp="1"/>
          </p:cNvGraphicFramePr>
          <p:nvPr/>
        </p:nvGraphicFramePr>
        <p:xfrm>
          <a:off x="1284472" y="2603056"/>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s-ES" dirty="0"/>
                        <a:t>Clave</a:t>
                      </a:r>
                    </a:p>
                  </a:txBody>
                  <a:tcPr/>
                </a:tc>
                <a:tc>
                  <a:txBody>
                    <a:bodyPr/>
                    <a:lstStyle/>
                    <a:p>
                      <a:pPr algn="ctr"/>
                      <a:r>
                        <a:rPr lang="es-ES" dirty="0"/>
                        <a:t>Zona</a:t>
                      </a:r>
                    </a:p>
                  </a:txBody>
                  <a:tcPr/>
                </a:tc>
                <a:tc>
                  <a:txBody>
                    <a:bodyPr/>
                    <a:lstStyle/>
                    <a:p>
                      <a:pPr algn="ctr"/>
                      <a:r>
                        <a:rPr lang="es-ES" dirty="0"/>
                        <a:t> Precio</a:t>
                      </a:r>
                    </a:p>
                  </a:txBody>
                  <a:tcPr/>
                </a:tc>
                <a:extLst>
                  <a:ext uri="{0D108BD9-81ED-4DB2-BD59-A6C34878D82A}">
                    <a16:rowId xmlns:a16="http://schemas.microsoft.com/office/drawing/2014/main" val="10000"/>
                  </a:ext>
                </a:extLst>
              </a:tr>
              <a:tr h="370840">
                <a:tc>
                  <a:txBody>
                    <a:bodyPr/>
                    <a:lstStyle/>
                    <a:p>
                      <a:pPr algn="ctr"/>
                      <a:r>
                        <a:rPr lang="es-ES" dirty="0"/>
                        <a:t>12</a:t>
                      </a:r>
                    </a:p>
                  </a:txBody>
                  <a:tcPr/>
                </a:tc>
                <a:tc>
                  <a:txBody>
                    <a:bodyPr/>
                    <a:lstStyle/>
                    <a:p>
                      <a:pPr algn="ctr"/>
                      <a:r>
                        <a:rPr lang="es-ES" dirty="0"/>
                        <a:t>Am</a:t>
                      </a:r>
                      <a:r>
                        <a:rPr lang="es-ES_tradnl" dirty="0" err="1"/>
                        <a:t>érica</a:t>
                      </a:r>
                      <a:r>
                        <a:rPr lang="es-ES_tradnl" dirty="0"/>
                        <a:t> del Norte</a:t>
                      </a:r>
                      <a:endParaRPr lang="es-ES" dirty="0"/>
                    </a:p>
                  </a:txBody>
                  <a:tcPr/>
                </a:tc>
                <a:tc>
                  <a:txBody>
                    <a:bodyPr/>
                    <a:lstStyle/>
                    <a:p>
                      <a:pPr algn="ctr"/>
                      <a:r>
                        <a:rPr lang="es-ES" dirty="0"/>
                        <a:t>2</a:t>
                      </a:r>
                    </a:p>
                  </a:txBody>
                  <a:tcPr/>
                </a:tc>
                <a:extLst>
                  <a:ext uri="{0D108BD9-81ED-4DB2-BD59-A6C34878D82A}">
                    <a16:rowId xmlns:a16="http://schemas.microsoft.com/office/drawing/2014/main" val="10001"/>
                  </a:ext>
                </a:extLst>
              </a:tr>
              <a:tr h="370840">
                <a:tc>
                  <a:txBody>
                    <a:bodyPr/>
                    <a:lstStyle/>
                    <a:p>
                      <a:pPr algn="ctr"/>
                      <a:r>
                        <a:rPr lang="es-ES" dirty="0"/>
                        <a:t>15</a:t>
                      </a:r>
                    </a:p>
                  </a:txBody>
                  <a:tcPr/>
                </a:tc>
                <a:tc>
                  <a:txBody>
                    <a:bodyPr/>
                    <a:lstStyle/>
                    <a:p>
                      <a:pPr algn="ctr"/>
                      <a:r>
                        <a:rPr lang="es-ES" dirty="0"/>
                        <a:t>Am</a:t>
                      </a:r>
                      <a:r>
                        <a:rPr lang="es-ES_tradnl" dirty="0" err="1"/>
                        <a:t>érica</a:t>
                      </a:r>
                      <a:r>
                        <a:rPr lang="es-ES_tradnl" dirty="0"/>
                        <a:t> Central</a:t>
                      </a:r>
                      <a:endParaRPr lang="es-ES" dirty="0"/>
                    </a:p>
                  </a:txBody>
                  <a:tcPr/>
                </a:tc>
                <a:tc>
                  <a:txBody>
                    <a:bodyPr/>
                    <a:lstStyle/>
                    <a:p>
                      <a:pPr algn="ctr"/>
                      <a:r>
                        <a:rPr lang="es-ES" dirty="0"/>
                        <a:t>2.2</a:t>
                      </a:r>
                    </a:p>
                  </a:txBody>
                  <a:tcPr/>
                </a:tc>
                <a:extLst>
                  <a:ext uri="{0D108BD9-81ED-4DB2-BD59-A6C34878D82A}">
                    <a16:rowId xmlns:a16="http://schemas.microsoft.com/office/drawing/2014/main" val="10002"/>
                  </a:ext>
                </a:extLst>
              </a:tr>
              <a:tr h="370840">
                <a:tc>
                  <a:txBody>
                    <a:bodyPr/>
                    <a:lstStyle/>
                    <a:p>
                      <a:pPr algn="ctr"/>
                      <a:r>
                        <a:rPr lang="es-ES" dirty="0"/>
                        <a:t>18</a:t>
                      </a:r>
                    </a:p>
                  </a:txBody>
                  <a:tcPr/>
                </a:tc>
                <a:tc>
                  <a:txBody>
                    <a:bodyPr/>
                    <a:lstStyle/>
                    <a:p>
                      <a:pPr algn="ctr"/>
                      <a:r>
                        <a:rPr lang="es-ES" dirty="0"/>
                        <a:t>Am</a:t>
                      </a:r>
                      <a:r>
                        <a:rPr lang="es-ES_tradnl" dirty="0" err="1"/>
                        <a:t>érica</a:t>
                      </a:r>
                      <a:r>
                        <a:rPr lang="es-ES_tradnl" dirty="0"/>
                        <a:t> del Sur</a:t>
                      </a:r>
                      <a:endParaRPr lang="es-ES" dirty="0"/>
                    </a:p>
                  </a:txBody>
                  <a:tcPr/>
                </a:tc>
                <a:tc>
                  <a:txBody>
                    <a:bodyPr/>
                    <a:lstStyle/>
                    <a:p>
                      <a:pPr algn="ctr"/>
                      <a:r>
                        <a:rPr lang="es-ES" dirty="0"/>
                        <a:t>4.5</a:t>
                      </a:r>
                    </a:p>
                  </a:txBody>
                  <a:tcPr/>
                </a:tc>
                <a:extLst>
                  <a:ext uri="{0D108BD9-81ED-4DB2-BD59-A6C34878D82A}">
                    <a16:rowId xmlns:a16="http://schemas.microsoft.com/office/drawing/2014/main" val="10003"/>
                  </a:ext>
                </a:extLst>
              </a:tr>
              <a:tr h="370840">
                <a:tc>
                  <a:txBody>
                    <a:bodyPr/>
                    <a:lstStyle/>
                    <a:p>
                      <a:pPr algn="ctr"/>
                      <a:r>
                        <a:rPr lang="es-ES" dirty="0"/>
                        <a:t>19</a:t>
                      </a:r>
                    </a:p>
                  </a:txBody>
                  <a:tcPr/>
                </a:tc>
                <a:tc>
                  <a:txBody>
                    <a:bodyPr/>
                    <a:lstStyle/>
                    <a:p>
                      <a:pPr algn="ctr"/>
                      <a:r>
                        <a:rPr lang="es-ES" dirty="0"/>
                        <a:t>Europa</a:t>
                      </a:r>
                    </a:p>
                  </a:txBody>
                  <a:tcPr/>
                </a:tc>
                <a:tc>
                  <a:txBody>
                    <a:bodyPr/>
                    <a:lstStyle/>
                    <a:p>
                      <a:pPr algn="ctr"/>
                      <a:r>
                        <a:rPr lang="es-ES" dirty="0"/>
                        <a:t>3.5</a:t>
                      </a:r>
                    </a:p>
                  </a:txBody>
                  <a:tcPr/>
                </a:tc>
                <a:extLst>
                  <a:ext uri="{0D108BD9-81ED-4DB2-BD59-A6C34878D82A}">
                    <a16:rowId xmlns:a16="http://schemas.microsoft.com/office/drawing/2014/main" val="10004"/>
                  </a:ext>
                </a:extLst>
              </a:tr>
              <a:tr h="370840">
                <a:tc>
                  <a:txBody>
                    <a:bodyPr/>
                    <a:lstStyle/>
                    <a:p>
                      <a:pPr algn="ctr"/>
                      <a:r>
                        <a:rPr lang="es-ES" dirty="0"/>
                        <a:t>23</a:t>
                      </a:r>
                    </a:p>
                  </a:txBody>
                  <a:tcPr/>
                </a:tc>
                <a:tc>
                  <a:txBody>
                    <a:bodyPr/>
                    <a:lstStyle/>
                    <a:p>
                      <a:pPr algn="ctr"/>
                      <a:r>
                        <a:rPr lang="es-ES" dirty="0"/>
                        <a:t>Asia</a:t>
                      </a:r>
                    </a:p>
                  </a:txBody>
                  <a:tcPr/>
                </a:tc>
                <a:tc>
                  <a:txBody>
                    <a:bodyPr/>
                    <a:lstStyle/>
                    <a:p>
                      <a:pPr algn="ctr"/>
                      <a:r>
                        <a:rPr lang="es-ES" dirty="0"/>
                        <a:t>6</a:t>
                      </a:r>
                    </a:p>
                  </a:txBody>
                  <a:tcPr/>
                </a:tc>
                <a:extLst>
                  <a:ext uri="{0D108BD9-81ED-4DB2-BD59-A6C34878D82A}">
                    <a16:rowId xmlns:a16="http://schemas.microsoft.com/office/drawing/2014/main" val="10005"/>
                  </a:ext>
                </a:extLst>
              </a:tr>
              <a:tr h="370840">
                <a:tc>
                  <a:txBody>
                    <a:bodyPr/>
                    <a:lstStyle/>
                    <a:p>
                      <a:pPr algn="ctr"/>
                      <a:r>
                        <a:rPr lang="es-ES" dirty="0"/>
                        <a:t>25</a:t>
                      </a:r>
                    </a:p>
                  </a:txBody>
                  <a:tcPr/>
                </a:tc>
                <a:tc>
                  <a:txBody>
                    <a:bodyPr/>
                    <a:lstStyle/>
                    <a:p>
                      <a:pPr algn="ctr"/>
                      <a:r>
                        <a:rPr lang="es-ES_tradnl" dirty="0"/>
                        <a:t>Á</a:t>
                      </a:r>
                      <a:r>
                        <a:rPr lang="es-ES" dirty="0"/>
                        <a:t>frica</a:t>
                      </a:r>
                    </a:p>
                  </a:txBody>
                  <a:tcPr/>
                </a:tc>
                <a:tc>
                  <a:txBody>
                    <a:bodyPr/>
                    <a:lstStyle/>
                    <a:p>
                      <a:pPr algn="ctr"/>
                      <a:r>
                        <a:rPr lang="es-ES" dirty="0"/>
                        <a:t>6</a:t>
                      </a:r>
                    </a:p>
                  </a:txBody>
                  <a:tcPr/>
                </a:tc>
                <a:extLst>
                  <a:ext uri="{0D108BD9-81ED-4DB2-BD59-A6C34878D82A}">
                    <a16:rowId xmlns:a16="http://schemas.microsoft.com/office/drawing/2014/main" val="10006"/>
                  </a:ext>
                </a:extLst>
              </a:tr>
              <a:tr h="370840">
                <a:tc>
                  <a:txBody>
                    <a:bodyPr/>
                    <a:lstStyle/>
                    <a:p>
                      <a:pPr algn="ctr"/>
                      <a:r>
                        <a:rPr lang="es-ES" dirty="0"/>
                        <a:t>29</a:t>
                      </a:r>
                    </a:p>
                  </a:txBody>
                  <a:tcPr/>
                </a:tc>
                <a:tc>
                  <a:txBody>
                    <a:bodyPr/>
                    <a:lstStyle/>
                    <a:p>
                      <a:pPr algn="ctr"/>
                      <a:r>
                        <a:rPr lang="es-ES" dirty="0" err="1"/>
                        <a:t>Ocean</a:t>
                      </a:r>
                      <a:r>
                        <a:rPr lang="es-ES_tradnl" dirty="0" err="1"/>
                        <a:t>ía</a:t>
                      </a:r>
                      <a:endParaRPr lang="es-ES" dirty="0"/>
                    </a:p>
                  </a:txBody>
                  <a:tcPr/>
                </a:tc>
                <a:tc>
                  <a:txBody>
                    <a:bodyPr/>
                    <a:lstStyle/>
                    <a:p>
                      <a:pPr algn="ctr"/>
                      <a:r>
                        <a:rPr lang="es-ES" dirty="0"/>
                        <a:t>5</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702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61933"/>
          </a:xfrm>
        </p:spPr>
        <p:txBody>
          <a:bodyPr/>
          <a:lstStyle/>
          <a:p>
            <a:r>
              <a:rPr lang="es-MX" dirty="0"/>
              <a:t>Ejercicios de Programación IV</a:t>
            </a:r>
          </a:p>
        </p:txBody>
      </p:sp>
      <p:sp>
        <p:nvSpPr>
          <p:cNvPr id="3" name="Marcador de contenido 2"/>
          <p:cNvSpPr>
            <a:spLocks noGrp="1"/>
          </p:cNvSpPr>
          <p:nvPr>
            <p:ph idx="1"/>
          </p:nvPr>
        </p:nvSpPr>
        <p:spPr>
          <a:xfrm>
            <a:off x="646111" y="1447800"/>
            <a:ext cx="9404723" cy="4843818"/>
          </a:xfrm>
        </p:spPr>
        <p:txBody>
          <a:bodyPr>
            <a:normAutofit/>
          </a:bodyPr>
          <a:lstStyle/>
          <a:p>
            <a:pPr marL="457200" indent="-457200" algn="just">
              <a:buFont typeface="+mj-lt"/>
              <a:buAutoNum type="arabicPeriod" startAt="8"/>
            </a:pPr>
            <a:r>
              <a:rPr lang="es-ES_tradnl" dirty="0"/>
              <a:t>Desarrolle la solución que permita calcular lo que hay que pagarle a un trabajador teniendo en cuenta su sueldo y las horas extras trabajadas.  Para el pago de horas extras se toma en cuenta la categoría del trabajador.</a:t>
            </a:r>
          </a:p>
          <a:p>
            <a:pPr marL="457200" indent="-457200" algn="just">
              <a:buFont typeface="+mj-lt"/>
              <a:buAutoNum type="arabicPeriod" startAt="8"/>
            </a:pPr>
            <a:endParaRPr lang="es-ES_tradnl" dirty="0"/>
          </a:p>
          <a:p>
            <a:pPr marL="457200" indent="-457200" algn="just">
              <a:buFont typeface="+mj-lt"/>
              <a:buAutoNum type="arabicPeriod" startAt="8"/>
            </a:pPr>
            <a:endParaRPr lang="es-ES_tradnl" dirty="0"/>
          </a:p>
          <a:p>
            <a:pPr marL="457200" indent="-457200" algn="just">
              <a:buFont typeface="+mj-lt"/>
              <a:buAutoNum type="arabicPeriod" startAt="8"/>
            </a:pPr>
            <a:endParaRPr lang="es-ES_tradnl" dirty="0"/>
          </a:p>
          <a:p>
            <a:pPr marL="457200" indent="-457200" algn="just">
              <a:buFont typeface="+mj-lt"/>
              <a:buAutoNum type="arabicPeriod" startAt="8"/>
            </a:pPr>
            <a:endParaRPr lang="es-ES_tradnl" dirty="0"/>
          </a:p>
          <a:p>
            <a:pPr marL="457200" indent="-457200" algn="just">
              <a:buFont typeface="+mj-lt"/>
              <a:buAutoNum type="arabicPeriod" startAt="8"/>
            </a:pPr>
            <a:endParaRPr lang="es-ES_tradnl" dirty="0"/>
          </a:p>
          <a:p>
            <a:pPr marL="0" indent="0" algn="just">
              <a:buNone/>
            </a:pPr>
            <a:r>
              <a:rPr lang="es-ES_tradnl" dirty="0"/>
              <a:t>Cada trabajador puede tener como máximo 30 horas extras, si tienen más sólo se les pagarán 30.  A los trabajadores con categoría mayor a 4 no debemos pagarle horas extras.</a:t>
            </a:r>
          </a:p>
          <a:p>
            <a:pPr marL="457200" indent="-457200" algn="just">
              <a:buFont typeface="+mj-lt"/>
              <a:buAutoNum type="arabicPeriod" startAt="8"/>
            </a:pPr>
            <a:endParaRPr lang="es-ES_tradnl" dirty="0"/>
          </a:p>
          <a:p>
            <a:pPr marL="0" indent="0" algn="just">
              <a:buNone/>
            </a:pPr>
            <a:endParaRPr lang="es-ES_tradnl"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p:txBody>
      </p:sp>
      <p:sp>
        <p:nvSpPr>
          <p:cNvPr id="4" name="Marcador de pie de página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rPr>
              <a:t>Copyright 2021 MC Fco. Fabián González de la O.</a:t>
            </a:r>
            <a:endParaRPr kumimoji="0" lang="en-US"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endParaRPr>
          </a:p>
        </p:txBody>
      </p:sp>
      <p:graphicFrame>
        <p:nvGraphicFramePr>
          <p:cNvPr id="5" name="Tabla 4"/>
          <p:cNvGraphicFramePr>
            <a:graphicFrameLocks noGrp="1"/>
          </p:cNvGraphicFramePr>
          <p:nvPr/>
        </p:nvGraphicFramePr>
        <p:xfrm>
          <a:off x="3072328" y="2889659"/>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tblGrid>
              <a:tr h="370840">
                <a:tc>
                  <a:txBody>
                    <a:bodyPr/>
                    <a:lstStyle/>
                    <a:p>
                      <a:pPr algn="ctr"/>
                      <a:r>
                        <a:rPr lang="es-MX" noProof="0" dirty="0"/>
                        <a:t>Categoría</a:t>
                      </a:r>
                    </a:p>
                  </a:txBody>
                  <a:tcPr/>
                </a:tc>
                <a:tc>
                  <a:txBody>
                    <a:bodyPr/>
                    <a:lstStyle/>
                    <a:p>
                      <a:pPr algn="ctr"/>
                      <a:r>
                        <a:rPr lang="es-ES" dirty="0"/>
                        <a:t>Zona</a:t>
                      </a:r>
                    </a:p>
                  </a:txBody>
                  <a:tcPr/>
                </a:tc>
                <a:extLst>
                  <a:ext uri="{0D108BD9-81ED-4DB2-BD59-A6C34878D82A}">
                    <a16:rowId xmlns:a16="http://schemas.microsoft.com/office/drawing/2014/main" val="10000"/>
                  </a:ext>
                </a:extLst>
              </a:tr>
              <a:tr h="370840">
                <a:tc>
                  <a:txBody>
                    <a:bodyPr/>
                    <a:lstStyle/>
                    <a:p>
                      <a:pPr algn="ctr"/>
                      <a:r>
                        <a:rPr lang="es-ES" dirty="0"/>
                        <a:t>1</a:t>
                      </a:r>
                    </a:p>
                  </a:txBody>
                  <a:tcPr/>
                </a:tc>
                <a:tc>
                  <a:txBody>
                    <a:bodyPr/>
                    <a:lstStyle/>
                    <a:p>
                      <a:pPr algn="ctr"/>
                      <a:r>
                        <a:rPr lang="es-ES_tradnl" dirty="0"/>
                        <a:t>$30</a:t>
                      </a:r>
                      <a:endParaRPr lang="es-ES" dirty="0"/>
                    </a:p>
                  </a:txBody>
                  <a:tcPr/>
                </a:tc>
                <a:extLst>
                  <a:ext uri="{0D108BD9-81ED-4DB2-BD59-A6C34878D82A}">
                    <a16:rowId xmlns:a16="http://schemas.microsoft.com/office/drawing/2014/main" val="10001"/>
                  </a:ext>
                </a:extLst>
              </a:tr>
              <a:tr h="370840">
                <a:tc>
                  <a:txBody>
                    <a:bodyPr/>
                    <a:lstStyle/>
                    <a:p>
                      <a:pPr algn="ctr"/>
                      <a:r>
                        <a:rPr lang="es-ES" dirty="0"/>
                        <a:t>2</a:t>
                      </a:r>
                    </a:p>
                  </a:txBody>
                  <a:tcPr/>
                </a:tc>
                <a:tc>
                  <a:txBody>
                    <a:bodyPr/>
                    <a:lstStyle/>
                    <a:p>
                      <a:pPr algn="ctr"/>
                      <a:r>
                        <a:rPr lang="es-ES_tradnl" dirty="0"/>
                        <a:t>$38</a:t>
                      </a:r>
                      <a:endParaRPr lang="es-ES" dirty="0"/>
                    </a:p>
                  </a:txBody>
                  <a:tcPr/>
                </a:tc>
                <a:extLst>
                  <a:ext uri="{0D108BD9-81ED-4DB2-BD59-A6C34878D82A}">
                    <a16:rowId xmlns:a16="http://schemas.microsoft.com/office/drawing/2014/main" val="10002"/>
                  </a:ext>
                </a:extLst>
              </a:tr>
              <a:tr h="370840">
                <a:tc>
                  <a:txBody>
                    <a:bodyPr/>
                    <a:lstStyle/>
                    <a:p>
                      <a:pPr algn="ctr"/>
                      <a:r>
                        <a:rPr lang="es-ES" dirty="0"/>
                        <a:t>3</a:t>
                      </a:r>
                    </a:p>
                  </a:txBody>
                  <a:tcPr/>
                </a:tc>
                <a:tc>
                  <a:txBody>
                    <a:bodyPr/>
                    <a:lstStyle/>
                    <a:p>
                      <a:pPr algn="ctr"/>
                      <a:r>
                        <a:rPr lang="es-ES_tradnl" dirty="0"/>
                        <a:t>$50</a:t>
                      </a:r>
                      <a:endParaRPr lang="es-ES" dirty="0"/>
                    </a:p>
                  </a:txBody>
                  <a:tcPr/>
                </a:tc>
                <a:extLst>
                  <a:ext uri="{0D108BD9-81ED-4DB2-BD59-A6C34878D82A}">
                    <a16:rowId xmlns:a16="http://schemas.microsoft.com/office/drawing/2014/main" val="10003"/>
                  </a:ext>
                </a:extLst>
              </a:tr>
              <a:tr h="370840">
                <a:tc>
                  <a:txBody>
                    <a:bodyPr/>
                    <a:lstStyle/>
                    <a:p>
                      <a:pPr algn="ctr"/>
                      <a:r>
                        <a:rPr lang="es-ES" dirty="0"/>
                        <a:t>4</a:t>
                      </a:r>
                    </a:p>
                  </a:txBody>
                  <a:tcPr/>
                </a:tc>
                <a:tc>
                  <a:txBody>
                    <a:bodyPr/>
                    <a:lstStyle/>
                    <a:p>
                      <a:pPr algn="ctr"/>
                      <a:r>
                        <a:rPr lang="es-ES" dirty="0"/>
                        <a:t>$70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4448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61933"/>
          </a:xfrm>
        </p:spPr>
        <p:txBody>
          <a:bodyPr/>
          <a:lstStyle/>
          <a:p>
            <a:r>
              <a:rPr lang="es-MX" dirty="0"/>
              <a:t>Ejercicios de Programación V</a:t>
            </a:r>
          </a:p>
        </p:txBody>
      </p:sp>
      <p:sp>
        <p:nvSpPr>
          <p:cNvPr id="3" name="Marcador de contenido 2"/>
          <p:cNvSpPr>
            <a:spLocks noGrp="1"/>
          </p:cNvSpPr>
          <p:nvPr>
            <p:ph idx="1"/>
          </p:nvPr>
        </p:nvSpPr>
        <p:spPr>
          <a:xfrm>
            <a:off x="646111" y="1447800"/>
            <a:ext cx="9404723" cy="4843818"/>
          </a:xfrm>
        </p:spPr>
        <p:txBody>
          <a:bodyPr>
            <a:normAutofit/>
          </a:bodyPr>
          <a:lstStyle/>
          <a:p>
            <a:pPr marL="457200" indent="-457200" algn="just">
              <a:buFont typeface="+mj-lt"/>
              <a:buAutoNum type="arabicPeriod" startAt="9"/>
            </a:pPr>
            <a:r>
              <a:rPr lang="es-ES_tradnl" dirty="0"/>
              <a:t>Construya la solución tal que dado como datos la matrícula de un alumno, la carrera en la que esta inscrito, su semestre y su promedio determine si el mismo es apto para pertenecer a alguna de las facultades menores que tiene la universidad.  Si el alumno es aceptado teniendo en cuenta las especificaciones que se listan abajo, se debe imprimir su matrícula, carrera y la palabra “aceptado”.</a:t>
            </a:r>
          </a:p>
          <a:p>
            <a:pPr marL="0" indent="0" algn="just">
              <a:buNone/>
            </a:pPr>
            <a:r>
              <a:rPr lang="es-ES_tradnl" dirty="0"/>
              <a:t>Especificaciones para pertenecer a las facultades menores:</a:t>
            </a:r>
          </a:p>
          <a:p>
            <a:pPr marL="0" indent="0" algn="just">
              <a:buNone/>
            </a:pPr>
            <a:endParaRPr lang="es-ES_tradnl" dirty="0"/>
          </a:p>
          <a:p>
            <a:pPr marL="457200" indent="-457200" algn="just">
              <a:buFont typeface="+mj-lt"/>
              <a:buAutoNum type="arabicPeriod" startAt="9"/>
            </a:pPr>
            <a:endParaRPr lang="es-ES_tradnl" dirty="0"/>
          </a:p>
          <a:p>
            <a:pPr marL="457200" indent="-457200" algn="just">
              <a:buFont typeface="+mj-lt"/>
              <a:buAutoNum type="arabicPeriod" startAt="9"/>
            </a:pPr>
            <a:endParaRPr lang="es-ES_tradnl" dirty="0"/>
          </a:p>
          <a:p>
            <a:pPr marL="457200" indent="-457200" algn="just">
              <a:buFont typeface="+mj-lt"/>
              <a:buAutoNum type="arabicPeriod" startAt="9"/>
            </a:pPr>
            <a:endParaRPr lang="es-ES_tradnl" dirty="0"/>
          </a:p>
          <a:p>
            <a:pPr marL="457200" indent="-457200" algn="just">
              <a:buFont typeface="+mj-lt"/>
              <a:buAutoNum type="arabicPeriod" startAt="9"/>
            </a:pPr>
            <a:endParaRPr lang="es-ES_tradnl" dirty="0"/>
          </a:p>
          <a:p>
            <a:pPr marL="457200" indent="-457200" algn="just">
              <a:buFont typeface="+mj-lt"/>
              <a:buAutoNum type="arabicPeriod" startAt="9"/>
            </a:pPr>
            <a:endParaRPr lang="es-ES_tradnl" dirty="0"/>
          </a:p>
          <a:p>
            <a:pPr marL="457200" indent="-457200" algn="just">
              <a:buFont typeface="+mj-lt"/>
              <a:buAutoNum type="arabicPeriod" startAt="9"/>
            </a:pPr>
            <a:endParaRPr lang="es-ES_tradnl" dirty="0"/>
          </a:p>
          <a:p>
            <a:pPr marL="457200" indent="-457200" algn="just">
              <a:buFont typeface="+mj-lt"/>
              <a:buAutoNum type="arabicPeriod" startAt="9"/>
            </a:pPr>
            <a:endParaRPr lang="es-ES_tradnl" dirty="0"/>
          </a:p>
          <a:p>
            <a:pPr marL="0" indent="0" algn="just">
              <a:buNone/>
            </a:pPr>
            <a:endParaRPr lang="es-ES_tradnl" dirty="0"/>
          </a:p>
          <a:p>
            <a:pPr marL="0" indent="0" algn="just">
              <a:buNone/>
            </a:pPr>
            <a:endParaRPr lang="es-ES_tradnl"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p:txBody>
      </p:sp>
      <p:sp>
        <p:nvSpPr>
          <p:cNvPr id="4" name="Marcador de pie de página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rPr>
              <a:t>Copyright 2021 MC Fco. Fabián González de la O.</a:t>
            </a:r>
            <a:endParaRPr kumimoji="0" lang="en-US" sz="1100" b="0" i="0" u="none" strike="noStrike" kern="1200" cap="none" spc="0" normalizeH="0" baseline="0" noProof="0" dirty="0">
              <a:ln>
                <a:noFill/>
              </a:ln>
              <a:solidFill>
                <a:prstClr val="white">
                  <a:tint val="75000"/>
                  <a:alpha val="60000"/>
                </a:prstClr>
              </a:solidFill>
              <a:effectLst/>
              <a:uLnTx/>
              <a:uFillTx/>
              <a:latin typeface="Century Gothic"/>
              <a:ea typeface="+mn-ea"/>
              <a:cs typeface="+mn-cs"/>
            </a:endParaRPr>
          </a:p>
        </p:txBody>
      </p:sp>
      <p:graphicFrame>
        <p:nvGraphicFramePr>
          <p:cNvPr id="6" name="Tabla 5"/>
          <p:cNvGraphicFramePr>
            <a:graphicFrameLocks noGrp="1"/>
          </p:cNvGraphicFramePr>
          <p:nvPr/>
        </p:nvGraphicFramePr>
        <p:xfrm>
          <a:off x="2485475" y="3984710"/>
          <a:ext cx="5956618" cy="1854200"/>
        </p:xfrm>
        <a:graphic>
          <a:graphicData uri="http://schemas.openxmlformats.org/drawingml/2006/table">
            <a:tbl>
              <a:tblPr firstRow="1" bandRow="1">
                <a:tableStyleId>{5C22544A-7EE6-4342-B048-85BDC9FD1C3A}</a:tableStyleId>
              </a:tblPr>
              <a:tblGrid>
                <a:gridCol w="1892618">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s-ES" dirty="0"/>
                        <a:t>Carrera</a:t>
                      </a:r>
                    </a:p>
                  </a:txBody>
                  <a:tcPr/>
                </a:tc>
                <a:tc>
                  <a:txBody>
                    <a:bodyPr/>
                    <a:lstStyle/>
                    <a:p>
                      <a:pPr algn="ctr"/>
                      <a:r>
                        <a:rPr lang="es-MX" noProof="0" dirty="0"/>
                        <a:t>Condición</a:t>
                      </a:r>
                    </a:p>
                  </a:txBody>
                  <a:tcPr/>
                </a:tc>
                <a:extLst>
                  <a:ext uri="{0D108BD9-81ED-4DB2-BD59-A6C34878D82A}">
                    <a16:rowId xmlns:a16="http://schemas.microsoft.com/office/drawing/2014/main" val="10000"/>
                  </a:ext>
                </a:extLst>
              </a:tr>
              <a:tr h="370840">
                <a:tc>
                  <a:txBody>
                    <a:bodyPr/>
                    <a:lstStyle/>
                    <a:p>
                      <a:r>
                        <a:rPr lang="es-MX" noProof="0" dirty="0"/>
                        <a:t>Economía</a:t>
                      </a:r>
                    </a:p>
                  </a:txBody>
                  <a:tcPr/>
                </a:tc>
                <a:tc>
                  <a:txBody>
                    <a:bodyPr/>
                    <a:lstStyle/>
                    <a:p>
                      <a:r>
                        <a:rPr lang="es-ES" dirty="0"/>
                        <a:t>Semestre &gt;=</a:t>
                      </a:r>
                      <a:r>
                        <a:rPr lang="es-ES" baseline="0" dirty="0"/>
                        <a:t> 6 y promedio &gt;= 8.8</a:t>
                      </a:r>
                      <a:endParaRPr lang="es-ES" dirty="0"/>
                    </a:p>
                  </a:txBody>
                  <a:tcPr/>
                </a:tc>
                <a:extLst>
                  <a:ext uri="{0D108BD9-81ED-4DB2-BD59-A6C34878D82A}">
                    <a16:rowId xmlns:a16="http://schemas.microsoft.com/office/drawing/2014/main" val="10001"/>
                  </a:ext>
                </a:extLst>
              </a:tr>
              <a:tr h="370840">
                <a:tc>
                  <a:txBody>
                    <a:bodyPr/>
                    <a:lstStyle/>
                    <a:p>
                      <a:r>
                        <a:rPr lang="es-MX" noProof="0" dirty="0"/>
                        <a:t>Computación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a:t>Semestre &gt;=</a:t>
                      </a:r>
                      <a:r>
                        <a:rPr lang="es-ES" baseline="0" dirty="0"/>
                        <a:t> 6 y promedio &gt;= 8.5</a:t>
                      </a:r>
                      <a:endParaRPr lang="es-ES" dirty="0"/>
                    </a:p>
                  </a:txBody>
                  <a:tcPr/>
                </a:tc>
                <a:extLst>
                  <a:ext uri="{0D108BD9-81ED-4DB2-BD59-A6C34878D82A}">
                    <a16:rowId xmlns:a16="http://schemas.microsoft.com/office/drawing/2014/main" val="10002"/>
                  </a:ext>
                </a:extLst>
              </a:tr>
              <a:tr h="370840">
                <a:tc>
                  <a:txBody>
                    <a:bodyPr/>
                    <a:lstStyle/>
                    <a:p>
                      <a:r>
                        <a:rPr lang="es-MX" noProof="0" dirty="0"/>
                        <a:t>Administración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a:t>Semestre &gt;=</a:t>
                      </a:r>
                      <a:r>
                        <a:rPr lang="es-ES" baseline="0" dirty="0"/>
                        <a:t> 5 y promedio &gt;= 8.5</a:t>
                      </a:r>
                      <a:endParaRPr lang="es-ES" dirty="0"/>
                    </a:p>
                  </a:txBody>
                  <a:tcPr/>
                </a:tc>
                <a:extLst>
                  <a:ext uri="{0D108BD9-81ED-4DB2-BD59-A6C34878D82A}">
                    <a16:rowId xmlns:a16="http://schemas.microsoft.com/office/drawing/2014/main" val="10003"/>
                  </a:ext>
                </a:extLst>
              </a:tr>
              <a:tr h="370840">
                <a:tc>
                  <a:txBody>
                    <a:bodyPr/>
                    <a:lstStyle/>
                    <a:p>
                      <a:r>
                        <a:rPr lang="es-MX" noProof="0" dirty="0"/>
                        <a:t>Contabilidad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a:t>Semestre &gt;=</a:t>
                      </a:r>
                      <a:r>
                        <a:rPr lang="es-ES" baseline="0" dirty="0"/>
                        <a:t> 5 y promedio &gt;= 8.5</a:t>
                      </a:r>
                      <a:endParaRPr lang="es-E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7532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Academic_Course_16x9_TP103039515" id="{764731E6-CD11-49BB-8508-855B8A56288C}" vid="{1E70FD52-8BC3-4FFC-B6BA-A72F9CC7B2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Words>
  <Application>Microsoft Macintosh PowerPoint</Application>
  <PresentationFormat>Panorámica</PresentationFormat>
  <Paragraphs>117</Paragraphs>
  <Slides>7</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Calibri</vt:lpstr>
      <vt:lpstr>Century Gothic</vt:lpstr>
      <vt:lpstr>Wingdings 3</vt:lpstr>
      <vt:lpstr>Ion</vt:lpstr>
      <vt:lpstr>Ejercicios Programación</vt:lpstr>
      <vt:lpstr>Ejercicios de Programación I</vt:lpstr>
      <vt:lpstr>Ejercicios de Programación I</vt:lpstr>
      <vt:lpstr>Ejercicios de Programación II</vt:lpstr>
      <vt:lpstr>Ejercicios de Programación III</vt:lpstr>
      <vt:lpstr>Ejercicios de Programación IV</vt:lpstr>
      <vt:lpstr>Ejercicios de Programación 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Fabian Gonzalez</dc:creator>
  <cp:lastModifiedBy>Francisco Fabian Gonzalez de la O</cp:lastModifiedBy>
  <cp:revision>1</cp:revision>
  <dcterms:created xsi:type="dcterms:W3CDTF">2021-07-16T01:37:50Z</dcterms:created>
  <dcterms:modified xsi:type="dcterms:W3CDTF">2025-04-08T19:20:39Z</dcterms:modified>
</cp:coreProperties>
</file>