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5"/>
  </p:notesMasterIdLst>
  <p:handoutMasterIdLst>
    <p:handoutMasterId r:id="rId36"/>
  </p:handoutMasterIdLst>
  <p:sldIdLst>
    <p:sldId id="256" r:id="rId2"/>
    <p:sldId id="450" r:id="rId3"/>
    <p:sldId id="434" r:id="rId4"/>
    <p:sldId id="436" r:id="rId5"/>
    <p:sldId id="456" r:id="rId6"/>
    <p:sldId id="301" r:id="rId7"/>
    <p:sldId id="302" r:id="rId8"/>
    <p:sldId id="303" r:id="rId9"/>
    <p:sldId id="455" r:id="rId10"/>
    <p:sldId id="446" r:id="rId11"/>
    <p:sldId id="452" r:id="rId12"/>
    <p:sldId id="458" r:id="rId13"/>
    <p:sldId id="459" r:id="rId14"/>
    <p:sldId id="457" r:id="rId15"/>
    <p:sldId id="441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460" r:id="rId32"/>
    <p:sldId id="449" r:id="rId33"/>
    <p:sldId id="451" r:id="rId3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5BED84-D93E-404B-8EE7-E8FC2EF1D6CF}">
          <p14:sldIdLst>
            <p14:sldId id="256"/>
            <p14:sldId id="450"/>
          </p14:sldIdLst>
        </p14:section>
        <p14:section name="Agenda" id="{B57AF8DF-C6BC-4818-85CF-E33B845ABFF3}">
          <p14:sldIdLst/>
        </p14:section>
        <p14:section name="Introduction" id="{4666144E-6166-478B-A30C-5387DE69A02A}">
          <p14:sldIdLst>
            <p14:sldId id="434"/>
            <p14:sldId id="436"/>
          </p14:sldIdLst>
        </p14:section>
        <p14:section name="What is Git?" id="{2AA94A78-13D2-4085-8D75-5B88036BF8CD}">
          <p14:sldIdLst>
            <p14:sldId id="456"/>
            <p14:sldId id="301"/>
            <p14:sldId id="302"/>
            <p14:sldId id="303"/>
            <p14:sldId id="455"/>
            <p14:sldId id="446"/>
            <p14:sldId id="452"/>
            <p14:sldId id="458"/>
            <p14:sldId id="459"/>
            <p14:sldId id="457"/>
          </p14:sldIdLst>
        </p14:section>
        <p14:section name="Git 101 - Introducing Branching" id="{005821C7-9B2A-44AD-ACB9-8BF090EC547C}">
          <p14:sldIdLst>
            <p14:sldId id="441"/>
          </p14:sldIdLst>
        </p14:section>
        <p14:section name="Git Initialization" id="{E8981C10-3968-4541-AAA0-86748C9C180E}">
          <p14:sldIdLst>
            <p14:sldId id="317"/>
          </p14:sldIdLst>
        </p14:section>
        <p14:section name="Simple Local Branching" id="{7FA7E4D8-15A5-443E-BFA8-8085377B91FE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460"/>
          </p14:sldIdLst>
        </p14:section>
        <p14:section name="Branching and Remotes" id="{DF2DAFB3-2A8C-49F6-B352-E7E24D784F8B}">
          <p14:sldIdLst/>
        </p14:section>
        <p14:section name="Short vs. Long Lived Branches" id="{7907DAA9-48B6-44BF-8DE9-25B2299B3DC5}">
          <p14:sldIdLst/>
        </p14:section>
        <p14:section name="Deploying with Git" id="{31EF688B-53D6-4BE0-B68C-CD84E5F06A04}">
          <p14:sldIdLst/>
        </p14:section>
        <p14:section name="Git-TF" id="{A35ADB72-8ECF-4C0A-AB01-098494394EC4}">
          <p14:sldIdLst/>
        </p14:section>
        <p14:section name="Tools" id="{84A8BEAF-61E4-42D9-8DFA-C7446CB100CE}">
          <p14:sldIdLst>
            <p14:sldId id="449"/>
            <p14:sldId id="4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223D4F"/>
    <a:srgbClr val="EAE9EA"/>
    <a:srgbClr val="FFCC00"/>
    <a:srgbClr val="0095D5"/>
    <a:srgbClr val="80FF00"/>
    <a:srgbClr val="00FF00"/>
    <a:srgbClr val="669B48"/>
    <a:srgbClr val="4682C7"/>
    <a:srgbClr val="00B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5204" autoAdjust="0"/>
  </p:normalViewPr>
  <p:slideViewPr>
    <p:cSldViewPr snapToGrid="0">
      <p:cViewPr>
        <p:scale>
          <a:sx n="73" d="100"/>
          <a:sy n="73" d="100"/>
        </p:scale>
        <p:origin x="-216" y="-7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22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/>
              <a:t>Visual Studio Live! Las Vegas 2011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577E5F8E-A22C-4219-BB4C-DB71246CAA5B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6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/>
              <a:t>Visual Studio Live! Las Vegas 2011MGB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Franklin Gothic Medium" pitchFamily="34" charset="0"/>
                <a:cs typeface="Arial" charset="0"/>
              </a:defRPr>
            </a:lvl1pPr>
          </a:lstStyle>
          <a:p>
            <a:r>
              <a:rPr lang="en-US" dirty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2EBBA783-26AD-4B42-9137-B69FDD38973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716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7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over simplifying the story, but the basics are that centralized version control system define a central authority.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not saying one system is better that the other, it is just that each model that its benefits.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distributed model by definition everything is expected to be off line. To have a system that expects everything to be offline, you have to build in several local capabilities that are not required in a centralized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as local branching. And to make branching fast and lightweight you better make merging great also.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won’t go into the guts of git that enables some of this capability in this talk, but if you are interested I will highlight some resources at the end of the talk where you can go deeper.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33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http://git-scm.com/book/en/Getting-Started-About-Version-Control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F57F623-3580-453A-8EAF-951C577E8A61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r>
              <a:rPr lang="en-US" baseline="0" dirty="0" smtClean="0"/>
              <a:t> between branches is just moving the sticky note around.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7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800" noProof="0" dirty="0" err="1" smtClean="0"/>
              <a:t>After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you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install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on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your</a:t>
            </a:r>
            <a:r>
              <a:rPr lang="es-PE" sz="800" baseline="0" noProof="0" dirty="0" smtClean="0"/>
              <a:t> machine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get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started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you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will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need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initialize</a:t>
            </a:r>
            <a:r>
              <a:rPr lang="es-PE" sz="800" baseline="0" noProof="0" dirty="0" smtClean="0"/>
              <a:t> a </a:t>
            </a:r>
            <a:r>
              <a:rPr lang="es-PE" sz="800" baseline="0" noProof="0" dirty="0" err="1" smtClean="0"/>
              <a:t>repository</a:t>
            </a:r>
            <a:r>
              <a:rPr lang="es-PE" sz="800" baseline="0" noProof="0" dirty="0" smtClean="0"/>
              <a:t>. </a:t>
            </a:r>
          </a:p>
          <a:p>
            <a:r>
              <a:rPr lang="es-PE" sz="800" baseline="0" noProof="0" dirty="0" err="1" smtClean="0"/>
              <a:t>You</a:t>
            </a:r>
            <a:r>
              <a:rPr lang="es-PE" sz="800" baseline="0" noProof="0" dirty="0" smtClean="0"/>
              <a:t> can do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by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going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into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your</a:t>
            </a:r>
            <a:r>
              <a:rPr lang="es-PE" sz="800" baseline="0" noProof="0" dirty="0" smtClean="0"/>
              <a:t> file </a:t>
            </a:r>
            <a:r>
              <a:rPr lang="es-PE" sz="800" baseline="0" noProof="0" dirty="0" err="1" smtClean="0"/>
              <a:t>system</a:t>
            </a:r>
            <a:r>
              <a:rPr lang="es-PE" sz="800" baseline="0" noProof="0" dirty="0" smtClean="0"/>
              <a:t>, </a:t>
            </a:r>
            <a:r>
              <a:rPr lang="es-PE" sz="800" baseline="0" noProof="0" dirty="0" err="1" smtClean="0"/>
              <a:t>creating</a:t>
            </a:r>
            <a:r>
              <a:rPr lang="es-PE" sz="800" baseline="0" noProof="0" dirty="0" smtClean="0"/>
              <a:t> a folder and </a:t>
            </a:r>
            <a:r>
              <a:rPr lang="es-PE" sz="800" baseline="0" noProof="0" dirty="0" err="1" smtClean="0"/>
              <a:t>doing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init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within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the</a:t>
            </a:r>
            <a:r>
              <a:rPr lang="es-PE" sz="800" baseline="0" noProof="0" dirty="0" smtClean="0"/>
              <a:t> folder.</a:t>
            </a:r>
          </a:p>
          <a:p>
            <a:r>
              <a:rPr lang="es-PE" sz="800" baseline="0" noProof="0" dirty="0" err="1" smtClean="0"/>
              <a:t>All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magic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happens</a:t>
            </a:r>
            <a:r>
              <a:rPr lang="es-PE" sz="800" baseline="0" noProof="0" dirty="0" smtClean="0"/>
              <a:t> in </a:t>
            </a:r>
            <a:r>
              <a:rPr lang="es-PE" sz="800" baseline="0" noProof="0" dirty="0" err="1" smtClean="0"/>
              <a:t>the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Dot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Git</a:t>
            </a:r>
            <a:r>
              <a:rPr lang="es-PE" sz="800" baseline="0" noProof="0" dirty="0" smtClean="0"/>
              <a:t> folder.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folder IS GIT. </a:t>
            </a:r>
            <a:r>
              <a:rPr lang="es-PE" sz="800" baseline="0" noProof="0" dirty="0" err="1" smtClean="0"/>
              <a:t>You</a:t>
            </a:r>
            <a:r>
              <a:rPr lang="es-PE" sz="800" baseline="0" noProof="0" dirty="0" smtClean="0"/>
              <a:t> can </a:t>
            </a:r>
            <a:r>
              <a:rPr lang="es-PE" sz="800" baseline="0" noProof="0" dirty="0" err="1" smtClean="0"/>
              <a:t>copy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folder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another</a:t>
            </a:r>
            <a:r>
              <a:rPr lang="es-PE" sz="800" baseline="0" noProof="0" dirty="0" smtClean="0"/>
              <a:t> machine and </a:t>
            </a:r>
            <a:r>
              <a:rPr lang="es-PE" sz="800" baseline="0" noProof="0" dirty="0" err="1" smtClean="0"/>
              <a:t>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will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work</a:t>
            </a:r>
            <a:r>
              <a:rPr lang="es-PE" sz="800" baseline="0" noProof="0" dirty="0" smtClean="0"/>
              <a:t>.</a:t>
            </a:r>
          </a:p>
          <a:p>
            <a:r>
              <a:rPr lang="es-PE" sz="800" baseline="0" noProof="0" dirty="0" err="1" smtClean="0"/>
              <a:t>When</a:t>
            </a:r>
            <a:r>
              <a:rPr lang="es-PE" sz="800" baseline="0" noProof="0" dirty="0" smtClean="0"/>
              <a:t> I </a:t>
            </a:r>
            <a:r>
              <a:rPr lang="es-PE" sz="800" baseline="0" noProof="0" dirty="0" err="1" smtClean="0"/>
              <a:t>first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started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playing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with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git</a:t>
            </a:r>
            <a:r>
              <a:rPr lang="es-PE" sz="800" baseline="0" noProof="0" dirty="0" smtClean="0"/>
              <a:t>, I </a:t>
            </a:r>
            <a:r>
              <a:rPr lang="es-PE" sz="800" baseline="0" noProof="0" dirty="0" err="1" smtClean="0"/>
              <a:t>had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setup</a:t>
            </a:r>
            <a:r>
              <a:rPr lang="es-PE" sz="800" baseline="0" noProof="0" dirty="0" smtClean="0"/>
              <a:t> a new machine, and </a:t>
            </a:r>
            <a:r>
              <a:rPr lang="es-PE" sz="800" baseline="0" noProof="0" dirty="0" err="1" smtClean="0"/>
              <a:t>was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having</a:t>
            </a:r>
            <a:r>
              <a:rPr lang="es-PE" sz="800" baseline="0" noProof="0" dirty="0" smtClean="0"/>
              <a:t> a </a:t>
            </a:r>
            <a:r>
              <a:rPr lang="es-PE" sz="800" baseline="0" noProof="0" dirty="0" err="1" smtClean="0"/>
              <a:t>hell</a:t>
            </a:r>
            <a:r>
              <a:rPr lang="es-PE" sz="800" baseline="0" noProof="0" dirty="0" smtClean="0"/>
              <a:t> of a time </a:t>
            </a:r>
            <a:r>
              <a:rPr lang="es-PE" sz="800" baseline="0" noProof="0" dirty="0" err="1" smtClean="0"/>
              <a:t>trying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figure </a:t>
            </a:r>
            <a:r>
              <a:rPr lang="es-PE" sz="800" baseline="0" noProof="0" dirty="0" err="1" smtClean="0"/>
              <a:t>out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how</a:t>
            </a:r>
            <a:r>
              <a:rPr lang="es-PE" sz="800" baseline="0" noProof="0" dirty="0" smtClean="0"/>
              <a:t> I </a:t>
            </a:r>
            <a:r>
              <a:rPr lang="es-PE" sz="800" baseline="0" noProof="0" dirty="0" err="1" smtClean="0"/>
              <a:t>should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move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my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projects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over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the</a:t>
            </a:r>
            <a:r>
              <a:rPr lang="es-PE" sz="800" baseline="0" noProof="0" dirty="0" smtClean="0"/>
              <a:t> new machine. </a:t>
            </a:r>
            <a:r>
              <a:rPr lang="es-PE" sz="800" baseline="0" noProof="0" dirty="0" err="1" smtClean="0"/>
              <a:t>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was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kind</a:t>
            </a:r>
            <a:r>
              <a:rPr lang="es-PE" sz="800" baseline="0" noProof="0" dirty="0" smtClean="0"/>
              <a:t> of </a:t>
            </a:r>
            <a:r>
              <a:rPr lang="es-PE" sz="800" baseline="0" noProof="0" dirty="0" err="1" smtClean="0"/>
              <a:t>embarrassing</a:t>
            </a:r>
            <a:r>
              <a:rPr lang="es-PE" sz="800" baseline="0" noProof="0" dirty="0" smtClean="0"/>
              <a:t>. </a:t>
            </a:r>
            <a:r>
              <a:rPr lang="es-PE" sz="800" baseline="0" noProof="0" dirty="0" err="1" smtClean="0"/>
              <a:t>Eventually</a:t>
            </a:r>
            <a:r>
              <a:rPr lang="es-PE" sz="800" baseline="0" noProof="0" dirty="0" smtClean="0"/>
              <a:t> I </a:t>
            </a:r>
            <a:r>
              <a:rPr lang="es-PE" sz="800" baseline="0" noProof="0" dirty="0" err="1" smtClean="0"/>
              <a:t>just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tried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copy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over</a:t>
            </a:r>
            <a:r>
              <a:rPr lang="es-PE" sz="800" baseline="0" noProof="0" dirty="0" smtClean="0"/>
              <a:t> and </a:t>
            </a:r>
            <a:r>
              <a:rPr lang="es-PE" sz="800" baseline="0" noProof="0" dirty="0" err="1" smtClean="0"/>
              <a:t>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worked</a:t>
            </a:r>
            <a:r>
              <a:rPr lang="es-PE" sz="800" baseline="0" noProof="0" dirty="0" smtClean="0"/>
              <a:t>. </a:t>
            </a:r>
          </a:p>
          <a:p>
            <a:r>
              <a:rPr lang="es-PE" sz="800" baseline="0" noProof="0" dirty="0" smtClean="0"/>
              <a:t>At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point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you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really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don’t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have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much</a:t>
            </a:r>
            <a:r>
              <a:rPr lang="es-PE" sz="800" baseline="0" noProof="0" dirty="0" smtClean="0"/>
              <a:t>. </a:t>
            </a:r>
            <a:r>
              <a:rPr lang="es-PE" sz="800" baseline="0" noProof="0" dirty="0" err="1" smtClean="0"/>
              <a:t>You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need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do </a:t>
            </a:r>
            <a:r>
              <a:rPr lang="es-PE" sz="800" baseline="0" noProof="0" dirty="0" err="1" smtClean="0"/>
              <a:t>your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first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commit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make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light up. </a:t>
            </a:r>
          </a:p>
          <a:p>
            <a:r>
              <a:rPr lang="es-PE" sz="800" baseline="0" noProof="0" dirty="0" err="1" smtClean="0"/>
              <a:t>You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create</a:t>
            </a:r>
            <a:r>
              <a:rPr lang="es-PE" sz="800" baseline="0" noProof="0" dirty="0" smtClean="0"/>
              <a:t> a file. </a:t>
            </a:r>
            <a:r>
              <a:rPr lang="es-PE" sz="800" baseline="0" noProof="0" dirty="0" err="1" smtClean="0"/>
              <a:t>When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then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stage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it</a:t>
            </a:r>
            <a:r>
              <a:rPr lang="es-PE" sz="800" baseline="0" noProof="0" dirty="0" smtClean="0"/>
              <a:t>, </a:t>
            </a:r>
            <a:r>
              <a:rPr lang="es-PE" sz="800" baseline="0" noProof="0" dirty="0" err="1" smtClean="0"/>
              <a:t>but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telling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track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file. In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case I </a:t>
            </a:r>
            <a:r>
              <a:rPr lang="es-PE" sz="800" baseline="0" noProof="0" dirty="0" err="1" smtClean="0"/>
              <a:t>told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git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add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all</a:t>
            </a:r>
            <a:r>
              <a:rPr lang="es-PE" sz="800" baseline="0" noProof="0" dirty="0" smtClean="0"/>
              <a:t> files. </a:t>
            </a:r>
          </a:p>
          <a:p>
            <a:r>
              <a:rPr lang="es-PE" sz="800" baseline="0" noProof="0" dirty="0" err="1" smtClean="0"/>
              <a:t>Then</a:t>
            </a:r>
            <a:r>
              <a:rPr lang="es-PE" sz="800" baseline="0" noProof="0" dirty="0" smtClean="0"/>
              <a:t> I </a:t>
            </a:r>
            <a:r>
              <a:rPr lang="es-PE" sz="800" baseline="0" noProof="0" dirty="0" err="1" smtClean="0"/>
              <a:t>was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able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to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commit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with</a:t>
            </a:r>
            <a:r>
              <a:rPr lang="es-PE" sz="800" baseline="0" noProof="0" dirty="0" smtClean="0"/>
              <a:t> a </a:t>
            </a:r>
            <a:r>
              <a:rPr lang="es-PE" sz="800" baseline="0" noProof="0" dirty="0" err="1" smtClean="0"/>
              <a:t>message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say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this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is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my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first</a:t>
            </a:r>
            <a:r>
              <a:rPr lang="es-PE" sz="800" baseline="0" noProof="0" dirty="0" smtClean="0"/>
              <a:t> </a:t>
            </a:r>
            <a:r>
              <a:rPr lang="es-PE" sz="800" baseline="0" noProof="0" dirty="0" err="1" smtClean="0"/>
              <a:t>commit</a:t>
            </a:r>
            <a:r>
              <a:rPr lang="es-PE" sz="800" baseline="0" noProof="0" dirty="0" smtClean="0"/>
              <a:t>. </a:t>
            </a:r>
            <a:endParaRPr lang="es-PE" sz="800" noProof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see what this visually looks</a:t>
            </a:r>
            <a:r>
              <a:rPr lang="en-US" baseline="0" dirty="0" smtClean="0"/>
              <a:t> like. </a:t>
            </a:r>
          </a:p>
          <a:p>
            <a:r>
              <a:rPr lang="en-US" baseline="0" dirty="0" smtClean="0"/>
              <a:t>On my first commit I have A.  </a:t>
            </a:r>
          </a:p>
          <a:p>
            <a:r>
              <a:rPr lang="en-US" baseline="0" dirty="0" smtClean="0"/>
              <a:t>The default branch that gets created with git is a branch names Master. </a:t>
            </a:r>
          </a:p>
          <a:p>
            <a:r>
              <a:rPr lang="en-US" baseline="0" dirty="0" smtClean="0"/>
              <a:t>This is just a default name. As I mentioned before, most everything in git is done by convention. Master does not mean anything special to git.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5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make a set of commits, moving master and our current pointer (*) along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want to work on a bug.</a:t>
            </a:r>
            <a:r>
              <a:rPr lang="en-US" baseline="0" dirty="0" smtClean="0"/>
              <a:t> We start by creating a local “story branch” for this work.</a:t>
            </a:r>
          </a:p>
          <a:p>
            <a:r>
              <a:rPr lang="en-US" baseline="0" dirty="0" smtClean="0"/>
              <a:t>Notice that the new branch is really just a pointer to the same commit (C) but our current pointer (*) is 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03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make commits and they move along, with the branch and current pointer following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“checkout” to go back to the master branch.</a:t>
            </a:r>
          </a:p>
          <a:p>
            <a:r>
              <a:rPr lang="en-US" dirty="0" smtClean="0"/>
              <a:t>This is where I was</a:t>
            </a:r>
            <a:r>
              <a:rPr lang="en-US" baseline="0" dirty="0" smtClean="0"/>
              <a:t> freaked out the first time I did this. My IDE removed the changes I just made. It can be pretty startling, but don’t worry you didn’t lose anything.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69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merge</a:t>
            </a:r>
            <a:r>
              <a:rPr lang="en-US" baseline="0" dirty="0" smtClean="0"/>
              <a:t> from the story branch, bringing those change histories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CodePlex. I’m pretty sure this audience is familiar</a:t>
            </a:r>
            <a:r>
              <a:rPr lang="en-US" baseline="0" dirty="0" smtClean="0"/>
              <a:t> with CodePlex. Before working on CodePlex, I worked on several parts of the Visual Studio product, including the UML and architectural discovery features. And in VS 2012 I worked on the Code Review and the My work Features.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developer productivity has been something that has been close to my heart for several years.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since we’re done with the</a:t>
            </a:r>
            <a:r>
              <a:rPr lang="en-US" baseline="0" dirty="0" smtClean="0"/>
              <a:t> story branch, we can delete it. This all happened locally, without affecting anyone upstream.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0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another scenario.</a:t>
            </a:r>
            <a:r>
              <a:rPr lang="en-US" baseline="0" dirty="0" smtClean="0"/>
              <a:t> Here we created our bug story branch back off of (C). But some changes have happened in master (bug 123 which we just merged) since then.</a:t>
            </a:r>
          </a:p>
          <a:p>
            <a:r>
              <a:rPr lang="en-US" baseline="0" dirty="0" smtClean="0"/>
              <a:t>And we made a couple of commits in bug 456.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10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to merge, we checkout back</a:t>
            </a:r>
            <a:r>
              <a:rPr lang="en-US" baseline="0" dirty="0" smtClean="0"/>
              <a:t> to master which moves our (*)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3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merge,</a:t>
            </a:r>
            <a:r>
              <a:rPr lang="en-US" baseline="0" dirty="0" smtClean="0"/>
              <a:t> connecting the new (H) to both (E) and (G). Note that this merge, especially if there are conflicts, can be unpleasant to perform.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5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delete the branch pointer.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notice the structure we have now. This is very non-linear. That will make it challenging to see the changes independently. And it can get very messy over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 flow - Let’s go</a:t>
            </a:r>
            <a:r>
              <a:rPr lang="en-US" baseline="0" dirty="0" smtClean="0"/>
              <a:t> back in time and look at another approach that git enables. So here we are ready to 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0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merging, we “rebase”.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this means is something like this:</a:t>
            </a:r>
          </a:p>
          <a:p>
            <a:r>
              <a:rPr lang="en-US" baseline="0" dirty="0" smtClean="0"/>
              <a:t>1. Take the changes we had made against (C) and undo them, but remember what they were</a:t>
            </a:r>
          </a:p>
          <a:p>
            <a:r>
              <a:rPr lang="en-US" baseline="0" dirty="0" smtClean="0"/>
              <a:t>2. Re-apply them on (E)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36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when we merge them,</a:t>
            </a:r>
            <a:r>
              <a:rPr lang="en-US" baseline="0" dirty="0" smtClean="0"/>
              <a:t> we get a nice linear flow.</a:t>
            </a:r>
          </a:p>
          <a:p>
            <a:r>
              <a:rPr lang="en-US" baseline="0" dirty="0" smtClean="0"/>
              <a:t>Also, the actual changeset ordering in the repository mirrors what actually happened. (F’) and (G’) come after E rather than in parallel to it. Also, there is one fewer snapshots in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in March of last</a:t>
            </a:r>
            <a:r>
              <a:rPr lang="en-US" baseline="0" dirty="0" smtClean="0"/>
              <a:t> year, CodePlex added Git Support. You may have heard about announcement.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now have several teams within the company using git on a daily basis. The ASP.Net Web Stack team, Entity Framework, the Typescript team, and several others. Including the CodePlex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had been playing with Git on personal projects for about a year, but this was the first time I had to chance to work with a development team on a real project.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was originally</a:t>
            </a:r>
            <a:r>
              <a:rPr lang="en-US" baseline="0" dirty="0" smtClean="0"/>
              <a:t> created by Linus for work on the Linux kernel right around 2005.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git has its origins in the Open source community, git is being used within close source projects also.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some of the many companies that are using git for both oss and closed sourced projects.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3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is a distributed version control system.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directory</a:t>
            </a:r>
            <a:r>
              <a:rPr lang="en-US" baseline="0" dirty="0" smtClean="0"/>
              <a:t> content management system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tree b</a:t>
            </a:r>
            <a:r>
              <a:rPr lang="en-US" baseline="0" dirty="0" smtClean="0"/>
              <a:t>ased history storage system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How</a:t>
            </a:r>
            <a:r>
              <a:rPr lang="en-US" baseline="0" dirty="0" smtClean="0"/>
              <a:t> git is described on the Git Man page a Stupid content tracker.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4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Git’s nature you can even share changes in a peer-to –peer nature.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 not happen often but Git does enable this ability. If your server is offline for some reason your team can still work.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8255"/>
            <a:ext cx="7772400" cy="1102519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432" y="1965305"/>
            <a:ext cx="7775312" cy="60317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65000"/>
                  </a:schemeClr>
                </a:solidFill>
                <a:effectLst/>
              </a:rPr>
              <a:t>(subtitle)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79377" y="4251052"/>
            <a:ext cx="7731893" cy="553998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tx1"/>
                </a:solidFill>
                <a:latin typeface="+mj-lt"/>
              </a:rPr>
              <a:t>Ingeniería</a:t>
            </a:r>
            <a:r>
              <a:rPr lang="en-US" sz="3000" baseline="0" dirty="0" smtClean="0">
                <a:solidFill>
                  <a:schemeClr val="tx1"/>
                </a:solidFill>
                <a:latin typeface="+mj-lt"/>
              </a:rPr>
              <a:t> de Software II</a:t>
            </a:r>
            <a:endParaRPr lang="en-US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85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8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Ingeniería</a:t>
            </a:r>
            <a:r>
              <a:rPr lang="en-US" sz="1200" baseline="0" dirty="0" smtClean="0">
                <a:solidFill>
                  <a:schemeClr val="tx1"/>
                </a:solidFill>
                <a:latin typeface="+mj-lt"/>
              </a:rPr>
              <a:t> de Software II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8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03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Ingeniería</a:t>
            </a:r>
            <a:r>
              <a:rPr lang="en-US" sz="1200" baseline="0" dirty="0" smtClean="0">
                <a:solidFill>
                  <a:schemeClr val="tx1"/>
                </a:solidFill>
                <a:latin typeface="+mj-lt"/>
              </a:rPr>
              <a:t> de Software II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26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08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95" y="4717354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31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06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7181"/>
            <a:ext cx="8229600" cy="337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836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7" r:id="rId7"/>
    <p:sldLayoutId id="2147483724" r:id="rId8"/>
    <p:sldLayoutId id="2147483725" r:id="rId9"/>
    <p:sldLayoutId id="2147483726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Wingdings" pitchFamily="2" charset="2"/>
        <a:buChar char="§"/>
        <a:defRPr sz="18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code.google.com/p/tortoisegit" TargetMode="External"/><Relationship Id="rId7" Type="http://schemas.openxmlformats.org/officeDocument/2006/relationships/hyperlink" Target="http://gitcredentialstore.codeplex.com/" TargetMode="External"/><Relationship Id="rId2" Type="http://schemas.openxmlformats.org/officeDocument/2006/relationships/hyperlink" Target="http://www.git-scm.com/book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gitscc.codeplex.com/" TargetMode="External"/><Relationship Id="rId5" Type="http://schemas.openxmlformats.org/officeDocument/2006/relationships/hyperlink" Target="http://github.com/dahlbyk/posh-git" TargetMode="External"/><Relationship Id="rId4" Type="http://schemas.openxmlformats.org/officeDocument/2006/relationships/hyperlink" Target="http://code.google.com/p/msysgit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>
                <a:ea typeface="メイリオ" pitchFamily="50" charset="-128"/>
                <a:cs typeface="メイリオ" pitchFamily="50" charset="-128"/>
              </a:rPr>
              <a:t>Introducción</a:t>
            </a:r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dirty="0" err="1" smtClean="0">
                <a:ea typeface="メイリオ" pitchFamily="50" charset="-128"/>
                <a:cs typeface="メイリオ" pitchFamily="50" charset="-128"/>
              </a:rPr>
              <a:t>Git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6250" y="3009900"/>
            <a:ext cx="466725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4000">
                <a:solidFill>
                  <a:schemeClr val="accent2">
                    <a:lumMod val="75000"/>
                  </a:schemeClr>
                </a:solidFill>
                <a:latin typeface="+mj-lt"/>
                <a:ea typeface="メイリオ" pitchFamily="50" charset="-128"/>
                <a:cs typeface="メイリオ" pitchFamily="50" charset="-128"/>
              </a:defRPr>
            </a:lvl1pPr>
            <a:lvl2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eaLnBrk="1" hangingPunct="1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Control de </a:t>
            </a:r>
            <a:r>
              <a:rPr lang="en-US" sz="3200" dirty="0" err="1" smtClean="0"/>
              <a:t>versiones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855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versiones</a:t>
            </a:r>
            <a:r>
              <a:rPr lang="en-US" dirty="0" smtClean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1886" y="1112679"/>
            <a:ext cx="8229600" cy="337744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PE" dirty="0">
                <a:solidFill>
                  <a:srgbClr val="4D4D4D"/>
                </a:solidFill>
              </a:rPr>
              <a:t>Todo </a:t>
            </a:r>
            <a:r>
              <a:rPr lang="es-PE" dirty="0" smtClean="0">
                <a:solidFill>
                  <a:srgbClr val="4D4D4D"/>
                </a:solidFill>
              </a:rPr>
              <a:t>el equipo </a:t>
            </a:r>
            <a:r>
              <a:rPr lang="es-PE" dirty="0">
                <a:solidFill>
                  <a:srgbClr val="4D4D4D"/>
                </a:solidFill>
              </a:rPr>
              <a:t>tiene la historia </a:t>
            </a:r>
            <a:r>
              <a:rPr lang="es-PE" dirty="0" smtClean="0">
                <a:solidFill>
                  <a:srgbClr val="4D4D4D"/>
                </a:solidFill>
              </a:rPr>
              <a:t>completa</a:t>
            </a:r>
            <a:r>
              <a:rPr lang="es-PE" dirty="0">
                <a:solidFill>
                  <a:srgbClr val="4D4D4D"/>
                </a:solidFill>
              </a:rPr>
              <a:t> </a:t>
            </a:r>
            <a:r>
              <a:rPr lang="es-PE" dirty="0" smtClean="0">
                <a:solidFill>
                  <a:srgbClr val="4D4D4D"/>
                </a:solidFill>
              </a:rPr>
              <a:t>del código que se esta desarrollando.</a:t>
            </a:r>
          </a:p>
          <a:p>
            <a:r>
              <a:rPr lang="es-PE" dirty="0" smtClean="0">
                <a:solidFill>
                  <a:srgbClr val="4D4D4D"/>
                </a:solidFill>
              </a:rPr>
              <a:t>Se puede trabajar fuera de línea, excepto cuando se comunica con el servidor para actualizar la versión para el equipo.</a:t>
            </a:r>
          </a:p>
          <a:p>
            <a:r>
              <a:rPr lang="es-PE" dirty="0" smtClean="0">
                <a:solidFill>
                  <a:srgbClr val="4D4D4D"/>
                </a:solidFill>
              </a:rPr>
              <a:t>No se basa en una autoridad centralizada.</a:t>
            </a:r>
          </a:p>
          <a:p>
            <a:r>
              <a:rPr lang="es-PE" dirty="0" smtClean="0">
                <a:solidFill>
                  <a:srgbClr val="4D4D4D"/>
                </a:solidFill>
              </a:rPr>
              <a:t>Los cambios también se pueden compartir punto apunto en caso de que el servidor este fuera de línea.</a:t>
            </a:r>
          </a:p>
          <a:p>
            <a:endParaRPr lang="es-PE" dirty="0" smtClean="0">
              <a:solidFill>
                <a:srgbClr val="4D4D4D"/>
              </a:solidFill>
            </a:endParaRPr>
          </a:p>
          <a:p>
            <a:endParaRPr lang="en-US" dirty="0">
              <a:solidFill>
                <a:srgbClr val="4D4D4D"/>
              </a:solidFill>
            </a:endParaRPr>
          </a:p>
          <a:p>
            <a:endParaRPr lang="es-PE" dirty="0" smtClean="0">
              <a:solidFill>
                <a:srgbClr val="4D4D4D"/>
              </a:solidFill>
            </a:endParaRPr>
          </a:p>
          <a:p>
            <a:endParaRPr lang="en-US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 vs. Distributed 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004552" y="1703189"/>
            <a:ext cx="1976773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Central Server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581275" y="2293739"/>
            <a:ext cx="666750" cy="7429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9725" y="3676650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62250" y="3676650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676650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1" name="Straight Connector 10"/>
          <p:cNvCxnSpPr>
            <a:stCxn id="3" idx="2"/>
            <a:endCxn id="8" idx="0"/>
          </p:cNvCxnSpPr>
          <p:nvPr/>
        </p:nvCxnSpPr>
        <p:spPr bwMode="auto">
          <a:xfrm flipH="1">
            <a:off x="942975" y="2617589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0"/>
            <a:endCxn id="3" idx="2"/>
          </p:cNvCxnSpPr>
          <p:nvPr/>
        </p:nvCxnSpPr>
        <p:spPr bwMode="auto">
          <a:xfrm flipV="1">
            <a:off x="942975" y="2617589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6" idx="0"/>
            <a:endCxn id="3" idx="2"/>
          </p:cNvCxnSpPr>
          <p:nvPr/>
        </p:nvCxnSpPr>
        <p:spPr bwMode="auto">
          <a:xfrm flipH="1" flipV="1">
            <a:off x="1992939" y="2617589"/>
            <a:ext cx="102561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7" idx="0"/>
            <a:endCxn id="3" idx="2"/>
          </p:cNvCxnSpPr>
          <p:nvPr/>
        </p:nvCxnSpPr>
        <p:spPr bwMode="auto">
          <a:xfrm flipH="1" flipV="1">
            <a:off x="1992939" y="2617589"/>
            <a:ext cx="1255086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ounded Rectangle 19"/>
          <p:cNvSpPr/>
          <p:nvPr/>
        </p:nvSpPr>
        <p:spPr bwMode="auto">
          <a:xfrm>
            <a:off x="5408485" y="3676650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570386" y="3676650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732288" y="3689529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6048022" y="4071736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6" name="Flowchart: Magnetic Disk 25"/>
          <p:cNvSpPr/>
          <p:nvPr/>
        </p:nvSpPr>
        <p:spPr bwMode="auto">
          <a:xfrm>
            <a:off x="7200547" y="4058857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Flowchart: Magnetic Disk 26"/>
          <p:cNvSpPr/>
          <p:nvPr/>
        </p:nvSpPr>
        <p:spPr bwMode="auto">
          <a:xfrm>
            <a:off x="8467884" y="4090651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362997" y="1828960"/>
            <a:ext cx="1582046" cy="78862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Remote Server</a:t>
            </a: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7354818" y="2269513"/>
            <a:ext cx="693919" cy="58834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5937410" y="2617588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3" idx="0"/>
          </p:cNvCxnSpPr>
          <p:nvPr/>
        </p:nvCxnSpPr>
        <p:spPr bwMode="auto">
          <a:xfrm flipH="1" flipV="1">
            <a:off x="7047075" y="2665214"/>
            <a:ext cx="567" cy="1011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24" idx="0"/>
            <a:endCxn id="28" idx="2"/>
          </p:cNvCxnSpPr>
          <p:nvPr/>
        </p:nvCxnSpPr>
        <p:spPr bwMode="auto">
          <a:xfrm flipH="1" flipV="1">
            <a:off x="7154020" y="2617589"/>
            <a:ext cx="1055524" cy="107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53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pitchFamily="34" charset="-128"/>
              </a:rPr>
              <a:t>Modelo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distribuído</a:t>
            </a:r>
            <a:r>
              <a:rPr lang="en-US" dirty="0" smtClean="0">
                <a:ea typeface="ＭＳ Ｐゴシック" pitchFamily="34" charset="-128"/>
              </a:rPr>
              <a:t> de GIT</a:t>
            </a:r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74468"/>
            <a:ext cx="3048000" cy="1791891"/>
          </a:xfrm>
        </p:spPr>
      </p:pic>
      <p:pic>
        <p:nvPicPr>
          <p:cNvPr id="7172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78041"/>
            <a:ext cx="3048000" cy="257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15441" y="1017268"/>
            <a:ext cx="18357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>
                <a:solidFill>
                  <a:srgbClr val="FFC000"/>
                </a:solidFill>
              </a:rPr>
              <a:t>Centralized Model</a:t>
            </a:r>
          </a:p>
        </p:txBody>
      </p:sp>
      <p:sp>
        <p:nvSpPr>
          <p:cNvPr id="7174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16547" y="1017268"/>
            <a:ext cx="1779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>
                <a:solidFill>
                  <a:srgbClr val="FFC000"/>
                </a:solidFill>
              </a:rPr>
              <a:t>Distributed Model</a:t>
            </a:r>
          </a:p>
        </p:txBody>
      </p:sp>
      <p:sp>
        <p:nvSpPr>
          <p:cNvPr id="7175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9499" y="4209334"/>
            <a:ext cx="2773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>
                <a:solidFill>
                  <a:srgbClr val="FFC000"/>
                </a:solidFill>
              </a:rPr>
              <a:t>(CVS, Subversion, Perforce)</a:t>
            </a:r>
          </a:p>
        </p:txBody>
      </p:sp>
      <p:sp>
        <p:nvSpPr>
          <p:cNvPr id="7176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17252" y="4220049"/>
            <a:ext cx="154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>
                <a:solidFill>
                  <a:srgbClr val="FFC000"/>
                </a:solidFill>
              </a:rPr>
              <a:t>(Git, Mercurial)</a:t>
            </a:r>
          </a:p>
        </p:txBody>
      </p:sp>
      <p:sp>
        <p:nvSpPr>
          <p:cNvPr id="7177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13571" y="4485560"/>
            <a:ext cx="32287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>
                <a:solidFill>
                  <a:srgbClr val="FFC000"/>
                </a:solidFill>
              </a:rPr>
              <a:t>Result: Many operations are local</a:t>
            </a:r>
          </a:p>
        </p:txBody>
      </p:sp>
    </p:spTree>
    <p:extLst>
      <p:ext uri="{BB962C8B-B14F-4D97-AF65-F5344CB8AC3E}">
        <p14:creationId xmlns:p14="http://schemas.microsoft.com/office/powerpoint/2010/main" val="16189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pitchFamily="34" charset="-128"/>
              </a:rPr>
              <a:t>Git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toma</a:t>
            </a:r>
            <a:r>
              <a:rPr lang="en-US" dirty="0" smtClean="0">
                <a:ea typeface="ＭＳ Ｐゴシック" pitchFamily="34" charset="-128"/>
              </a:rPr>
              <a:t> “snapshots”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14450"/>
            <a:ext cx="4100513" cy="1371600"/>
          </a:xfrm>
        </p:spPr>
      </p:pic>
      <p:pic>
        <p:nvPicPr>
          <p:cNvPr id="8196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57550"/>
            <a:ext cx="41195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17985"/>
            <a:ext cx="1371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/>
              <a:t>Subversion</a:t>
            </a:r>
          </a:p>
        </p:txBody>
      </p:sp>
      <p:sp>
        <p:nvSpPr>
          <p:cNvPr id="8198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78568" y="2947988"/>
            <a:ext cx="447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6208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Control de versiones distribuido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43" y="1036320"/>
            <a:ext cx="5430949" cy="388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Es diferente CVC ( control de versiones centralizado)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0956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Un “</a:t>
            </a:r>
            <a:r>
              <a:rPr lang="es-PE" sz="2800" i="1" dirty="0" err="1" smtClean="0">
                <a:solidFill>
                  <a:srgbClr val="4D4D4D"/>
                </a:solidFill>
                <a:latin typeface="+mj-lt"/>
              </a:rPr>
              <a:t>branch</a:t>
            </a:r>
            <a:r>
              <a:rPr lang="es-PE" sz="2800" i="1" dirty="0" smtClean="0">
                <a:solidFill>
                  <a:srgbClr val="4D4D4D"/>
                </a:solidFill>
                <a:latin typeface="+mj-lt"/>
              </a:rPr>
              <a:t> </a:t>
            </a:r>
            <a:r>
              <a:rPr lang="es-PE" sz="2800" i="1" dirty="0" err="1" smtClean="0">
                <a:solidFill>
                  <a:srgbClr val="4D4D4D"/>
                </a:solidFill>
                <a:latin typeface="+mj-lt"/>
              </a:rPr>
              <a:t>work</a:t>
            </a:r>
            <a:r>
              <a:rPr lang="es-PE" sz="2800" i="1" dirty="0" smtClean="0">
                <a:solidFill>
                  <a:srgbClr val="4D4D4D"/>
                </a:solidFill>
                <a:latin typeface="+mj-lt"/>
              </a:rPr>
              <a:t>”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  es como tener “</a:t>
            </a:r>
            <a:r>
              <a:rPr lang="es-PE" sz="2800" dirty="0" err="1" smtClean="0">
                <a:solidFill>
                  <a:srgbClr val="4D4D4D"/>
                </a:solidFill>
                <a:latin typeface="+mj-lt"/>
              </a:rPr>
              <a:t>Sticky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 Note”  en un gráfico de nodos que representan las versiones. </a:t>
            </a:r>
            <a:endParaRPr lang="es-PE" sz="28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63667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Cada “</a:t>
            </a:r>
            <a:r>
              <a:rPr lang="es-PE" sz="2800" dirty="0" err="1" smtClean="0">
                <a:solidFill>
                  <a:srgbClr val="4D4D4D"/>
                </a:solidFill>
                <a:latin typeface="+mj-lt"/>
              </a:rPr>
              <a:t>branch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 </a:t>
            </a:r>
            <a:r>
              <a:rPr lang="es-PE" sz="2800" dirty="0" err="1" smtClean="0">
                <a:solidFill>
                  <a:srgbClr val="4D4D4D"/>
                </a:solidFill>
                <a:latin typeface="+mj-lt"/>
              </a:rPr>
              <a:t>work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” está asociado a una carpeta del sistema de archivos.</a:t>
            </a:r>
            <a:endParaRPr lang="es-PE" sz="28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55622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Cambiar de </a:t>
            </a:r>
            <a:r>
              <a:rPr lang="es-PE" sz="2800" dirty="0" err="1" smtClean="0">
                <a:solidFill>
                  <a:srgbClr val="4D4D4D"/>
                </a:solidFill>
                <a:latin typeface="+mj-lt"/>
              </a:rPr>
              <a:t>branch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 equivale a cambiar 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de ubicación al 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“</a:t>
            </a:r>
            <a:r>
              <a:rPr lang="es-PE" sz="2800" dirty="0" err="1" smtClean="0">
                <a:solidFill>
                  <a:srgbClr val="4D4D4D"/>
                </a:solidFill>
                <a:latin typeface="+mj-lt"/>
              </a:rPr>
              <a:t>Sticky</a:t>
            </a:r>
            <a:r>
              <a:rPr lang="es-PE" sz="2800" dirty="0" smtClean="0">
                <a:solidFill>
                  <a:srgbClr val="4D4D4D"/>
                </a:solidFill>
                <a:latin typeface="+mj-lt"/>
              </a:rPr>
              <a:t> Note”.</a:t>
            </a:r>
            <a:endParaRPr lang="es-PE" sz="28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6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Inicialización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181686"/>
            <a:ext cx="6210886" cy="361539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286" y="1357086"/>
            <a:ext cx="601617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C:\&gt; mkdir CoolProject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C:\&gt; cd CoolProject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init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Initialized empty Git repository in C:/CoolProject/.git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notepad README.txt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add .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commit -m 'my first commit'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[master (root-commit) 7106a52] my first commit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1 file changed, 1 insertion(+)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create mode 100644 README.txt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14478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551136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–m ‘my first commit’</a:t>
            </a:r>
          </a:p>
        </p:txBody>
      </p:sp>
      <p:sp>
        <p:nvSpPr>
          <p:cNvPr id="22" name="5-Point Star 21"/>
          <p:cNvSpPr/>
          <p:nvPr/>
        </p:nvSpPr>
        <p:spPr>
          <a:xfrm>
            <a:off x="255204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0" name="Straight Arrow Connector 19"/>
          <p:cNvCxnSpPr>
            <a:stCxn id="21" idx="1"/>
            <a:endCxn id="19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422844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9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3137095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–b bug123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2" name="Straight Arrow Connector 21"/>
          <p:cNvCxnSpPr>
            <a:stCxn id="23" idx="1"/>
            <a:endCxn id="21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4241338" y="2969612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62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versiones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Uno de los mayores cambios en cómo colaboran  entre sí los desarrolladores se ha producido en el control de versiones de código fuente. </a:t>
            </a:r>
          </a:p>
          <a:p>
            <a:r>
              <a:rPr lang="es-PE" dirty="0" smtClean="0"/>
              <a:t>La adopción de </a:t>
            </a:r>
            <a:r>
              <a:rPr lang="es-PE" dirty="0" err="1" smtClean="0"/>
              <a:t>Git</a:t>
            </a:r>
            <a:r>
              <a:rPr lang="es-PE" dirty="0" smtClean="0"/>
              <a:t> ha cambiado los patrones de desarrollo de software., mejorando la agilidad y la comunicación de los equipos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8" name="Straight Arrow Connector 27"/>
          <p:cNvCxnSpPr>
            <a:stCxn id="29" idx="1"/>
            <a:endCxn id="2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915395" y="360395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36" name="Straight Arrow Connector 35"/>
          <p:cNvCxnSpPr>
            <a:stCxn id="37" idx="1"/>
            <a:endCxn id="35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228444" y="193740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87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4724401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828644" y="194375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4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5828644" y="194375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25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3611892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5828644" y="194901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576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13452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280083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257858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2800839"/>
            <a:ext cx="344070" cy="636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9" name="5-Point Star 28"/>
          <p:cNvSpPr/>
          <p:nvPr/>
        </p:nvSpPr>
        <p:spPr>
          <a:xfrm>
            <a:off x="6666844" y="194468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13452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280083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257858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2800839"/>
            <a:ext cx="344070" cy="636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5-Point Star 28"/>
          <p:cNvSpPr/>
          <p:nvPr/>
        </p:nvSpPr>
        <p:spPr>
          <a:xfrm>
            <a:off x="6666844" y="194468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48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359634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11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311160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70352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90856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27308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G’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6464690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7568933" y="359634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23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74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366218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218752"/>
            <a:ext cx="82296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                    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720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084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10200" y="278081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46652" y="255856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G’</a:t>
            </a:r>
            <a:endParaRPr lang="en-US" sz="2700" dirty="0"/>
          </a:p>
        </p:txBody>
      </p:sp>
      <p:sp>
        <p:nvSpPr>
          <p:cNvPr id="24" name="Line Callout 1 23"/>
          <p:cNvSpPr/>
          <p:nvPr/>
        </p:nvSpPr>
        <p:spPr>
          <a:xfrm>
            <a:off x="6400800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7470461" y="193740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5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1232127"/>
            <a:ext cx="61245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79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11" y="393237"/>
            <a:ext cx="7078964" cy="4750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511" y="54683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http://Git-SCM.com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Tools /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9144000" cy="39258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Pro Git (Book)</a:t>
            </a:r>
            <a:r>
              <a:rPr lang="en-US" dirty="0">
                <a:solidFill>
                  <a:srgbClr val="4D4D4D"/>
                </a:solidFill>
              </a:rPr>
              <a:t>	</a:t>
            </a:r>
            <a:r>
              <a:rPr lang="en-US" dirty="0" smtClean="0">
                <a:solidFill>
                  <a:srgbClr val="4D4D4D"/>
                </a:solidFill>
              </a:rPr>
              <a:t>			</a:t>
            </a:r>
            <a:r>
              <a:rPr lang="en-US" sz="2200" dirty="0" smtClean="0">
                <a:solidFill>
                  <a:srgbClr val="4D4D4D"/>
                </a:solidFill>
                <a:hlinkClick r:id="rId2"/>
              </a:rPr>
              <a:t>http://www.git-scm.com/book</a:t>
            </a:r>
            <a:r>
              <a:rPr lang="en-US" sz="2200" dirty="0" smtClean="0">
                <a:solidFill>
                  <a:srgbClr val="4D4D4D"/>
                </a:solidFill>
              </a:rPr>
              <a:t> 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TortoiseGit (with TortoiseMerge)		</a:t>
            </a:r>
            <a:r>
              <a:rPr lang="en-US" sz="2200" dirty="0" smtClean="0">
                <a:solidFill>
                  <a:srgbClr val="4D4D4D"/>
                </a:solidFill>
                <a:hlinkClick r:id="rId3"/>
              </a:rPr>
              <a:t>http://code.google.com/p/tortoisegit</a:t>
            </a:r>
            <a:endParaRPr lang="en-US" sz="19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Msysgit (includes git-bash)		</a:t>
            </a:r>
            <a:r>
              <a:rPr lang="en-US" sz="2200" dirty="0">
                <a:solidFill>
                  <a:srgbClr val="4D4D4D"/>
                </a:solidFill>
                <a:hlinkClick r:id="rId4"/>
              </a:rPr>
              <a:t>http://</a:t>
            </a:r>
            <a:r>
              <a:rPr lang="en-US" sz="2200" dirty="0" smtClean="0">
                <a:solidFill>
                  <a:srgbClr val="4D4D4D"/>
                </a:solidFill>
                <a:hlinkClick r:id="rId4"/>
              </a:rPr>
              <a:t>code.google.com/p/msysgit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Posh-Git (for PowerShell users)		</a:t>
            </a:r>
            <a:r>
              <a:rPr lang="en-US" sz="2200" dirty="0" smtClean="0">
                <a:solidFill>
                  <a:srgbClr val="4D4D4D"/>
                </a:solidFill>
                <a:hlinkClick r:id="rId5"/>
              </a:rPr>
              <a:t>http://github.com/dahlbyk/posh-git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GitScc (Visual Studio integration)	</a:t>
            </a:r>
            <a:r>
              <a:rPr lang="en-US" sz="2200" dirty="0" smtClean="0">
                <a:solidFill>
                  <a:srgbClr val="4D4D4D"/>
                </a:solidFill>
                <a:hlinkClick r:id="rId6"/>
              </a:rPr>
              <a:t>http://gitscc.codeplex.com/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4D4D4D"/>
                </a:solidFill>
              </a:rPr>
              <a:t>Windows Git Credential Store	</a:t>
            </a:r>
            <a:r>
              <a:rPr lang="en-US" sz="2200" dirty="0">
                <a:solidFill>
                  <a:srgbClr val="4D4D4D"/>
                </a:solidFill>
              </a:rPr>
              <a:t>	</a:t>
            </a:r>
            <a:r>
              <a:rPr lang="en-US" sz="1900" dirty="0">
                <a:solidFill>
                  <a:srgbClr val="4D4D4D"/>
                </a:solidFill>
                <a:hlinkClick r:id="rId7"/>
              </a:rPr>
              <a:t>http://gitcredentialstore.codeplex.com</a:t>
            </a:r>
            <a:r>
              <a:rPr lang="en-US" sz="1900" dirty="0" smtClean="0">
                <a:solidFill>
                  <a:srgbClr val="4D4D4D"/>
                </a:solidFill>
                <a:hlinkClick r:id="rId7"/>
              </a:rPr>
              <a:t>/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GitHub for Windows 			</a:t>
            </a:r>
            <a:r>
              <a:rPr lang="en-US" sz="2000" dirty="0" smtClean="0">
                <a:solidFill>
                  <a:srgbClr val="4D4D4D"/>
                </a:solidFill>
                <a:hlinkClick r:id="rId8"/>
              </a:rPr>
              <a:t>http://windows.github.com/</a:t>
            </a:r>
            <a:endParaRPr lang="en-US" sz="20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05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</a:t>
            </a:r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3317"/>
            <a:ext cx="91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smtClean="0">
                <a:solidFill>
                  <a:srgbClr val="4D4D4D"/>
                </a:solidFill>
                <a:latin typeface="+mj-lt"/>
              </a:rPr>
              <a:t>Creado Linus Torvalds para el proyecto de Linux kernel  ~2005</a:t>
            </a:r>
            <a:endParaRPr lang="es-PE" sz="360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54" y="2632781"/>
            <a:ext cx="911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4D4D4D"/>
                </a:solidFill>
                <a:latin typeface="+mj-lt"/>
              </a:rPr>
              <a:t>Usan</a:t>
            </a:r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rgbClr val="4D4D4D"/>
                </a:solidFill>
                <a:latin typeface="+mj-lt"/>
              </a:rPr>
              <a:t>git</a:t>
            </a:r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rgbClr val="4D4D4D"/>
                </a:solidFill>
                <a:latin typeface="+mj-lt"/>
              </a:rPr>
              <a:t>para</a:t>
            </a:r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rgbClr val="4D4D4D"/>
                </a:solidFill>
                <a:latin typeface="+mj-lt"/>
              </a:rPr>
              <a:t>su</a:t>
            </a:r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 control de </a:t>
            </a:r>
            <a:r>
              <a:rPr lang="en-US" sz="2800" dirty="0" err="1" smtClean="0">
                <a:solidFill>
                  <a:srgbClr val="4D4D4D"/>
                </a:solidFill>
                <a:latin typeface="+mj-lt"/>
              </a:rPr>
              <a:t>versiones</a:t>
            </a:r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:</a:t>
            </a:r>
            <a:endParaRPr lang="en-US" sz="2800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" y="4217078"/>
            <a:ext cx="2476940" cy="478173"/>
          </a:xfrm>
          <a:prstGeom prst="rect">
            <a:avLst/>
          </a:prstGeom>
        </p:spPr>
      </p:pic>
      <p:pic>
        <p:nvPicPr>
          <p:cNvPr id="1040" name="Picture 16" descr="http://1.bp.blogspot.com/-Ry9jTsckN4U/TitcTRBj-UI/AAAAAAAACXk/bhO7Mop5Lw0/s1600/facebook_logo_hd_wallpap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3131907"/>
            <a:ext cx="2511425" cy="9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ts3.mm.bing.net/th?id=H.4907177096580342&amp;pid=1.7&amp;w=241&amp;h=109&amp;c=7&amp;rs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0" y="4286790"/>
            <a:ext cx="1673225" cy="75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og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9" y="4137020"/>
            <a:ext cx="26193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inked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74" y="3408150"/>
            <a:ext cx="2296706" cy="5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537673"/>
            <a:ext cx="1909483" cy="85725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906" y="1163523"/>
            <a:ext cx="842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Magneto" panose="04030805050802020D02" pitchFamily="82" charset="0"/>
              </a:rPr>
              <a:t>Distributed</a:t>
            </a:r>
            <a:endParaRPr lang="en-US" sz="9600" dirty="0">
              <a:solidFill>
                <a:srgbClr val="FF0000"/>
              </a:solidFill>
              <a:latin typeface="Magneto" panose="04030805050802020D02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56862" y="2087727"/>
            <a:ext cx="768275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 Control System</a:t>
            </a:r>
            <a:endParaRPr lang="en-US" kern="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261" y="761971"/>
            <a:ext cx="728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Wasco Sans" panose="020B0604030500040204" pitchFamily="34" charset="0"/>
              </a:rPr>
              <a:t>Directory</a:t>
            </a:r>
            <a:endParaRPr lang="en-US" sz="11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Wasco Sans" panose="020B0604030500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250" y="2248109"/>
            <a:ext cx="611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Kootenay" panose="02000604050000020004" pitchFamily="2" charset="0"/>
              </a:rPr>
              <a:t>Content Management System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  <a:latin typeface="Kootenay" panose="020006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404" y="2679055"/>
            <a:ext cx="635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history storage system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63229"/>
            <a:ext cx="38908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5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Tree</a:t>
            </a:r>
            <a:endParaRPr lang="en-US" sz="12000" b="1" spc="50" dirty="0">
              <a:ln w="0"/>
              <a:solidFill>
                <a:schemeClr val="accent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404" y="2679055"/>
            <a:ext cx="635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tracker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63229"/>
            <a:ext cx="7661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5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Content </a:t>
            </a:r>
            <a:endParaRPr lang="en-US" sz="12000" b="1" spc="50" dirty="0">
              <a:ln w="0"/>
              <a:solidFill>
                <a:schemeClr val="accent3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5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ymposium Online 2012 Templat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Segoe Mixt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9033</TotalTime>
  <Words>2178</Words>
  <Application>Microsoft Office PowerPoint</Application>
  <PresentationFormat>Presentación en pantalla (16:9)</PresentationFormat>
  <Paragraphs>326</Paragraphs>
  <Slides>33</Slides>
  <Notes>27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Symposium Online 2012 Template</vt:lpstr>
      <vt:lpstr>Introducción Git</vt:lpstr>
      <vt:lpstr>Control de versiones</vt:lpstr>
      <vt:lpstr>Presentación de PowerPoint</vt:lpstr>
      <vt:lpstr>Presentación de PowerPoint</vt:lpstr>
      <vt:lpstr>Historia</vt:lpstr>
      <vt:lpstr>Git es</vt:lpstr>
      <vt:lpstr>Git es</vt:lpstr>
      <vt:lpstr>Git es</vt:lpstr>
      <vt:lpstr>Git es</vt:lpstr>
      <vt:lpstr>Control de versiones distribuido</vt:lpstr>
      <vt:lpstr>Centralized VC vs. Distributed VC</vt:lpstr>
      <vt:lpstr>Modelo distribuído de GIT</vt:lpstr>
      <vt:lpstr>Git toma “snapshots”</vt:lpstr>
      <vt:lpstr>Control de versiones distribuido</vt:lpstr>
      <vt:lpstr>Branching</vt:lpstr>
      <vt:lpstr>Inicialización</vt:lpstr>
      <vt:lpstr>Branching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Presentación de PowerPoint</vt:lpstr>
      <vt:lpstr>Presentación de PowerPoint</vt:lpstr>
      <vt:lpstr>Tools / Resources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Densmore</dc:creator>
  <cp:lastModifiedBy>soporte</cp:lastModifiedBy>
  <cp:revision>268</cp:revision>
  <dcterms:created xsi:type="dcterms:W3CDTF">2012-04-23T22:34:56Z</dcterms:created>
  <dcterms:modified xsi:type="dcterms:W3CDTF">2014-05-13T23:54:17Z</dcterms:modified>
</cp:coreProperties>
</file>