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311" r:id="rId2"/>
    <p:sldId id="258" r:id="rId3"/>
    <p:sldId id="312" r:id="rId4"/>
    <p:sldId id="263" r:id="rId5"/>
    <p:sldId id="268" r:id="rId6"/>
    <p:sldId id="272" r:id="rId7"/>
    <p:sldId id="274" r:id="rId8"/>
    <p:sldId id="528" r:id="rId9"/>
    <p:sldId id="523" r:id="rId10"/>
    <p:sldId id="524" r:id="rId11"/>
    <p:sldId id="525" r:id="rId12"/>
    <p:sldId id="526" r:id="rId13"/>
    <p:sldId id="280" r:id="rId14"/>
    <p:sldId id="283" r:id="rId15"/>
    <p:sldId id="284" r:id="rId16"/>
    <p:sldId id="285" r:id="rId17"/>
    <p:sldId id="286" r:id="rId18"/>
    <p:sldId id="287" r:id="rId19"/>
    <p:sldId id="288" r:id="rId20"/>
    <p:sldId id="291" r:id="rId21"/>
    <p:sldId id="295" r:id="rId22"/>
    <p:sldId id="296" r:id="rId23"/>
    <p:sldId id="530" r:id="rId24"/>
    <p:sldId id="302" r:id="rId25"/>
    <p:sldId id="304" r:id="rId26"/>
    <p:sldId id="527" r:id="rId27"/>
    <p:sldId id="306" r:id="rId28"/>
    <p:sldId id="307" r:id="rId29"/>
    <p:sldId id="308" r:id="rId30"/>
    <p:sldId id="309" r:id="rId31"/>
    <p:sldId id="310" r:id="rId3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2766" y="1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-6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76307-339E-46ED-8CD6-B733A50C8D59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350EEC-1453-4E5D-A523-739790D24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30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16198BD-A667-404B-93E1-BDC76C0A66BF}" type="slidenum">
              <a:rPr lang="en-US" altLang="en-US" sz="1300" smtClean="0"/>
              <a:pPr>
                <a:spcBef>
                  <a:spcPct val="0"/>
                </a:spcBef>
              </a:pPr>
              <a:t>1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t,y</a:t>
            </a:r>
            <a:r>
              <a:rPr lang="fr-FR" dirty="0"/>
              <a:t>]=ode45(@(</a:t>
            </a:r>
            <a:r>
              <a:rPr lang="fr-FR" dirty="0" err="1"/>
              <a:t>t,y</a:t>
            </a:r>
            <a:r>
              <a:rPr lang="fr-FR" dirty="0"/>
              <a:t>) 0.5-0.1*y, [0 10],0);</a:t>
            </a:r>
          </a:p>
          <a:p>
            <a:r>
              <a:rPr lang="fr-FR" dirty="0"/>
              <a:t>plot(</a:t>
            </a:r>
            <a:r>
              <a:rPr lang="fr-FR" dirty="0" err="1"/>
              <a:t>t,y,'o</a:t>
            </a:r>
            <a:r>
              <a:rPr lang="fr-FR" dirty="0"/>
              <a:t>’)</a:t>
            </a:r>
          </a:p>
          <a:p>
            <a:r>
              <a:rPr lang="fr-FR" dirty="0" err="1"/>
              <a:t>hold</a:t>
            </a:r>
            <a:r>
              <a:rPr lang="fr-FR" dirty="0"/>
              <a:t> on</a:t>
            </a:r>
          </a:p>
          <a:p>
            <a:r>
              <a:rPr lang="fr-FR" dirty="0"/>
              <a:t>plot(t, 0.5/0.1*(1-exp(-0.1*t)),'r')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50EEC-1453-4E5D-A523-739790D24B3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118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>
            <a:extLst>
              <a:ext uri="{FF2B5EF4-FFF2-40B4-BE49-F238E27FC236}">
                <a16:creationId xmlns:a16="http://schemas.microsoft.com/office/drawing/2014/main" id="{C1DC91E4-7A25-4A79-8624-2E7DDD777F3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>
            <a:extLst>
              <a:ext uri="{FF2B5EF4-FFF2-40B4-BE49-F238E27FC236}">
                <a16:creationId xmlns:a16="http://schemas.microsoft.com/office/drawing/2014/main" id="{03885F67-4CDE-4792-8038-1316331B185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47108" name="Slide Number Placeholder 3">
            <a:extLst>
              <a:ext uri="{FF2B5EF4-FFF2-40B4-BE49-F238E27FC236}">
                <a16:creationId xmlns:a16="http://schemas.microsoft.com/office/drawing/2014/main" id="{1ED6D038-17C1-4C44-9B4A-4E6EDBFCA1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84225" indent="-3016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08088" indent="-2413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90688" indent="-2413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174875" indent="-2413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632075" indent="-2413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89275" indent="-2413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546475" indent="-2413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03675" indent="-2413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04D5EB7-010A-4A72-B7D2-A251AA306041}" type="slidenum">
              <a:rPr lang="en-US" altLang="en-US" sz="1300"/>
              <a:pPr eaLnBrk="1" hangingPunct="1">
                <a:spcBef>
                  <a:spcPct val="0"/>
                </a:spcBef>
              </a:pPr>
              <a:t>10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1250369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>
            <a:extLst>
              <a:ext uri="{FF2B5EF4-FFF2-40B4-BE49-F238E27FC236}">
                <a16:creationId xmlns:a16="http://schemas.microsoft.com/office/drawing/2014/main" id="{AD93A7DE-B34F-4A67-A163-F9B09E707CA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>
            <a:extLst>
              <a:ext uri="{FF2B5EF4-FFF2-40B4-BE49-F238E27FC236}">
                <a16:creationId xmlns:a16="http://schemas.microsoft.com/office/drawing/2014/main" id="{73666F30-EC98-42B7-806C-EA076173245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48132" name="Slide Number Placeholder 3">
            <a:extLst>
              <a:ext uri="{FF2B5EF4-FFF2-40B4-BE49-F238E27FC236}">
                <a16:creationId xmlns:a16="http://schemas.microsoft.com/office/drawing/2014/main" id="{5422D4A8-BF70-44B4-AF5D-57FCFDEB5A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84225" indent="-3016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08088" indent="-2413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90688" indent="-2413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174875" indent="-2413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632075" indent="-2413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089275" indent="-2413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546475" indent="-2413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03675" indent="-2413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5264C4-4C49-4090-81A5-7412269F84FC}" type="slidenum">
              <a:rPr lang="en-US" altLang="en-US" sz="1300"/>
              <a:pPr eaLnBrk="1" hangingPunct="1">
                <a:spcBef>
                  <a:spcPct val="0"/>
                </a:spcBef>
              </a:pPr>
              <a:t>11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1844778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x=</a:t>
            </a:r>
            <a:r>
              <a:rPr lang="en-US" dirty="0" err="1"/>
              <a:t>linspace</a:t>
            </a:r>
            <a:r>
              <a:rPr lang="en-US" dirty="0"/>
              <a:t>(0,4,100);</a:t>
            </a:r>
          </a:p>
          <a:p>
            <a:r>
              <a:rPr lang="en-US" dirty="0" err="1"/>
              <a:t>Pr</a:t>
            </a:r>
            <a:r>
              <a:rPr lang="en-US" dirty="0"/>
              <a:t>=0.05+0.5*x.^2./(x.^2+1^2);</a:t>
            </a:r>
          </a:p>
          <a:p>
            <a:r>
              <a:rPr lang="en-US" dirty="0"/>
              <a:t>Deg=0.3*x;</a:t>
            </a:r>
          </a:p>
          <a:p>
            <a:r>
              <a:rPr lang="en-US" dirty="0"/>
              <a:t>plot(x,[</a:t>
            </a:r>
            <a:r>
              <a:rPr lang="en-US" dirty="0" err="1"/>
              <a:t>Pr;Deg</a:t>
            </a:r>
            <a:r>
              <a:rPr lang="en-US" dirty="0"/>
              <a:t>])</a:t>
            </a:r>
          </a:p>
          <a:p>
            <a:r>
              <a:rPr lang="en-US" dirty="0"/>
              <a:t> </a:t>
            </a:r>
            <a:r>
              <a:rPr lang="en-US" dirty="0" err="1"/>
              <a:t>dxdt</a:t>
            </a:r>
            <a:r>
              <a:rPr lang="en-US" dirty="0"/>
              <a:t>=@(x) 0.05+0.5*x.^2./(x.^2+1^2)-0.3*x;</a:t>
            </a:r>
          </a:p>
          <a:p>
            <a:r>
              <a:rPr lang="en-US" dirty="0" err="1"/>
              <a:t>fzero</a:t>
            </a:r>
            <a:r>
              <a:rPr lang="en-US" dirty="0"/>
              <a:t>(</a:t>
            </a:r>
            <a:r>
              <a:rPr lang="en-US" dirty="0" err="1"/>
              <a:t>dxdt</a:t>
            </a:r>
            <a:r>
              <a:rPr lang="en-US" dirty="0"/>
              <a:t>, 0.1) </a:t>
            </a:r>
            <a:r>
              <a:rPr lang="en-US" dirty="0" err="1"/>
              <a:t>fzero</a:t>
            </a:r>
            <a:r>
              <a:rPr lang="en-US" dirty="0"/>
              <a:t>(</a:t>
            </a:r>
            <a:r>
              <a:rPr lang="en-US" dirty="0" err="1"/>
              <a:t>dxdt</a:t>
            </a:r>
            <a:r>
              <a:rPr lang="en-US" dirty="0"/>
              <a:t>, 1) </a:t>
            </a:r>
            <a:r>
              <a:rPr lang="en-US" dirty="0" err="1"/>
              <a:t>fzero</a:t>
            </a:r>
            <a:r>
              <a:rPr lang="en-US" dirty="0"/>
              <a:t>(</a:t>
            </a:r>
            <a:r>
              <a:rPr lang="en-US" dirty="0" err="1"/>
              <a:t>dxdt</a:t>
            </a:r>
            <a:r>
              <a:rPr lang="en-US" dirty="0"/>
              <a:t>, [0.34,0.99])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50EEC-1453-4E5D-A523-739790D24B3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71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B3A269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02F56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B3A269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02F56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B3A269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B3A269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67710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36933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77940"/>
            <a:ext cx="2804160" cy="276999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17CEA7-9FFE-4F15-8CE3-C9807C4FDF6E}" type="datetimeFigureOut">
              <a:rPr lang="en-US"/>
              <a:pPr>
                <a:defRPr/>
              </a:pPr>
              <a:t>9/7/2023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45280" y="6377940"/>
            <a:ext cx="3901440" cy="276999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68811" y="6464680"/>
            <a:ext cx="244475" cy="184666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0EADD9-A8D6-44EE-8680-AFD1F6966E3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74526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3565" y="445134"/>
            <a:ext cx="9969500" cy="848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B3A269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3319" y="1661616"/>
            <a:ext cx="4946650" cy="1821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02F56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4447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jp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g"/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jpg"/><Relationship Id="rId4" Type="http://schemas.openxmlformats.org/officeDocument/2006/relationships/image" Target="../media/image58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g"/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jpg"/><Relationship Id="rId5" Type="http://schemas.openxmlformats.org/officeDocument/2006/relationships/image" Target="../media/image58.jpg"/><Relationship Id="rId4" Type="http://schemas.openxmlformats.org/officeDocument/2006/relationships/image" Target="../media/image6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jpg"/><Relationship Id="rId3" Type="http://schemas.openxmlformats.org/officeDocument/2006/relationships/image" Target="../media/image60.jpg"/><Relationship Id="rId7" Type="http://schemas.openxmlformats.org/officeDocument/2006/relationships/image" Target="../media/image61.jpg"/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jpg"/><Relationship Id="rId5" Type="http://schemas.openxmlformats.org/officeDocument/2006/relationships/image" Target="../media/image63.png"/><Relationship Id="rId10" Type="http://schemas.openxmlformats.org/officeDocument/2006/relationships/hyperlink" Target="mailto:agarcia337@gatech.edu" TargetMode="External"/><Relationship Id="rId4" Type="http://schemas.openxmlformats.org/officeDocument/2006/relationships/image" Target="../media/image62.jpg"/><Relationship Id="rId9" Type="http://schemas.openxmlformats.org/officeDocument/2006/relationships/image" Target="../media/image59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Lecture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Modeling Gene Regulation and </a:t>
            </a:r>
            <a:r>
              <a:rPr lang="en-US" dirty="0" err="1"/>
              <a:t>Bistability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97904850-DAA1-4B1E-99DE-F228CDFC7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20"/>
          <a:stretch>
            <a:fillRect/>
          </a:stretch>
        </p:blipFill>
        <p:spPr bwMode="auto">
          <a:xfrm>
            <a:off x="1708150" y="1524001"/>
            <a:ext cx="8775700" cy="419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 Box 3">
            <a:extLst>
              <a:ext uri="{FF2B5EF4-FFF2-40B4-BE49-F238E27FC236}">
                <a16:creationId xmlns:a16="http://schemas.microsoft.com/office/drawing/2014/main" id="{086B916A-8C7B-4E56-913F-8EF0FBE63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82576"/>
            <a:ext cx="39512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mic Sans MS" panose="030F0702030302020204" pitchFamily="66" charset="0"/>
              </a:rPr>
              <a:t>In the absence of lactose:</a:t>
            </a:r>
          </a:p>
        </p:txBody>
      </p:sp>
    </p:spTree>
    <p:extLst>
      <p:ext uri="{BB962C8B-B14F-4D97-AF65-F5344CB8AC3E}">
        <p14:creationId xmlns:p14="http://schemas.microsoft.com/office/powerpoint/2010/main" val="824064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25FA0AF5-44C4-4308-B1EB-BF02D5549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82"/>
          <a:stretch>
            <a:fillRect/>
          </a:stretch>
        </p:blipFill>
        <p:spPr bwMode="auto">
          <a:xfrm>
            <a:off x="1885950" y="990601"/>
            <a:ext cx="8420100" cy="555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Text Box 3">
            <a:extLst>
              <a:ext uri="{FF2B5EF4-FFF2-40B4-BE49-F238E27FC236}">
                <a16:creationId xmlns:a16="http://schemas.microsoft.com/office/drawing/2014/main" id="{D2803149-48CD-447B-84F5-5122B9DEA3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6726" y="282575"/>
            <a:ext cx="2257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mic Sans MS" panose="030F0702030302020204" pitchFamily="66" charset="0"/>
              </a:rPr>
              <a:t>Growing on lactose:</a:t>
            </a:r>
          </a:p>
        </p:txBody>
      </p:sp>
    </p:spTree>
    <p:extLst>
      <p:ext uri="{BB962C8B-B14F-4D97-AF65-F5344CB8AC3E}">
        <p14:creationId xmlns:p14="http://schemas.microsoft.com/office/powerpoint/2010/main" val="2473220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4801152C-C838-4D59-84C8-3199AF04F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565" y="445134"/>
            <a:ext cx="9969500" cy="677108"/>
          </a:xfrm>
        </p:spPr>
        <p:txBody>
          <a:bodyPr/>
          <a:lstStyle/>
          <a:p>
            <a:r>
              <a:rPr lang="en-US" altLang="en-US" dirty="0"/>
              <a:t>Lac-Operon  Logic</a:t>
            </a:r>
          </a:p>
        </p:txBody>
      </p:sp>
      <p:pic>
        <p:nvPicPr>
          <p:cNvPr id="6147" name="Picture 2">
            <a:extLst>
              <a:ext uri="{FF2B5EF4-FFF2-40B4-BE49-F238E27FC236}">
                <a16:creationId xmlns:a16="http://schemas.microsoft.com/office/drawing/2014/main" id="{A0B3F659-4B51-4AF9-93C6-FF6D29D59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20"/>
          <a:stretch>
            <a:fillRect/>
          </a:stretch>
        </p:blipFill>
        <p:spPr bwMode="auto">
          <a:xfrm>
            <a:off x="1524001" y="1219200"/>
            <a:ext cx="510222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TextBox 4">
            <a:extLst>
              <a:ext uri="{FF2B5EF4-FFF2-40B4-BE49-F238E27FC236}">
                <a16:creationId xmlns:a16="http://schemas.microsoft.com/office/drawing/2014/main" id="{747ED837-214E-4E52-AB1D-CF4109C9A9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733801"/>
            <a:ext cx="48006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-Negative control is removed when inducer (alloalactose) is present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-For full expression we also need activator cyclic AMP receptor protein;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This protein is required cAMP to be active and cAMP levels decrease when glucose is imported</a:t>
            </a:r>
          </a:p>
        </p:txBody>
      </p:sp>
      <p:sp>
        <p:nvSpPr>
          <p:cNvPr id="6149" name="TextBox 12">
            <a:extLst>
              <a:ext uri="{FF2B5EF4-FFF2-40B4-BE49-F238E27FC236}">
                <a16:creationId xmlns:a16="http://schemas.microsoft.com/office/drawing/2014/main" id="{040DC02C-9216-42ED-8D60-9D1FA256E7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943600"/>
            <a:ext cx="1371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0</a:t>
            </a:r>
          </a:p>
        </p:txBody>
      </p:sp>
      <p:grpSp>
        <p:nvGrpSpPr>
          <p:cNvPr id="6150" name="Group 17">
            <a:extLst>
              <a:ext uri="{FF2B5EF4-FFF2-40B4-BE49-F238E27FC236}">
                <a16:creationId xmlns:a16="http://schemas.microsoft.com/office/drawing/2014/main" id="{B411C125-8CB5-4EEC-8893-B12086DF6DEA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5562600"/>
            <a:ext cx="5181600" cy="1208088"/>
            <a:chOff x="838200" y="5562600"/>
            <a:chExt cx="5181600" cy="1207532"/>
          </a:xfrm>
        </p:grpSpPr>
        <p:sp>
          <p:nvSpPr>
            <p:cNvPr id="6153" name="TextBox 5">
              <a:extLst>
                <a:ext uri="{FF2B5EF4-FFF2-40B4-BE49-F238E27FC236}">
                  <a16:creationId xmlns:a16="http://schemas.microsoft.com/office/drawing/2014/main" id="{869C13CE-7553-4B64-B168-57F92490A1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200" y="6019800"/>
              <a:ext cx="1261884" cy="6460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Arial" panose="020B0604020202020204" pitchFamily="34" charset="0"/>
                </a:rPr>
                <a:t>Lac Digital</a:t>
              </a:r>
              <a:br>
                <a:rPr lang="en-US" altLang="en-US" sz="1800" dirty="0">
                  <a:latin typeface="Arial" panose="020B0604020202020204" pitchFamily="34" charset="0"/>
                </a:rPr>
              </a:br>
              <a:r>
                <a:rPr lang="en-US" altLang="en-US" sz="1800" dirty="0">
                  <a:latin typeface="Arial" panose="020B0604020202020204" pitchFamily="34" charset="0"/>
                </a:rPr>
                <a:t>Logic:</a:t>
              </a:r>
            </a:p>
          </p:txBody>
        </p:sp>
        <p:sp>
          <p:nvSpPr>
            <p:cNvPr id="6154" name="TextBox 8">
              <a:extLst>
                <a:ext uri="{FF2B5EF4-FFF2-40B4-BE49-F238E27FC236}">
                  <a16:creationId xmlns:a16="http://schemas.microsoft.com/office/drawing/2014/main" id="{E0EE9396-5B6F-457D-9778-FDA95D5A83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5562600"/>
              <a:ext cx="13716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+glucose</a:t>
              </a:r>
            </a:p>
          </p:txBody>
        </p:sp>
        <p:sp>
          <p:nvSpPr>
            <p:cNvPr id="6155" name="TextBox 9">
              <a:extLst>
                <a:ext uri="{FF2B5EF4-FFF2-40B4-BE49-F238E27FC236}">
                  <a16:creationId xmlns:a16="http://schemas.microsoft.com/office/drawing/2014/main" id="{C0490204-99BA-45D7-8420-D9CEEC2AE7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8400" y="6324250"/>
              <a:ext cx="13716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-lactose</a:t>
              </a:r>
            </a:p>
          </p:txBody>
        </p:sp>
        <p:sp>
          <p:nvSpPr>
            <p:cNvPr id="6156" name="TextBox 10">
              <a:extLst>
                <a:ext uri="{FF2B5EF4-FFF2-40B4-BE49-F238E27FC236}">
                  <a16:creationId xmlns:a16="http://schemas.microsoft.com/office/drawing/2014/main" id="{D818F5DA-5C69-4AA6-954E-A40F78DD42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2200" y="5954917"/>
              <a:ext cx="1066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+lactose</a:t>
              </a:r>
            </a:p>
          </p:txBody>
        </p:sp>
        <p:sp>
          <p:nvSpPr>
            <p:cNvPr id="6157" name="TextBox 11">
              <a:extLst>
                <a:ext uri="{FF2B5EF4-FFF2-40B4-BE49-F238E27FC236}">
                  <a16:creationId xmlns:a16="http://schemas.microsoft.com/office/drawing/2014/main" id="{9E3A4B6B-99DF-44D5-8116-9BFEFFB7BD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4400" y="5562600"/>
              <a:ext cx="1143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Arial" panose="020B0604020202020204" pitchFamily="34" charset="0"/>
                </a:rPr>
                <a:t>-glucose</a:t>
              </a:r>
            </a:p>
          </p:txBody>
        </p:sp>
        <p:sp>
          <p:nvSpPr>
            <p:cNvPr id="6158" name="TextBox 13">
              <a:extLst>
                <a:ext uri="{FF2B5EF4-FFF2-40B4-BE49-F238E27FC236}">
                  <a16:creationId xmlns:a16="http://schemas.microsoft.com/office/drawing/2014/main" id="{31D2AD99-2028-449A-A700-7C40C34059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3000" y="5943600"/>
              <a:ext cx="1066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6159" name="TextBox 14">
              <a:extLst>
                <a:ext uri="{FF2B5EF4-FFF2-40B4-BE49-F238E27FC236}">
                  <a16:creationId xmlns:a16="http://schemas.microsoft.com/office/drawing/2014/main" id="{2C6D3A41-C577-4921-AC89-740F0D8EB8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9000" y="6400800"/>
              <a:ext cx="13716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6160" name="TextBox 15">
              <a:extLst>
                <a:ext uri="{FF2B5EF4-FFF2-40B4-BE49-F238E27FC236}">
                  <a16:creationId xmlns:a16="http://schemas.microsoft.com/office/drawing/2014/main" id="{C16F5426-DA20-4A6B-B9D7-D77D43215F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9200" y="6400800"/>
              <a:ext cx="9906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0</a:t>
              </a:r>
            </a:p>
          </p:txBody>
        </p:sp>
      </p:grpSp>
      <p:pic>
        <p:nvPicPr>
          <p:cNvPr id="6151" name="Picture 2">
            <a:extLst>
              <a:ext uri="{FF2B5EF4-FFF2-40B4-BE49-F238E27FC236}">
                <a16:creationId xmlns:a16="http://schemas.microsoft.com/office/drawing/2014/main" id="{84B1B9F5-FD4E-4D31-B898-1EA85244C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59"/>
          <a:stretch>
            <a:fillRect/>
          </a:stretch>
        </p:blipFill>
        <p:spPr bwMode="auto">
          <a:xfrm>
            <a:off x="6477000" y="1143000"/>
            <a:ext cx="4114800" cy="429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A8D75D3-9842-4056-B22C-22E559DCEFB7}"/>
              </a:ext>
            </a:extLst>
          </p:cNvPr>
          <p:cNvSpPr/>
          <p:nvPr/>
        </p:nvSpPr>
        <p:spPr>
          <a:xfrm>
            <a:off x="3581400" y="5638800"/>
            <a:ext cx="4191000" cy="121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218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84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0" dirty="0"/>
              <a:t>Regulation</a:t>
            </a:r>
            <a:r>
              <a:rPr spc="-100" dirty="0"/>
              <a:t> </a:t>
            </a:r>
            <a:r>
              <a:rPr dirty="0"/>
              <a:t>of</a:t>
            </a:r>
            <a:r>
              <a:rPr spc="90" dirty="0"/>
              <a:t> </a:t>
            </a:r>
            <a:r>
              <a:rPr spc="95" dirty="0"/>
              <a:t>gene</a:t>
            </a:r>
            <a:r>
              <a:rPr spc="-20" dirty="0"/>
              <a:t> </a:t>
            </a:r>
            <a:r>
              <a:rPr spc="140" dirty="0"/>
              <a:t>expression</a:t>
            </a: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312" y="3039167"/>
            <a:ext cx="4930868" cy="105516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50490" y="4184098"/>
            <a:ext cx="708287" cy="398219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3824429" y="4196199"/>
            <a:ext cx="172085" cy="525145"/>
            <a:chOff x="3824429" y="4196199"/>
            <a:chExt cx="172085" cy="525145"/>
          </a:xfrm>
        </p:grpSpPr>
        <p:sp>
          <p:nvSpPr>
            <p:cNvPr id="13" name="object 13"/>
            <p:cNvSpPr/>
            <p:nvPr/>
          </p:nvSpPr>
          <p:spPr>
            <a:xfrm>
              <a:off x="3897248" y="4196199"/>
              <a:ext cx="26670" cy="499745"/>
            </a:xfrm>
            <a:custGeom>
              <a:avLst/>
              <a:gdLst/>
              <a:ahLst/>
              <a:cxnLst/>
              <a:rect l="l" t="t" r="r" b="b"/>
              <a:pathLst>
                <a:path w="26670" h="499745">
                  <a:moveTo>
                    <a:pt x="25625" y="0"/>
                  </a:moveTo>
                  <a:lnTo>
                    <a:pt x="0" y="21"/>
                  </a:lnTo>
                  <a:lnTo>
                    <a:pt x="427" y="499465"/>
                  </a:lnTo>
                  <a:lnTo>
                    <a:pt x="26052" y="499443"/>
                  </a:lnTo>
                  <a:lnTo>
                    <a:pt x="25625" y="0"/>
                  </a:lnTo>
                  <a:close/>
                </a:path>
              </a:pathLst>
            </a:custGeom>
            <a:solidFill>
              <a:srgbClr val="002F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24429" y="4559673"/>
              <a:ext cx="171904" cy="161579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685664" y="4779687"/>
            <a:ext cx="428079" cy="427937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266591" y="2548303"/>
            <a:ext cx="428141" cy="428119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3797934" y="4806822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0" dirty="0">
                <a:solidFill>
                  <a:srgbClr val="002F56"/>
                </a:solidFill>
                <a:latin typeface="Trebuchet MS"/>
                <a:cs typeface="Trebuchet MS"/>
              </a:rPr>
              <a:t>Y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75154" y="2564384"/>
            <a:ext cx="216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65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03198" y="2501011"/>
            <a:ext cx="11715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2420" marR="5080" indent="-300355">
              <a:lnSpc>
                <a:spcPct val="100000"/>
              </a:lnSpc>
              <a:spcBef>
                <a:spcPts val="95"/>
              </a:spcBef>
            </a:pPr>
            <a:r>
              <a:rPr sz="1600" b="1" spc="-45" dirty="0">
                <a:latin typeface="Gill Sans MT"/>
                <a:cs typeface="Gill Sans MT"/>
              </a:rPr>
              <a:t>Transciption </a:t>
            </a:r>
            <a:r>
              <a:rPr sz="1600" b="1" spc="-10" dirty="0">
                <a:latin typeface="Gill Sans MT"/>
                <a:cs typeface="Gill Sans MT"/>
              </a:rPr>
              <a:t>factor</a:t>
            </a:r>
            <a:endParaRPr sz="1600">
              <a:latin typeface="Gill Sans MT"/>
              <a:cs typeface="Gill Sans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27126" y="1805177"/>
            <a:ext cx="5211674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b="1" spc="-360" dirty="0">
                <a:solidFill>
                  <a:srgbClr val="002F56"/>
                </a:solidFill>
                <a:latin typeface="Gill Sans MT"/>
                <a:cs typeface="Gill Sans MT"/>
              </a:rPr>
              <a:t>X</a:t>
            </a:r>
            <a:r>
              <a:rPr sz="2000" b="1" spc="-35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2000" b="1" spc="-25" dirty="0">
                <a:solidFill>
                  <a:srgbClr val="002F56"/>
                </a:solidFill>
                <a:latin typeface="Gill Sans MT"/>
                <a:cs typeface="Gill Sans MT"/>
              </a:rPr>
              <a:t>regulates</a:t>
            </a:r>
            <a:r>
              <a:rPr sz="2000" b="1" spc="-55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2000" b="1" spc="-80" dirty="0">
                <a:solidFill>
                  <a:srgbClr val="002F56"/>
                </a:solidFill>
                <a:latin typeface="Gill Sans MT"/>
                <a:cs typeface="Gill Sans MT"/>
              </a:rPr>
              <a:t>the</a:t>
            </a:r>
            <a:r>
              <a:rPr sz="2000" b="1" spc="-40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2000" b="1" spc="-25" dirty="0">
                <a:solidFill>
                  <a:srgbClr val="002F56"/>
                </a:solidFill>
                <a:latin typeface="Gill Sans MT"/>
                <a:cs typeface="Gill Sans MT"/>
              </a:rPr>
              <a:t>expression</a:t>
            </a:r>
            <a:r>
              <a:rPr sz="2000" b="1" spc="-80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2000" b="1" dirty="0">
                <a:solidFill>
                  <a:srgbClr val="002F56"/>
                </a:solidFill>
                <a:latin typeface="Gill Sans MT"/>
                <a:cs typeface="Gill Sans MT"/>
              </a:rPr>
              <a:t>of</a:t>
            </a:r>
            <a:r>
              <a:rPr sz="2000" b="1" spc="-45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2000" b="1" spc="-50" dirty="0">
                <a:solidFill>
                  <a:srgbClr val="002F56"/>
                </a:solidFill>
                <a:latin typeface="Gill Sans MT"/>
                <a:cs typeface="Gill Sans MT"/>
              </a:rPr>
              <a:t>Y</a:t>
            </a:r>
            <a:r>
              <a:rPr lang="en-US" sz="2000" b="1" spc="-50" dirty="0">
                <a:solidFill>
                  <a:srgbClr val="002F56"/>
                </a:solidFill>
                <a:latin typeface="Gill Sans MT"/>
                <a:cs typeface="Gill Sans MT"/>
              </a:rPr>
              <a:t>:</a:t>
            </a:r>
            <a:endParaRPr sz="2000" dirty="0">
              <a:latin typeface="Gill Sans MT"/>
              <a:cs typeface="Gill Sans MT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E82DB52-3BF0-49D9-89EA-3EF0B85E69F4}"/>
              </a:ext>
            </a:extLst>
          </p:cNvPr>
          <p:cNvSpPr/>
          <p:nvPr/>
        </p:nvSpPr>
        <p:spPr>
          <a:xfrm>
            <a:off x="228600" y="540746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rgbClr val="002F56"/>
                </a:solidFill>
                <a:latin typeface="Palatino Linotype"/>
                <a:cs typeface="Palatino Linotype"/>
              </a:rPr>
              <a:t>Regulation</a:t>
            </a:r>
            <a:r>
              <a:rPr lang="en-US" sz="1800" b="1" spc="30" dirty="0">
                <a:solidFill>
                  <a:srgbClr val="002F56"/>
                </a:solidFill>
                <a:latin typeface="Palatino Linotype"/>
                <a:cs typeface="Palatino Linotype"/>
              </a:rPr>
              <a:t> </a:t>
            </a:r>
            <a:r>
              <a:rPr lang="en-US" sz="1800" spc="220" dirty="0">
                <a:solidFill>
                  <a:srgbClr val="002F56"/>
                </a:solidFill>
                <a:latin typeface="Arial"/>
                <a:cs typeface="Arial"/>
              </a:rPr>
              <a:t>–</a:t>
            </a:r>
            <a:r>
              <a:rPr lang="en-US" sz="1800" spc="20" dirty="0">
                <a:solidFill>
                  <a:srgbClr val="002F56"/>
                </a:solidFill>
                <a:latin typeface="Arial"/>
                <a:cs typeface="Arial"/>
              </a:rPr>
              <a:t> </a:t>
            </a:r>
            <a:r>
              <a:rPr lang="en-US" sz="1800" spc="65" dirty="0">
                <a:solidFill>
                  <a:srgbClr val="002F56"/>
                </a:solidFill>
                <a:latin typeface="Palatino Linotype"/>
                <a:cs typeface="Palatino Linotype"/>
              </a:rPr>
              <a:t>Transcription</a:t>
            </a:r>
            <a:r>
              <a:rPr lang="en-US" sz="1800" spc="75" dirty="0">
                <a:solidFill>
                  <a:srgbClr val="002F56"/>
                </a:solidFill>
                <a:latin typeface="Palatino Linotype"/>
                <a:cs typeface="Palatino Linotype"/>
              </a:rPr>
              <a:t> </a:t>
            </a:r>
            <a:r>
              <a:rPr lang="en-US" sz="1800" spc="55" dirty="0">
                <a:solidFill>
                  <a:srgbClr val="002F56"/>
                </a:solidFill>
                <a:latin typeface="Palatino Linotype"/>
                <a:cs typeface="Palatino Linotype"/>
              </a:rPr>
              <a:t>factors </a:t>
            </a:r>
            <a:r>
              <a:rPr lang="en-US" sz="1800" dirty="0">
                <a:solidFill>
                  <a:srgbClr val="002F56"/>
                </a:solidFill>
                <a:latin typeface="Palatino Linotype"/>
                <a:cs typeface="Palatino Linotype"/>
              </a:rPr>
              <a:t>(are</a:t>
            </a:r>
            <a:r>
              <a:rPr lang="en-US" sz="1800" spc="150" dirty="0">
                <a:solidFill>
                  <a:srgbClr val="002F56"/>
                </a:solidFill>
                <a:latin typeface="Palatino Linotype"/>
                <a:cs typeface="Palatino Linotype"/>
              </a:rPr>
              <a:t> </a:t>
            </a:r>
            <a:r>
              <a:rPr lang="en-US" sz="1800" dirty="0">
                <a:solidFill>
                  <a:srgbClr val="002F56"/>
                </a:solidFill>
                <a:latin typeface="Palatino Linotype"/>
                <a:cs typeface="Palatino Linotype"/>
              </a:rPr>
              <a:t>other</a:t>
            </a:r>
            <a:r>
              <a:rPr lang="en-US" sz="1800" spc="165" dirty="0">
                <a:solidFill>
                  <a:srgbClr val="002F56"/>
                </a:solidFill>
                <a:latin typeface="Palatino Linotype"/>
                <a:cs typeface="Palatino Linotype"/>
              </a:rPr>
              <a:t> </a:t>
            </a:r>
            <a:r>
              <a:rPr lang="en-US" sz="1800" spc="50" dirty="0">
                <a:solidFill>
                  <a:srgbClr val="002F56"/>
                </a:solidFill>
                <a:latin typeface="Palatino Linotype"/>
                <a:cs typeface="Palatino Linotype"/>
              </a:rPr>
              <a:t>proteins</a:t>
            </a:r>
            <a:r>
              <a:rPr lang="en-US" sz="1800" spc="140" dirty="0">
                <a:solidFill>
                  <a:srgbClr val="002F56"/>
                </a:solidFill>
                <a:latin typeface="Palatino Linotype"/>
                <a:cs typeface="Palatino Linotype"/>
              </a:rPr>
              <a:t> </a:t>
            </a:r>
            <a:r>
              <a:rPr lang="en-US" sz="1800" dirty="0">
                <a:solidFill>
                  <a:srgbClr val="002F56"/>
                </a:solidFill>
                <a:latin typeface="Palatino Linotype"/>
                <a:cs typeface="Palatino Linotype"/>
              </a:rPr>
              <a:t>that)</a:t>
            </a:r>
            <a:r>
              <a:rPr lang="en-US" sz="1800" spc="165" dirty="0">
                <a:solidFill>
                  <a:srgbClr val="002F56"/>
                </a:solidFill>
                <a:latin typeface="Palatino Linotype"/>
                <a:cs typeface="Palatino Linotype"/>
              </a:rPr>
              <a:t> </a:t>
            </a:r>
            <a:r>
              <a:rPr lang="en-US" sz="1800" spc="-10" dirty="0">
                <a:solidFill>
                  <a:srgbClr val="002F56"/>
                </a:solidFill>
                <a:latin typeface="Palatino Linotype"/>
                <a:cs typeface="Palatino Linotype"/>
              </a:rPr>
              <a:t>modulate </a:t>
            </a:r>
            <a:r>
              <a:rPr lang="en-US" sz="1800" spc="70" dirty="0">
                <a:solidFill>
                  <a:srgbClr val="002F56"/>
                </a:solidFill>
                <a:latin typeface="Palatino Linotype"/>
                <a:cs typeface="Palatino Linotype"/>
              </a:rPr>
              <a:t>the</a:t>
            </a:r>
            <a:r>
              <a:rPr lang="en-US" sz="1800" spc="15" dirty="0">
                <a:solidFill>
                  <a:srgbClr val="002F56"/>
                </a:solidFill>
                <a:latin typeface="Palatino Linotype"/>
                <a:cs typeface="Palatino Linotype"/>
              </a:rPr>
              <a:t> </a:t>
            </a:r>
            <a:r>
              <a:rPr lang="en-US" sz="1800" spc="60" dirty="0">
                <a:solidFill>
                  <a:srgbClr val="002F56"/>
                </a:solidFill>
                <a:latin typeface="Palatino Linotype"/>
                <a:cs typeface="Palatino Linotype"/>
              </a:rPr>
              <a:t>transcription</a:t>
            </a:r>
            <a:r>
              <a:rPr lang="en-US" sz="1800" spc="5" dirty="0">
                <a:solidFill>
                  <a:srgbClr val="002F56"/>
                </a:solidFill>
                <a:latin typeface="Palatino Linotype"/>
                <a:cs typeface="Palatino Linotype"/>
              </a:rPr>
              <a:t> </a:t>
            </a:r>
            <a:r>
              <a:rPr lang="en-US" sz="1800" dirty="0">
                <a:solidFill>
                  <a:srgbClr val="002F56"/>
                </a:solidFill>
                <a:latin typeface="Palatino Linotype"/>
                <a:cs typeface="Palatino Linotype"/>
              </a:rPr>
              <a:t>of</a:t>
            </a:r>
            <a:r>
              <a:rPr lang="en-US" sz="1800" spc="35" dirty="0">
                <a:solidFill>
                  <a:srgbClr val="002F56"/>
                </a:solidFill>
                <a:latin typeface="Palatino Linotype"/>
                <a:cs typeface="Palatino Linotype"/>
              </a:rPr>
              <a:t> </a:t>
            </a:r>
            <a:r>
              <a:rPr lang="en-US" sz="1800" spc="75" dirty="0">
                <a:solidFill>
                  <a:srgbClr val="002F56"/>
                </a:solidFill>
                <a:latin typeface="Palatino Linotype"/>
                <a:cs typeface="Palatino Linotype"/>
              </a:rPr>
              <a:t>genes</a:t>
            </a:r>
            <a:r>
              <a:rPr lang="en-US" sz="1800" dirty="0">
                <a:solidFill>
                  <a:srgbClr val="002F56"/>
                </a:solidFill>
                <a:latin typeface="Palatino Linotype"/>
                <a:cs typeface="Palatino Linotype"/>
              </a:rPr>
              <a:t> </a:t>
            </a:r>
            <a:r>
              <a:rPr lang="en-US" sz="1800" b="1" spc="-25" dirty="0">
                <a:solidFill>
                  <a:srgbClr val="002F56"/>
                </a:solidFill>
                <a:latin typeface="Palatino Linotype"/>
                <a:cs typeface="Palatino Linotype"/>
              </a:rPr>
              <a:t>in </a:t>
            </a:r>
            <a:r>
              <a:rPr lang="en-US" sz="1800" b="1" spc="45" dirty="0">
                <a:solidFill>
                  <a:srgbClr val="002F56"/>
                </a:solidFill>
                <a:latin typeface="Palatino Linotype"/>
                <a:cs typeface="Palatino Linotype"/>
              </a:rPr>
              <a:t>response</a:t>
            </a:r>
            <a:r>
              <a:rPr lang="en-US" sz="1800" b="1" spc="-15" dirty="0">
                <a:solidFill>
                  <a:srgbClr val="002F56"/>
                </a:solidFill>
                <a:latin typeface="Palatino Linotype"/>
                <a:cs typeface="Palatino Linotype"/>
              </a:rPr>
              <a:t> </a:t>
            </a:r>
            <a:r>
              <a:rPr lang="en-US" sz="1800" b="1" dirty="0">
                <a:solidFill>
                  <a:srgbClr val="002F56"/>
                </a:solidFill>
                <a:latin typeface="Palatino Linotype"/>
                <a:cs typeface="Palatino Linotype"/>
              </a:rPr>
              <a:t>of</a:t>
            </a:r>
            <a:r>
              <a:rPr lang="en-US" sz="1800" b="1" spc="15" dirty="0">
                <a:solidFill>
                  <a:srgbClr val="002F56"/>
                </a:solidFill>
                <a:latin typeface="Palatino Linotype"/>
                <a:cs typeface="Palatino Linotype"/>
              </a:rPr>
              <a:t> </a:t>
            </a:r>
            <a:r>
              <a:rPr lang="en-US" sz="1800" b="1" spc="-10" dirty="0">
                <a:solidFill>
                  <a:srgbClr val="002F56"/>
                </a:solidFill>
                <a:latin typeface="Palatino Linotype"/>
                <a:cs typeface="Palatino Linotype"/>
              </a:rPr>
              <a:t>stimuli</a:t>
            </a:r>
            <a:endParaRPr lang="en-US" dirty="0"/>
          </a:p>
        </p:txBody>
      </p:sp>
      <p:sp>
        <p:nvSpPr>
          <p:cNvPr id="28" name="object 6">
            <a:extLst>
              <a:ext uri="{FF2B5EF4-FFF2-40B4-BE49-F238E27FC236}">
                <a16:creationId xmlns:a16="http://schemas.microsoft.com/office/drawing/2014/main" id="{38BCFBC7-78E7-4730-ACE5-37ADDC801C50}"/>
              </a:ext>
            </a:extLst>
          </p:cNvPr>
          <p:cNvSpPr/>
          <p:nvPr/>
        </p:nvSpPr>
        <p:spPr>
          <a:xfrm>
            <a:off x="7467727" y="2971545"/>
            <a:ext cx="775970" cy="26034"/>
          </a:xfrm>
          <a:custGeom>
            <a:avLst/>
            <a:gdLst/>
            <a:ahLst/>
            <a:cxnLst/>
            <a:rect l="l" t="t" r="r" b="b"/>
            <a:pathLst>
              <a:path w="775970" h="26035">
                <a:moveTo>
                  <a:pt x="775716" y="0"/>
                </a:moveTo>
                <a:lnTo>
                  <a:pt x="0" y="0"/>
                </a:lnTo>
                <a:lnTo>
                  <a:pt x="0" y="25907"/>
                </a:lnTo>
                <a:lnTo>
                  <a:pt x="775716" y="25907"/>
                </a:lnTo>
                <a:lnTo>
                  <a:pt x="7757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7">
            <a:extLst>
              <a:ext uri="{FF2B5EF4-FFF2-40B4-BE49-F238E27FC236}">
                <a16:creationId xmlns:a16="http://schemas.microsoft.com/office/drawing/2014/main" id="{517176B2-7AFF-4179-B7A1-65A71E5DF3A7}"/>
              </a:ext>
            </a:extLst>
          </p:cNvPr>
          <p:cNvSpPr txBox="1"/>
          <p:nvPr/>
        </p:nvSpPr>
        <p:spPr>
          <a:xfrm>
            <a:off x="7456169" y="2552446"/>
            <a:ext cx="801370" cy="382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350" spc="-10" dirty="0">
                <a:latin typeface="Cambria Math"/>
                <a:cs typeface="Cambria Math"/>
              </a:rPr>
              <a:t>ⅆ𝑌(𝑡)</a:t>
            </a:r>
            <a:endParaRPr sz="2350">
              <a:latin typeface="Cambria Math"/>
              <a:cs typeface="Cambria Math"/>
            </a:endParaRPr>
          </a:p>
        </p:txBody>
      </p:sp>
      <p:sp>
        <p:nvSpPr>
          <p:cNvPr id="30" name="object 8">
            <a:extLst>
              <a:ext uri="{FF2B5EF4-FFF2-40B4-BE49-F238E27FC236}">
                <a16:creationId xmlns:a16="http://schemas.microsoft.com/office/drawing/2014/main" id="{23022707-2FB5-4ABD-95E3-FA79BC4FC00A}"/>
              </a:ext>
            </a:extLst>
          </p:cNvPr>
          <p:cNvSpPr txBox="1"/>
          <p:nvPr/>
        </p:nvSpPr>
        <p:spPr>
          <a:xfrm>
            <a:off x="7675626" y="2994101"/>
            <a:ext cx="356235" cy="3829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350" spc="-25" dirty="0">
                <a:latin typeface="Cambria Math"/>
                <a:cs typeface="Cambria Math"/>
              </a:rPr>
              <a:t>ⅆ𝑡</a:t>
            </a:r>
            <a:endParaRPr sz="2350">
              <a:latin typeface="Cambria Math"/>
              <a:cs typeface="Cambria Math"/>
            </a:endParaRPr>
          </a:p>
        </p:txBody>
      </p:sp>
      <p:sp>
        <p:nvSpPr>
          <p:cNvPr id="31" name="object 9">
            <a:extLst>
              <a:ext uri="{FF2B5EF4-FFF2-40B4-BE49-F238E27FC236}">
                <a16:creationId xmlns:a16="http://schemas.microsoft.com/office/drawing/2014/main" id="{E38EAAA2-2DD9-426C-8C4C-65EA5E5922CB}"/>
              </a:ext>
            </a:extLst>
          </p:cNvPr>
          <p:cNvSpPr txBox="1"/>
          <p:nvPr/>
        </p:nvSpPr>
        <p:spPr>
          <a:xfrm>
            <a:off x="8344661" y="2782570"/>
            <a:ext cx="18307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0045" algn="l"/>
                <a:tab pos="1068705" algn="l"/>
                <a:tab pos="1422400" algn="l"/>
              </a:tabLst>
            </a:pPr>
            <a:r>
              <a:rPr sz="2400" spc="-50" dirty="0">
                <a:latin typeface="Arial"/>
                <a:cs typeface="Arial"/>
              </a:rPr>
              <a:t>=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20" dirty="0">
                <a:latin typeface="Arial"/>
                <a:cs typeface="Arial"/>
              </a:rPr>
              <a:t>F(</a:t>
            </a:r>
            <a:r>
              <a:rPr lang="en-US" sz="2400" spc="-20" dirty="0">
                <a:latin typeface="Arial"/>
                <a:cs typeface="Arial"/>
              </a:rPr>
              <a:t>x</a:t>
            </a:r>
            <a:r>
              <a:rPr sz="2400" spc="-20" dirty="0">
                <a:latin typeface="Arial"/>
                <a:cs typeface="Arial"/>
              </a:rPr>
              <a:t>)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0" dirty="0">
                <a:latin typeface="Arial"/>
                <a:cs typeface="Arial"/>
              </a:rPr>
              <a:t>-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25" dirty="0">
                <a:latin typeface="Symbol"/>
                <a:cs typeface="Symbol"/>
              </a:rPr>
              <a:t></a:t>
            </a:r>
            <a:r>
              <a:rPr sz="2400" spc="-25" dirty="0">
                <a:latin typeface="Arial"/>
                <a:cs typeface="Arial"/>
              </a:rPr>
              <a:t>Y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2" name="object 20">
            <a:extLst>
              <a:ext uri="{FF2B5EF4-FFF2-40B4-BE49-F238E27FC236}">
                <a16:creationId xmlns:a16="http://schemas.microsoft.com/office/drawing/2014/main" id="{26D1352B-7B2C-4B1B-A66F-984C766C6AEE}"/>
              </a:ext>
            </a:extLst>
          </p:cNvPr>
          <p:cNvSpPr txBox="1"/>
          <p:nvPr/>
        </p:nvSpPr>
        <p:spPr>
          <a:xfrm>
            <a:off x="8199501" y="2021840"/>
            <a:ext cx="1202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2F56"/>
                </a:solidFill>
                <a:latin typeface="Palatino Linotype"/>
                <a:cs typeface="Palatino Linotype"/>
              </a:rPr>
              <a:t>production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33" name="object 21">
            <a:extLst>
              <a:ext uri="{FF2B5EF4-FFF2-40B4-BE49-F238E27FC236}">
                <a16:creationId xmlns:a16="http://schemas.microsoft.com/office/drawing/2014/main" id="{0892CE24-A3FF-4D47-8E9D-61B8251DAE07}"/>
              </a:ext>
            </a:extLst>
          </p:cNvPr>
          <p:cNvSpPr txBox="1"/>
          <p:nvPr/>
        </p:nvSpPr>
        <p:spPr>
          <a:xfrm>
            <a:off x="9606153" y="2021840"/>
            <a:ext cx="13227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2F56"/>
                </a:solidFill>
                <a:latin typeface="Palatino Linotype"/>
                <a:cs typeface="Palatino Linotype"/>
              </a:rPr>
              <a:t>degradation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34" name="object 22">
            <a:extLst>
              <a:ext uri="{FF2B5EF4-FFF2-40B4-BE49-F238E27FC236}">
                <a16:creationId xmlns:a16="http://schemas.microsoft.com/office/drawing/2014/main" id="{499A9A05-AF78-49E4-B2D5-EAB55E986F88}"/>
              </a:ext>
            </a:extLst>
          </p:cNvPr>
          <p:cNvSpPr/>
          <p:nvPr/>
        </p:nvSpPr>
        <p:spPr>
          <a:xfrm>
            <a:off x="8580881" y="2423922"/>
            <a:ext cx="760730" cy="280670"/>
          </a:xfrm>
          <a:custGeom>
            <a:avLst/>
            <a:gdLst/>
            <a:ahLst/>
            <a:cxnLst/>
            <a:rect l="l" t="t" r="r" b="b"/>
            <a:pathLst>
              <a:path w="760729" h="280669">
                <a:moveTo>
                  <a:pt x="0" y="280415"/>
                </a:moveTo>
                <a:lnTo>
                  <a:pt x="1829" y="225825"/>
                </a:lnTo>
                <a:lnTo>
                  <a:pt x="6826" y="181260"/>
                </a:lnTo>
                <a:lnTo>
                  <a:pt x="14251" y="151221"/>
                </a:lnTo>
                <a:lnTo>
                  <a:pt x="23368" y="140207"/>
                </a:lnTo>
                <a:lnTo>
                  <a:pt x="356870" y="140207"/>
                </a:lnTo>
                <a:lnTo>
                  <a:pt x="365986" y="129194"/>
                </a:lnTo>
                <a:lnTo>
                  <a:pt x="373411" y="99155"/>
                </a:lnTo>
                <a:lnTo>
                  <a:pt x="378408" y="54590"/>
                </a:lnTo>
                <a:lnTo>
                  <a:pt x="380238" y="0"/>
                </a:lnTo>
                <a:lnTo>
                  <a:pt x="382067" y="54590"/>
                </a:lnTo>
                <a:lnTo>
                  <a:pt x="387064" y="99155"/>
                </a:lnTo>
                <a:lnTo>
                  <a:pt x="394489" y="129194"/>
                </a:lnTo>
                <a:lnTo>
                  <a:pt x="403606" y="140207"/>
                </a:lnTo>
                <a:lnTo>
                  <a:pt x="737108" y="140207"/>
                </a:lnTo>
                <a:lnTo>
                  <a:pt x="746224" y="151221"/>
                </a:lnTo>
                <a:lnTo>
                  <a:pt x="753649" y="181260"/>
                </a:lnTo>
                <a:lnTo>
                  <a:pt x="758646" y="225825"/>
                </a:lnTo>
                <a:lnTo>
                  <a:pt x="760476" y="280415"/>
                </a:lnTo>
              </a:path>
            </a:pathLst>
          </a:custGeom>
          <a:ln w="28575">
            <a:solidFill>
              <a:srgbClr val="002F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23">
            <a:extLst>
              <a:ext uri="{FF2B5EF4-FFF2-40B4-BE49-F238E27FC236}">
                <a16:creationId xmlns:a16="http://schemas.microsoft.com/office/drawing/2014/main" id="{E007C452-A0C9-43D2-B015-0B9D92EFD15D}"/>
              </a:ext>
            </a:extLst>
          </p:cNvPr>
          <p:cNvSpPr/>
          <p:nvPr/>
        </p:nvSpPr>
        <p:spPr>
          <a:xfrm>
            <a:off x="9516618" y="2426970"/>
            <a:ext cx="760730" cy="279400"/>
          </a:xfrm>
          <a:custGeom>
            <a:avLst/>
            <a:gdLst/>
            <a:ahLst/>
            <a:cxnLst/>
            <a:rect l="l" t="t" r="r" b="b"/>
            <a:pathLst>
              <a:path w="760729" h="279400">
                <a:moveTo>
                  <a:pt x="0" y="278891"/>
                </a:moveTo>
                <a:lnTo>
                  <a:pt x="1827" y="224635"/>
                </a:lnTo>
                <a:lnTo>
                  <a:pt x="6810" y="180308"/>
                </a:lnTo>
                <a:lnTo>
                  <a:pt x="14198" y="150411"/>
                </a:lnTo>
                <a:lnTo>
                  <a:pt x="23240" y="139445"/>
                </a:lnTo>
                <a:lnTo>
                  <a:pt x="356997" y="139445"/>
                </a:lnTo>
                <a:lnTo>
                  <a:pt x="366039" y="128480"/>
                </a:lnTo>
                <a:lnTo>
                  <a:pt x="373427" y="98583"/>
                </a:lnTo>
                <a:lnTo>
                  <a:pt x="378410" y="54256"/>
                </a:lnTo>
                <a:lnTo>
                  <a:pt x="380237" y="0"/>
                </a:lnTo>
                <a:lnTo>
                  <a:pt x="382065" y="54256"/>
                </a:lnTo>
                <a:lnTo>
                  <a:pt x="387048" y="98583"/>
                </a:lnTo>
                <a:lnTo>
                  <a:pt x="394436" y="128480"/>
                </a:lnTo>
                <a:lnTo>
                  <a:pt x="403478" y="139445"/>
                </a:lnTo>
                <a:lnTo>
                  <a:pt x="737234" y="139445"/>
                </a:lnTo>
                <a:lnTo>
                  <a:pt x="746277" y="150411"/>
                </a:lnTo>
                <a:lnTo>
                  <a:pt x="753665" y="180308"/>
                </a:lnTo>
                <a:lnTo>
                  <a:pt x="758648" y="224635"/>
                </a:lnTo>
                <a:lnTo>
                  <a:pt x="760476" y="278891"/>
                </a:lnTo>
              </a:path>
            </a:pathLst>
          </a:custGeom>
          <a:ln w="28575">
            <a:solidFill>
              <a:srgbClr val="002F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25">
            <a:extLst>
              <a:ext uri="{FF2B5EF4-FFF2-40B4-BE49-F238E27FC236}">
                <a16:creationId xmlns:a16="http://schemas.microsoft.com/office/drawing/2014/main" id="{2A04CECC-670B-443A-A4EC-CB8966DC80CC}"/>
              </a:ext>
            </a:extLst>
          </p:cNvPr>
          <p:cNvSpPr/>
          <p:nvPr/>
        </p:nvSpPr>
        <p:spPr>
          <a:xfrm>
            <a:off x="7717408" y="3728720"/>
            <a:ext cx="432434" cy="328930"/>
          </a:xfrm>
          <a:custGeom>
            <a:avLst/>
            <a:gdLst/>
            <a:ahLst/>
            <a:cxnLst/>
            <a:rect l="l" t="t" r="r" b="b"/>
            <a:pathLst>
              <a:path w="432434" h="328929">
                <a:moveTo>
                  <a:pt x="327533" y="0"/>
                </a:moveTo>
                <a:lnTo>
                  <a:pt x="322834" y="13334"/>
                </a:lnTo>
                <a:lnTo>
                  <a:pt x="341884" y="21595"/>
                </a:lnTo>
                <a:lnTo>
                  <a:pt x="358267" y="33035"/>
                </a:lnTo>
                <a:lnTo>
                  <a:pt x="383032" y="65404"/>
                </a:lnTo>
                <a:lnTo>
                  <a:pt x="397541" y="109156"/>
                </a:lnTo>
                <a:lnTo>
                  <a:pt x="402336" y="162813"/>
                </a:lnTo>
                <a:lnTo>
                  <a:pt x="401121" y="191845"/>
                </a:lnTo>
                <a:lnTo>
                  <a:pt x="391406" y="241859"/>
                </a:lnTo>
                <a:lnTo>
                  <a:pt x="371830" y="280912"/>
                </a:lnTo>
                <a:lnTo>
                  <a:pt x="342060" y="307288"/>
                </a:lnTo>
                <a:lnTo>
                  <a:pt x="323342" y="315594"/>
                </a:lnTo>
                <a:lnTo>
                  <a:pt x="327533" y="328929"/>
                </a:lnTo>
                <a:lnTo>
                  <a:pt x="372364" y="307879"/>
                </a:lnTo>
                <a:lnTo>
                  <a:pt x="405384" y="271398"/>
                </a:lnTo>
                <a:lnTo>
                  <a:pt x="425672" y="222662"/>
                </a:lnTo>
                <a:lnTo>
                  <a:pt x="432435" y="164591"/>
                </a:lnTo>
                <a:lnTo>
                  <a:pt x="430724" y="134417"/>
                </a:lnTo>
                <a:lnTo>
                  <a:pt x="417111" y="80974"/>
                </a:lnTo>
                <a:lnTo>
                  <a:pt x="390237" y="37415"/>
                </a:lnTo>
                <a:lnTo>
                  <a:pt x="351339" y="8598"/>
                </a:lnTo>
                <a:lnTo>
                  <a:pt x="327533" y="0"/>
                </a:lnTo>
                <a:close/>
              </a:path>
              <a:path w="432434" h="328929">
                <a:moveTo>
                  <a:pt x="104901" y="0"/>
                </a:moveTo>
                <a:lnTo>
                  <a:pt x="60118" y="21066"/>
                </a:lnTo>
                <a:lnTo>
                  <a:pt x="27050" y="57657"/>
                </a:lnTo>
                <a:lnTo>
                  <a:pt x="6762" y="106552"/>
                </a:lnTo>
                <a:lnTo>
                  <a:pt x="0" y="164591"/>
                </a:lnTo>
                <a:lnTo>
                  <a:pt x="1690" y="194782"/>
                </a:lnTo>
                <a:lnTo>
                  <a:pt x="15216" y="248209"/>
                </a:lnTo>
                <a:lnTo>
                  <a:pt x="42054" y="291568"/>
                </a:lnTo>
                <a:lnTo>
                  <a:pt x="80968" y="320333"/>
                </a:lnTo>
                <a:lnTo>
                  <a:pt x="104901" y="328929"/>
                </a:lnTo>
                <a:lnTo>
                  <a:pt x="108966" y="315594"/>
                </a:lnTo>
                <a:lnTo>
                  <a:pt x="90247" y="307288"/>
                </a:lnTo>
                <a:lnTo>
                  <a:pt x="74088" y="295719"/>
                </a:lnTo>
                <a:lnTo>
                  <a:pt x="49402" y="262889"/>
                </a:lnTo>
                <a:lnTo>
                  <a:pt x="34829" y="218185"/>
                </a:lnTo>
                <a:lnTo>
                  <a:pt x="29972" y="162813"/>
                </a:lnTo>
                <a:lnTo>
                  <a:pt x="31186" y="134735"/>
                </a:lnTo>
                <a:lnTo>
                  <a:pt x="40901" y="86054"/>
                </a:lnTo>
                <a:lnTo>
                  <a:pt x="60523" y="47642"/>
                </a:lnTo>
                <a:lnTo>
                  <a:pt x="90622" y="21595"/>
                </a:lnTo>
                <a:lnTo>
                  <a:pt x="109600" y="13334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26">
            <a:extLst>
              <a:ext uri="{FF2B5EF4-FFF2-40B4-BE49-F238E27FC236}">
                <a16:creationId xmlns:a16="http://schemas.microsoft.com/office/drawing/2014/main" id="{6F536908-E7CA-4992-B792-790714004BD1}"/>
              </a:ext>
            </a:extLst>
          </p:cNvPr>
          <p:cNvSpPr txBox="1"/>
          <p:nvPr/>
        </p:nvSpPr>
        <p:spPr>
          <a:xfrm>
            <a:off x="7442707" y="3627501"/>
            <a:ext cx="10585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91795" algn="l"/>
                <a:tab pos="894715" algn="l"/>
              </a:tabLst>
            </a:pPr>
            <a:r>
              <a:rPr sz="2800" spc="-50" dirty="0">
                <a:latin typeface="Cambria Math"/>
                <a:cs typeface="Cambria Math"/>
              </a:rPr>
              <a:t>𝐹</a:t>
            </a:r>
            <a:r>
              <a:rPr sz="2800" dirty="0">
                <a:latin typeface="Cambria Math"/>
                <a:cs typeface="Cambria Math"/>
              </a:rPr>
              <a:t>	</a:t>
            </a:r>
            <a:r>
              <a:rPr lang="en-US" sz="2800" spc="-50" dirty="0">
                <a:latin typeface="Cambria Math"/>
                <a:cs typeface="Cambria Math"/>
              </a:rPr>
              <a:t>𝑥</a:t>
            </a:r>
            <a:r>
              <a:rPr sz="2800" dirty="0">
                <a:latin typeface="Cambria Math"/>
                <a:cs typeface="Cambria Math"/>
              </a:rPr>
              <a:t>	</a:t>
            </a:r>
            <a:r>
              <a:rPr sz="2800" spc="-50" dirty="0">
                <a:latin typeface="Cambria Math"/>
                <a:cs typeface="Cambria Math"/>
              </a:rPr>
              <a:t>?</a:t>
            </a:r>
            <a:endParaRPr sz="2800" dirty="0">
              <a:latin typeface="Cambria Math"/>
              <a:cs typeface="Cambria Math"/>
            </a:endParaRPr>
          </a:p>
        </p:txBody>
      </p:sp>
      <p:grpSp>
        <p:nvGrpSpPr>
          <p:cNvPr id="38" name="object 2">
            <a:extLst>
              <a:ext uri="{FF2B5EF4-FFF2-40B4-BE49-F238E27FC236}">
                <a16:creationId xmlns:a16="http://schemas.microsoft.com/office/drawing/2014/main" id="{EC838FDA-F0A7-4687-9B03-0CCFAD4BB981}"/>
              </a:ext>
            </a:extLst>
          </p:cNvPr>
          <p:cNvGrpSpPr/>
          <p:nvPr/>
        </p:nvGrpSpPr>
        <p:grpSpPr>
          <a:xfrm>
            <a:off x="4575024" y="1584683"/>
            <a:ext cx="692150" cy="692150"/>
            <a:chOff x="832230" y="2907663"/>
            <a:chExt cx="692150" cy="692150"/>
          </a:xfrm>
        </p:grpSpPr>
        <p:sp>
          <p:nvSpPr>
            <p:cNvPr id="39" name="object 3">
              <a:extLst>
                <a:ext uri="{FF2B5EF4-FFF2-40B4-BE49-F238E27FC236}">
                  <a16:creationId xmlns:a16="http://schemas.microsoft.com/office/drawing/2014/main" id="{F999070F-257F-49EF-A8D1-0AE80D1895EE}"/>
                </a:ext>
              </a:extLst>
            </p:cNvPr>
            <p:cNvSpPr/>
            <p:nvPr/>
          </p:nvSpPr>
          <p:spPr>
            <a:xfrm>
              <a:off x="846154" y="2925317"/>
              <a:ext cx="662305" cy="664210"/>
            </a:xfrm>
            <a:custGeom>
              <a:avLst/>
              <a:gdLst/>
              <a:ahLst/>
              <a:cxnLst/>
              <a:rect l="l" t="t" r="r" b="b"/>
              <a:pathLst>
                <a:path w="662305" h="664210">
                  <a:moveTo>
                    <a:pt x="331897" y="0"/>
                  </a:moveTo>
                  <a:lnTo>
                    <a:pt x="279994" y="5295"/>
                  </a:lnTo>
                  <a:lnTo>
                    <a:pt x="231613" y="15061"/>
                  </a:lnTo>
                  <a:lnTo>
                    <a:pt x="187028" y="29164"/>
                  </a:lnTo>
                  <a:lnTo>
                    <a:pt x="146514" y="47469"/>
                  </a:lnTo>
                  <a:lnTo>
                    <a:pt x="110346" y="69844"/>
                  </a:lnTo>
                  <a:lnTo>
                    <a:pt x="78799" y="96154"/>
                  </a:lnTo>
                  <a:lnTo>
                    <a:pt x="52148" y="126267"/>
                  </a:lnTo>
                  <a:lnTo>
                    <a:pt x="30667" y="160048"/>
                  </a:lnTo>
                  <a:lnTo>
                    <a:pt x="14632" y="197363"/>
                  </a:lnTo>
                  <a:lnTo>
                    <a:pt x="4318" y="238080"/>
                  </a:lnTo>
                  <a:lnTo>
                    <a:pt x="0" y="282065"/>
                  </a:lnTo>
                  <a:lnTo>
                    <a:pt x="1951" y="329184"/>
                  </a:lnTo>
                  <a:lnTo>
                    <a:pt x="8118" y="379038"/>
                  </a:lnTo>
                  <a:lnTo>
                    <a:pt x="19367" y="425809"/>
                  </a:lnTo>
                  <a:lnTo>
                    <a:pt x="35591" y="469195"/>
                  </a:lnTo>
                  <a:lnTo>
                    <a:pt x="56685" y="508895"/>
                  </a:lnTo>
                  <a:lnTo>
                    <a:pt x="82545" y="544610"/>
                  </a:lnTo>
                  <a:lnTo>
                    <a:pt x="113066" y="576039"/>
                  </a:lnTo>
                  <a:lnTo>
                    <a:pt x="148142" y="602881"/>
                  </a:lnTo>
                  <a:lnTo>
                    <a:pt x="187668" y="624835"/>
                  </a:lnTo>
                  <a:lnTo>
                    <a:pt x="231540" y="641601"/>
                  </a:lnTo>
                  <a:lnTo>
                    <a:pt x="279651" y="652879"/>
                  </a:lnTo>
                  <a:lnTo>
                    <a:pt x="331897" y="658368"/>
                  </a:lnTo>
                  <a:lnTo>
                    <a:pt x="374718" y="663974"/>
                  </a:lnTo>
                  <a:lnTo>
                    <a:pt x="415472" y="661729"/>
                  </a:lnTo>
                  <a:lnTo>
                    <a:pt x="453942" y="652188"/>
                  </a:lnTo>
                  <a:lnTo>
                    <a:pt x="489913" y="635903"/>
                  </a:lnTo>
                  <a:lnTo>
                    <a:pt x="523170" y="613426"/>
                  </a:lnTo>
                  <a:lnTo>
                    <a:pt x="553496" y="585311"/>
                  </a:lnTo>
                  <a:lnTo>
                    <a:pt x="580677" y="552110"/>
                  </a:lnTo>
                  <a:lnTo>
                    <a:pt x="604496" y="514378"/>
                  </a:lnTo>
                  <a:lnTo>
                    <a:pt x="624737" y="472666"/>
                  </a:lnTo>
                  <a:lnTo>
                    <a:pt x="641186" y="427527"/>
                  </a:lnTo>
                  <a:lnTo>
                    <a:pt x="653627" y="379516"/>
                  </a:lnTo>
                  <a:lnTo>
                    <a:pt x="661843" y="329184"/>
                  </a:lnTo>
                  <a:lnTo>
                    <a:pt x="656574" y="280706"/>
                  </a:lnTo>
                  <a:lnTo>
                    <a:pt x="646036" y="234568"/>
                  </a:lnTo>
                  <a:lnTo>
                    <a:pt x="630335" y="191227"/>
                  </a:lnTo>
                  <a:lnTo>
                    <a:pt x="609582" y="151139"/>
                  </a:lnTo>
                  <a:lnTo>
                    <a:pt x="583883" y="114762"/>
                  </a:lnTo>
                  <a:lnTo>
                    <a:pt x="553347" y="82551"/>
                  </a:lnTo>
                  <a:lnTo>
                    <a:pt x="518082" y="54965"/>
                  </a:lnTo>
                  <a:lnTo>
                    <a:pt x="478196" y="32460"/>
                  </a:lnTo>
                  <a:lnTo>
                    <a:pt x="433798" y="15493"/>
                  </a:lnTo>
                  <a:lnTo>
                    <a:pt x="384996" y="4521"/>
                  </a:lnTo>
                  <a:lnTo>
                    <a:pt x="331897" y="0"/>
                  </a:lnTo>
                  <a:close/>
                </a:path>
              </a:pathLst>
            </a:custGeom>
            <a:solidFill>
              <a:srgbClr val="002F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">
              <a:extLst>
                <a:ext uri="{FF2B5EF4-FFF2-40B4-BE49-F238E27FC236}">
                  <a16:creationId xmlns:a16="http://schemas.microsoft.com/office/drawing/2014/main" id="{358ADE07-4CC6-4213-87A8-18AE02DDE0EE}"/>
                </a:ext>
              </a:extLst>
            </p:cNvPr>
            <p:cNvSpPr/>
            <p:nvPr/>
          </p:nvSpPr>
          <p:spPr>
            <a:xfrm>
              <a:off x="848105" y="2923538"/>
              <a:ext cx="660400" cy="660400"/>
            </a:xfrm>
            <a:custGeom>
              <a:avLst/>
              <a:gdLst/>
              <a:ahLst/>
              <a:cxnLst/>
              <a:rect l="l" t="t" r="r" b="b"/>
              <a:pathLst>
                <a:path w="660400" h="660400">
                  <a:moveTo>
                    <a:pt x="0" y="330963"/>
                  </a:moveTo>
                  <a:lnTo>
                    <a:pt x="9001" y="282393"/>
                  </a:lnTo>
                  <a:lnTo>
                    <a:pt x="23277" y="234941"/>
                  </a:lnTo>
                  <a:lnTo>
                    <a:pt x="42470" y="189475"/>
                  </a:lnTo>
                  <a:lnTo>
                    <a:pt x="66219" y="146867"/>
                  </a:lnTo>
                  <a:lnTo>
                    <a:pt x="94167" y="107988"/>
                  </a:lnTo>
                  <a:lnTo>
                    <a:pt x="125955" y="73708"/>
                  </a:lnTo>
                  <a:lnTo>
                    <a:pt x="161225" y="44899"/>
                  </a:lnTo>
                  <a:lnTo>
                    <a:pt x="199617" y="22430"/>
                  </a:lnTo>
                  <a:lnTo>
                    <a:pt x="240774" y="7174"/>
                  </a:lnTo>
                  <a:lnTo>
                    <a:pt x="284336" y="0"/>
                  </a:lnTo>
                  <a:lnTo>
                    <a:pt x="329946" y="1779"/>
                  </a:lnTo>
                  <a:lnTo>
                    <a:pt x="370217" y="4700"/>
                  </a:lnTo>
                  <a:lnTo>
                    <a:pt x="410324" y="15763"/>
                  </a:lnTo>
                  <a:lnTo>
                    <a:pt x="449637" y="34054"/>
                  </a:lnTo>
                  <a:lnTo>
                    <a:pt x="487524" y="58660"/>
                  </a:lnTo>
                  <a:lnTo>
                    <a:pt x="523357" y="88667"/>
                  </a:lnTo>
                  <a:lnTo>
                    <a:pt x="556503" y="123162"/>
                  </a:lnTo>
                  <a:lnTo>
                    <a:pt x="586334" y="161230"/>
                  </a:lnTo>
                  <a:lnTo>
                    <a:pt x="612219" y="201958"/>
                  </a:lnTo>
                  <a:lnTo>
                    <a:pt x="633527" y="244431"/>
                  </a:lnTo>
                  <a:lnTo>
                    <a:pt x="649628" y="287738"/>
                  </a:lnTo>
                  <a:lnTo>
                    <a:pt x="659891" y="330963"/>
                  </a:lnTo>
                  <a:lnTo>
                    <a:pt x="655719" y="375642"/>
                  </a:lnTo>
                  <a:lnTo>
                    <a:pt x="644630" y="420065"/>
                  </a:lnTo>
                  <a:lnTo>
                    <a:pt x="627209" y="463334"/>
                  </a:lnTo>
                  <a:lnTo>
                    <a:pt x="604039" y="504551"/>
                  </a:lnTo>
                  <a:lnTo>
                    <a:pt x="575705" y="542817"/>
                  </a:lnTo>
                  <a:lnTo>
                    <a:pt x="542790" y="577234"/>
                  </a:lnTo>
                  <a:lnTo>
                    <a:pt x="505879" y="606904"/>
                  </a:lnTo>
                  <a:lnTo>
                    <a:pt x="465555" y="630929"/>
                  </a:lnTo>
                  <a:lnTo>
                    <a:pt x="422402" y="648409"/>
                  </a:lnTo>
                  <a:lnTo>
                    <a:pt x="377004" y="658448"/>
                  </a:lnTo>
                  <a:lnTo>
                    <a:pt x="329946" y="660147"/>
                  </a:lnTo>
                  <a:lnTo>
                    <a:pt x="285980" y="659213"/>
                  </a:lnTo>
                  <a:lnTo>
                    <a:pt x="242657" y="650537"/>
                  </a:lnTo>
                  <a:lnTo>
                    <a:pt x="200693" y="634769"/>
                  </a:lnTo>
                  <a:lnTo>
                    <a:pt x="160805" y="612555"/>
                  </a:lnTo>
                  <a:lnTo>
                    <a:pt x="123711" y="584542"/>
                  </a:lnTo>
                  <a:lnTo>
                    <a:pt x="90129" y="551379"/>
                  </a:lnTo>
                  <a:lnTo>
                    <a:pt x="60776" y="513712"/>
                  </a:lnTo>
                  <a:lnTo>
                    <a:pt x="36369" y="472190"/>
                  </a:lnTo>
                  <a:lnTo>
                    <a:pt x="17626" y="427459"/>
                  </a:lnTo>
                  <a:lnTo>
                    <a:pt x="5263" y="380168"/>
                  </a:lnTo>
                  <a:lnTo>
                    <a:pt x="0" y="330963"/>
                  </a:lnTo>
                  <a:close/>
                </a:path>
              </a:pathLst>
            </a:custGeom>
            <a:ln w="31750">
              <a:solidFill>
                <a:srgbClr val="002F5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" name="object 5">
            <a:extLst>
              <a:ext uri="{FF2B5EF4-FFF2-40B4-BE49-F238E27FC236}">
                <a16:creationId xmlns:a16="http://schemas.microsoft.com/office/drawing/2014/main" id="{92D85F43-CEBA-4AF4-8135-50EDA0845432}"/>
              </a:ext>
            </a:extLst>
          </p:cNvPr>
          <p:cNvGrpSpPr/>
          <p:nvPr/>
        </p:nvGrpSpPr>
        <p:grpSpPr>
          <a:xfrm>
            <a:off x="5250791" y="1590788"/>
            <a:ext cx="1288415" cy="693420"/>
            <a:chOff x="1507997" y="2913768"/>
            <a:chExt cx="1288415" cy="693420"/>
          </a:xfrm>
        </p:grpSpPr>
        <p:sp>
          <p:nvSpPr>
            <p:cNvPr id="42" name="object 6">
              <a:extLst>
                <a:ext uri="{FF2B5EF4-FFF2-40B4-BE49-F238E27FC236}">
                  <a16:creationId xmlns:a16="http://schemas.microsoft.com/office/drawing/2014/main" id="{91DBE53A-4654-45B1-934F-76993EE9297D}"/>
                </a:ext>
              </a:extLst>
            </p:cNvPr>
            <p:cNvSpPr/>
            <p:nvPr/>
          </p:nvSpPr>
          <p:spPr>
            <a:xfrm>
              <a:off x="2120216" y="2931414"/>
              <a:ext cx="660400" cy="666115"/>
            </a:xfrm>
            <a:custGeom>
              <a:avLst/>
              <a:gdLst/>
              <a:ahLst/>
              <a:cxnLst/>
              <a:rect l="l" t="t" r="r" b="b"/>
              <a:pathLst>
                <a:path w="660400" h="666114">
                  <a:moveTo>
                    <a:pt x="331137" y="0"/>
                  </a:moveTo>
                  <a:lnTo>
                    <a:pt x="279364" y="5303"/>
                  </a:lnTo>
                  <a:lnTo>
                    <a:pt x="231100" y="15091"/>
                  </a:lnTo>
                  <a:lnTo>
                    <a:pt x="186619" y="29229"/>
                  </a:lnTo>
                  <a:lnTo>
                    <a:pt x="146197" y="47582"/>
                  </a:lnTo>
                  <a:lnTo>
                    <a:pt x="110109" y="70015"/>
                  </a:lnTo>
                  <a:lnTo>
                    <a:pt x="78629" y="96392"/>
                  </a:lnTo>
                  <a:lnTo>
                    <a:pt x="52034" y="126580"/>
                  </a:lnTo>
                  <a:lnTo>
                    <a:pt x="30599" y="160443"/>
                  </a:lnTo>
                  <a:lnTo>
                    <a:pt x="14597" y="197846"/>
                  </a:lnTo>
                  <a:lnTo>
                    <a:pt x="4306" y="238654"/>
                  </a:lnTo>
                  <a:lnTo>
                    <a:pt x="0" y="282732"/>
                  </a:lnTo>
                  <a:lnTo>
                    <a:pt x="1953" y="329946"/>
                  </a:lnTo>
                  <a:lnTo>
                    <a:pt x="8094" y="379904"/>
                  </a:lnTo>
                  <a:lnTo>
                    <a:pt x="19312" y="426776"/>
                  </a:lnTo>
                  <a:lnTo>
                    <a:pt x="35499" y="470261"/>
                  </a:lnTo>
                  <a:lnTo>
                    <a:pt x="56550" y="510055"/>
                  </a:lnTo>
                  <a:lnTo>
                    <a:pt x="82358" y="545856"/>
                  </a:lnTo>
                  <a:lnTo>
                    <a:pt x="112816" y="577362"/>
                  </a:lnTo>
                  <a:lnTo>
                    <a:pt x="147818" y="604272"/>
                  </a:lnTo>
                  <a:lnTo>
                    <a:pt x="187258" y="626282"/>
                  </a:lnTo>
                  <a:lnTo>
                    <a:pt x="231029" y="643090"/>
                  </a:lnTo>
                  <a:lnTo>
                    <a:pt x="279024" y="654394"/>
                  </a:lnTo>
                  <a:lnTo>
                    <a:pt x="331137" y="659891"/>
                  </a:lnTo>
                  <a:lnTo>
                    <a:pt x="373866" y="665519"/>
                  </a:lnTo>
                  <a:lnTo>
                    <a:pt x="414532" y="663276"/>
                  </a:lnTo>
                  <a:lnTo>
                    <a:pt x="452920" y="653718"/>
                  </a:lnTo>
                  <a:lnTo>
                    <a:pt x="488815" y="637398"/>
                  </a:lnTo>
                  <a:lnTo>
                    <a:pt x="522000" y="614872"/>
                  </a:lnTo>
                  <a:lnTo>
                    <a:pt x="552260" y="586692"/>
                  </a:lnTo>
                  <a:lnTo>
                    <a:pt x="579379" y="553414"/>
                  </a:lnTo>
                  <a:lnTo>
                    <a:pt x="603143" y="515591"/>
                  </a:lnTo>
                  <a:lnTo>
                    <a:pt x="623334" y="473779"/>
                  </a:lnTo>
                  <a:lnTo>
                    <a:pt x="639738" y="428531"/>
                  </a:lnTo>
                  <a:lnTo>
                    <a:pt x="652139" y="380402"/>
                  </a:lnTo>
                  <a:lnTo>
                    <a:pt x="660321" y="329946"/>
                  </a:lnTo>
                  <a:lnTo>
                    <a:pt x="655059" y="281364"/>
                  </a:lnTo>
                  <a:lnTo>
                    <a:pt x="644539" y="235124"/>
                  </a:lnTo>
                  <a:lnTo>
                    <a:pt x="628870" y="191685"/>
                  </a:lnTo>
                  <a:lnTo>
                    <a:pt x="608160" y="151504"/>
                  </a:lnTo>
                  <a:lnTo>
                    <a:pt x="582518" y="115040"/>
                  </a:lnTo>
                  <a:lnTo>
                    <a:pt x="552051" y="82752"/>
                  </a:lnTo>
                  <a:lnTo>
                    <a:pt x="516868" y="55098"/>
                  </a:lnTo>
                  <a:lnTo>
                    <a:pt x="477077" y="32538"/>
                  </a:lnTo>
                  <a:lnTo>
                    <a:pt x="432786" y="15529"/>
                  </a:lnTo>
                  <a:lnTo>
                    <a:pt x="384103" y="4530"/>
                  </a:lnTo>
                  <a:lnTo>
                    <a:pt x="331137" y="0"/>
                  </a:lnTo>
                  <a:close/>
                </a:path>
              </a:pathLst>
            </a:custGeom>
            <a:solidFill>
              <a:srgbClr val="B3A2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7">
              <a:extLst>
                <a:ext uri="{FF2B5EF4-FFF2-40B4-BE49-F238E27FC236}">
                  <a16:creationId xmlns:a16="http://schemas.microsoft.com/office/drawing/2014/main" id="{564D6158-A377-4B0C-876E-ABBF17380B23}"/>
                </a:ext>
              </a:extLst>
            </p:cNvPr>
            <p:cNvSpPr/>
            <p:nvPr/>
          </p:nvSpPr>
          <p:spPr>
            <a:xfrm>
              <a:off x="2122169" y="2929643"/>
              <a:ext cx="658495" cy="661670"/>
            </a:xfrm>
            <a:custGeom>
              <a:avLst/>
              <a:gdLst/>
              <a:ahLst/>
              <a:cxnLst/>
              <a:rect l="l" t="t" r="r" b="b"/>
              <a:pathLst>
                <a:path w="658494" h="661670">
                  <a:moveTo>
                    <a:pt x="0" y="331716"/>
                  </a:moveTo>
                  <a:lnTo>
                    <a:pt x="8983" y="283043"/>
                  </a:lnTo>
                  <a:lnTo>
                    <a:pt x="23227" y="235488"/>
                  </a:lnTo>
                  <a:lnTo>
                    <a:pt x="42374" y="189924"/>
                  </a:lnTo>
                  <a:lnTo>
                    <a:pt x="66066" y="147222"/>
                  </a:lnTo>
                  <a:lnTo>
                    <a:pt x="93947" y="108257"/>
                  </a:lnTo>
                  <a:lnTo>
                    <a:pt x="125659" y="73899"/>
                  </a:lnTo>
                  <a:lnTo>
                    <a:pt x="160845" y="45022"/>
                  </a:lnTo>
                  <a:lnTo>
                    <a:pt x="199148" y="22498"/>
                  </a:lnTo>
                  <a:lnTo>
                    <a:pt x="240210" y="7200"/>
                  </a:lnTo>
                  <a:lnTo>
                    <a:pt x="283674" y="0"/>
                  </a:lnTo>
                  <a:lnTo>
                    <a:pt x="329184" y="1770"/>
                  </a:lnTo>
                  <a:lnTo>
                    <a:pt x="369354" y="4700"/>
                  </a:lnTo>
                  <a:lnTo>
                    <a:pt x="409367" y="15789"/>
                  </a:lnTo>
                  <a:lnTo>
                    <a:pt x="448591" y="34122"/>
                  </a:lnTo>
                  <a:lnTo>
                    <a:pt x="486397" y="58784"/>
                  </a:lnTo>
                  <a:lnTo>
                    <a:pt x="522154" y="88859"/>
                  </a:lnTo>
                  <a:lnTo>
                    <a:pt x="555231" y="123431"/>
                  </a:lnTo>
                  <a:lnTo>
                    <a:pt x="584999" y="161585"/>
                  </a:lnTo>
                  <a:lnTo>
                    <a:pt x="610827" y="202406"/>
                  </a:lnTo>
                  <a:lnTo>
                    <a:pt x="632085" y="244979"/>
                  </a:lnTo>
                  <a:lnTo>
                    <a:pt x="648141" y="288387"/>
                  </a:lnTo>
                  <a:lnTo>
                    <a:pt x="658368" y="331716"/>
                  </a:lnTo>
                  <a:lnTo>
                    <a:pt x="654204" y="376498"/>
                  </a:lnTo>
                  <a:lnTo>
                    <a:pt x="643142" y="421024"/>
                  </a:lnTo>
                  <a:lnTo>
                    <a:pt x="625762" y="464391"/>
                  </a:lnTo>
                  <a:lnTo>
                    <a:pt x="602648" y="505701"/>
                  </a:lnTo>
                  <a:lnTo>
                    <a:pt x="574381" y="544054"/>
                  </a:lnTo>
                  <a:lnTo>
                    <a:pt x="541544" y="578549"/>
                  </a:lnTo>
                  <a:lnTo>
                    <a:pt x="504719" y="608286"/>
                  </a:lnTo>
                  <a:lnTo>
                    <a:pt x="464489" y="632366"/>
                  </a:lnTo>
                  <a:lnTo>
                    <a:pt x="421434" y="649889"/>
                  </a:lnTo>
                  <a:lnTo>
                    <a:pt x="376138" y="659954"/>
                  </a:lnTo>
                  <a:lnTo>
                    <a:pt x="329184" y="661662"/>
                  </a:lnTo>
                  <a:lnTo>
                    <a:pt x="285314" y="660718"/>
                  </a:lnTo>
                  <a:lnTo>
                    <a:pt x="242091" y="652017"/>
                  </a:lnTo>
                  <a:lnTo>
                    <a:pt x="200226" y="636207"/>
                  </a:lnTo>
                  <a:lnTo>
                    <a:pt x="160436" y="613937"/>
                  </a:lnTo>
                  <a:lnTo>
                    <a:pt x="123435" y="585857"/>
                  </a:lnTo>
                  <a:lnTo>
                    <a:pt x="89937" y="552616"/>
                  </a:lnTo>
                  <a:lnTo>
                    <a:pt x="60656" y="514862"/>
                  </a:lnTo>
                  <a:lnTo>
                    <a:pt x="36308" y="473247"/>
                  </a:lnTo>
                  <a:lnTo>
                    <a:pt x="17606" y="428418"/>
                  </a:lnTo>
                  <a:lnTo>
                    <a:pt x="5265" y="381024"/>
                  </a:lnTo>
                  <a:lnTo>
                    <a:pt x="0" y="331716"/>
                  </a:lnTo>
                  <a:close/>
                </a:path>
              </a:pathLst>
            </a:custGeom>
            <a:ln w="31750">
              <a:solidFill>
                <a:srgbClr val="002F5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8">
              <a:extLst>
                <a:ext uri="{FF2B5EF4-FFF2-40B4-BE49-F238E27FC236}">
                  <a16:creationId xmlns:a16="http://schemas.microsoft.com/office/drawing/2014/main" id="{1A1478C8-2FC7-4A96-9EC4-0B49B4B73EE2}"/>
                </a:ext>
              </a:extLst>
            </p:cNvPr>
            <p:cNvSpPr/>
            <p:nvPr/>
          </p:nvSpPr>
          <p:spPr>
            <a:xfrm>
              <a:off x="1507997" y="3183233"/>
              <a:ext cx="597535" cy="142875"/>
            </a:xfrm>
            <a:custGeom>
              <a:avLst/>
              <a:gdLst/>
              <a:ahLst/>
              <a:cxnLst/>
              <a:rect l="l" t="t" r="r" b="b"/>
              <a:pathLst>
                <a:path w="597535" h="142875">
                  <a:moveTo>
                    <a:pt x="534043" y="71268"/>
                  </a:moveTo>
                  <a:lnTo>
                    <a:pt x="462279" y="113178"/>
                  </a:lnTo>
                  <a:lnTo>
                    <a:pt x="457547" y="117320"/>
                  </a:lnTo>
                  <a:lnTo>
                    <a:pt x="454898" y="122783"/>
                  </a:lnTo>
                  <a:lnTo>
                    <a:pt x="454511" y="128841"/>
                  </a:lnTo>
                  <a:lnTo>
                    <a:pt x="456565" y="134768"/>
                  </a:lnTo>
                  <a:lnTo>
                    <a:pt x="460706" y="139501"/>
                  </a:lnTo>
                  <a:lnTo>
                    <a:pt x="466169" y="142150"/>
                  </a:lnTo>
                  <a:lnTo>
                    <a:pt x="472227" y="142537"/>
                  </a:lnTo>
                  <a:lnTo>
                    <a:pt x="478154" y="140483"/>
                  </a:lnTo>
                  <a:lnTo>
                    <a:pt x="569762" y="87143"/>
                  </a:lnTo>
                  <a:lnTo>
                    <a:pt x="565404" y="87143"/>
                  </a:lnTo>
                  <a:lnTo>
                    <a:pt x="565404" y="84984"/>
                  </a:lnTo>
                  <a:lnTo>
                    <a:pt x="557529" y="84984"/>
                  </a:lnTo>
                  <a:lnTo>
                    <a:pt x="534043" y="71268"/>
                  </a:lnTo>
                  <a:close/>
                </a:path>
                <a:path w="597535" h="142875">
                  <a:moveTo>
                    <a:pt x="506860" y="55393"/>
                  </a:moveTo>
                  <a:lnTo>
                    <a:pt x="0" y="55393"/>
                  </a:lnTo>
                  <a:lnTo>
                    <a:pt x="0" y="87143"/>
                  </a:lnTo>
                  <a:lnTo>
                    <a:pt x="506860" y="87143"/>
                  </a:lnTo>
                  <a:lnTo>
                    <a:pt x="534043" y="71268"/>
                  </a:lnTo>
                  <a:lnTo>
                    <a:pt x="506860" y="55393"/>
                  </a:lnTo>
                  <a:close/>
                </a:path>
                <a:path w="597535" h="142875">
                  <a:moveTo>
                    <a:pt x="569762" y="55393"/>
                  </a:moveTo>
                  <a:lnTo>
                    <a:pt x="565404" y="55393"/>
                  </a:lnTo>
                  <a:lnTo>
                    <a:pt x="565404" y="87143"/>
                  </a:lnTo>
                  <a:lnTo>
                    <a:pt x="569762" y="87143"/>
                  </a:lnTo>
                  <a:lnTo>
                    <a:pt x="597027" y="71268"/>
                  </a:lnTo>
                  <a:lnTo>
                    <a:pt x="569762" y="55393"/>
                  </a:lnTo>
                  <a:close/>
                </a:path>
                <a:path w="597535" h="142875">
                  <a:moveTo>
                    <a:pt x="557529" y="57552"/>
                  </a:moveTo>
                  <a:lnTo>
                    <a:pt x="534043" y="71268"/>
                  </a:lnTo>
                  <a:lnTo>
                    <a:pt x="557529" y="84984"/>
                  </a:lnTo>
                  <a:lnTo>
                    <a:pt x="557529" y="57552"/>
                  </a:lnTo>
                  <a:close/>
                </a:path>
                <a:path w="597535" h="142875">
                  <a:moveTo>
                    <a:pt x="565404" y="57552"/>
                  </a:moveTo>
                  <a:lnTo>
                    <a:pt x="557529" y="57552"/>
                  </a:lnTo>
                  <a:lnTo>
                    <a:pt x="557529" y="84984"/>
                  </a:lnTo>
                  <a:lnTo>
                    <a:pt x="565404" y="84984"/>
                  </a:lnTo>
                  <a:lnTo>
                    <a:pt x="565404" y="57552"/>
                  </a:lnTo>
                  <a:close/>
                </a:path>
                <a:path w="597535" h="142875">
                  <a:moveTo>
                    <a:pt x="472227" y="0"/>
                  </a:moveTo>
                  <a:lnTo>
                    <a:pt x="466169" y="386"/>
                  </a:lnTo>
                  <a:lnTo>
                    <a:pt x="460706" y="3036"/>
                  </a:lnTo>
                  <a:lnTo>
                    <a:pt x="456565" y="7768"/>
                  </a:lnTo>
                  <a:lnTo>
                    <a:pt x="454511" y="13696"/>
                  </a:lnTo>
                  <a:lnTo>
                    <a:pt x="454898" y="19754"/>
                  </a:lnTo>
                  <a:lnTo>
                    <a:pt x="457547" y="25217"/>
                  </a:lnTo>
                  <a:lnTo>
                    <a:pt x="462279" y="29358"/>
                  </a:lnTo>
                  <a:lnTo>
                    <a:pt x="534043" y="71268"/>
                  </a:lnTo>
                  <a:lnTo>
                    <a:pt x="557529" y="57552"/>
                  </a:lnTo>
                  <a:lnTo>
                    <a:pt x="565404" y="57552"/>
                  </a:lnTo>
                  <a:lnTo>
                    <a:pt x="565404" y="55393"/>
                  </a:lnTo>
                  <a:lnTo>
                    <a:pt x="569762" y="55393"/>
                  </a:lnTo>
                  <a:lnTo>
                    <a:pt x="478154" y="2053"/>
                  </a:lnTo>
                  <a:lnTo>
                    <a:pt x="472227" y="0"/>
                  </a:lnTo>
                  <a:close/>
                </a:path>
              </a:pathLst>
            </a:custGeom>
            <a:solidFill>
              <a:srgbClr val="002F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18">
            <a:extLst>
              <a:ext uri="{FF2B5EF4-FFF2-40B4-BE49-F238E27FC236}">
                <a16:creationId xmlns:a16="http://schemas.microsoft.com/office/drawing/2014/main" id="{D553D607-6391-407E-B38C-2A145351C21C}"/>
              </a:ext>
            </a:extLst>
          </p:cNvPr>
          <p:cNvSpPr txBox="1"/>
          <p:nvPr/>
        </p:nvSpPr>
        <p:spPr>
          <a:xfrm>
            <a:off x="4764215" y="1745342"/>
            <a:ext cx="216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65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46" name="object 18">
            <a:extLst>
              <a:ext uri="{FF2B5EF4-FFF2-40B4-BE49-F238E27FC236}">
                <a16:creationId xmlns:a16="http://schemas.microsoft.com/office/drawing/2014/main" id="{D094653D-6A65-4F54-BD2E-B41AA810E3AC}"/>
              </a:ext>
            </a:extLst>
          </p:cNvPr>
          <p:cNvSpPr txBox="1"/>
          <p:nvPr/>
        </p:nvSpPr>
        <p:spPr>
          <a:xfrm>
            <a:off x="6074292" y="1686780"/>
            <a:ext cx="216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16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endParaRPr sz="2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6653" y="4625536"/>
            <a:ext cx="4751502" cy="64181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88924" y="5343890"/>
            <a:ext cx="682463" cy="38343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907178" y="5547907"/>
            <a:ext cx="165735" cy="506095"/>
            <a:chOff x="3907178" y="5547907"/>
            <a:chExt cx="165735" cy="506095"/>
          </a:xfrm>
        </p:grpSpPr>
        <p:sp>
          <p:nvSpPr>
            <p:cNvPr id="5" name="object 5"/>
            <p:cNvSpPr/>
            <p:nvPr/>
          </p:nvSpPr>
          <p:spPr>
            <a:xfrm>
              <a:off x="3977342" y="5547907"/>
              <a:ext cx="25400" cy="481330"/>
            </a:xfrm>
            <a:custGeom>
              <a:avLst/>
              <a:gdLst/>
              <a:ahLst/>
              <a:cxnLst/>
              <a:rect l="l" t="t" r="r" b="b"/>
              <a:pathLst>
                <a:path w="25400" h="481329">
                  <a:moveTo>
                    <a:pt x="24691" y="0"/>
                  </a:moveTo>
                  <a:lnTo>
                    <a:pt x="0" y="20"/>
                  </a:lnTo>
                  <a:lnTo>
                    <a:pt x="411" y="480923"/>
                  </a:lnTo>
                  <a:lnTo>
                    <a:pt x="25102" y="480902"/>
                  </a:lnTo>
                  <a:lnTo>
                    <a:pt x="24691" y="0"/>
                  </a:lnTo>
                  <a:close/>
                </a:path>
              </a:pathLst>
            </a:custGeom>
            <a:solidFill>
              <a:srgbClr val="002F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07178" y="5897887"/>
              <a:ext cx="165636" cy="155581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3773473" y="5537453"/>
            <a:ext cx="485140" cy="984885"/>
            <a:chOff x="3773473" y="5537453"/>
            <a:chExt cx="485140" cy="984885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73473" y="6109713"/>
              <a:ext cx="412471" cy="41206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125468" y="5537453"/>
              <a:ext cx="132715" cy="556895"/>
            </a:xfrm>
            <a:custGeom>
              <a:avLst/>
              <a:gdLst/>
              <a:ahLst/>
              <a:cxnLst/>
              <a:rect l="l" t="t" r="r" b="b"/>
              <a:pathLst>
                <a:path w="132714" h="556895">
                  <a:moveTo>
                    <a:pt x="15875" y="426389"/>
                  </a:moveTo>
                  <a:lnTo>
                    <a:pt x="9144" y="430364"/>
                  </a:lnTo>
                  <a:lnTo>
                    <a:pt x="2286" y="434340"/>
                  </a:lnTo>
                  <a:lnTo>
                    <a:pt x="0" y="443090"/>
                  </a:lnTo>
                  <a:lnTo>
                    <a:pt x="3937" y="449897"/>
                  </a:lnTo>
                  <a:lnTo>
                    <a:pt x="66294" y="556780"/>
                  </a:lnTo>
                  <a:lnTo>
                    <a:pt x="82831" y="528434"/>
                  </a:lnTo>
                  <a:lnTo>
                    <a:pt x="52070" y="528434"/>
                  </a:lnTo>
                  <a:lnTo>
                    <a:pt x="51955" y="475564"/>
                  </a:lnTo>
                  <a:lnTo>
                    <a:pt x="28575" y="435508"/>
                  </a:lnTo>
                  <a:lnTo>
                    <a:pt x="24637" y="428688"/>
                  </a:lnTo>
                  <a:lnTo>
                    <a:pt x="15875" y="426389"/>
                  </a:lnTo>
                  <a:close/>
                </a:path>
                <a:path w="132714" h="556895">
                  <a:moveTo>
                    <a:pt x="52057" y="475738"/>
                  </a:moveTo>
                  <a:lnTo>
                    <a:pt x="52070" y="528434"/>
                  </a:lnTo>
                  <a:lnTo>
                    <a:pt x="80645" y="528434"/>
                  </a:lnTo>
                  <a:lnTo>
                    <a:pt x="80643" y="521233"/>
                  </a:lnTo>
                  <a:lnTo>
                    <a:pt x="53975" y="521233"/>
                  </a:lnTo>
                  <a:lnTo>
                    <a:pt x="66293" y="500128"/>
                  </a:lnTo>
                  <a:lnTo>
                    <a:pt x="52057" y="475738"/>
                  </a:lnTo>
                  <a:close/>
                </a:path>
                <a:path w="132714" h="556895">
                  <a:moveTo>
                    <a:pt x="116712" y="426389"/>
                  </a:moveTo>
                  <a:lnTo>
                    <a:pt x="107950" y="428688"/>
                  </a:lnTo>
                  <a:lnTo>
                    <a:pt x="104012" y="435508"/>
                  </a:lnTo>
                  <a:lnTo>
                    <a:pt x="80632" y="475564"/>
                  </a:lnTo>
                  <a:lnTo>
                    <a:pt x="80645" y="528434"/>
                  </a:lnTo>
                  <a:lnTo>
                    <a:pt x="82831" y="528434"/>
                  </a:lnTo>
                  <a:lnTo>
                    <a:pt x="128651" y="449897"/>
                  </a:lnTo>
                  <a:lnTo>
                    <a:pt x="132587" y="443090"/>
                  </a:lnTo>
                  <a:lnTo>
                    <a:pt x="130302" y="434340"/>
                  </a:lnTo>
                  <a:lnTo>
                    <a:pt x="123444" y="430364"/>
                  </a:lnTo>
                  <a:lnTo>
                    <a:pt x="116712" y="426389"/>
                  </a:lnTo>
                  <a:close/>
                </a:path>
                <a:path w="132714" h="556895">
                  <a:moveTo>
                    <a:pt x="66293" y="500128"/>
                  </a:moveTo>
                  <a:lnTo>
                    <a:pt x="53975" y="521233"/>
                  </a:lnTo>
                  <a:lnTo>
                    <a:pt x="78612" y="521233"/>
                  </a:lnTo>
                  <a:lnTo>
                    <a:pt x="66293" y="500128"/>
                  </a:lnTo>
                  <a:close/>
                </a:path>
                <a:path w="132714" h="556895">
                  <a:moveTo>
                    <a:pt x="80632" y="475564"/>
                  </a:moveTo>
                  <a:lnTo>
                    <a:pt x="66293" y="500128"/>
                  </a:lnTo>
                  <a:lnTo>
                    <a:pt x="78612" y="521233"/>
                  </a:lnTo>
                  <a:lnTo>
                    <a:pt x="80643" y="521233"/>
                  </a:lnTo>
                  <a:lnTo>
                    <a:pt x="80632" y="475564"/>
                  </a:lnTo>
                  <a:close/>
                </a:path>
                <a:path w="132714" h="556895">
                  <a:moveTo>
                    <a:pt x="80518" y="0"/>
                  </a:moveTo>
                  <a:lnTo>
                    <a:pt x="51943" y="0"/>
                  </a:lnTo>
                  <a:lnTo>
                    <a:pt x="52057" y="475738"/>
                  </a:lnTo>
                  <a:lnTo>
                    <a:pt x="66293" y="500128"/>
                  </a:lnTo>
                  <a:lnTo>
                    <a:pt x="80530" y="475738"/>
                  </a:lnTo>
                  <a:lnTo>
                    <a:pt x="80518" y="0"/>
                  </a:lnTo>
                  <a:close/>
                </a:path>
              </a:pathLst>
            </a:custGeom>
            <a:solidFill>
              <a:srgbClr val="002F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84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85" dirty="0"/>
              <a:t>Activation</a:t>
            </a:r>
            <a:r>
              <a:rPr spc="-50" dirty="0"/>
              <a:t> </a:t>
            </a:r>
            <a:r>
              <a:rPr dirty="0"/>
              <a:t>of</a:t>
            </a:r>
            <a:r>
              <a:rPr spc="105" dirty="0"/>
              <a:t> </a:t>
            </a:r>
            <a:r>
              <a:rPr spc="95" dirty="0"/>
              <a:t>gene</a:t>
            </a:r>
            <a:r>
              <a:rPr spc="-20" dirty="0"/>
              <a:t> </a:t>
            </a:r>
            <a:r>
              <a:rPr spc="140" dirty="0"/>
              <a:t>expression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890766" y="3763213"/>
            <a:ext cx="21647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60830" algn="l"/>
                <a:tab pos="1922145" algn="l"/>
              </a:tabLst>
            </a:pPr>
            <a:r>
              <a:rPr sz="2400" dirty="0">
                <a:latin typeface="Cambria Math"/>
                <a:cs typeface="Cambria Math"/>
              </a:rPr>
              <a:t>𝐹(𝑥)</a:t>
            </a:r>
            <a:r>
              <a:rPr sz="2400" spc="21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70" dirty="0">
                <a:latin typeface="Cambria Math"/>
                <a:cs typeface="Cambria Math"/>
              </a:rPr>
              <a:t> </a:t>
            </a:r>
            <a:r>
              <a:rPr sz="2400" spc="-50" dirty="0">
                <a:solidFill>
                  <a:srgbClr val="836967"/>
                </a:solidFill>
                <a:latin typeface="Cambria Math"/>
                <a:cs typeface="Cambria Math"/>
              </a:rPr>
              <a:t>…</a:t>
            </a:r>
            <a:r>
              <a:rPr sz="2400" dirty="0">
                <a:solidFill>
                  <a:srgbClr val="836967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+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solidFill>
                  <a:srgbClr val="836967"/>
                </a:solidFill>
                <a:latin typeface="Cambria Math"/>
                <a:cs typeface="Cambria Math"/>
              </a:rPr>
              <a:t>…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736847" y="5569458"/>
            <a:ext cx="132715" cy="369570"/>
          </a:xfrm>
          <a:custGeom>
            <a:avLst/>
            <a:gdLst/>
            <a:ahLst/>
            <a:cxnLst/>
            <a:rect l="l" t="t" r="r" b="b"/>
            <a:pathLst>
              <a:path w="132714" h="369570">
                <a:moveTo>
                  <a:pt x="15875" y="239001"/>
                </a:moveTo>
                <a:lnTo>
                  <a:pt x="9143" y="242976"/>
                </a:lnTo>
                <a:lnTo>
                  <a:pt x="2286" y="246951"/>
                </a:lnTo>
                <a:lnTo>
                  <a:pt x="0" y="255701"/>
                </a:lnTo>
                <a:lnTo>
                  <a:pt x="3937" y="262521"/>
                </a:lnTo>
                <a:lnTo>
                  <a:pt x="66293" y="369392"/>
                </a:lnTo>
                <a:lnTo>
                  <a:pt x="82833" y="341045"/>
                </a:lnTo>
                <a:lnTo>
                  <a:pt x="51942" y="341045"/>
                </a:lnTo>
                <a:lnTo>
                  <a:pt x="51942" y="288153"/>
                </a:lnTo>
                <a:lnTo>
                  <a:pt x="28575" y="248119"/>
                </a:lnTo>
                <a:lnTo>
                  <a:pt x="24637" y="241299"/>
                </a:lnTo>
                <a:lnTo>
                  <a:pt x="15875" y="239001"/>
                </a:lnTo>
                <a:close/>
              </a:path>
              <a:path w="132714" h="369570">
                <a:moveTo>
                  <a:pt x="51942" y="288153"/>
                </a:moveTo>
                <a:lnTo>
                  <a:pt x="51942" y="341045"/>
                </a:lnTo>
                <a:lnTo>
                  <a:pt x="80517" y="341045"/>
                </a:lnTo>
                <a:lnTo>
                  <a:pt x="80517" y="333844"/>
                </a:lnTo>
                <a:lnTo>
                  <a:pt x="53975" y="333844"/>
                </a:lnTo>
                <a:lnTo>
                  <a:pt x="66294" y="312740"/>
                </a:lnTo>
                <a:lnTo>
                  <a:pt x="51942" y="288153"/>
                </a:lnTo>
                <a:close/>
              </a:path>
              <a:path w="132714" h="369570">
                <a:moveTo>
                  <a:pt x="116712" y="239001"/>
                </a:moveTo>
                <a:lnTo>
                  <a:pt x="107950" y="241299"/>
                </a:lnTo>
                <a:lnTo>
                  <a:pt x="104012" y="248119"/>
                </a:lnTo>
                <a:lnTo>
                  <a:pt x="80517" y="288371"/>
                </a:lnTo>
                <a:lnTo>
                  <a:pt x="80517" y="341045"/>
                </a:lnTo>
                <a:lnTo>
                  <a:pt x="82833" y="341045"/>
                </a:lnTo>
                <a:lnTo>
                  <a:pt x="128650" y="262521"/>
                </a:lnTo>
                <a:lnTo>
                  <a:pt x="132587" y="255701"/>
                </a:lnTo>
                <a:lnTo>
                  <a:pt x="130301" y="246951"/>
                </a:lnTo>
                <a:lnTo>
                  <a:pt x="123443" y="242976"/>
                </a:lnTo>
                <a:lnTo>
                  <a:pt x="116712" y="239001"/>
                </a:lnTo>
                <a:close/>
              </a:path>
              <a:path w="132714" h="369570">
                <a:moveTo>
                  <a:pt x="66294" y="312740"/>
                </a:moveTo>
                <a:lnTo>
                  <a:pt x="53975" y="333844"/>
                </a:lnTo>
                <a:lnTo>
                  <a:pt x="78612" y="333844"/>
                </a:lnTo>
                <a:lnTo>
                  <a:pt x="66294" y="312740"/>
                </a:lnTo>
                <a:close/>
              </a:path>
              <a:path w="132714" h="369570">
                <a:moveTo>
                  <a:pt x="80517" y="288371"/>
                </a:moveTo>
                <a:lnTo>
                  <a:pt x="66294" y="312740"/>
                </a:lnTo>
                <a:lnTo>
                  <a:pt x="78612" y="333844"/>
                </a:lnTo>
                <a:lnTo>
                  <a:pt x="80517" y="333844"/>
                </a:lnTo>
                <a:lnTo>
                  <a:pt x="80517" y="288371"/>
                </a:lnTo>
                <a:close/>
              </a:path>
              <a:path w="132714" h="369570">
                <a:moveTo>
                  <a:pt x="80517" y="0"/>
                </a:moveTo>
                <a:lnTo>
                  <a:pt x="51942" y="0"/>
                </a:lnTo>
                <a:lnTo>
                  <a:pt x="51942" y="288153"/>
                </a:lnTo>
                <a:lnTo>
                  <a:pt x="66294" y="312740"/>
                </a:lnTo>
                <a:lnTo>
                  <a:pt x="80517" y="288371"/>
                </a:lnTo>
                <a:lnTo>
                  <a:pt x="80517" y="0"/>
                </a:lnTo>
                <a:close/>
              </a:path>
            </a:pathLst>
          </a:custGeom>
          <a:solidFill>
            <a:srgbClr val="002F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450581" y="2816732"/>
            <a:ext cx="9848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libri"/>
                <a:cs typeface="Calibri"/>
              </a:rPr>
              <a:t>rate </a:t>
            </a:r>
            <a:r>
              <a:rPr sz="1600" spc="-10" dirty="0">
                <a:latin typeface="Calibri"/>
                <a:cs typeface="Calibri"/>
              </a:rPr>
              <a:t>unoccupied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835645" y="3441953"/>
            <a:ext cx="411480" cy="306705"/>
          </a:xfrm>
          <a:custGeom>
            <a:avLst/>
            <a:gdLst/>
            <a:ahLst/>
            <a:cxnLst/>
            <a:rect l="l" t="t" r="r" b="b"/>
            <a:pathLst>
              <a:path w="411479" h="306704">
                <a:moveTo>
                  <a:pt x="0" y="306324"/>
                </a:moveTo>
                <a:lnTo>
                  <a:pt x="2006" y="246709"/>
                </a:lnTo>
                <a:lnTo>
                  <a:pt x="7477" y="198024"/>
                </a:lnTo>
                <a:lnTo>
                  <a:pt x="15591" y="165199"/>
                </a:lnTo>
                <a:lnTo>
                  <a:pt x="25526" y="153162"/>
                </a:lnTo>
                <a:lnTo>
                  <a:pt x="180212" y="153162"/>
                </a:lnTo>
                <a:lnTo>
                  <a:pt x="190148" y="141124"/>
                </a:lnTo>
                <a:lnTo>
                  <a:pt x="198262" y="108299"/>
                </a:lnTo>
                <a:lnTo>
                  <a:pt x="203733" y="59614"/>
                </a:lnTo>
                <a:lnTo>
                  <a:pt x="205739" y="0"/>
                </a:lnTo>
                <a:lnTo>
                  <a:pt x="207746" y="59614"/>
                </a:lnTo>
                <a:lnTo>
                  <a:pt x="213217" y="108299"/>
                </a:lnTo>
                <a:lnTo>
                  <a:pt x="221331" y="141124"/>
                </a:lnTo>
                <a:lnTo>
                  <a:pt x="231267" y="153162"/>
                </a:lnTo>
                <a:lnTo>
                  <a:pt x="385952" y="153162"/>
                </a:lnTo>
                <a:lnTo>
                  <a:pt x="395888" y="165199"/>
                </a:lnTo>
                <a:lnTo>
                  <a:pt x="404002" y="198024"/>
                </a:lnTo>
                <a:lnTo>
                  <a:pt x="409473" y="246709"/>
                </a:lnTo>
                <a:lnTo>
                  <a:pt x="411479" y="306324"/>
                </a:lnTo>
              </a:path>
            </a:pathLst>
          </a:custGeom>
          <a:ln w="28575">
            <a:solidFill>
              <a:srgbClr val="002F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771381" y="3435858"/>
            <a:ext cx="411480" cy="342900"/>
          </a:xfrm>
          <a:custGeom>
            <a:avLst/>
            <a:gdLst/>
            <a:ahLst/>
            <a:cxnLst/>
            <a:rect l="l" t="t" r="r" b="b"/>
            <a:pathLst>
              <a:path w="411479" h="342900">
                <a:moveTo>
                  <a:pt x="0" y="342899"/>
                </a:moveTo>
                <a:lnTo>
                  <a:pt x="2250" y="276141"/>
                </a:lnTo>
                <a:lnTo>
                  <a:pt x="8381" y="221646"/>
                </a:lnTo>
                <a:lnTo>
                  <a:pt x="17466" y="184915"/>
                </a:lnTo>
                <a:lnTo>
                  <a:pt x="28575" y="171449"/>
                </a:lnTo>
                <a:lnTo>
                  <a:pt x="177165" y="171449"/>
                </a:lnTo>
                <a:lnTo>
                  <a:pt x="188273" y="157984"/>
                </a:lnTo>
                <a:lnTo>
                  <a:pt x="197358" y="121253"/>
                </a:lnTo>
                <a:lnTo>
                  <a:pt x="203489" y="66758"/>
                </a:lnTo>
                <a:lnTo>
                  <a:pt x="205740" y="0"/>
                </a:lnTo>
                <a:lnTo>
                  <a:pt x="207990" y="66758"/>
                </a:lnTo>
                <a:lnTo>
                  <a:pt x="214122" y="121253"/>
                </a:lnTo>
                <a:lnTo>
                  <a:pt x="223206" y="157984"/>
                </a:lnTo>
                <a:lnTo>
                  <a:pt x="234315" y="171449"/>
                </a:lnTo>
                <a:lnTo>
                  <a:pt x="382904" y="171449"/>
                </a:lnTo>
                <a:lnTo>
                  <a:pt x="394013" y="184915"/>
                </a:lnTo>
                <a:lnTo>
                  <a:pt x="403098" y="221646"/>
                </a:lnTo>
                <a:lnTo>
                  <a:pt x="409229" y="276141"/>
                </a:lnTo>
                <a:lnTo>
                  <a:pt x="411479" y="342899"/>
                </a:lnTo>
              </a:path>
            </a:pathLst>
          </a:custGeom>
          <a:ln w="28575">
            <a:solidFill>
              <a:srgbClr val="002F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850630" y="2816732"/>
            <a:ext cx="81661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419" marR="5080" indent="-4572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libri"/>
                <a:cs typeface="Calibri"/>
              </a:rPr>
              <a:t>rate </a:t>
            </a:r>
            <a:r>
              <a:rPr sz="1600" spc="-10" dirty="0">
                <a:latin typeface="Calibri"/>
                <a:cs typeface="Calibri"/>
              </a:rPr>
              <a:t>occupied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450581" y="1934971"/>
            <a:ext cx="40703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solidFill>
                  <a:srgbClr val="002F56"/>
                </a:solidFill>
                <a:latin typeface="Palatino Linotype"/>
                <a:cs typeface="Palatino Linotype"/>
              </a:rPr>
              <a:t>Linear</a:t>
            </a:r>
            <a:r>
              <a:rPr sz="1800" spc="10" dirty="0">
                <a:solidFill>
                  <a:srgbClr val="002F56"/>
                </a:solidFill>
                <a:latin typeface="Palatino Linotype"/>
                <a:cs typeface="Palatino Linotype"/>
              </a:rPr>
              <a:t> </a:t>
            </a:r>
            <a:r>
              <a:rPr sz="1800" spc="65" dirty="0">
                <a:solidFill>
                  <a:srgbClr val="002F56"/>
                </a:solidFill>
                <a:latin typeface="Palatino Linotype"/>
                <a:cs typeface="Palatino Linotype"/>
              </a:rPr>
              <a:t>combination</a:t>
            </a:r>
            <a:r>
              <a:rPr sz="1800" spc="25" dirty="0">
                <a:solidFill>
                  <a:srgbClr val="002F56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002F56"/>
                </a:solidFill>
                <a:latin typeface="Palatino Linotype"/>
                <a:cs typeface="Palatino Linotype"/>
              </a:rPr>
              <a:t>of</a:t>
            </a:r>
            <a:r>
              <a:rPr sz="1800" spc="25" dirty="0">
                <a:solidFill>
                  <a:srgbClr val="002F56"/>
                </a:solidFill>
                <a:latin typeface="Palatino Linotype"/>
                <a:cs typeface="Palatino Linotype"/>
              </a:rPr>
              <a:t> </a:t>
            </a:r>
            <a:r>
              <a:rPr sz="1800" spc="70" dirty="0">
                <a:solidFill>
                  <a:srgbClr val="002F56"/>
                </a:solidFill>
                <a:latin typeface="Palatino Linotype"/>
                <a:cs typeface="Palatino Linotype"/>
              </a:rPr>
              <a:t>rates</a:t>
            </a:r>
            <a:r>
              <a:rPr sz="1800" spc="20" dirty="0">
                <a:solidFill>
                  <a:srgbClr val="002F56"/>
                </a:solidFill>
                <a:latin typeface="Palatino Linotype"/>
                <a:cs typeface="Palatino Linotype"/>
              </a:rPr>
              <a:t> </a:t>
            </a:r>
            <a:r>
              <a:rPr sz="1800" spc="55" dirty="0">
                <a:solidFill>
                  <a:srgbClr val="002F56"/>
                </a:solidFill>
                <a:latin typeface="Palatino Linotype"/>
                <a:cs typeface="Palatino Linotype"/>
              </a:rPr>
              <a:t>given</a:t>
            </a:r>
            <a:r>
              <a:rPr sz="1800" dirty="0">
                <a:solidFill>
                  <a:srgbClr val="002F56"/>
                </a:solidFill>
                <a:latin typeface="Palatino Linotype"/>
                <a:cs typeface="Palatino Linotype"/>
              </a:rPr>
              <a:t> </a:t>
            </a:r>
            <a:r>
              <a:rPr sz="1800" spc="35" dirty="0">
                <a:solidFill>
                  <a:srgbClr val="002F56"/>
                </a:solidFill>
                <a:latin typeface="Palatino Linotype"/>
                <a:cs typeface="Palatino Linotype"/>
              </a:rPr>
              <a:t>the </a:t>
            </a:r>
            <a:r>
              <a:rPr sz="1800" spc="60" dirty="0">
                <a:solidFill>
                  <a:srgbClr val="002F56"/>
                </a:solidFill>
                <a:latin typeface="Palatino Linotype"/>
                <a:cs typeface="Palatino Linotype"/>
              </a:rPr>
              <a:t>occupancy</a:t>
            </a:r>
            <a:r>
              <a:rPr sz="1800" spc="120" dirty="0">
                <a:solidFill>
                  <a:srgbClr val="002F56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002F56"/>
                </a:solidFill>
                <a:latin typeface="Palatino Linotype"/>
                <a:cs typeface="Palatino Linotype"/>
              </a:rPr>
              <a:t>of</a:t>
            </a:r>
            <a:r>
              <a:rPr sz="1800" spc="125" dirty="0">
                <a:solidFill>
                  <a:srgbClr val="002F56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002F56"/>
                </a:solidFill>
                <a:latin typeface="Palatino Linotype"/>
                <a:cs typeface="Palatino Linotype"/>
              </a:rPr>
              <a:t>binding</a:t>
            </a:r>
            <a:r>
              <a:rPr sz="1800" spc="130" dirty="0">
                <a:solidFill>
                  <a:srgbClr val="002F56"/>
                </a:solidFill>
                <a:latin typeface="Palatino Linotype"/>
                <a:cs typeface="Palatino Linotype"/>
              </a:rPr>
              <a:t> </a:t>
            </a:r>
            <a:r>
              <a:rPr sz="1800" spc="70" dirty="0">
                <a:solidFill>
                  <a:srgbClr val="002F56"/>
                </a:solidFill>
                <a:latin typeface="Palatino Linotype"/>
                <a:cs typeface="Palatino Linotype"/>
              </a:rPr>
              <a:t>sites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286119" y="2069083"/>
            <a:ext cx="432434" cy="328930"/>
          </a:xfrm>
          <a:custGeom>
            <a:avLst/>
            <a:gdLst/>
            <a:ahLst/>
            <a:cxnLst/>
            <a:rect l="l" t="t" r="r" b="b"/>
            <a:pathLst>
              <a:path w="432434" h="328930">
                <a:moveTo>
                  <a:pt x="327532" y="0"/>
                </a:moveTo>
                <a:lnTo>
                  <a:pt x="322960" y="13335"/>
                </a:lnTo>
                <a:lnTo>
                  <a:pt x="341937" y="21651"/>
                </a:lnTo>
                <a:lnTo>
                  <a:pt x="358282" y="33099"/>
                </a:lnTo>
                <a:lnTo>
                  <a:pt x="383031" y="65531"/>
                </a:lnTo>
                <a:lnTo>
                  <a:pt x="397605" y="109219"/>
                </a:lnTo>
                <a:lnTo>
                  <a:pt x="402462" y="162813"/>
                </a:lnTo>
                <a:lnTo>
                  <a:pt x="401248" y="191845"/>
                </a:lnTo>
                <a:lnTo>
                  <a:pt x="391533" y="241859"/>
                </a:lnTo>
                <a:lnTo>
                  <a:pt x="371957" y="280965"/>
                </a:lnTo>
                <a:lnTo>
                  <a:pt x="342187" y="307306"/>
                </a:lnTo>
                <a:lnTo>
                  <a:pt x="323469" y="315594"/>
                </a:lnTo>
                <a:lnTo>
                  <a:pt x="327532" y="328929"/>
                </a:lnTo>
                <a:lnTo>
                  <a:pt x="372411" y="307895"/>
                </a:lnTo>
                <a:lnTo>
                  <a:pt x="405383" y="271525"/>
                </a:lnTo>
                <a:lnTo>
                  <a:pt x="425672" y="222678"/>
                </a:lnTo>
                <a:lnTo>
                  <a:pt x="432434" y="164591"/>
                </a:lnTo>
                <a:lnTo>
                  <a:pt x="430744" y="134417"/>
                </a:lnTo>
                <a:lnTo>
                  <a:pt x="417218" y="80974"/>
                </a:lnTo>
                <a:lnTo>
                  <a:pt x="390308" y="37468"/>
                </a:lnTo>
                <a:lnTo>
                  <a:pt x="351395" y="8616"/>
                </a:lnTo>
                <a:lnTo>
                  <a:pt x="327532" y="0"/>
                </a:lnTo>
                <a:close/>
              </a:path>
              <a:path w="432434" h="328930">
                <a:moveTo>
                  <a:pt x="104901" y="0"/>
                </a:moveTo>
                <a:lnTo>
                  <a:pt x="60229" y="21113"/>
                </a:lnTo>
                <a:lnTo>
                  <a:pt x="27177" y="57657"/>
                </a:lnTo>
                <a:lnTo>
                  <a:pt x="6826" y="106552"/>
                </a:lnTo>
                <a:lnTo>
                  <a:pt x="0" y="164591"/>
                </a:lnTo>
                <a:lnTo>
                  <a:pt x="1690" y="194784"/>
                </a:lnTo>
                <a:lnTo>
                  <a:pt x="15216" y="248263"/>
                </a:lnTo>
                <a:lnTo>
                  <a:pt x="42072" y="291621"/>
                </a:lnTo>
                <a:lnTo>
                  <a:pt x="81022" y="320335"/>
                </a:lnTo>
                <a:lnTo>
                  <a:pt x="104901" y="328929"/>
                </a:lnTo>
                <a:lnTo>
                  <a:pt x="109092" y="315594"/>
                </a:lnTo>
                <a:lnTo>
                  <a:pt x="90374" y="307306"/>
                </a:lnTo>
                <a:lnTo>
                  <a:pt x="74215" y="295767"/>
                </a:lnTo>
                <a:lnTo>
                  <a:pt x="49529" y="262889"/>
                </a:lnTo>
                <a:lnTo>
                  <a:pt x="34956" y="218186"/>
                </a:lnTo>
                <a:lnTo>
                  <a:pt x="30098" y="162813"/>
                </a:lnTo>
                <a:lnTo>
                  <a:pt x="31313" y="134790"/>
                </a:lnTo>
                <a:lnTo>
                  <a:pt x="41028" y="86125"/>
                </a:lnTo>
                <a:lnTo>
                  <a:pt x="60630" y="47714"/>
                </a:lnTo>
                <a:lnTo>
                  <a:pt x="90642" y="21651"/>
                </a:lnTo>
                <a:lnTo>
                  <a:pt x="109600" y="13335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012941" y="1967611"/>
            <a:ext cx="12515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90525" algn="l"/>
                <a:tab pos="972819" algn="l"/>
              </a:tabLst>
            </a:pPr>
            <a:r>
              <a:rPr sz="2800" spc="-50" dirty="0">
                <a:latin typeface="Cambria Math"/>
                <a:cs typeface="Cambria Math"/>
              </a:rPr>
              <a:t>𝐹</a:t>
            </a:r>
            <a:r>
              <a:rPr sz="2800" dirty="0">
                <a:latin typeface="Cambria Math"/>
                <a:cs typeface="Cambria Math"/>
              </a:rPr>
              <a:t>	</a:t>
            </a:r>
            <a:r>
              <a:rPr sz="2800" spc="-50" dirty="0">
                <a:latin typeface="Cambria Math"/>
                <a:cs typeface="Cambria Math"/>
              </a:rPr>
              <a:t>𝑥</a:t>
            </a:r>
            <a:r>
              <a:rPr sz="2800" dirty="0">
                <a:latin typeface="Cambria Math"/>
                <a:cs typeface="Cambria Math"/>
              </a:rPr>
              <a:t>	</a:t>
            </a:r>
            <a:r>
              <a:rPr sz="2800" spc="-50" dirty="0">
                <a:latin typeface="Cambria Math"/>
                <a:cs typeface="Cambria Math"/>
              </a:rPr>
              <a:t>−</a:t>
            </a:r>
            <a:endParaRPr sz="2800">
              <a:latin typeface="Cambria Math"/>
              <a:cs typeface="Cambria Math"/>
            </a:endParaRPr>
          </a:p>
        </p:txBody>
      </p:sp>
      <p:pic>
        <p:nvPicPr>
          <p:cNvPr id="23" name="object 2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465722" y="4728865"/>
            <a:ext cx="341205" cy="340514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460349" y="4239910"/>
            <a:ext cx="3007360" cy="842644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99085" algn="l"/>
              </a:tabLst>
            </a:pPr>
            <a:r>
              <a:rPr sz="2000" b="1" spc="-360" dirty="0">
                <a:solidFill>
                  <a:srgbClr val="002F56"/>
                </a:solidFill>
                <a:latin typeface="Gill Sans MT"/>
                <a:cs typeface="Gill Sans MT"/>
              </a:rPr>
              <a:t>X</a:t>
            </a:r>
            <a:r>
              <a:rPr sz="2000" b="1" spc="-55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2000" b="1" dirty="0">
                <a:solidFill>
                  <a:srgbClr val="002F56"/>
                </a:solidFill>
                <a:latin typeface="Gill Sans MT"/>
                <a:cs typeface="Gill Sans MT"/>
              </a:rPr>
              <a:t>binds</a:t>
            </a:r>
            <a:r>
              <a:rPr sz="2000" b="1" spc="-80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2000" b="1" spc="-105" dirty="0">
                <a:solidFill>
                  <a:srgbClr val="002F56"/>
                </a:solidFill>
                <a:latin typeface="Gill Sans MT"/>
                <a:cs typeface="Gill Sans MT"/>
              </a:rPr>
              <a:t>to</a:t>
            </a:r>
            <a:r>
              <a:rPr sz="2000" b="1" spc="-60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2000" b="1" spc="-80" dirty="0">
                <a:solidFill>
                  <a:srgbClr val="002F56"/>
                </a:solidFill>
                <a:latin typeface="Gill Sans MT"/>
                <a:cs typeface="Gill Sans MT"/>
              </a:rPr>
              <a:t>the</a:t>
            </a:r>
            <a:r>
              <a:rPr sz="2000" b="1" spc="-60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2000" b="1" spc="-90" dirty="0">
                <a:solidFill>
                  <a:srgbClr val="002F56"/>
                </a:solidFill>
                <a:latin typeface="Gill Sans MT"/>
                <a:cs typeface="Gill Sans MT"/>
              </a:rPr>
              <a:t>promoter</a:t>
            </a:r>
            <a:endParaRPr sz="2000">
              <a:latin typeface="Gill Sans MT"/>
              <a:cs typeface="Gill Sans MT"/>
            </a:endParaRPr>
          </a:p>
          <a:p>
            <a:pPr marR="725805" algn="r">
              <a:lnSpc>
                <a:spcPct val="100000"/>
              </a:lnSpc>
              <a:spcBef>
                <a:spcPts val="625"/>
              </a:spcBef>
            </a:pPr>
            <a:r>
              <a:rPr sz="2400" spc="165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25" name="object 2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467246" y="1997857"/>
            <a:ext cx="341205" cy="340514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470712" y="1690877"/>
            <a:ext cx="3001645" cy="6597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lnSpc>
                <a:spcPts val="2255"/>
              </a:lnSpc>
              <a:spcBef>
                <a:spcPts val="105"/>
              </a:spcBef>
              <a:buFont typeface="Arial"/>
              <a:buChar char="•"/>
              <a:tabLst>
                <a:tab pos="299085" algn="l"/>
              </a:tabLst>
            </a:pPr>
            <a:r>
              <a:rPr sz="2000" b="1" spc="-360" dirty="0">
                <a:solidFill>
                  <a:srgbClr val="002F56"/>
                </a:solidFill>
                <a:latin typeface="Gill Sans MT"/>
                <a:cs typeface="Gill Sans MT"/>
              </a:rPr>
              <a:t>X</a:t>
            </a:r>
            <a:r>
              <a:rPr sz="2000" b="1" spc="-55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2000" b="1" spc="-10" dirty="0">
                <a:solidFill>
                  <a:srgbClr val="002F56"/>
                </a:solidFill>
                <a:latin typeface="Gill Sans MT"/>
                <a:cs typeface="Gill Sans MT"/>
              </a:rPr>
              <a:t>unbinds</a:t>
            </a:r>
            <a:r>
              <a:rPr sz="2000" b="1" spc="-105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2000" b="1" spc="-75" dirty="0">
                <a:solidFill>
                  <a:srgbClr val="002F56"/>
                </a:solidFill>
                <a:latin typeface="Gill Sans MT"/>
                <a:cs typeface="Gill Sans MT"/>
              </a:rPr>
              <a:t>the</a:t>
            </a:r>
            <a:r>
              <a:rPr sz="2000" b="1" spc="-60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2000" b="1" spc="-90" dirty="0">
                <a:solidFill>
                  <a:srgbClr val="002F56"/>
                </a:solidFill>
                <a:latin typeface="Gill Sans MT"/>
                <a:cs typeface="Gill Sans MT"/>
              </a:rPr>
              <a:t>promoter</a:t>
            </a:r>
            <a:endParaRPr sz="2000">
              <a:latin typeface="Gill Sans MT"/>
              <a:cs typeface="Gill Sans MT"/>
            </a:endParaRPr>
          </a:p>
          <a:p>
            <a:pPr marR="727710" algn="r">
              <a:lnSpc>
                <a:spcPts val="2735"/>
              </a:lnSpc>
            </a:pPr>
            <a:r>
              <a:rPr sz="2400" spc="165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56841" y="2408554"/>
            <a:ext cx="4751705" cy="722630"/>
            <a:chOff x="356841" y="2408554"/>
            <a:chExt cx="4751705" cy="722630"/>
          </a:xfrm>
        </p:grpSpPr>
        <p:sp>
          <p:nvSpPr>
            <p:cNvPr id="28" name="object 28"/>
            <p:cNvSpPr/>
            <p:nvPr/>
          </p:nvSpPr>
          <p:spPr>
            <a:xfrm>
              <a:off x="2558795" y="2408554"/>
              <a:ext cx="132715" cy="433070"/>
            </a:xfrm>
            <a:custGeom>
              <a:avLst/>
              <a:gdLst/>
              <a:ahLst/>
              <a:cxnLst/>
              <a:rect l="l" t="t" r="r" b="b"/>
              <a:pathLst>
                <a:path w="132714" h="433069">
                  <a:moveTo>
                    <a:pt x="66293" y="56664"/>
                  </a:moveTo>
                  <a:lnTo>
                    <a:pt x="52053" y="81061"/>
                  </a:lnTo>
                  <a:lnTo>
                    <a:pt x="51943" y="433070"/>
                  </a:lnTo>
                  <a:lnTo>
                    <a:pt x="80518" y="433070"/>
                  </a:lnTo>
                  <a:lnTo>
                    <a:pt x="80534" y="81061"/>
                  </a:lnTo>
                  <a:lnTo>
                    <a:pt x="66293" y="56664"/>
                  </a:lnTo>
                  <a:close/>
                </a:path>
                <a:path w="132714" h="433069">
                  <a:moveTo>
                    <a:pt x="66293" y="0"/>
                  </a:moveTo>
                  <a:lnTo>
                    <a:pt x="3937" y="106934"/>
                  </a:lnTo>
                  <a:lnTo>
                    <a:pt x="0" y="113792"/>
                  </a:lnTo>
                  <a:lnTo>
                    <a:pt x="2286" y="122555"/>
                  </a:lnTo>
                  <a:lnTo>
                    <a:pt x="9143" y="126492"/>
                  </a:lnTo>
                  <a:lnTo>
                    <a:pt x="15875" y="130429"/>
                  </a:lnTo>
                  <a:lnTo>
                    <a:pt x="24637" y="128143"/>
                  </a:lnTo>
                  <a:lnTo>
                    <a:pt x="28575" y="121285"/>
                  </a:lnTo>
                  <a:lnTo>
                    <a:pt x="51959" y="81222"/>
                  </a:lnTo>
                  <a:lnTo>
                    <a:pt x="52070" y="28448"/>
                  </a:lnTo>
                  <a:lnTo>
                    <a:pt x="82883" y="28448"/>
                  </a:lnTo>
                  <a:lnTo>
                    <a:pt x="66293" y="0"/>
                  </a:lnTo>
                  <a:close/>
                </a:path>
                <a:path w="132714" h="433069">
                  <a:moveTo>
                    <a:pt x="82883" y="28448"/>
                  </a:moveTo>
                  <a:lnTo>
                    <a:pt x="80645" y="28448"/>
                  </a:lnTo>
                  <a:lnTo>
                    <a:pt x="80628" y="81222"/>
                  </a:lnTo>
                  <a:lnTo>
                    <a:pt x="104012" y="121285"/>
                  </a:lnTo>
                  <a:lnTo>
                    <a:pt x="107950" y="128143"/>
                  </a:lnTo>
                  <a:lnTo>
                    <a:pt x="116712" y="130429"/>
                  </a:lnTo>
                  <a:lnTo>
                    <a:pt x="123443" y="126492"/>
                  </a:lnTo>
                  <a:lnTo>
                    <a:pt x="130302" y="122555"/>
                  </a:lnTo>
                  <a:lnTo>
                    <a:pt x="132587" y="113792"/>
                  </a:lnTo>
                  <a:lnTo>
                    <a:pt x="128651" y="106934"/>
                  </a:lnTo>
                  <a:lnTo>
                    <a:pt x="82883" y="28448"/>
                  </a:lnTo>
                  <a:close/>
                </a:path>
                <a:path w="132714" h="433069">
                  <a:moveTo>
                    <a:pt x="80642" y="35560"/>
                  </a:moveTo>
                  <a:lnTo>
                    <a:pt x="78612" y="35560"/>
                  </a:lnTo>
                  <a:lnTo>
                    <a:pt x="66293" y="56664"/>
                  </a:lnTo>
                  <a:lnTo>
                    <a:pt x="80628" y="81222"/>
                  </a:lnTo>
                  <a:lnTo>
                    <a:pt x="80642" y="35560"/>
                  </a:lnTo>
                  <a:close/>
                </a:path>
                <a:path w="132714" h="433069">
                  <a:moveTo>
                    <a:pt x="80645" y="28448"/>
                  </a:moveTo>
                  <a:lnTo>
                    <a:pt x="52070" y="28448"/>
                  </a:lnTo>
                  <a:lnTo>
                    <a:pt x="52053" y="81061"/>
                  </a:lnTo>
                  <a:lnTo>
                    <a:pt x="66293" y="56664"/>
                  </a:lnTo>
                  <a:lnTo>
                    <a:pt x="53975" y="35560"/>
                  </a:lnTo>
                  <a:lnTo>
                    <a:pt x="80642" y="35560"/>
                  </a:lnTo>
                  <a:lnTo>
                    <a:pt x="80645" y="28448"/>
                  </a:lnTo>
                  <a:close/>
                </a:path>
                <a:path w="132714" h="433069">
                  <a:moveTo>
                    <a:pt x="78612" y="35560"/>
                  </a:moveTo>
                  <a:lnTo>
                    <a:pt x="53975" y="35560"/>
                  </a:lnTo>
                  <a:lnTo>
                    <a:pt x="66293" y="56664"/>
                  </a:lnTo>
                  <a:lnTo>
                    <a:pt x="78612" y="35560"/>
                  </a:lnTo>
                  <a:close/>
                </a:path>
              </a:pathLst>
            </a:custGeom>
            <a:solidFill>
              <a:srgbClr val="002F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6841" y="2488888"/>
              <a:ext cx="4751502" cy="641811"/>
            </a:xfrm>
            <a:prstGeom prst="rect">
              <a:avLst/>
            </a:prstGeom>
          </p:spPr>
        </p:pic>
      </p:grpSp>
      <p:pic>
        <p:nvPicPr>
          <p:cNvPr id="30" name="object 3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769112" y="3207242"/>
            <a:ext cx="682463" cy="383435"/>
          </a:xfrm>
          <a:prstGeom prst="rect">
            <a:avLst/>
          </a:prstGeom>
        </p:spPr>
      </p:pic>
      <p:grpSp>
        <p:nvGrpSpPr>
          <p:cNvPr id="31" name="object 31"/>
          <p:cNvGrpSpPr/>
          <p:nvPr/>
        </p:nvGrpSpPr>
        <p:grpSpPr>
          <a:xfrm>
            <a:off x="3887366" y="3411259"/>
            <a:ext cx="165735" cy="506095"/>
            <a:chOff x="3887366" y="3411259"/>
            <a:chExt cx="165735" cy="506095"/>
          </a:xfrm>
        </p:grpSpPr>
        <p:sp>
          <p:nvSpPr>
            <p:cNvPr id="32" name="object 32"/>
            <p:cNvSpPr/>
            <p:nvPr/>
          </p:nvSpPr>
          <p:spPr>
            <a:xfrm>
              <a:off x="3957530" y="3411259"/>
              <a:ext cx="25400" cy="481330"/>
            </a:xfrm>
            <a:custGeom>
              <a:avLst/>
              <a:gdLst/>
              <a:ahLst/>
              <a:cxnLst/>
              <a:rect l="l" t="t" r="r" b="b"/>
              <a:pathLst>
                <a:path w="25400" h="481329">
                  <a:moveTo>
                    <a:pt x="24691" y="0"/>
                  </a:moveTo>
                  <a:lnTo>
                    <a:pt x="0" y="20"/>
                  </a:lnTo>
                  <a:lnTo>
                    <a:pt x="411" y="480923"/>
                  </a:lnTo>
                  <a:lnTo>
                    <a:pt x="25102" y="480902"/>
                  </a:lnTo>
                  <a:lnTo>
                    <a:pt x="24691" y="0"/>
                  </a:lnTo>
                  <a:close/>
                </a:path>
              </a:pathLst>
            </a:custGeom>
            <a:solidFill>
              <a:srgbClr val="002F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887366" y="3761240"/>
              <a:ext cx="165636" cy="155581"/>
            </a:xfrm>
            <a:prstGeom prst="rect">
              <a:avLst/>
            </a:prstGeom>
          </p:spPr>
        </p:pic>
      </p:grpSp>
      <p:pic>
        <p:nvPicPr>
          <p:cNvPr id="34" name="object 3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753661" y="3973065"/>
            <a:ext cx="412471" cy="412061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4594097" y="3792092"/>
            <a:ext cx="15817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73709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2F56"/>
                </a:solidFill>
                <a:latin typeface="Trebuchet MS"/>
                <a:cs typeface="Trebuchet MS"/>
              </a:rPr>
              <a:t>basal </a:t>
            </a:r>
            <a:r>
              <a:rPr sz="1800" spc="-20" dirty="0">
                <a:solidFill>
                  <a:srgbClr val="002F56"/>
                </a:solidFill>
                <a:latin typeface="Trebuchet MS"/>
                <a:cs typeface="Trebuchet MS"/>
              </a:rPr>
              <a:t>production</a:t>
            </a:r>
            <a:r>
              <a:rPr sz="1800" spc="-80" dirty="0">
                <a:solidFill>
                  <a:srgbClr val="002F5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002F56"/>
                </a:solidFill>
                <a:latin typeface="Trebuchet MS"/>
                <a:cs typeface="Trebuchet MS"/>
              </a:rPr>
              <a:t>of</a:t>
            </a:r>
            <a:r>
              <a:rPr sz="1800" spc="-55" dirty="0">
                <a:solidFill>
                  <a:srgbClr val="002F5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002F56"/>
                </a:solidFill>
                <a:latin typeface="Trebuchet MS"/>
                <a:cs typeface="Trebuchet MS"/>
              </a:rPr>
              <a:t>Y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382261" y="5637940"/>
            <a:ext cx="241935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60"/>
              </a:lnSpc>
            </a:pPr>
            <a:r>
              <a:rPr sz="1800" spc="-35" dirty="0">
                <a:latin typeface="Cambria Math"/>
                <a:cs typeface="Cambria Math"/>
              </a:rPr>
              <a:t>𝛽</a:t>
            </a:r>
            <a:r>
              <a:rPr sz="1950" spc="-52" baseline="-14957" dirty="0">
                <a:latin typeface="Cambria Math"/>
                <a:cs typeface="Cambria Math"/>
              </a:rPr>
              <a:t>1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865626" y="6146779"/>
            <a:ext cx="208915" cy="382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05"/>
              </a:lnSpc>
            </a:pPr>
            <a:r>
              <a:rPr sz="2400" spc="70" dirty="0">
                <a:solidFill>
                  <a:srgbClr val="002F56"/>
                </a:solidFill>
                <a:latin typeface="Trebuchet MS"/>
                <a:cs typeface="Trebuchet MS"/>
              </a:rPr>
              <a:t>Y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371847" y="6169923"/>
            <a:ext cx="2749550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30"/>
              </a:lnSpc>
            </a:pPr>
            <a:r>
              <a:rPr sz="1800" dirty="0">
                <a:solidFill>
                  <a:srgbClr val="002F56"/>
                </a:solidFill>
                <a:latin typeface="Trebuchet MS"/>
                <a:cs typeface="Trebuchet MS"/>
              </a:rPr>
              <a:t>increase</a:t>
            </a:r>
            <a:r>
              <a:rPr sz="1800" spc="-75" dirty="0">
                <a:solidFill>
                  <a:srgbClr val="002F56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002F56"/>
                </a:solidFill>
                <a:latin typeface="Trebuchet MS"/>
                <a:cs typeface="Trebuchet MS"/>
              </a:rPr>
              <a:t>in</a:t>
            </a:r>
            <a:r>
              <a:rPr sz="1800" spc="-45" dirty="0">
                <a:solidFill>
                  <a:srgbClr val="002F5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002F56"/>
                </a:solidFill>
                <a:latin typeface="Trebuchet MS"/>
                <a:cs typeface="Trebuchet MS"/>
              </a:rPr>
              <a:t>expression</a:t>
            </a:r>
            <a:r>
              <a:rPr sz="1800" spc="-30" dirty="0">
                <a:solidFill>
                  <a:srgbClr val="002F5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002F56"/>
                </a:solidFill>
                <a:latin typeface="Trebuchet MS"/>
                <a:cs typeface="Trebuchet MS"/>
              </a:rPr>
              <a:t>of</a:t>
            </a:r>
            <a:r>
              <a:rPr sz="1800" spc="-45" dirty="0">
                <a:solidFill>
                  <a:srgbClr val="002F5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002F56"/>
                </a:solidFill>
                <a:latin typeface="Trebuchet MS"/>
                <a:cs typeface="Trebuchet MS"/>
              </a:rPr>
              <a:t>Y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845433" y="3987800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0" dirty="0">
                <a:solidFill>
                  <a:srgbClr val="002F56"/>
                </a:solidFill>
                <a:latin typeface="Trebuchet MS"/>
                <a:cs typeface="Trebuchet MS"/>
              </a:rPr>
              <a:t>Y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335526" y="3459226"/>
            <a:ext cx="297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mbria Math"/>
                <a:cs typeface="Cambria Math"/>
              </a:rPr>
              <a:t>𝛽</a:t>
            </a:r>
            <a:r>
              <a:rPr sz="1950" spc="-37" baseline="-14957" dirty="0">
                <a:latin typeface="Cambria Math"/>
                <a:cs typeface="Cambria Math"/>
              </a:rPr>
              <a:t>0</a:t>
            </a:r>
            <a:endParaRPr sz="1950" baseline="-14957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6653" y="4625536"/>
            <a:ext cx="4751502" cy="64181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88924" y="5343890"/>
            <a:ext cx="682463" cy="38343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907178" y="5547907"/>
            <a:ext cx="165735" cy="506095"/>
            <a:chOff x="3907178" y="5547907"/>
            <a:chExt cx="165735" cy="506095"/>
          </a:xfrm>
        </p:grpSpPr>
        <p:sp>
          <p:nvSpPr>
            <p:cNvPr id="5" name="object 5"/>
            <p:cNvSpPr/>
            <p:nvPr/>
          </p:nvSpPr>
          <p:spPr>
            <a:xfrm>
              <a:off x="3977342" y="5547907"/>
              <a:ext cx="25400" cy="481330"/>
            </a:xfrm>
            <a:custGeom>
              <a:avLst/>
              <a:gdLst/>
              <a:ahLst/>
              <a:cxnLst/>
              <a:rect l="l" t="t" r="r" b="b"/>
              <a:pathLst>
                <a:path w="25400" h="481329">
                  <a:moveTo>
                    <a:pt x="24691" y="0"/>
                  </a:moveTo>
                  <a:lnTo>
                    <a:pt x="0" y="20"/>
                  </a:lnTo>
                  <a:lnTo>
                    <a:pt x="411" y="480923"/>
                  </a:lnTo>
                  <a:lnTo>
                    <a:pt x="25102" y="480902"/>
                  </a:lnTo>
                  <a:lnTo>
                    <a:pt x="24691" y="0"/>
                  </a:lnTo>
                  <a:close/>
                </a:path>
              </a:pathLst>
            </a:custGeom>
            <a:solidFill>
              <a:srgbClr val="002F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07178" y="5897887"/>
              <a:ext cx="165636" cy="155581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3773473" y="5537453"/>
            <a:ext cx="485140" cy="984885"/>
            <a:chOff x="3773473" y="5537453"/>
            <a:chExt cx="485140" cy="984885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73473" y="6109713"/>
              <a:ext cx="412471" cy="41206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125468" y="5537453"/>
              <a:ext cx="132715" cy="556895"/>
            </a:xfrm>
            <a:custGeom>
              <a:avLst/>
              <a:gdLst/>
              <a:ahLst/>
              <a:cxnLst/>
              <a:rect l="l" t="t" r="r" b="b"/>
              <a:pathLst>
                <a:path w="132714" h="556895">
                  <a:moveTo>
                    <a:pt x="15875" y="426389"/>
                  </a:moveTo>
                  <a:lnTo>
                    <a:pt x="9144" y="430364"/>
                  </a:lnTo>
                  <a:lnTo>
                    <a:pt x="2286" y="434340"/>
                  </a:lnTo>
                  <a:lnTo>
                    <a:pt x="0" y="443090"/>
                  </a:lnTo>
                  <a:lnTo>
                    <a:pt x="3937" y="449897"/>
                  </a:lnTo>
                  <a:lnTo>
                    <a:pt x="66294" y="556780"/>
                  </a:lnTo>
                  <a:lnTo>
                    <a:pt x="82831" y="528434"/>
                  </a:lnTo>
                  <a:lnTo>
                    <a:pt x="52070" y="528434"/>
                  </a:lnTo>
                  <a:lnTo>
                    <a:pt x="51955" y="475564"/>
                  </a:lnTo>
                  <a:lnTo>
                    <a:pt x="28575" y="435508"/>
                  </a:lnTo>
                  <a:lnTo>
                    <a:pt x="24637" y="428688"/>
                  </a:lnTo>
                  <a:lnTo>
                    <a:pt x="15875" y="426389"/>
                  </a:lnTo>
                  <a:close/>
                </a:path>
                <a:path w="132714" h="556895">
                  <a:moveTo>
                    <a:pt x="52057" y="475738"/>
                  </a:moveTo>
                  <a:lnTo>
                    <a:pt x="52070" y="528434"/>
                  </a:lnTo>
                  <a:lnTo>
                    <a:pt x="80645" y="528434"/>
                  </a:lnTo>
                  <a:lnTo>
                    <a:pt x="80643" y="521233"/>
                  </a:lnTo>
                  <a:lnTo>
                    <a:pt x="53975" y="521233"/>
                  </a:lnTo>
                  <a:lnTo>
                    <a:pt x="66293" y="500128"/>
                  </a:lnTo>
                  <a:lnTo>
                    <a:pt x="52057" y="475738"/>
                  </a:lnTo>
                  <a:close/>
                </a:path>
                <a:path w="132714" h="556895">
                  <a:moveTo>
                    <a:pt x="116712" y="426389"/>
                  </a:moveTo>
                  <a:lnTo>
                    <a:pt x="107950" y="428688"/>
                  </a:lnTo>
                  <a:lnTo>
                    <a:pt x="104012" y="435508"/>
                  </a:lnTo>
                  <a:lnTo>
                    <a:pt x="80632" y="475564"/>
                  </a:lnTo>
                  <a:lnTo>
                    <a:pt x="80645" y="528434"/>
                  </a:lnTo>
                  <a:lnTo>
                    <a:pt x="82831" y="528434"/>
                  </a:lnTo>
                  <a:lnTo>
                    <a:pt x="128651" y="449897"/>
                  </a:lnTo>
                  <a:lnTo>
                    <a:pt x="132587" y="443090"/>
                  </a:lnTo>
                  <a:lnTo>
                    <a:pt x="130302" y="434340"/>
                  </a:lnTo>
                  <a:lnTo>
                    <a:pt x="123444" y="430364"/>
                  </a:lnTo>
                  <a:lnTo>
                    <a:pt x="116712" y="426389"/>
                  </a:lnTo>
                  <a:close/>
                </a:path>
                <a:path w="132714" h="556895">
                  <a:moveTo>
                    <a:pt x="66293" y="500128"/>
                  </a:moveTo>
                  <a:lnTo>
                    <a:pt x="53975" y="521233"/>
                  </a:lnTo>
                  <a:lnTo>
                    <a:pt x="78612" y="521233"/>
                  </a:lnTo>
                  <a:lnTo>
                    <a:pt x="66293" y="500128"/>
                  </a:lnTo>
                  <a:close/>
                </a:path>
                <a:path w="132714" h="556895">
                  <a:moveTo>
                    <a:pt x="80632" y="475564"/>
                  </a:moveTo>
                  <a:lnTo>
                    <a:pt x="66293" y="500128"/>
                  </a:lnTo>
                  <a:lnTo>
                    <a:pt x="78612" y="521233"/>
                  </a:lnTo>
                  <a:lnTo>
                    <a:pt x="80643" y="521233"/>
                  </a:lnTo>
                  <a:lnTo>
                    <a:pt x="80632" y="475564"/>
                  </a:lnTo>
                  <a:close/>
                </a:path>
                <a:path w="132714" h="556895">
                  <a:moveTo>
                    <a:pt x="80518" y="0"/>
                  </a:moveTo>
                  <a:lnTo>
                    <a:pt x="51943" y="0"/>
                  </a:lnTo>
                  <a:lnTo>
                    <a:pt x="52057" y="475738"/>
                  </a:lnTo>
                  <a:lnTo>
                    <a:pt x="66293" y="500128"/>
                  </a:lnTo>
                  <a:lnTo>
                    <a:pt x="80530" y="475738"/>
                  </a:lnTo>
                  <a:lnTo>
                    <a:pt x="80518" y="0"/>
                  </a:lnTo>
                  <a:close/>
                </a:path>
              </a:pathLst>
            </a:custGeom>
            <a:solidFill>
              <a:srgbClr val="002F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84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85" dirty="0"/>
              <a:t>Activation</a:t>
            </a:r>
            <a:r>
              <a:rPr spc="-50" dirty="0"/>
              <a:t> </a:t>
            </a:r>
            <a:r>
              <a:rPr dirty="0"/>
              <a:t>of</a:t>
            </a:r>
            <a:r>
              <a:rPr spc="105" dirty="0"/>
              <a:t> </a:t>
            </a:r>
            <a:r>
              <a:rPr spc="95" dirty="0"/>
              <a:t>gene</a:t>
            </a:r>
            <a:r>
              <a:rPr spc="-20" dirty="0"/>
              <a:t> </a:t>
            </a:r>
            <a:r>
              <a:rPr spc="140" dirty="0"/>
              <a:t>expression</a:t>
            </a:r>
          </a:p>
        </p:txBody>
      </p:sp>
      <p:sp>
        <p:nvSpPr>
          <p:cNvPr id="14" name="object 14"/>
          <p:cNvSpPr/>
          <p:nvPr/>
        </p:nvSpPr>
        <p:spPr>
          <a:xfrm>
            <a:off x="3736847" y="5569458"/>
            <a:ext cx="132715" cy="369570"/>
          </a:xfrm>
          <a:custGeom>
            <a:avLst/>
            <a:gdLst/>
            <a:ahLst/>
            <a:cxnLst/>
            <a:rect l="l" t="t" r="r" b="b"/>
            <a:pathLst>
              <a:path w="132714" h="369570">
                <a:moveTo>
                  <a:pt x="15875" y="239001"/>
                </a:moveTo>
                <a:lnTo>
                  <a:pt x="9143" y="242976"/>
                </a:lnTo>
                <a:lnTo>
                  <a:pt x="2286" y="246951"/>
                </a:lnTo>
                <a:lnTo>
                  <a:pt x="0" y="255701"/>
                </a:lnTo>
                <a:lnTo>
                  <a:pt x="3937" y="262521"/>
                </a:lnTo>
                <a:lnTo>
                  <a:pt x="66293" y="369392"/>
                </a:lnTo>
                <a:lnTo>
                  <a:pt x="82833" y="341045"/>
                </a:lnTo>
                <a:lnTo>
                  <a:pt x="51942" y="341045"/>
                </a:lnTo>
                <a:lnTo>
                  <a:pt x="51942" y="288153"/>
                </a:lnTo>
                <a:lnTo>
                  <a:pt x="28575" y="248119"/>
                </a:lnTo>
                <a:lnTo>
                  <a:pt x="24637" y="241299"/>
                </a:lnTo>
                <a:lnTo>
                  <a:pt x="15875" y="239001"/>
                </a:lnTo>
                <a:close/>
              </a:path>
              <a:path w="132714" h="369570">
                <a:moveTo>
                  <a:pt x="51942" y="288153"/>
                </a:moveTo>
                <a:lnTo>
                  <a:pt x="51942" y="341045"/>
                </a:lnTo>
                <a:lnTo>
                  <a:pt x="80517" y="341045"/>
                </a:lnTo>
                <a:lnTo>
                  <a:pt x="80517" y="333844"/>
                </a:lnTo>
                <a:lnTo>
                  <a:pt x="53975" y="333844"/>
                </a:lnTo>
                <a:lnTo>
                  <a:pt x="66294" y="312740"/>
                </a:lnTo>
                <a:lnTo>
                  <a:pt x="51942" y="288153"/>
                </a:lnTo>
                <a:close/>
              </a:path>
              <a:path w="132714" h="369570">
                <a:moveTo>
                  <a:pt x="116712" y="239001"/>
                </a:moveTo>
                <a:lnTo>
                  <a:pt x="107950" y="241299"/>
                </a:lnTo>
                <a:lnTo>
                  <a:pt x="104012" y="248119"/>
                </a:lnTo>
                <a:lnTo>
                  <a:pt x="80517" y="288371"/>
                </a:lnTo>
                <a:lnTo>
                  <a:pt x="80517" y="341045"/>
                </a:lnTo>
                <a:lnTo>
                  <a:pt x="82833" y="341045"/>
                </a:lnTo>
                <a:lnTo>
                  <a:pt x="128650" y="262521"/>
                </a:lnTo>
                <a:lnTo>
                  <a:pt x="132587" y="255701"/>
                </a:lnTo>
                <a:lnTo>
                  <a:pt x="130301" y="246951"/>
                </a:lnTo>
                <a:lnTo>
                  <a:pt x="123443" y="242976"/>
                </a:lnTo>
                <a:lnTo>
                  <a:pt x="116712" y="239001"/>
                </a:lnTo>
                <a:close/>
              </a:path>
              <a:path w="132714" h="369570">
                <a:moveTo>
                  <a:pt x="66294" y="312740"/>
                </a:moveTo>
                <a:lnTo>
                  <a:pt x="53975" y="333844"/>
                </a:lnTo>
                <a:lnTo>
                  <a:pt x="78612" y="333844"/>
                </a:lnTo>
                <a:lnTo>
                  <a:pt x="66294" y="312740"/>
                </a:lnTo>
                <a:close/>
              </a:path>
              <a:path w="132714" h="369570">
                <a:moveTo>
                  <a:pt x="80517" y="288371"/>
                </a:moveTo>
                <a:lnTo>
                  <a:pt x="66294" y="312740"/>
                </a:lnTo>
                <a:lnTo>
                  <a:pt x="78612" y="333844"/>
                </a:lnTo>
                <a:lnTo>
                  <a:pt x="80517" y="333844"/>
                </a:lnTo>
                <a:lnTo>
                  <a:pt x="80517" y="288371"/>
                </a:lnTo>
                <a:close/>
              </a:path>
              <a:path w="132714" h="369570">
                <a:moveTo>
                  <a:pt x="80517" y="0"/>
                </a:moveTo>
                <a:lnTo>
                  <a:pt x="51942" y="0"/>
                </a:lnTo>
                <a:lnTo>
                  <a:pt x="51942" y="288153"/>
                </a:lnTo>
                <a:lnTo>
                  <a:pt x="66294" y="312740"/>
                </a:lnTo>
                <a:lnTo>
                  <a:pt x="80517" y="288371"/>
                </a:lnTo>
                <a:lnTo>
                  <a:pt x="80517" y="0"/>
                </a:lnTo>
                <a:close/>
              </a:path>
            </a:pathLst>
          </a:custGeom>
          <a:solidFill>
            <a:srgbClr val="002F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450581" y="2816732"/>
            <a:ext cx="9848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libri"/>
                <a:cs typeface="Calibri"/>
              </a:rPr>
              <a:t>rate </a:t>
            </a:r>
            <a:r>
              <a:rPr sz="1600" spc="-10" dirty="0">
                <a:latin typeface="Calibri"/>
                <a:cs typeface="Calibri"/>
              </a:rPr>
              <a:t>unoccupied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835645" y="3441953"/>
            <a:ext cx="411480" cy="306705"/>
          </a:xfrm>
          <a:custGeom>
            <a:avLst/>
            <a:gdLst/>
            <a:ahLst/>
            <a:cxnLst/>
            <a:rect l="l" t="t" r="r" b="b"/>
            <a:pathLst>
              <a:path w="411479" h="306704">
                <a:moveTo>
                  <a:pt x="0" y="306324"/>
                </a:moveTo>
                <a:lnTo>
                  <a:pt x="2006" y="246709"/>
                </a:lnTo>
                <a:lnTo>
                  <a:pt x="7477" y="198024"/>
                </a:lnTo>
                <a:lnTo>
                  <a:pt x="15591" y="165199"/>
                </a:lnTo>
                <a:lnTo>
                  <a:pt x="25526" y="153162"/>
                </a:lnTo>
                <a:lnTo>
                  <a:pt x="180212" y="153162"/>
                </a:lnTo>
                <a:lnTo>
                  <a:pt x="190148" y="141124"/>
                </a:lnTo>
                <a:lnTo>
                  <a:pt x="198262" y="108299"/>
                </a:lnTo>
                <a:lnTo>
                  <a:pt x="203733" y="59614"/>
                </a:lnTo>
                <a:lnTo>
                  <a:pt x="205739" y="0"/>
                </a:lnTo>
                <a:lnTo>
                  <a:pt x="207746" y="59614"/>
                </a:lnTo>
                <a:lnTo>
                  <a:pt x="213217" y="108299"/>
                </a:lnTo>
                <a:lnTo>
                  <a:pt x="221331" y="141124"/>
                </a:lnTo>
                <a:lnTo>
                  <a:pt x="231267" y="153162"/>
                </a:lnTo>
                <a:lnTo>
                  <a:pt x="385952" y="153162"/>
                </a:lnTo>
                <a:lnTo>
                  <a:pt x="395888" y="165199"/>
                </a:lnTo>
                <a:lnTo>
                  <a:pt x="404002" y="198024"/>
                </a:lnTo>
                <a:lnTo>
                  <a:pt x="409473" y="246709"/>
                </a:lnTo>
                <a:lnTo>
                  <a:pt x="411479" y="306324"/>
                </a:lnTo>
              </a:path>
            </a:pathLst>
          </a:custGeom>
          <a:ln w="28575">
            <a:solidFill>
              <a:srgbClr val="002F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1381" y="3435858"/>
            <a:ext cx="411480" cy="342900"/>
          </a:xfrm>
          <a:custGeom>
            <a:avLst/>
            <a:gdLst/>
            <a:ahLst/>
            <a:cxnLst/>
            <a:rect l="l" t="t" r="r" b="b"/>
            <a:pathLst>
              <a:path w="411479" h="342900">
                <a:moveTo>
                  <a:pt x="0" y="342899"/>
                </a:moveTo>
                <a:lnTo>
                  <a:pt x="2250" y="276141"/>
                </a:lnTo>
                <a:lnTo>
                  <a:pt x="8381" y="221646"/>
                </a:lnTo>
                <a:lnTo>
                  <a:pt x="17466" y="184915"/>
                </a:lnTo>
                <a:lnTo>
                  <a:pt x="28575" y="171449"/>
                </a:lnTo>
                <a:lnTo>
                  <a:pt x="177165" y="171449"/>
                </a:lnTo>
                <a:lnTo>
                  <a:pt x="188273" y="157984"/>
                </a:lnTo>
                <a:lnTo>
                  <a:pt x="197358" y="121253"/>
                </a:lnTo>
                <a:lnTo>
                  <a:pt x="203489" y="66758"/>
                </a:lnTo>
                <a:lnTo>
                  <a:pt x="205740" y="0"/>
                </a:lnTo>
                <a:lnTo>
                  <a:pt x="207990" y="66758"/>
                </a:lnTo>
                <a:lnTo>
                  <a:pt x="214122" y="121253"/>
                </a:lnTo>
                <a:lnTo>
                  <a:pt x="223206" y="157984"/>
                </a:lnTo>
                <a:lnTo>
                  <a:pt x="234315" y="171449"/>
                </a:lnTo>
                <a:lnTo>
                  <a:pt x="382904" y="171449"/>
                </a:lnTo>
                <a:lnTo>
                  <a:pt x="394013" y="184915"/>
                </a:lnTo>
                <a:lnTo>
                  <a:pt x="403098" y="221646"/>
                </a:lnTo>
                <a:lnTo>
                  <a:pt x="409229" y="276141"/>
                </a:lnTo>
                <a:lnTo>
                  <a:pt x="411479" y="342899"/>
                </a:lnTo>
              </a:path>
            </a:pathLst>
          </a:custGeom>
          <a:ln w="28575">
            <a:solidFill>
              <a:srgbClr val="002F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850630" y="2816732"/>
            <a:ext cx="81661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419" marR="5080" indent="-4572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libri"/>
                <a:cs typeface="Calibri"/>
              </a:rPr>
              <a:t>rate </a:t>
            </a:r>
            <a:r>
              <a:rPr sz="1600" spc="-10" dirty="0">
                <a:latin typeface="Calibri"/>
                <a:cs typeface="Calibri"/>
              </a:rPr>
              <a:t>occupied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450581" y="1934971"/>
            <a:ext cx="40703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solidFill>
                  <a:srgbClr val="002F56"/>
                </a:solidFill>
                <a:latin typeface="Palatino Linotype"/>
                <a:cs typeface="Palatino Linotype"/>
              </a:rPr>
              <a:t>Linear</a:t>
            </a:r>
            <a:r>
              <a:rPr sz="1800" spc="10" dirty="0">
                <a:solidFill>
                  <a:srgbClr val="002F56"/>
                </a:solidFill>
                <a:latin typeface="Palatino Linotype"/>
                <a:cs typeface="Palatino Linotype"/>
              </a:rPr>
              <a:t> </a:t>
            </a:r>
            <a:r>
              <a:rPr sz="1800" spc="65" dirty="0">
                <a:solidFill>
                  <a:srgbClr val="002F56"/>
                </a:solidFill>
                <a:latin typeface="Palatino Linotype"/>
                <a:cs typeface="Palatino Linotype"/>
              </a:rPr>
              <a:t>combination</a:t>
            </a:r>
            <a:r>
              <a:rPr sz="1800" spc="25" dirty="0">
                <a:solidFill>
                  <a:srgbClr val="002F56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002F56"/>
                </a:solidFill>
                <a:latin typeface="Palatino Linotype"/>
                <a:cs typeface="Palatino Linotype"/>
              </a:rPr>
              <a:t>of</a:t>
            </a:r>
            <a:r>
              <a:rPr sz="1800" spc="25" dirty="0">
                <a:solidFill>
                  <a:srgbClr val="002F56"/>
                </a:solidFill>
                <a:latin typeface="Palatino Linotype"/>
                <a:cs typeface="Palatino Linotype"/>
              </a:rPr>
              <a:t> </a:t>
            </a:r>
            <a:r>
              <a:rPr sz="1800" spc="70" dirty="0">
                <a:solidFill>
                  <a:srgbClr val="002F56"/>
                </a:solidFill>
                <a:latin typeface="Palatino Linotype"/>
                <a:cs typeface="Palatino Linotype"/>
              </a:rPr>
              <a:t>rates</a:t>
            </a:r>
            <a:r>
              <a:rPr sz="1800" spc="20" dirty="0">
                <a:solidFill>
                  <a:srgbClr val="002F56"/>
                </a:solidFill>
                <a:latin typeface="Palatino Linotype"/>
                <a:cs typeface="Palatino Linotype"/>
              </a:rPr>
              <a:t> </a:t>
            </a:r>
            <a:r>
              <a:rPr sz="1800" spc="55" dirty="0">
                <a:solidFill>
                  <a:srgbClr val="002F56"/>
                </a:solidFill>
                <a:latin typeface="Palatino Linotype"/>
                <a:cs typeface="Palatino Linotype"/>
              </a:rPr>
              <a:t>given</a:t>
            </a:r>
            <a:r>
              <a:rPr sz="1800" dirty="0">
                <a:solidFill>
                  <a:srgbClr val="002F56"/>
                </a:solidFill>
                <a:latin typeface="Palatino Linotype"/>
                <a:cs typeface="Palatino Linotype"/>
              </a:rPr>
              <a:t> </a:t>
            </a:r>
            <a:r>
              <a:rPr sz="1800" spc="35" dirty="0">
                <a:solidFill>
                  <a:srgbClr val="002F56"/>
                </a:solidFill>
                <a:latin typeface="Palatino Linotype"/>
                <a:cs typeface="Palatino Linotype"/>
              </a:rPr>
              <a:t>the </a:t>
            </a:r>
            <a:r>
              <a:rPr sz="1800" spc="60" dirty="0">
                <a:solidFill>
                  <a:srgbClr val="002F56"/>
                </a:solidFill>
                <a:latin typeface="Palatino Linotype"/>
                <a:cs typeface="Palatino Linotype"/>
              </a:rPr>
              <a:t>occupancy</a:t>
            </a:r>
            <a:r>
              <a:rPr sz="1800" spc="120" dirty="0">
                <a:solidFill>
                  <a:srgbClr val="002F56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002F56"/>
                </a:solidFill>
                <a:latin typeface="Palatino Linotype"/>
                <a:cs typeface="Palatino Linotype"/>
              </a:rPr>
              <a:t>of</a:t>
            </a:r>
            <a:r>
              <a:rPr sz="1800" spc="125" dirty="0">
                <a:solidFill>
                  <a:srgbClr val="002F56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002F56"/>
                </a:solidFill>
                <a:latin typeface="Palatino Linotype"/>
                <a:cs typeface="Palatino Linotype"/>
              </a:rPr>
              <a:t>binding</a:t>
            </a:r>
            <a:r>
              <a:rPr sz="1800" spc="130" dirty="0">
                <a:solidFill>
                  <a:srgbClr val="002F56"/>
                </a:solidFill>
                <a:latin typeface="Palatino Linotype"/>
                <a:cs typeface="Palatino Linotype"/>
              </a:rPr>
              <a:t> </a:t>
            </a:r>
            <a:r>
              <a:rPr sz="1800" spc="70" dirty="0">
                <a:solidFill>
                  <a:srgbClr val="002F56"/>
                </a:solidFill>
                <a:latin typeface="Palatino Linotype"/>
                <a:cs typeface="Palatino Linotype"/>
              </a:rPr>
              <a:t>sites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286119" y="2069083"/>
            <a:ext cx="432434" cy="328930"/>
          </a:xfrm>
          <a:custGeom>
            <a:avLst/>
            <a:gdLst/>
            <a:ahLst/>
            <a:cxnLst/>
            <a:rect l="l" t="t" r="r" b="b"/>
            <a:pathLst>
              <a:path w="432434" h="328930">
                <a:moveTo>
                  <a:pt x="327532" y="0"/>
                </a:moveTo>
                <a:lnTo>
                  <a:pt x="322960" y="13335"/>
                </a:lnTo>
                <a:lnTo>
                  <a:pt x="341937" y="21651"/>
                </a:lnTo>
                <a:lnTo>
                  <a:pt x="358282" y="33099"/>
                </a:lnTo>
                <a:lnTo>
                  <a:pt x="383031" y="65531"/>
                </a:lnTo>
                <a:lnTo>
                  <a:pt x="397605" y="109219"/>
                </a:lnTo>
                <a:lnTo>
                  <a:pt x="402462" y="162813"/>
                </a:lnTo>
                <a:lnTo>
                  <a:pt x="401248" y="191845"/>
                </a:lnTo>
                <a:lnTo>
                  <a:pt x="391533" y="241859"/>
                </a:lnTo>
                <a:lnTo>
                  <a:pt x="371957" y="280965"/>
                </a:lnTo>
                <a:lnTo>
                  <a:pt x="342187" y="307306"/>
                </a:lnTo>
                <a:lnTo>
                  <a:pt x="323469" y="315594"/>
                </a:lnTo>
                <a:lnTo>
                  <a:pt x="327532" y="328929"/>
                </a:lnTo>
                <a:lnTo>
                  <a:pt x="372411" y="307895"/>
                </a:lnTo>
                <a:lnTo>
                  <a:pt x="405383" y="271525"/>
                </a:lnTo>
                <a:lnTo>
                  <a:pt x="425672" y="222678"/>
                </a:lnTo>
                <a:lnTo>
                  <a:pt x="432434" y="164591"/>
                </a:lnTo>
                <a:lnTo>
                  <a:pt x="430744" y="134417"/>
                </a:lnTo>
                <a:lnTo>
                  <a:pt x="417218" y="80974"/>
                </a:lnTo>
                <a:lnTo>
                  <a:pt x="390308" y="37468"/>
                </a:lnTo>
                <a:lnTo>
                  <a:pt x="351395" y="8616"/>
                </a:lnTo>
                <a:lnTo>
                  <a:pt x="327532" y="0"/>
                </a:lnTo>
                <a:close/>
              </a:path>
              <a:path w="432434" h="328930">
                <a:moveTo>
                  <a:pt x="104901" y="0"/>
                </a:moveTo>
                <a:lnTo>
                  <a:pt x="60229" y="21113"/>
                </a:lnTo>
                <a:lnTo>
                  <a:pt x="27177" y="57657"/>
                </a:lnTo>
                <a:lnTo>
                  <a:pt x="6826" y="106552"/>
                </a:lnTo>
                <a:lnTo>
                  <a:pt x="0" y="164591"/>
                </a:lnTo>
                <a:lnTo>
                  <a:pt x="1690" y="194784"/>
                </a:lnTo>
                <a:lnTo>
                  <a:pt x="15216" y="248263"/>
                </a:lnTo>
                <a:lnTo>
                  <a:pt x="42072" y="291621"/>
                </a:lnTo>
                <a:lnTo>
                  <a:pt x="81022" y="320335"/>
                </a:lnTo>
                <a:lnTo>
                  <a:pt x="104901" y="328929"/>
                </a:lnTo>
                <a:lnTo>
                  <a:pt x="109092" y="315594"/>
                </a:lnTo>
                <a:lnTo>
                  <a:pt x="90374" y="307306"/>
                </a:lnTo>
                <a:lnTo>
                  <a:pt x="74215" y="295767"/>
                </a:lnTo>
                <a:lnTo>
                  <a:pt x="49529" y="262889"/>
                </a:lnTo>
                <a:lnTo>
                  <a:pt x="34956" y="218186"/>
                </a:lnTo>
                <a:lnTo>
                  <a:pt x="30098" y="162813"/>
                </a:lnTo>
                <a:lnTo>
                  <a:pt x="31313" y="134790"/>
                </a:lnTo>
                <a:lnTo>
                  <a:pt x="41028" y="86125"/>
                </a:lnTo>
                <a:lnTo>
                  <a:pt x="60630" y="47714"/>
                </a:lnTo>
                <a:lnTo>
                  <a:pt x="90642" y="21651"/>
                </a:lnTo>
                <a:lnTo>
                  <a:pt x="109600" y="13335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012941" y="1967611"/>
            <a:ext cx="12515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90525" algn="l"/>
                <a:tab pos="972819" algn="l"/>
              </a:tabLst>
            </a:pPr>
            <a:r>
              <a:rPr sz="2800" spc="-50" dirty="0">
                <a:latin typeface="Cambria Math"/>
                <a:cs typeface="Cambria Math"/>
              </a:rPr>
              <a:t>𝐹</a:t>
            </a:r>
            <a:r>
              <a:rPr sz="2800" dirty="0">
                <a:latin typeface="Cambria Math"/>
                <a:cs typeface="Cambria Math"/>
              </a:rPr>
              <a:t>	</a:t>
            </a:r>
            <a:r>
              <a:rPr sz="2800" spc="-50" dirty="0">
                <a:latin typeface="Cambria Math"/>
                <a:cs typeface="Cambria Math"/>
              </a:rPr>
              <a:t>𝑥</a:t>
            </a:r>
            <a:r>
              <a:rPr sz="2800" dirty="0">
                <a:latin typeface="Cambria Math"/>
                <a:cs typeface="Cambria Math"/>
              </a:rPr>
              <a:t>	</a:t>
            </a:r>
            <a:r>
              <a:rPr sz="2800" spc="-50" dirty="0">
                <a:latin typeface="Cambria Math"/>
                <a:cs typeface="Cambria Math"/>
              </a:rPr>
              <a:t>−</a:t>
            </a:r>
            <a:endParaRPr sz="2800">
              <a:latin typeface="Cambria Math"/>
              <a:cs typeface="Cambria Math"/>
            </a:endParaRPr>
          </a:p>
        </p:txBody>
      </p:sp>
      <p:pic>
        <p:nvPicPr>
          <p:cNvPr id="22" name="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465722" y="4728865"/>
            <a:ext cx="341205" cy="340514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460349" y="4239910"/>
            <a:ext cx="3007360" cy="842644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99085" algn="l"/>
              </a:tabLst>
            </a:pPr>
            <a:r>
              <a:rPr sz="2000" b="1" spc="-360" dirty="0">
                <a:solidFill>
                  <a:srgbClr val="002F56"/>
                </a:solidFill>
                <a:latin typeface="Gill Sans MT"/>
                <a:cs typeface="Gill Sans MT"/>
              </a:rPr>
              <a:t>X</a:t>
            </a:r>
            <a:r>
              <a:rPr sz="2000" b="1" spc="-55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2000" b="1" dirty="0">
                <a:solidFill>
                  <a:srgbClr val="002F56"/>
                </a:solidFill>
                <a:latin typeface="Gill Sans MT"/>
                <a:cs typeface="Gill Sans MT"/>
              </a:rPr>
              <a:t>binds</a:t>
            </a:r>
            <a:r>
              <a:rPr sz="2000" b="1" spc="-80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2000" b="1" spc="-105" dirty="0">
                <a:solidFill>
                  <a:srgbClr val="002F56"/>
                </a:solidFill>
                <a:latin typeface="Gill Sans MT"/>
                <a:cs typeface="Gill Sans MT"/>
              </a:rPr>
              <a:t>to</a:t>
            </a:r>
            <a:r>
              <a:rPr sz="2000" b="1" spc="-60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2000" b="1" spc="-80" dirty="0">
                <a:solidFill>
                  <a:srgbClr val="002F56"/>
                </a:solidFill>
                <a:latin typeface="Gill Sans MT"/>
                <a:cs typeface="Gill Sans MT"/>
              </a:rPr>
              <a:t>the</a:t>
            </a:r>
            <a:r>
              <a:rPr sz="2000" b="1" spc="-60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2000" b="1" spc="-90" dirty="0">
                <a:solidFill>
                  <a:srgbClr val="002F56"/>
                </a:solidFill>
                <a:latin typeface="Gill Sans MT"/>
                <a:cs typeface="Gill Sans MT"/>
              </a:rPr>
              <a:t>promoter</a:t>
            </a:r>
            <a:endParaRPr sz="2000">
              <a:latin typeface="Gill Sans MT"/>
              <a:cs typeface="Gill Sans MT"/>
            </a:endParaRPr>
          </a:p>
          <a:p>
            <a:pPr marR="725805" algn="r">
              <a:lnSpc>
                <a:spcPct val="100000"/>
              </a:lnSpc>
              <a:spcBef>
                <a:spcPts val="625"/>
              </a:spcBef>
            </a:pPr>
            <a:r>
              <a:rPr sz="2400" spc="165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24" name="object 2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467246" y="1997857"/>
            <a:ext cx="341205" cy="340514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470712" y="1690877"/>
            <a:ext cx="3001645" cy="6597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lnSpc>
                <a:spcPts val="2255"/>
              </a:lnSpc>
              <a:spcBef>
                <a:spcPts val="105"/>
              </a:spcBef>
              <a:buFont typeface="Arial"/>
              <a:buChar char="•"/>
              <a:tabLst>
                <a:tab pos="299085" algn="l"/>
              </a:tabLst>
            </a:pPr>
            <a:r>
              <a:rPr sz="2000" b="1" spc="-360" dirty="0">
                <a:solidFill>
                  <a:srgbClr val="002F56"/>
                </a:solidFill>
                <a:latin typeface="Gill Sans MT"/>
                <a:cs typeface="Gill Sans MT"/>
              </a:rPr>
              <a:t>X</a:t>
            </a:r>
            <a:r>
              <a:rPr sz="2000" b="1" spc="-55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2000" b="1" spc="-10" dirty="0">
                <a:solidFill>
                  <a:srgbClr val="002F56"/>
                </a:solidFill>
                <a:latin typeface="Gill Sans MT"/>
                <a:cs typeface="Gill Sans MT"/>
              </a:rPr>
              <a:t>unbinds</a:t>
            </a:r>
            <a:r>
              <a:rPr sz="2000" b="1" spc="-105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2000" b="1" spc="-75" dirty="0">
                <a:solidFill>
                  <a:srgbClr val="002F56"/>
                </a:solidFill>
                <a:latin typeface="Gill Sans MT"/>
                <a:cs typeface="Gill Sans MT"/>
              </a:rPr>
              <a:t>the</a:t>
            </a:r>
            <a:r>
              <a:rPr sz="2000" b="1" spc="-60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2000" b="1" spc="-90" dirty="0">
                <a:solidFill>
                  <a:srgbClr val="002F56"/>
                </a:solidFill>
                <a:latin typeface="Gill Sans MT"/>
                <a:cs typeface="Gill Sans MT"/>
              </a:rPr>
              <a:t>promoter</a:t>
            </a:r>
            <a:endParaRPr sz="2000">
              <a:latin typeface="Gill Sans MT"/>
              <a:cs typeface="Gill Sans MT"/>
            </a:endParaRPr>
          </a:p>
          <a:p>
            <a:pPr marR="727710" algn="r">
              <a:lnSpc>
                <a:spcPts val="2735"/>
              </a:lnSpc>
            </a:pPr>
            <a:r>
              <a:rPr sz="2400" spc="165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56841" y="2408554"/>
            <a:ext cx="4751705" cy="722630"/>
            <a:chOff x="356841" y="2408554"/>
            <a:chExt cx="4751705" cy="722630"/>
          </a:xfrm>
        </p:grpSpPr>
        <p:sp>
          <p:nvSpPr>
            <p:cNvPr id="27" name="object 27"/>
            <p:cNvSpPr/>
            <p:nvPr/>
          </p:nvSpPr>
          <p:spPr>
            <a:xfrm>
              <a:off x="2558795" y="2408554"/>
              <a:ext cx="132715" cy="433070"/>
            </a:xfrm>
            <a:custGeom>
              <a:avLst/>
              <a:gdLst/>
              <a:ahLst/>
              <a:cxnLst/>
              <a:rect l="l" t="t" r="r" b="b"/>
              <a:pathLst>
                <a:path w="132714" h="433069">
                  <a:moveTo>
                    <a:pt x="66293" y="56664"/>
                  </a:moveTo>
                  <a:lnTo>
                    <a:pt x="52053" y="81061"/>
                  </a:lnTo>
                  <a:lnTo>
                    <a:pt x="51943" y="433070"/>
                  </a:lnTo>
                  <a:lnTo>
                    <a:pt x="80518" y="433070"/>
                  </a:lnTo>
                  <a:lnTo>
                    <a:pt x="80534" y="81061"/>
                  </a:lnTo>
                  <a:lnTo>
                    <a:pt x="66293" y="56664"/>
                  </a:lnTo>
                  <a:close/>
                </a:path>
                <a:path w="132714" h="433069">
                  <a:moveTo>
                    <a:pt x="66293" y="0"/>
                  </a:moveTo>
                  <a:lnTo>
                    <a:pt x="3937" y="106934"/>
                  </a:lnTo>
                  <a:lnTo>
                    <a:pt x="0" y="113792"/>
                  </a:lnTo>
                  <a:lnTo>
                    <a:pt x="2286" y="122555"/>
                  </a:lnTo>
                  <a:lnTo>
                    <a:pt x="9143" y="126492"/>
                  </a:lnTo>
                  <a:lnTo>
                    <a:pt x="15875" y="130429"/>
                  </a:lnTo>
                  <a:lnTo>
                    <a:pt x="24637" y="128143"/>
                  </a:lnTo>
                  <a:lnTo>
                    <a:pt x="28575" y="121285"/>
                  </a:lnTo>
                  <a:lnTo>
                    <a:pt x="51959" y="81222"/>
                  </a:lnTo>
                  <a:lnTo>
                    <a:pt x="52070" y="28448"/>
                  </a:lnTo>
                  <a:lnTo>
                    <a:pt x="82883" y="28448"/>
                  </a:lnTo>
                  <a:lnTo>
                    <a:pt x="66293" y="0"/>
                  </a:lnTo>
                  <a:close/>
                </a:path>
                <a:path w="132714" h="433069">
                  <a:moveTo>
                    <a:pt x="82883" y="28448"/>
                  </a:moveTo>
                  <a:lnTo>
                    <a:pt x="80645" y="28448"/>
                  </a:lnTo>
                  <a:lnTo>
                    <a:pt x="80628" y="81222"/>
                  </a:lnTo>
                  <a:lnTo>
                    <a:pt x="104012" y="121285"/>
                  </a:lnTo>
                  <a:lnTo>
                    <a:pt x="107950" y="128143"/>
                  </a:lnTo>
                  <a:lnTo>
                    <a:pt x="116712" y="130429"/>
                  </a:lnTo>
                  <a:lnTo>
                    <a:pt x="123443" y="126492"/>
                  </a:lnTo>
                  <a:lnTo>
                    <a:pt x="130302" y="122555"/>
                  </a:lnTo>
                  <a:lnTo>
                    <a:pt x="132587" y="113792"/>
                  </a:lnTo>
                  <a:lnTo>
                    <a:pt x="128651" y="106934"/>
                  </a:lnTo>
                  <a:lnTo>
                    <a:pt x="82883" y="28448"/>
                  </a:lnTo>
                  <a:close/>
                </a:path>
                <a:path w="132714" h="433069">
                  <a:moveTo>
                    <a:pt x="80642" y="35560"/>
                  </a:moveTo>
                  <a:lnTo>
                    <a:pt x="78612" y="35560"/>
                  </a:lnTo>
                  <a:lnTo>
                    <a:pt x="66293" y="56664"/>
                  </a:lnTo>
                  <a:lnTo>
                    <a:pt x="80628" y="81222"/>
                  </a:lnTo>
                  <a:lnTo>
                    <a:pt x="80642" y="35560"/>
                  </a:lnTo>
                  <a:close/>
                </a:path>
                <a:path w="132714" h="433069">
                  <a:moveTo>
                    <a:pt x="80645" y="28448"/>
                  </a:moveTo>
                  <a:lnTo>
                    <a:pt x="52070" y="28448"/>
                  </a:lnTo>
                  <a:lnTo>
                    <a:pt x="52053" y="81061"/>
                  </a:lnTo>
                  <a:lnTo>
                    <a:pt x="66293" y="56664"/>
                  </a:lnTo>
                  <a:lnTo>
                    <a:pt x="53975" y="35560"/>
                  </a:lnTo>
                  <a:lnTo>
                    <a:pt x="80642" y="35560"/>
                  </a:lnTo>
                  <a:lnTo>
                    <a:pt x="80645" y="28448"/>
                  </a:lnTo>
                  <a:close/>
                </a:path>
                <a:path w="132714" h="433069">
                  <a:moveTo>
                    <a:pt x="78612" y="35560"/>
                  </a:moveTo>
                  <a:lnTo>
                    <a:pt x="53975" y="35560"/>
                  </a:lnTo>
                  <a:lnTo>
                    <a:pt x="66293" y="56664"/>
                  </a:lnTo>
                  <a:lnTo>
                    <a:pt x="78612" y="35560"/>
                  </a:lnTo>
                  <a:close/>
                </a:path>
              </a:pathLst>
            </a:custGeom>
            <a:solidFill>
              <a:srgbClr val="002F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6841" y="2488888"/>
              <a:ext cx="4751502" cy="641811"/>
            </a:xfrm>
            <a:prstGeom prst="rect">
              <a:avLst/>
            </a:prstGeom>
          </p:spPr>
        </p:pic>
      </p:grpSp>
      <p:pic>
        <p:nvPicPr>
          <p:cNvPr id="29" name="object 2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769112" y="3207242"/>
            <a:ext cx="682463" cy="383435"/>
          </a:xfrm>
          <a:prstGeom prst="rect">
            <a:avLst/>
          </a:prstGeom>
        </p:spPr>
      </p:pic>
      <p:grpSp>
        <p:nvGrpSpPr>
          <p:cNvPr id="30" name="object 30"/>
          <p:cNvGrpSpPr/>
          <p:nvPr/>
        </p:nvGrpSpPr>
        <p:grpSpPr>
          <a:xfrm>
            <a:off x="3887366" y="3411259"/>
            <a:ext cx="165735" cy="506095"/>
            <a:chOff x="3887366" y="3411259"/>
            <a:chExt cx="165735" cy="506095"/>
          </a:xfrm>
        </p:grpSpPr>
        <p:sp>
          <p:nvSpPr>
            <p:cNvPr id="31" name="object 31"/>
            <p:cNvSpPr/>
            <p:nvPr/>
          </p:nvSpPr>
          <p:spPr>
            <a:xfrm>
              <a:off x="3957530" y="3411259"/>
              <a:ext cx="25400" cy="481330"/>
            </a:xfrm>
            <a:custGeom>
              <a:avLst/>
              <a:gdLst/>
              <a:ahLst/>
              <a:cxnLst/>
              <a:rect l="l" t="t" r="r" b="b"/>
              <a:pathLst>
                <a:path w="25400" h="481329">
                  <a:moveTo>
                    <a:pt x="24691" y="0"/>
                  </a:moveTo>
                  <a:lnTo>
                    <a:pt x="0" y="20"/>
                  </a:lnTo>
                  <a:lnTo>
                    <a:pt x="411" y="480923"/>
                  </a:lnTo>
                  <a:lnTo>
                    <a:pt x="25102" y="480902"/>
                  </a:lnTo>
                  <a:lnTo>
                    <a:pt x="24691" y="0"/>
                  </a:lnTo>
                  <a:close/>
                </a:path>
              </a:pathLst>
            </a:custGeom>
            <a:solidFill>
              <a:srgbClr val="002F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887366" y="3761240"/>
              <a:ext cx="165636" cy="155581"/>
            </a:xfrm>
            <a:prstGeom prst="rect">
              <a:avLst/>
            </a:prstGeom>
          </p:spPr>
        </p:pic>
      </p:grpSp>
      <p:pic>
        <p:nvPicPr>
          <p:cNvPr id="33" name="object 3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753661" y="3973065"/>
            <a:ext cx="412471" cy="412061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4594097" y="3792092"/>
            <a:ext cx="15817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73709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2F56"/>
                </a:solidFill>
                <a:latin typeface="Trebuchet MS"/>
                <a:cs typeface="Trebuchet MS"/>
              </a:rPr>
              <a:t>basal </a:t>
            </a:r>
            <a:r>
              <a:rPr sz="1800" spc="-20" dirty="0">
                <a:solidFill>
                  <a:srgbClr val="002F56"/>
                </a:solidFill>
                <a:latin typeface="Trebuchet MS"/>
                <a:cs typeface="Trebuchet MS"/>
              </a:rPr>
              <a:t>production</a:t>
            </a:r>
            <a:r>
              <a:rPr sz="1800" spc="-80" dirty="0">
                <a:solidFill>
                  <a:srgbClr val="002F5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002F56"/>
                </a:solidFill>
                <a:latin typeface="Trebuchet MS"/>
                <a:cs typeface="Trebuchet MS"/>
              </a:rPr>
              <a:t>of</a:t>
            </a:r>
            <a:r>
              <a:rPr sz="1800" spc="-55" dirty="0">
                <a:solidFill>
                  <a:srgbClr val="002F5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002F56"/>
                </a:solidFill>
                <a:latin typeface="Trebuchet MS"/>
                <a:cs typeface="Trebuchet MS"/>
              </a:rPr>
              <a:t>Y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845433" y="3987800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0" dirty="0">
                <a:solidFill>
                  <a:srgbClr val="002F56"/>
                </a:solidFill>
                <a:latin typeface="Trebuchet MS"/>
                <a:cs typeface="Trebuchet MS"/>
              </a:rPr>
              <a:t>Y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335526" y="3459226"/>
            <a:ext cx="297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mbria Math"/>
                <a:cs typeface="Cambria Math"/>
              </a:rPr>
              <a:t>𝛽</a:t>
            </a:r>
            <a:r>
              <a:rPr sz="1950" spc="-37" baseline="-14957" dirty="0">
                <a:latin typeface="Cambria Math"/>
                <a:cs typeface="Cambria Math"/>
              </a:rPr>
              <a:t>0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88911" y="3821048"/>
            <a:ext cx="9607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𝐹(𝑥)</a:t>
            </a:r>
            <a:r>
              <a:rPr sz="2400" spc="290" dirty="0">
                <a:latin typeface="Cambria Math"/>
                <a:cs typeface="Cambria Math"/>
              </a:rPr>
              <a:t> </a:t>
            </a:r>
            <a:r>
              <a:rPr sz="2400" spc="-50" dirty="0">
                <a:latin typeface="Cambria Math"/>
                <a:cs typeface="Cambria Math"/>
              </a:rPr>
              <a:t>=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820152" y="4041775"/>
            <a:ext cx="247015" cy="20320"/>
          </a:xfrm>
          <a:custGeom>
            <a:avLst/>
            <a:gdLst/>
            <a:ahLst/>
            <a:cxnLst/>
            <a:rect l="l" t="t" r="r" b="b"/>
            <a:pathLst>
              <a:path w="247015" h="20320">
                <a:moveTo>
                  <a:pt x="246888" y="0"/>
                </a:moveTo>
                <a:lnTo>
                  <a:pt x="0" y="0"/>
                </a:lnTo>
                <a:lnTo>
                  <a:pt x="0" y="19812"/>
                </a:lnTo>
                <a:lnTo>
                  <a:pt x="246888" y="19812"/>
                </a:lnTo>
                <a:lnTo>
                  <a:pt x="246888" y="0"/>
                </a:lnTo>
                <a:close/>
              </a:path>
            </a:pathLst>
          </a:custGeom>
          <a:solidFill>
            <a:srgbClr val="8369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7819135" y="3725036"/>
            <a:ext cx="13779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20" dirty="0">
                <a:latin typeface="Cambria Math"/>
                <a:cs typeface="Cambria Math"/>
              </a:rPr>
              <a:t>𝑐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925816" y="3810380"/>
            <a:ext cx="13462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50" dirty="0">
                <a:latin typeface="Cambria Math"/>
                <a:cs typeface="Cambria Math"/>
              </a:rPr>
              <a:t>0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783068" y="4057269"/>
            <a:ext cx="31369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750" spc="65" dirty="0">
                <a:latin typeface="Cambria Math"/>
                <a:cs typeface="Cambria Math"/>
              </a:rPr>
              <a:t>𝑐</a:t>
            </a:r>
            <a:r>
              <a:rPr sz="2175" spc="97" baseline="-13409" dirty="0">
                <a:latin typeface="Cambria Math"/>
                <a:cs typeface="Cambria Math"/>
              </a:rPr>
              <a:t>𝑇</a:t>
            </a:r>
            <a:endParaRPr sz="2175" baseline="-13409">
              <a:latin typeface="Cambria Math"/>
              <a:cs typeface="Cambria Math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288528" y="3965828"/>
            <a:ext cx="15430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40" dirty="0">
                <a:latin typeface="Cambria Math"/>
                <a:cs typeface="Cambria Math"/>
              </a:rPr>
              <a:t>0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123935" y="3821048"/>
            <a:ext cx="626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5445" algn="l"/>
              </a:tabLst>
            </a:pPr>
            <a:r>
              <a:rPr sz="2400" spc="-50" dirty="0">
                <a:latin typeface="Cambria Math"/>
                <a:cs typeface="Cambria Math"/>
              </a:rPr>
              <a:t>𝛽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+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8803131" y="4041775"/>
            <a:ext cx="247015" cy="20320"/>
          </a:xfrm>
          <a:custGeom>
            <a:avLst/>
            <a:gdLst/>
            <a:ahLst/>
            <a:cxnLst/>
            <a:rect l="l" t="t" r="r" b="b"/>
            <a:pathLst>
              <a:path w="247015" h="20320">
                <a:moveTo>
                  <a:pt x="246888" y="0"/>
                </a:moveTo>
                <a:lnTo>
                  <a:pt x="0" y="0"/>
                </a:lnTo>
                <a:lnTo>
                  <a:pt x="0" y="19812"/>
                </a:lnTo>
                <a:lnTo>
                  <a:pt x="246888" y="19812"/>
                </a:lnTo>
                <a:lnTo>
                  <a:pt x="246888" y="0"/>
                </a:lnTo>
                <a:close/>
              </a:path>
            </a:pathLst>
          </a:custGeom>
          <a:solidFill>
            <a:srgbClr val="8369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8802369" y="3725036"/>
            <a:ext cx="13779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20" dirty="0">
                <a:latin typeface="Cambria Math"/>
                <a:cs typeface="Cambria Math"/>
              </a:rPr>
              <a:t>𝑐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382261" y="5637940"/>
            <a:ext cx="241935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60"/>
              </a:lnSpc>
            </a:pPr>
            <a:r>
              <a:rPr sz="1800" spc="-35" dirty="0">
                <a:latin typeface="Cambria Math"/>
                <a:cs typeface="Cambria Math"/>
              </a:rPr>
              <a:t>𝛽</a:t>
            </a:r>
            <a:r>
              <a:rPr sz="1950" spc="-52" baseline="-14957" dirty="0">
                <a:latin typeface="Cambria Math"/>
                <a:cs typeface="Cambria Math"/>
              </a:rPr>
              <a:t>1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865626" y="6146779"/>
            <a:ext cx="208915" cy="382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05"/>
              </a:lnSpc>
            </a:pPr>
            <a:r>
              <a:rPr sz="2400" spc="70" dirty="0">
                <a:solidFill>
                  <a:srgbClr val="002F56"/>
                </a:solidFill>
                <a:latin typeface="Trebuchet MS"/>
                <a:cs typeface="Trebuchet MS"/>
              </a:rPr>
              <a:t>Y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371847" y="6169923"/>
            <a:ext cx="2749550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30"/>
              </a:lnSpc>
            </a:pPr>
            <a:r>
              <a:rPr sz="1800" dirty="0">
                <a:solidFill>
                  <a:srgbClr val="002F56"/>
                </a:solidFill>
                <a:latin typeface="Trebuchet MS"/>
                <a:cs typeface="Trebuchet MS"/>
              </a:rPr>
              <a:t>increase</a:t>
            </a:r>
            <a:r>
              <a:rPr sz="1800" spc="-75" dirty="0">
                <a:solidFill>
                  <a:srgbClr val="002F56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002F56"/>
                </a:solidFill>
                <a:latin typeface="Trebuchet MS"/>
                <a:cs typeface="Trebuchet MS"/>
              </a:rPr>
              <a:t>in</a:t>
            </a:r>
            <a:r>
              <a:rPr sz="1800" spc="-45" dirty="0">
                <a:solidFill>
                  <a:srgbClr val="002F5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002F56"/>
                </a:solidFill>
                <a:latin typeface="Trebuchet MS"/>
                <a:cs typeface="Trebuchet MS"/>
              </a:rPr>
              <a:t>expression</a:t>
            </a:r>
            <a:r>
              <a:rPr sz="1800" spc="-30" dirty="0">
                <a:solidFill>
                  <a:srgbClr val="002F5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002F56"/>
                </a:solidFill>
                <a:latin typeface="Trebuchet MS"/>
                <a:cs typeface="Trebuchet MS"/>
              </a:rPr>
              <a:t>of</a:t>
            </a:r>
            <a:r>
              <a:rPr sz="1800" spc="-45" dirty="0">
                <a:solidFill>
                  <a:srgbClr val="002F5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002F56"/>
                </a:solidFill>
                <a:latin typeface="Trebuchet MS"/>
                <a:cs typeface="Trebuchet MS"/>
              </a:rPr>
              <a:t>Y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909050" y="3810380"/>
            <a:ext cx="13462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50" dirty="0">
                <a:latin typeface="Cambria Math"/>
                <a:cs typeface="Cambria Math"/>
              </a:rPr>
              <a:t>1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766302" y="4057269"/>
            <a:ext cx="31369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750" spc="65" dirty="0">
                <a:latin typeface="Cambria Math"/>
                <a:cs typeface="Cambria Math"/>
              </a:rPr>
              <a:t>𝑐</a:t>
            </a:r>
            <a:r>
              <a:rPr sz="2175" spc="97" baseline="-13409" dirty="0">
                <a:latin typeface="Cambria Math"/>
                <a:cs typeface="Cambria Math"/>
              </a:rPr>
              <a:t>𝑇</a:t>
            </a:r>
            <a:endParaRPr sz="2175" baseline="-13409">
              <a:latin typeface="Cambria Math"/>
              <a:cs typeface="Cambria Math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9090406" y="3821048"/>
            <a:ext cx="210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latin typeface="Cambria Math"/>
                <a:cs typeface="Cambria Math"/>
              </a:rPr>
              <a:t>𝛽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47378" y="3965828"/>
            <a:ext cx="15430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40" dirty="0">
                <a:latin typeface="Cambria Math"/>
                <a:cs typeface="Cambria Math"/>
              </a:rPr>
              <a:t>1</a:t>
            </a:r>
            <a:endParaRPr sz="175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6653" y="4625536"/>
            <a:ext cx="4751502" cy="64181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88924" y="5343890"/>
            <a:ext cx="682463" cy="38343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907178" y="5547907"/>
            <a:ext cx="165735" cy="506095"/>
            <a:chOff x="3907178" y="5547907"/>
            <a:chExt cx="165735" cy="506095"/>
          </a:xfrm>
        </p:grpSpPr>
        <p:sp>
          <p:nvSpPr>
            <p:cNvPr id="5" name="object 5"/>
            <p:cNvSpPr/>
            <p:nvPr/>
          </p:nvSpPr>
          <p:spPr>
            <a:xfrm>
              <a:off x="3977342" y="5547907"/>
              <a:ext cx="25400" cy="481330"/>
            </a:xfrm>
            <a:custGeom>
              <a:avLst/>
              <a:gdLst/>
              <a:ahLst/>
              <a:cxnLst/>
              <a:rect l="l" t="t" r="r" b="b"/>
              <a:pathLst>
                <a:path w="25400" h="481329">
                  <a:moveTo>
                    <a:pt x="24691" y="0"/>
                  </a:moveTo>
                  <a:lnTo>
                    <a:pt x="0" y="20"/>
                  </a:lnTo>
                  <a:lnTo>
                    <a:pt x="411" y="480923"/>
                  </a:lnTo>
                  <a:lnTo>
                    <a:pt x="25102" y="480902"/>
                  </a:lnTo>
                  <a:lnTo>
                    <a:pt x="24691" y="0"/>
                  </a:lnTo>
                  <a:close/>
                </a:path>
              </a:pathLst>
            </a:custGeom>
            <a:solidFill>
              <a:srgbClr val="002F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07178" y="5897887"/>
              <a:ext cx="165636" cy="155581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3773473" y="5537453"/>
            <a:ext cx="485140" cy="984885"/>
            <a:chOff x="3773473" y="5537453"/>
            <a:chExt cx="485140" cy="984885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73473" y="6109713"/>
              <a:ext cx="412471" cy="41206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125468" y="5537453"/>
              <a:ext cx="132715" cy="556895"/>
            </a:xfrm>
            <a:custGeom>
              <a:avLst/>
              <a:gdLst/>
              <a:ahLst/>
              <a:cxnLst/>
              <a:rect l="l" t="t" r="r" b="b"/>
              <a:pathLst>
                <a:path w="132714" h="556895">
                  <a:moveTo>
                    <a:pt x="15875" y="426389"/>
                  </a:moveTo>
                  <a:lnTo>
                    <a:pt x="9144" y="430364"/>
                  </a:lnTo>
                  <a:lnTo>
                    <a:pt x="2286" y="434340"/>
                  </a:lnTo>
                  <a:lnTo>
                    <a:pt x="0" y="443090"/>
                  </a:lnTo>
                  <a:lnTo>
                    <a:pt x="3937" y="449897"/>
                  </a:lnTo>
                  <a:lnTo>
                    <a:pt x="66294" y="556780"/>
                  </a:lnTo>
                  <a:lnTo>
                    <a:pt x="82831" y="528434"/>
                  </a:lnTo>
                  <a:lnTo>
                    <a:pt x="52070" y="528434"/>
                  </a:lnTo>
                  <a:lnTo>
                    <a:pt x="51955" y="475564"/>
                  </a:lnTo>
                  <a:lnTo>
                    <a:pt x="28575" y="435508"/>
                  </a:lnTo>
                  <a:lnTo>
                    <a:pt x="24637" y="428688"/>
                  </a:lnTo>
                  <a:lnTo>
                    <a:pt x="15875" y="426389"/>
                  </a:lnTo>
                  <a:close/>
                </a:path>
                <a:path w="132714" h="556895">
                  <a:moveTo>
                    <a:pt x="52057" y="475738"/>
                  </a:moveTo>
                  <a:lnTo>
                    <a:pt x="52070" y="528434"/>
                  </a:lnTo>
                  <a:lnTo>
                    <a:pt x="80645" y="528434"/>
                  </a:lnTo>
                  <a:lnTo>
                    <a:pt x="80643" y="521233"/>
                  </a:lnTo>
                  <a:lnTo>
                    <a:pt x="53975" y="521233"/>
                  </a:lnTo>
                  <a:lnTo>
                    <a:pt x="66293" y="500128"/>
                  </a:lnTo>
                  <a:lnTo>
                    <a:pt x="52057" y="475738"/>
                  </a:lnTo>
                  <a:close/>
                </a:path>
                <a:path w="132714" h="556895">
                  <a:moveTo>
                    <a:pt x="116712" y="426389"/>
                  </a:moveTo>
                  <a:lnTo>
                    <a:pt x="107950" y="428688"/>
                  </a:lnTo>
                  <a:lnTo>
                    <a:pt x="104012" y="435508"/>
                  </a:lnTo>
                  <a:lnTo>
                    <a:pt x="80632" y="475564"/>
                  </a:lnTo>
                  <a:lnTo>
                    <a:pt x="80645" y="528434"/>
                  </a:lnTo>
                  <a:lnTo>
                    <a:pt x="82831" y="528434"/>
                  </a:lnTo>
                  <a:lnTo>
                    <a:pt x="128651" y="449897"/>
                  </a:lnTo>
                  <a:lnTo>
                    <a:pt x="132587" y="443090"/>
                  </a:lnTo>
                  <a:lnTo>
                    <a:pt x="130302" y="434340"/>
                  </a:lnTo>
                  <a:lnTo>
                    <a:pt x="123444" y="430364"/>
                  </a:lnTo>
                  <a:lnTo>
                    <a:pt x="116712" y="426389"/>
                  </a:lnTo>
                  <a:close/>
                </a:path>
                <a:path w="132714" h="556895">
                  <a:moveTo>
                    <a:pt x="66293" y="500128"/>
                  </a:moveTo>
                  <a:lnTo>
                    <a:pt x="53975" y="521233"/>
                  </a:lnTo>
                  <a:lnTo>
                    <a:pt x="78612" y="521233"/>
                  </a:lnTo>
                  <a:lnTo>
                    <a:pt x="66293" y="500128"/>
                  </a:lnTo>
                  <a:close/>
                </a:path>
                <a:path w="132714" h="556895">
                  <a:moveTo>
                    <a:pt x="80632" y="475564"/>
                  </a:moveTo>
                  <a:lnTo>
                    <a:pt x="66293" y="500128"/>
                  </a:lnTo>
                  <a:lnTo>
                    <a:pt x="78612" y="521233"/>
                  </a:lnTo>
                  <a:lnTo>
                    <a:pt x="80643" y="521233"/>
                  </a:lnTo>
                  <a:lnTo>
                    <a:pt x="80632" y="475564"/>
                  </a:lnTo>
                  <a:close/>
                </a:path>
                <a:path w="132714" h="556895">
                  <a:moveTo>
                    <a:pt x="80518" y="0"/>
                  </a:moveTo>
                  <a:lnTo>
                    <a:pt x="51943" y="0"/>
                  </a:lnTo>
                  <a:lnTo>
                    <a:pt x="52057" y="475738"/>
                  </a:lnTo>
                  <a:lnTo>
                    <a:pt x="66293" y="500128"/>
                  </a:lnTo>
                  <a:lnTo>
                    <a:pt x="80530" y="475738"/>
                  </a:lnTo>
                  <a:lnTo>
                    <a:pt x="80518" y="0"/>
                  </a:lnTo>
                  <a:close/>
                </a:path>
              </a:pathLst>
            </a:custGeom>
            <a:solidFill>
              <a:srgbClr val="002F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84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85" dirty="0"/>
              <a:t>Activation</a:t>
            </a:r>
            <a:r>
              <a:rPr spc="-50" dirty="0"/>
              <a:t> </a:t>
            </a:r>
            <a:r>
              <a:rPr dirty="0"/>
              <a:t>of</a:t>
            </a:r>
            <a:r>
              <a:rPr spc="105" dirty="0"/>
              <a:t> </a:t>
            </a:r>
            <a:r>
              <a:rPr spc="95" dirty="0"/>
              <a:t>gene</a:t>
            </a:r>
            <a:r>
              <a:rPr spc="-20" dirty="0"/>
              <a:t> </a:t>
            </a:r>
            <a:r>
              <a:rPr spc="140" dirty="0"/>
              <a:t>expression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382261" y="5587085"/>
            <a:ext cx="164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mbria Math"/>
                <a:cs typeface="Cambria Math"/>
              </a:rPr>
              <a:t>𝛽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01134" y="5695289"/>
            <a:ext cx="123189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45" dirty="0">
                <a:latin typeface="Cambria Math"/>
                <a:cs typeface="Cambria Math"/>
              </a:rPr>
              <a:t>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736847" y="5569458"/>
            <a:ext cx="132715" cy="369570"/>
          </a:xfrm>
          <a:custGeom>
            <a:avLst/>
            <a:gdLst/>
            <a:ahLst/>
            <a:cxnLst/>
            <a:rect l="l" t="t" r="r" b="b"/>
            <a:pathLst>
              <a:path w="132714" h="369570">
                <a:moveTo>
                  <a:pt x="15875" y="239001"/>
                </a:moveTo>
                <a:lnTo>
                  <a:pt x="9143" y="242976"/>
                </a:lnTo>
                <a:lnTo>
                  <a:pt x="2286" y="246951"/>
                </a:lnTo>
                <a:lnTo>
                  <a:pt x="0" y="255701"/>
                </a:lnTo>
                <a:lnTo>
                  <a:pt x="3937" y="262521"/>
                </a:lnTo>
                <a:lnTo>
                  <a:pt x="66293" y="369392"/>
                </a:lnTo>
                <a:lnTo>
                  <a:pt x="82833" y="341045"/>
                </a:lnTo>
                <a:lnTo>
                  <a:pt x="51942" y="341045"/>
                </a:lnTo>
                <a:lnTo>
                  <a:pt x="51942" y="288153"/>
                </a:lnTo>
                <a:lnTo>
                  <a:pt x="28575" y="248119"/>
                </a:lnTo>
                <a:lnTo>
                  <a:pt x="24637" y="241299"/>
                </a:lnTo>
                <a:lnTo>
                  <a:pt x="15875" y="239001"/>
                </a:lnTo>
                <a:close/>
              </a:path>
              <a:path w="132714" h="369570">
                <a:moveTo>
                  <a:pt x="51942" y="288153"/>
                </a:moveTo>
                <a:lnTo>
                  <a:pt x="51942" y="341045"/>
                </a:lnTo>
                <a:lnTo>
                  <a:pt x="80517" y="341045"/>
                </a:lnTo>
                <a:lnTo>
                  <a:pt x="80517" y="333844"/>
                </a:lnTo>
                <a:lnTo>
                  <a:pt x="53975" y="333844"/>
                </a:lnTo>
                <a:lnTo>
                  <a:pt x="66294" y="312740"/>
                </a:lnTo>
                <a:lnTo>
                  <a:pt x="51942" y="288153"/>
                </a:lnTo>
                <a:close/>
              </a:path>
              <a:path w="132714" h="369570">
                <a:moveTo>
                  <a:pt x="116712" y="239001"/>
                </a:moveTo>
                <a:lnTo>
                  <a:pt x="107950" y="241299"/>
                </a:lnTo>
                <a:lnTo>
                  <a:pt x="104012" y="248119"/>
                </a:lnTo>
                <a:lnTo>
                  <a:pt x="80517" y="288371"/>
                </a:lnTo>
                <a:lnTo>
                  <a:pt x="80517" y="341045"/>
                </a:lnTo>
                <a:lnTo>
                  <a:pt x="82833" y="341045"/>
                </a:lnTo>
                <a:lnTo>
                  <a:pt x="128650" y="262521"/>
                </a:lnTo>
                <a:lnTo>
                  <a:pt x="132587" y="255701"/>
                </a:lnTo>
                <a:lnTo>
                  <a:pt x="130301" y="246951"/>
                </a:lnTo>
                <a:lnTo>
                  <a:pt x="123443" y="242976"/>
                </a:lnTo>
                <a:lnTo>
                  <a:pt x="116712" y="239001"/>
                </a:lnTo>
                <a:close/>
              </a:path>
              <a:path w="132714" h="369570">
                <a:moveTo>
                  <a:pt x="66294" y="312740"/>
                </a:moveTo>
                <a:lnTo>
                  <a:pt x="53975" y="333844"/>
                </a:lnTo>
                <a:lnTo>
                  <a:pt x="78612" y="333844"/>
                </a:lnTo>
                <a:lnTo>
                  <a:pt x="66294" y="312740"/>
                </a:lnTo>
                <a:close/>
              </a:path>
              <a:path w="132714" h="369570">
                <a:moveTo>
                  <a:pt x="80517" y="288371"/>
                </a:moveTo>
                <a:lnTo>
                  <a:pt x="66294" y="312740"/>
                </a:lnTo>
                <a:lnTo>
                  <a:pt x="78612" y="333844"/>
                </a:lnTo>
                <a:lnTo>
                  <a:pt x="80517" y="333844"/>
                </a:lnTo>
                <a:lnTo>
                  <a:pt x="80517" y="288371"/>
                </a:lnTo>
                <a:close/>
              </a:path>
              <a:path w="132714" h="369570">
                <a:moveTo>
                  <a:pt x="80517" y="0"/>
                </a:moveTo>
                <a:lnTo>
                  <a:pt x="51942" y="0"/>
                </a:lnTo>
                <a:lnTo>
                  <a:pt x="51942" y="288153"/>
                </a:lnTo>
                <a:lnTo>
                  <a:pt x="66294" y="312740"/>
                </a:lnTo>
                <a:lnTo>
                  <a:pt x="80517" y="288371"/>
                </a:lnTo>
                <a:lnTo>
                  <a:pt x="80517" y="0"/>
                </a:lnTo>
                <a:close/>
              </a:path>
            </a:pathLst>
          </a:custGeom>
          <a:solidFill>
            <a:srgbClr val="002F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450581" y="2819780"/>
            <a:ext cx="107251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rgbClr val="002F56"/>
                </a:solidFill>
                <a:latin typeface="Trebuchet MS"/>
                <a:cs typeface="Trebuchet MS"/>
              </a:rPr>
              <a:t>rate </a:t>
            </a:r>
            <a:r>
              <a:rPr sz="1600" spc="-10" dirty="0">
                <a:solidFill>
                  <a:srgbClr val="002F56"/>
                </a:solidFill>
                <a:latin typeface="Trebuchet MS"/>
                <a:cs typeface="Trebuchet MS"/>
              </a:rPr>
              <a:t>unoccupied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835645" y="3441953"/>
            <a:ext cx="411480" cy="306705"/>
          </a:xfrm>
          <a:custGeom>
            <a:avLst/>
            <a:gdLst/>
            <a:ahLst/>
            <a:cxnLst/>
            <a:rect l="l" t="t" r="r" b="b"/>
            <a:pathLst>
              <a:path w="411479" h="306704">
                <a:moveTo>
                  <a:pt x="0" y="306324"/>
                </a:moveTo>
                <a:lnTo>
                  <a:pt x="2006" y="246709"/>
                </a:lnTo>
                <a:lnTo>
                  <a:pt x="7477" y="198024"/>
                </a:lnTo>
                <a:lnTo>
                  <a:pt x="15591" y="165199"/>
                </a:lnTo>
                <a:lnTo>
                  <a:pt x="25526" y="153162"/>
                </a:lnTo>
                <a:lnTo>
                  <a:pt x="180212" y="153162"/>
                </a:lnTo>
                <a:lnTo>
                  <a:pt x="190148" y="141124"/>
                </a:lnTo>
                <a:lnTo>
                  <a:pt x="198262" y="108299"/>
                </a:lnTo>
                <a:lnTo>
                  <a:pt x="203733" y="59614"/>
                </a:lnTo>
                <a:lnTo>
                  <a:pt x="205739" y="0"/>
                </a:lnTo>
                <a:lnTo>
                  <a:pt x="207746" y="59614"/>
                </a:lnTo>
                <a:lnTo>
                  <a:pt x="213217" y="108299"/>
                </a:lnTo>
                <a:lnTo>
                  <a:pt x="221331" y="141124"/>
                </a:lnTo>
                <a:lnTo>
                  <a:pt x="231267" y="153162"/>
                </a:lnTo>
                <a:lnTo>
                  <a:pt x="385952" y="153162"/>
                </a:lnTo>
                <a:lnTo>
                  <a:pt x="395888" y="165199"/>
                </a:lnTo>
                <a:lnTo>
                  <a:pt x="404002" y="198024"/>
                </a:lnTo>
                <a:lnTo>
                  <a:pt x="409473" y="246709"/>
                </a:lnTo>
                <a:lnTo>
                  <a:pt x="411479" y="306324"/>
                </a:lnTo>
              </a:path>
            </a:pathLst>
          </a:custGeom>
          <a:ln w="28575">
            <a:solidFill>
              <a:srgbClr val="002F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771381" y="3435858"/>
            <a:ext cx="411480" cy="342900"/>
          </a:xfrm>
          <a:custGeom>
            <a:avLst/>
            <a:gdLst/>
            <a:ahLst/>
            <a:cxnLst/>
            <a:rect l="l" t="t" r="r" b="b"/>
            <a:pathLst>
              <a:path w="411479" h="342900">
                <a:moveTo>
                  <a:pt x="0" y="342899"/>
                </a:moveTo>
                <a:lnTo>
                  <a:pt x="2250" y="276141"/>
                </a:lnTo>
                <a:lnTo>
                  <a:pt x="8381" y="221646"/>
                </a:lnTo>
                <a:lnTo>
                  <a:pt x="17466" y="184915"/>
                </a:lnTo>
                <a:lnTo>
                  <a:pt x="28575" y="171449"/>
                </a:lnTo>
                <a:lnTo>
                  <a:pt x="177165" y="171449"/>
                </a:lnTo>
                <a:lnTo>
                  <a:pt x="188273" y="157984"/>
                </a:lnTo>
                <a:lnTo>
                  <a:pt x="197358" y="121253"/>
                </a:lnTo>
                <a:lnTo>
                  <a:pt x="203489" y="66758"/>
                </a:lnTo>
                <a:lnTo>
                  <a:pt x="205740" y="0"/>
                </a:lnTo>
                <a:lnTo>
                  <a:pt x="207990" y="66758"/>
                </a:lnTo>
                <a:lnTo>
                  <a:pt x="214122" y="121253"/>
                </a:lnTo>
                <a:lnTo>
                  <a:pt x="223206" y="157984"/>
                </a:lnTo>
                <a:lnTo>
                  <a:pt x="234315" y="171449"/>
                </a:lnTo>
                <a:lnTo>
                  <a:pt x="382904" y="171449"/>
                </a:lnTo>
                <a:lnTo>
                  <a:pt x="394013" y="184915"/>
                </a:lnTo>
                <a:lnTo>
                  <a:pt x="403098" y="221646"/>
                </a:lnTo>
                <a:lnTo>
                  <a:pt x="409229" y="276141"/>
                </a:lnTo>
                <a:lnTo>
                  <a:pt x="411479" y="342899"/>
                </a:lnTo>
              </a:path>
            </a:pathLst>
          </a:custGeom>
          <a:ln w="28575">
            <a:solidFill>
              <a:srgbClr val="002F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850630" y="2819780"/>
            <a:ext cx="9004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2865" marR="5080" indent="-508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rgbClr val="002F56"/>
                </a:solidFill>
                <a:latin typeface="Trebuchet MS"/>
                <a:cs typeface="Trebuchet MS"/>
              </a:rPr>
              <a:t>rate </a:t>
            </a:r>
            <a:r>
              <a:rPr sz="1600" spc="-10" dirty="0">
                <a:solidFill>
                  <a:srgbClr val="002F56"/>
                </a:solidFill>
                <a:latin typeface="Trebuchet MS"/>
                <a:cs typeface="Trebuchet MS"/>
              </a:rPr>
              <a:t>occupied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450581" y="1934971"/>
            <a:ext cx="40703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solidFill>
                  <a:srgbClr val="002F56"/>
                </a:solidFill>
                <a:latin typeface="Palatino Linotype"/>
                <a:cs typeface="Palatino Linotype"/>
              </a:rPr>
              <a:t>Linear</a:t>
            </a:r>
            <a:r>
              <a:rPr sz="1800" spc="10" dirty="0">
                <a:solidFill>
                  <a:srgbClr val="002F56"/>
                </a:solidFill>
                <a:latin typeface="Palatino Linotype"/>
                <a:cs typeface="Palatino Linotype"/>
              </a:rPr>
              <a:t> </a:t>
            </a:r>
            <a:r>
              <a:rPr sz="1800" spc="65" dirty="0">
                <a:solidFill>
                  <a:srgbClr val="002F56"/>
                </a:solidFill>
                <a:latin typeface="Palatino Linotype"/>
                <a:cs typeface="Palatino Linotype"/>
              </a:rPr>
              <a:t>combination</a:t>
            </a:r>
            <a:r>
              <a:rPr sz="1800" spc="25" dirty="0">
                <a:solidFill>
                  <a:srgbClr val="002F56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002F56"/>
                </a:solidFill>
                <a:latin typeface="Palatino Linotype"/>
                <a:cs typeface="Palatino Linotype"/>
              </a:rPr>
              <a:t>of</a:t>
            </a:r>
            <a:r>
              <a:rPr sz="1800" spc="25" dirty="0">
                <a:solidFill>
                  <a:srgbClr val="002F56"/>
                </a:solidFill>
                <a:latin typeface="Palatino Linotype"/>
                <a:cs typeface="Palatino Linotype"/>
              </a:rPr>
              <a:t> </a:t>
            </a:r>
            <a:r>
              <a:rPr sz="1800" spc="70" dirty="0">
                <a:solidFill>
                  <a:srgbClr val="002F56"/>
                </a:solidFill>
                <a:latin typeface="Palatino Linotype"/>
                <a:cs typeface="Palatino Linotype"/>
              </a:rPr>
              <a:t>rates</a:t>
            </a:r>
            <a:r>
              <a:rPr sz="1800" spc="20" dirty="0">
                <a:solidFill>
                  <a:srgbClr val="002F56"/>
                </a:solidFill>
                <a:latin typeface="Palatino Linotype"/>
                <a:cs typeface="Palatino Linotype"/>
              </a:rPr>
              <a:t> </a:t>
            </a:r>
            <a:r>
              <a:rPr sz="1800" spc="55" dirty="0">
                <a:solidFill>
                  <a:srgbClr val="002F56"/>
                </a:solidFill>
                <a:latin typeface="Palatino Linotype"/>
                <a:cs typeface="Palatino Linotype"/>
              </a:rPr>
              <a:t>given</a:t>
            </a:r>
            <a:r>
              <a:rPr sz="1800" dirty="0">
                <a:solidFill>
                  <a:srgbClr val="002F56"/>
                </a:solidFill>
                <a:latin typeface="Palatino Linotype"/>
                <a:cs typeface="Palatino Linotype"/>
              </a:rPr>
              <a:t> </a:t>
            </a:r>
            <a:r>
              <a:rPr sz="1800" spc="35" dirty="0">
                <a:solidFill>
                  <a:srgbClr val="002F56"/>
                </a:solidFill>
                <a:latin typeface="Palatino Linotype"/>
                <a:cs typeface="Palatino Linotype"/>
              </a:rPr>
              <a:t>the </a:t>
            </a:r>
            <a:r>
              <a:rPr sz="1800" spc="60" dirty="0">
                <a:solidFill>
                  <a:srgbClr val="002F56"/>
                </a:solidFill>
                <a:latin typeface="Palatino Linotype"/>
                <a:cs typeface="Palatino Linotype"/>
              </a:rPr>
              <a:t>occupancy</a:t>
            </a:r>
            <a:r>
              <a:rPr sz="1800" spc="120" dirty="0">
                <a:solidFill>
                  <a:srgbClr val="002F56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002F56"/>
                </a:solidFill>
                <a:latin typeface="Palatino Linotype"/>
                <a:cs typeface="Palatino Linotype"/>
              </a:rPr>
              <a:t>of</a:t>
            </a:r>
            <a:r>
              <a:rPr sz="1800" spc="125" dirty="0">
                <a:solidFill>
                  <a:srgbClr val="002F56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002F56"/>
                </a:solidFill>
                <a:latin typeface="Palatino Linotype"/>
                <a:cs typeface="Palatino Linotype"/>
              </a:rPr>
              <a:t>binding</a:t>
            </a:r>
            <a:r>
              <a:rPr sz="1800" spc="130" dirty="0">
                <a:solidFill>
                  <a:srgbClr val="002F56"/>
                </a:solidFill>
                <a:latin typeface="Palatino Linotype"/>
                <a:cs typeface="Palatino Linotype"/>
              </a:rPr>
              <a:t> </a:t>
            </a:r>
            <a:r>
              <a:rPr sz="1800" spc="70" dirty="0">
                <a:solidFill>
                  <a:srgbClr val="002F56"/>
                </a:solidFill>
                <a:latin typeface="Palatino Linotype"/>
                <a:cs typeface="Palatino Linotype"/>
              </a:rPr>
              <a:t>sites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286119" y="2069083"/>
            <a:ext cx="432434" cy="328930"/>
          </a:xfrm>
          <a:custGeom>
            <a:avLst/>
            <a:gdLst/>
            <a:ahLst/>
            <a:cxnLst/>
            <a:rect l="l" t="t" r="r" b="b"/>
            <a:pathLst>
              <a:path w="432434" h="328930">
                <a:moveTo>
                  <a:pt x="327532" y="0"/>
                </a:moveTo>
                <a:lnTo>
                  <a:pt x="322960" y="13335"/>
                </a:lnTo>
                <a:lnTo>
                  <a:pt x="341937" y="21651"/>
                </a:lnTo>
                <a:lnTo>
                  <a:pt x="358282" y="33099"/>
                </a:lnTo>
                <a:lnTo>
                  <a:pt x="383031" y="65531"/>
                </a:lnTo>
                <a:lnTo>
                  <a:pt x="397605" y="109219"/>
                </a:lnTo>
                <a:lnTo>
                  <a:pt x="402462" y="162813"/>
                </a:lnTo>
                <a:lnTo>
                  <a:pt x="401248" y="191845"/>
                </a:lnTo>
                <a:lnTo>
                  <a:pt x="391533" y="241859"/>
                </a:lnTo>
                <a:lnTo>
                  <a:pt x="371957" y="280965"/>
                </a:lnTo>
                <a:lnTo>
                  <a:pt x="342187" y="307306"/>
                </a:lnTo>
                <a:lnTo>
                  <a:pt x="323469" y="315594"/>
                </a:lnTo>
                <a:lnTo>
                  <a:pt x="327532" y="328929"/>
                </a:lnTo>
                <a:lnTo>
                  <a:pt x="372411" y="307895"/>
                </a:lnTo>
                <a:lnTo>
                  <a:pt x="405383" y="271525"/>
                </a:lnTo>
                <a:lnTo>
                  <a:pt x="425672" y="222678"/>
                </a:lnTo>
                <a:lnTo>
                  <a:pt x="432434" y="164591"/>
                </a:lnTo>
                <a:lnTo>
                  <a:pt x="430744" y="134417"/>
                </a:lnTo>
                <a:lnTo>
                  <a:pt x="417218" y="80974"/>
                </a:lnTo>
                <a:lnTo>
                  <a:pt x="390308" y="37468"/>
                </a:lnTo>
                <a:lnTo>
                  <a:pt x="351395" y="8616"/>
                </a:lnTo>
                <a:lnTo>
                  <a:pt x="327532" y="0"/>
                </a:lnTo>
                <a:close/>
              </a:path>
              <a:path w="432434" h="328930">
                <a:moveTo>
                  <a:pt x="104901" y="0"/>
                </a:moveTo>
                <a:lnTo>
                  <a:pt x="60229" y="21113"/>
                </a:lnTo>
                <a:lnTo>
                  <a:pt x="27177" y="57657"/>
                </a:lnTo>
                <a:lnTo>
                  <a:pt x="6826" y="106552"/>
                </a:lnTo>
                <a:lnTo>
                  <a:pt x="0" y="164591"/>
                </a:lnTo>
                <a:lnTo>
                  <a:pt x="1690" y="194784"/>
                </a:lnTo>
                <a:lnTo>
                  <a:pt x="15216" y="248263"/>
                </a:lnTo>
                <a:lnTo>
                  <a:pt x="42072" y="291621"/>
                </a:lnTo>
                <a:lnTo>
                  <a:pt x="81022" y="320335"/>
                </a:lnTo>
                <a:lnTo>
                  <a:pt x="104901" y="328929"/>
                </a:lnTo>
                <a:lnTo>
                  <a:pt x="109092" y="315594"/>
                </a:lnTo>
                <a:lnTo>
                  <a:pt x="90374" y="307306"/>
                </a:lnTo>
                <a:lnTo>
                  <a:pt x="74215" y="295767"/>
                </a:lnTo>
                <a:lnTo>
                  <a:pt x="49529" y="262889"/>
                </a:lnTo>
                <a:lnTo>
                  <a:pt x="34956" y="218186"/>
                </a:lnTo>
                <a:lnTo>
                  <a:pt x="30098" y="162813"/>
                </a:lnTo>
                <a:lnTo>
                  <a:pt x="31313" y="134790"/>
                </a:lnTo>
                <a:lnTo>
                  <a:pt x="41028" y="86125"/>
                </a:lnTo>
                <a:lnTo>
                  <a:pt x="60630" y="47714"/>
                </a:lnTo>
                <a:lnTo>
                  <a:pt x="90642" y="21651"/>
                </a:lnTo>
                <a:lnTo>
                  <a:pt x="109600" y="13335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012941" y="1967611"/>
            <a:ext cx="12515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90525" algn="l"/>
                <a:tab pos="972819" algn="l"/>
              </a:tabLst>
            </a:pPr>
            <a:r>
              <a:rPr sz="2800" spc="-50" dirty="0">
                <a:latin typeface="Cambria Math"/>
                <a:cs typeface="Cambria Math"/>
              </a:rPr>
              <a:t>𝐹</a:t>
            </a:r>
            <a:r>
              <a:rPr sz="2800" dirty="0">
                <a:latin typeface="Cambria Math"/>
                <a:cs typeface="Cambria Math"/>
              </a:rPr>
              <a:t>	</a:t>
            </a:r>
            <a:r>
              <a:rPr sz="2800" spc="-50" dirty="0">
                <a:latin typeface="Cambria Math"/>
                <a:cs typeface="Cambria Math"/>
              </a:rPr>
              <a:t>𝑥</a:t>
            </a:r>
            <a:r>
              <a:rPr sz="2800" dirty="0">
                <a:latin typeface="Cambria Math"/>
                <a:cs typeface="Cambria Math"/>
              </a:rPr>
              <a:t>	</a:t>
            </a:r>
            <a:r>
              <a:rPr sz="2800" spc="-50" dirty="0">
                <a:latin typeface="Cambria Math"/>
                <a:cs typeface="Cambria Math"/>
              </a:rPr>
              <a:t>−</a:t>
            </a:r>
            <a:endParaRPr sz="2800">
              <a:latin typeface="Cambria Math"/>
              <a:cs typeface="Cambria Math"/>
            </a:endParaRPr>
          </a:p>
        </p:txBody>
      </p:sp>
      <p:pic>
        <p:nvPicPr>
          <p:cNvPr id="24" name="object 2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465722" y="4728865"/>
            <a:ext cx="341205" cy="340514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460349" y="4239910"/>
            <a:ext cx="3007360" cy="842644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99085" algn="l"/>
              </a:tabLst>
            </a:pPr>
            <a:r>
              <a:rPr sz="2000" b="1" spc="-360" dirty="0">
                <a:solidFill>
                  <a:srgbClr val="002F56"/>
                </a:solidFill>
                <a:latin typeface="Gill Sans MT"/>
                <a:cs typeface="Gill Sans MT"/>
              </a:rPr>
              <a:t>X</a:t>
            </a:r>
            <a:r>
              <a:rPr sz="2000" b="1" spc="-55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2000" b="1" dirty="0">
                <a:solidFill>
                  <a:srgbClr val="002F56"/>
                </a:solidFill>
                <a:latin typeface="Gill Sans MT"/>
                <a:cs typeface="Gill Sans MT"/>
              </a:rPr>
              <a:t>binds</a:t>
            </a:r>
            <a:r>
              <a:rPr sz="2000" b="1" spc="-80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2000" b="1" spc="-105" dirty="0">
                <a:solidFill>
                  <a:srgbClr val="002F56"/>
                </a:solidFill>
                <a:latin typeface="Gill Sans MT"/>
                <a:cs typeface="Gill Sans MT"/>
              </a:rPr>
              <a:t>to</a:t>
            </a:r>
            <a:r>
              <a:rPr sz="2000" b="1" spc="-60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2000" b="1" spc="-80" dirty="0">
                <a:solidFill>
                  <a:srgbClr val="002F56"/>
                </a:solidFill>
                <a:latin typeface="Gill Sans MT"/>
                <a:cs typeface="Gill Sans MT"/>
              </a:rPr>
              <a:t>the</a:t>
            </a:r>
            <a:r>
              <a:rPr sz="2000" b="1" spc="-60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2000" b="1" spc="-90" dirty="0">
                <a:solidFill>
                  <a:srgbClr val="002F56"/>
                </a:solidFill>
                <a:latin typeface="Gill Sans MT"/>
                <a:cs typeface="Gill Sans MT"/>
              </a:rPr>
              <a:t>promoter</a:t>
            </a:r>
            <a:endParaRPr sz="2000">
              <a:latin typeface="Gill Sans MT"/>
              <a:cs typeface="Gill Sans MT"/>
            </a:endParaRPr>
          </a:p>
          <a:p>
            <a:pPr marR="725805" algn="r">
              <a:lnSpc>
                <a:spcPct val="100000"/>
              </a:lnSpc>
              <a:spcBef>
                <a:spcPts val="625"/>
              </a:spcBef>
            </a:pPr>
            <a:r>
              <a:rPr sz="2400" spc="165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26" name="object 2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467246" y="1997857"/>
            <a:ext cx="341205" cy="340514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470712" y="1690877"/>
            <a:ext cx="3001645" cy="6597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lnSpc>
                <a:spcPts val="2255"/>
              </a:lnSpc>
              <a:spcBef>
                <a:spcPts val="105"/>
              </a:spcBef>
              <a:buFont typeface="Arial"/>
              <a:buChar char="•"/>
              <a:tabLst>
                <a:tab pos="299085" algn="l"/>
              </a:tabLst>
            </a:pPr>
            <a:r>
              <a:rPr sz="2000" b="1" spc="-360" dirty="0">
                <a:solidFill>
                  <a:srgbClr val="002F56"/>
                </a:solidFill>
                <a:latin typeface="Gill Sans MT"/>
                <a:cs typeface="Gill Sans MT"/>
              </a:rPr>
              <a:t>X</a:t>
            </a:r>
            <a:r>
              <a:rPr sz="2000" b="1" spc="-55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2000" b="1" spc="-10" dirty="0">
                <a:solidFill>
                  <a:srgbClr val="002F56"/>
                </a:solidFill>
                <a:latin typeface="Gill Sans MT"/>
                <a:cs typeface="Gill Sans MT"/>
              </a:rPr>
              <a:t>unbinds</a:t>
            </a:r>
            <a:r>
              <a:rPr sz="2000" b="1" spc="-105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2000" b="1" spc="-75" dirty="0">
                <a:solidFill>
                  <a:srgbClr val="002F56"/>
                </a:solidFill>
                <a:latin typeface="Gill Sans MT"/>
                <a:cs typeface="Gill Sans MT"/>
              </a:rPr>
              <a:t>the</a:t>
            </a:r>
            <a:r>
              <a:rPr sz="2000" b="1" spc="-60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2000" b="1" spc="-90" dirty="0">
                <a:solidFill>
                  <a:srgbClr val="002F56"/>
                </a:solidFill>
                <a:latin typeface="Gill Sans MT"/>
                <a:cs typeface="Gill Sans MT"/>
              </a:rPr>
              <a:t>promoter</a:t>
            </a:r>
            <a:endParaRPr sz="2000">
              <a:latin typeface="Gill Sans MT"/>
              <a:cs typeface="Gill Sans MT"/>
            </a:endParaRPr>
          </a:p>
          <a:p>
            <a:pPr marR="727710" algn="r">
              <a:lnSpc>
                <a:spcPts val="2735"/>
              </a:lnSpc>
            </a:pPr>
            <a:r>
              <a:rPr sz="2400" spc="165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56841" y="2408554"/>
            <a:ext cx="4751705" cy="722630"/>
            <a:chOff x="356841" y="2408554"/>
            <a:chExt cx="4751705" cy="722630"/>
          </a:xfrm>
        </p:grpSpPr>
        <p:sp>
          <p:nvSpPr>
            <p:cNvPr id="29" name="object 29"/>
            <p:cNvSpPr/>
            <p:nvPr/>
          </p:nvSpPr>
          <p:spPr>
            <a:xfrm>
              <a:off x="2558795" y="2408554"/>
              <a:ext cx="132715" cy="433070"/>
            </a:xfrm>
            <a:custGeom>
              <a:avLst/>
              <a:gdLst/>
              <a:ahLst/>
              <a:cxnLst/>
              <a:rect l="l" t="t" r="r" b="b"/>
              <a:pathLst>
                <a:path w="132714" h="433069">
                  <a:moveTo>
                    <a:pt x="66293" y="56664"/>
                  </a:moveTo>
                  <a:lnTo>
                    <a:pt x="52053" y="81061"/>
                  </a:lnTo>
                  <a:lnTo>
                    <a:pt x="51943" y="433070"/>
                  </a:lnTo>
                  <a:lnTo>
                    <a:pt x="80518" y="433070"/>
                  </a:lnTo>
                  <a:lnTo>
                    <a:pt x="80534" y="81061"/>
                  </a:lnTo>
                  <a:lnTo>
                    <a:pt x="66293" y="56664"/>
                  </a:lnTo>
                  <a:close/>
                </a:path>
                <a:path w="132714" h="433069">
                  <a:moveTo>
                    <a:pt x="66293" y="0"/>
                  </a:moveTo>
                  <a:lnTo>
                    <a:pt x="3937" y="106934"/>
                  </a:lnTo>
                  <a:lnTo>
                    <a:pt x="0" y="113792"/>
                  </a:lnTo>
                  <a:lnTo>
                    <a:pt x="2286" y="122555"/>
                  </a:lnTo>
                  <a:lnTo>
                    <a:pt x="9143" y="126492"/>
                  </a:lnTo>
                  <a:lnTo>
                    <a:pt x="15875" y="130429"/>
                  </a:lnTo>
                  <a:lnTo>
                    <a:pt x="24637" y="128143"/>
                  </a:lnTo>
                  <a:lnTo>
                    <a:pt x="28575" y="121285"/>
                  </a:lnTo>
                  <a:lnTo>
                    <a:pt x="51959" y="81222"/>
                  </a:lnTo>
                  <a:lnTo>
                    <a:pt x="52070" y="28448"/>
                  </a:lnTo>
                  <a:lnTo>
                    <a:pt x="82883" y="28448"/>
                  </a:lnTo>
                  <a:lnTo>
                    <a:pt x="66293" y="0"/>
                  </a:lnTo>
                  <a:close/>
                </a:path>
                <a:path w="132714" h="433069">
                  <a:moveTo>
                    <a:pt x="82883" y="28448"/>
                  </a:moveTo>
                  <a:lnTo>
                    <a:pt x="80645" y="28448"/>
                  </a:lnTo>
                  <a:lnTo>
                    <a:pt x="80628" y="81222"/>
                  </a:lnTo>
                  <a:lnTo>
                    <a:pt x="104012" y="121285"/>
                  </a:lnTo>
                  <a:lnTo>
                    <a:pt x="107950" y="128143"/>
                  </a:lnTo>
                  <a:lnTo>
                    <a:pt x="116712" y="130429"/>
                  </a:lnTo>
                  <a:lnTo>
                    <a:pt x="123443" y="126492"/>
                  </a:lnTo>
                  <a:lnTo>
                    <a:pt x="130302" y="122555"/>
                  </a:lnTo>
                  <a:lnTo>
                    <a:pt x="132587" y="113792"/>
                  </a:lnTo>
                  <a:lnTo>
                    <a:pt x="128651" y="106934"/>
                  </a:lnTo>
                  <a:lnTo>
                    <a:pt x="82883" y="28448"/>
                  </a:lnTo>
                  <a:close/>
                </a:path>
                <a:path w="132714" h="433069">
                  <a:moveTo>
                    <a:pt x="80642" y="35560"/>
                  </a:moveTo>
                  <a:lnTo>
                    <a:pt x="78612" y="35560"/>
                  </a:lnTo>
                  <a:lnTo>
                    <a:pt x="66293" y="56664"/>
                  </a:lnTo>
                  <a:lnTo>
                    <a:pt x="80628" y="81222"/>
                  </a:lnTo>
                  <a:lnTo>
                    <a:pt x="80642" y="35560"/>
                  </a:lnTo>
                  <a:close/>
                </a:path>
                <a:path w="132714" h="433069">
                  <a:moveTo>
                    <a:pt x="80645" y="28448"/>
                  </a:moveTo>
                  <a:lnTo>
                    <a:pt x="52070" y="28448"/>
                  </a:lnTo>
                  <a:lnTo>
                    <a:pt x="52053" y="81061"/>
                  </a:lnTo>
                  <a:lnTo>
                    <a:pt x="66293" y="56664"/>
                  </a:lnTo>
                  <a:lnTo>
                    <a:pt x="53975" y="35560"/>
                  </a:lnTo>
                  <a:lnTo>
                    <a:pt x="80642" y="35560"/>
                  </a:lnTo>
                  <a:lnTo>
                    <a:pt x="80645" y="28448"/>
                  </a:lnTo>
                  <a:close/>
                </a:path>
                <a:path w="132714" h="433069">
                  <a:moveTo>
                    <a:pt x="78612" y="35560"/>
                  </a:moveTo>
                  <a:lnTo>
                    <a:pt x="53975" y="35560"/>
                  </a:lnTo>
                  <a:lnTo>
                    <a:pt x="66293" y="56664"/>
                  </a:lnTo>
                  <a:lnTo>
                    <a:pt x="78612" y="35560"/>
                  </a:lnTo>
                  <a:close/>
                </a:path>
              </a:pathLst>
            </a:custGeom>
            <a:solidFill>
              <a:srgbClr val="002F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6841" y="2488888"/>
              <a:ext cx="4751502" cy="641811"/>
            </a:xfrm>
            <a:prstGeom prst="rect">
              <a:avLst/>
            </a:prstGeom>
          </p:spPr>
        </p:pic>
      </p:grpSp>
      <p:pic>
        <p:nvPicPr>
          <p:cNvPr id="31" name="object 3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769112" y="3207242"/>
            <a:ext cx="682463" cy="383435"/>
          </a:xfrm>
          <a:prstGeom prst="rect">
            <a:avLst/>
          </a:prstGeom>
        </p:spPr>
      </p:pic>
      <p:grpSp>
        <p:nvGrpSpPr>
          <p:cNvPr id="32" name="object 32"/>
          <p:cNvGrpSpPr/>
          <p:nvPr/>
        </p:nvGrpSpPr>
        <p:grpSpPr>
          <a:xfrm>
            <a:off x="3887366" y="3411259"/>
            <a:ext cx="165735" cy="506095"/>
            <a:chOff x="3887366" y="3411259"/>
            <a:chExt cx="165735" cy="506095"/>
          </a:xfrm>
        </p:grpSpPr>
        <p:sp>
          <p:nvSpPr>
            <p:cNvPr id="33" name="object 33"/>
            <p:cNvSpPr/>
            <p:nvPr/>
          </p:nvSpPr>
          <p:spPr>
            <a:xfrm>
              <a:off x="3957530" y="3411259"/>
              <a:ext cx="25400" cy="481330"/>
            </a:xfrm>
            <a:custGeom>
              <a:avLst/>
              <a:gdLst/>
              <a:ahLst/>
              <a:cxnLst/>
              <a:rect l="l" t="t" r="r" b="b"/>
              <a:pathLst>
                <a:path w="25400" h="481329">
                  <a:moveTo>
                    <a:pt x="24691" y="0"/>
                  </a:moveTo>
                  <a:lnTo>
                    <a:pt x="0" y="20"/>
                  </a:lnTo>
                  <a:lnTo>
                    <a:pt x="411" y="480923"/>
                  </a:lnTo>
                  <a:lnTo>
                    <a:pt x="25102" y="480902"/>
                  </a:lnTo>
                  <a:lnTo>
                    <a:pt x="24691" y="0"/>
                  </a:lnTo>
                  <a:close/>
                </a:path>
              </a:pathLst>
            </a:custGeom>
            <a:solidFill>
              <a:srgbClr val="002F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887366" y="3761240"/>
              <a:ext cx="165636" cy="155581"/>
            </a:xfrm>
            <a:prstGeom prst="rect">
              <a:avLst/>
            </a:prstGeom>
          </p:spPr>
        </p:pic>
      </p:grpSp>
      <p:pic>
        <p:nvPicPr>
          <p:cNvPr id="35" name="object 3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753661" y="3973065"/>
            <a:ext cx="412471" cy="412061"/>
          </a:xfrm>
          <a:prstGeom prst="rect">
            <a:avLst/>
          </a:prstGeom>
        </p:spPr>
      </p:pic>
      <p:sp>
        <p:nvSpPr>
          <p:cNvPr id="36" name="object 36"/>
          <p:cNvSpPr txBox="1"/>
          <p:nvPr/>
        </p:nvSpPr>
        <p:spPr>
          <a:xfrm>
            <a:off x="4594097" y="3792092"/>
            <a:ext cx="15817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73709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2F56"/>
                </a:solidFill>
                <a:latin typeface="Trebuchet MS"/>
                <a:cs typeface="Trebuchet MS"/>
              </a:rPr>
              <a:t>basal </a:t>
            </a:r>
            <a:r>
              <a:rPr sz="1800" spc="-20" dirty="0">
                <a:solidFill>
                  <a:srgbClr val="002F56"/>
                </a:solidFill>
                <a:latin typeface="Trebuchet MS"/>
                <a:cs typeface="Trebuchet MS"/>
              </a:rPr>
              <a:t>production</a:t>
            </a:r>
            <a:r>
              <a:rPr sz="1800" spc="-80" dirty="0">
                <a:solidFill>
                  <a:srgbClr val="002F5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002F56"/>
                </a:solidFill>
                <a:latin typeface="Trebuchet MS"/>
                <a:cs typeface="Trebuchet MS"/>
              </a:rPr>
              <a:t>of</a:t>
            </a:r>
            <a:r>
              <a:rPr sz="1800" spc="-55" dirty="0">
                <a:solidFill>
                  <a:srgbClr val="002F5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002F56"/>
                </a:solidFill>
                <a:latin typeface="Trebuchet MS"/>
                <a:cs typeface="Trebuchet MS"/>
              </a:rPr>
              <a:t>Y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845433" y="3987800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0" dirty="0">
                <a:solidFill>
                  <a:srgbClr val="002F56"/>
                </a:solidFill>
                <a:latin typeface="Trebuchet MS"/>
                <a:cs typeface="Trebuchet MS"/>
              </a:rPr>
              <a:t>Y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335526" y="3459226"/>
            <a:ext cx="297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mbria Math"/>
                <a:cs typeface="Cambria Math"/>
              </a:rPr>
              <a:t>𝛽</a:t>
            </a:r>
            <a:r>
              <a:rPr sz="1950" spc="-37" baseline="-14957" dirty="0">
                <a:latin typeface="Cambria Math"/>
                <a:cs typeface="Cambria Math"/>
              </a:rPr>
              <a:t>0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788911" y="3821048"/>
            <a:ext cx="9607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𝐹(𝑥)</a:t>
            </a:r>
            <a:r>
              <a:rPr sz="2400" spc="290" dirty="0">
                <a:latin typeface="Cambria Math"/>
                <a:cs typeface="Cambria Math"/>
              </a:rPr>
              <a:t> </a:t>
            </a:r>
            <a:r>
              <a:rPr sz="2400" spc="-50" dirty="0">
                <a:latin typeface="Cambria Math"/>
                <a:cs typeface="Cambria Math"/>
              </a:rPr>
              <a:t>=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820152" y="4041775"/>
            <a:ext cx="247015" cy="20320"/>
          </a:xfrm>
          <a:custGeom>
            <a:avLst/>
            <a:gdLst/>
            <a:ahLst/>
            <a:cxnLst/>
            <a:rect l="l" t="t" r="r" b="b"/>
            <a:pathLst>
              <a:path w="247015" h="20320">
                <a:moveTo>
                  <a:pt x="246888" y="0"/>
                </a:moveTo>
                <a:lnTo>
                  <a:pt x="0" y="0"/>
                </a:lnTo>
                <a:lnTo>
                  <a:pt x="0" y="19812"/>
                </a:lnTo>
                <a:lnTo>
                  <a:pt x="246888" y="19812"/>
                </a:lnTo>
                <a:lnTo>
                  <a:pt x="246888" y="0"/>
                </a:lnTo>
                <a:close/>
              </a:path>
            </a:pathLst>
          </a:custGeom>
          <a:solidFill>
            <a:srgbClr val="8369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7819135" y="3725036"/>
            <a:ext cx="13779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20" dirty="0">
                <a:latin typeface="Cambria Math"/>
                <a:cs typeface="Cambria Math"/>
              </a:rPr>
              <a:t>𝑐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925816" y="3810380"/>
            <a:ext cx="13462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50" dirty="0">
                <a:latin typeface="Cambria Math"/>
                <a:cs typeface="Cambria Math"/>
              </a:rPr>
              <a:t>0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783068" y="4057269"/>
            <a:ext cx="31369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750" spc="65" dirty="0">
                <a:latin typeface="Cambria Math"/>
                <a:cs typeface="Cambria Math"/>
              </a:rPr>
              <a:t>𝑐</a:t>
            </a:r>
            <a:r>
              <a:rPr sz="2175" spc="97" baseline="-13409" dirty="0">
                <a:latin typeface="Cambria Math"/>
                <a:cs typeface="Cambria Math"/>
              </a:rPr>
              <a:t>𝑇</a:t>
            </a:r>
            <a:endParaRPr sz="2175" baseline="-13409">
              <a:latin typeface="Cambria Math"/>
              <a:cs typeface="Cambria Math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288528" y="3965828"/>
            <a:ext cx="15430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40" dirty="0">
                <a:latin typeface="Cambria Math"/>
                <a:cs typeface="Cambria Math"/>
              </a:rPr>
              <a:t>0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123935" y="3821048"/>
            <a:ext cx="626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5445" algn="l"/>
              </a:tabLst>
            </a:pPr>
            <a:r>
              <a:rPr sz="2400" spc="-50" dirty="0">
                <a:latin typeface="Cambria Math"/>
                <a:cs typeface="Cambria Math"/>
              </a:rPr>
              <a:t>𝛽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+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8803131" y="4041775"/>
            <a:ext cx="247015" cy="20320"/>
          </a:xfrm>
          <a:custGeom>
            <a:avLst/>
            <a:gdLst/>
            <a:ahLst/>
            <a:cxnLst/>
            <a:rect l="l" t="t" r="r" b="b"/>
            <a:pathLst>
              <a:path w="247015" h="20320">
                <a:moveTo>
                  <a:pt x="246888" y="0"/>
                </a:moveTo>
                <a:lnTo>
                  <a:pt x="0" y="0"/>
                </a:lnTo>
                <a:lnTo>
                  <a:pt x="0" y="19812"/>
                </a:lnTo>
                <a:lnTo>
                  <a:pt x="246888" y="19812"/>
                </a:lnTo>
                <a:lnTo>
                  <a:pt x="246888" y="0"/>
                </a:lnTo>
                <a:close/>
              </a:path>
            </a:pathLst>
          </a:custGeom>
          <a:solidFill>
            <a:srgbClr val="8369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8802369" y="3725036"/>
            <a:ext cx="13779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20" dirty="0">
                <a:latin typeface="Cambria Math"/>
                <a:cs typeface="Cambria Math"/>
              </a:rPr>
              <a:t>𝑐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909050" y="3810380"/>
            <a:ext cx="13462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50" dirty="0">
                <a:latin typeface="Cambria Math"/>
                <a:cs typeface="Cambria Math"/>
              </a:rPr>
              <a:t>1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766302" y="4057269"/>
            <a:ext cx="31369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750" spc="65" dirty="0">
                <a:latin typeface="Cambria Math"/>
                <a:cs typeface="Cambria Math"/>
              </a:rPr>
              <a:t>𝑐</a:t>
            </a:r>
            <a:r>
              <a:rPr sz="2175" spc="97" baseline="-13409" dirty="0">
                <a:latin typeface="Cambria Math"/>
                <a:cs typeface="Cambria Math"/>
              </a:rPr>
              <a:t>𝑇</a:t>
            </a:r>
            <a:endParaRPr sz="2175" baseline="-13409">
              <a:latin typeface="Cambria Math"/>
              <a:cs typeface="Cambria Math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9090406" y="3821048"/>
            <a:ext cx="210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latin typeface="Cambria Math"/>
                <a:cs typeface="Cambria Math"/>
              </a:rPr>
              <a:t>𝛽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9247378" y="3965828"/>
            <a:ext cx="15430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40" dirty="0">
                <a:latin typeface="Cambria Math"/>
                <a:cs typeface="Cambria Math"/>
              </a:rPr>
              <a:t>1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827266" y="5373725"/>
            <a:ext cx="26301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𝐹(𝑥)</a:t>
            </a:r>
            <a:r>
              <a:rPr sz="2400" spc="16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2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𝑝</a:t>
            </a:r>
            <a:r>
              <a:rPr sz="2625" baseline="-15873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𝛽</a:t>
            </a:r>
            <a:r>
              <a:rPr sz="2625" baseline="-15873" dirty="0">
                <a:latin typeface="Cambria Math"/>
                <a:cs typeface="Cambria Math"/>
              </a:rPr>
              <a:t>0</a:t>
            </a:r>
            <a:r>
              <a:rPr sz="2625" spc="397" baseline="-15873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+</a:t>
            </a:r>
            <a:r>
              <a:rPr sz="2400" spc="15" dirty="0">
                <a:latin typeface="Cambria Math"/>
                <a:cs typeface="Cambria Math"/>
              </a:rPr>
              <a:t> </a:t>
            </a:r>
            <a:r>
              <a:rPr sz="2400" spc="-20" dirty="0">
                <a:latin typeface="Cambria Math"/>
                <a:cs typeface="Cambria Math"/>
              </a:rPr>
              <a:t>𝑝</a:t>
            </a:r>
            <a:r>
              <a:rPr sz="2625" spc="-30" baseline="-15873" dirty="0">
                <a:latin typeface="Cambria Math"/>
                <a:cs typeface="Cambria Math"/>
              </a:rPr>
              <a:t>1</a:t>
            </a:r>
            <a:r>
              <a:rPr sz="2400" spc="-20" dirty="0">
                <a:latin typeface="Cambria Math"/>
                <a:cs typeface="Cambria Math"/>
              </a:rPr>
              <a:t>𝛽</a:t>
            </a:r>
            <a:r>
              <a:rPr sz="2625" spc="-30" baseline="-15873" dirty="0">
                <a:latin typeface="Cambria Math"/>
                <a:cs typeface="Cambria Math"/>
              </a:rPr>
              <a:t>1</a:t>
            </a:r>
            <a:endParaRPr sz="2625" baseline="-15873">
              <a:latin typeface="Cambria Math"/>
              <a:cs typeface="Cambria Math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723380" y="4594097"/>
            <a:ext cx="107251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002F56"/>
                </a:solidFill>
                <a:latin typeface="Trebuchet MS"/>
                <a:cs typeface="Trebuchet MS"/>
              </a:rPr>
              <a:t>probability unoccupied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9160509" y="4594097"/>
            <a:ext cx="97091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2865" marR="5080" indent="-50800">
              <a:lnSpc>
                <a:spcPct val="100000"/>
              </a:lnSpc>
              <a:spcBef>
                <a:spcPts val="95"/>
              </a:spcBef>
            </a:pPr>
            <a:r>
              <a:rPr sz="1600" spc="-45" dirty="0">
                <a:solidFill>
                  <a:srgbClr val="002F56"/>
                </a:solidFill>
                <a:latin typeface="Trebuchet MS"/>
                <a:cs typeface="Trebuchet MS"/>
              </a:rPr>
              <a:t>probability </a:t>
            </a:r>
            <a:r>
              <a:rPr sz="1600" spc="-10" dirty="0">
                <a:solidFill>
                  <a:srgbClr val="002F56"/>
                </a:solidFill>
                <a:latin typeface="Trebuchet MS"/>
                <a:cs typeface="Trebuchet MS"/>
              </a:rPr>
              <a:t>occupied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7859268" y="4389882"/>
            <a:ext cx="132715" cy="1015365"/>
          </a:xfrm>
          <a:custGeom>
            <a:avLst/>
            <a:gdLst/>
            <a:ahLst/>
            <a:cxnLst/>
            <a:rect l="l" t="t" r="r" b="b"/>
            <a:pathLst>
              <a:path w="132715" h="1015364">
                <a:moveTo>
                  <a:pt x="15875" y="884682"/>
                </a:moveTo>
                <a:lnTo>
                  <a:pt x="9143" y="888619"/>
                </a:lnTo>
                <a:lnTo>
                  <a:pt x="2285" y="892556"/>
                </a:lnTo>
                <a:lnTo>
                  <a:pt x="0" y="901319"/>
                </a:lnTo>
                <a:lnTo>
                  <a:pt x="3936" y="908177"/>
                </a:lnTo>
                <a:lnTo>
                  <a:pt x="66293" y="1015111"/>
                </a:lnTo>
                <a:lnTo>
                  <a:pt x="82883" y="986663"/>
                </a:lnTo>
                <a:lnTo>
                  <a:pt x="51942" y="986663"/>
                </a:lnTo>
                <a:lnTo>
                  <a:pt x="51942" y="933860"/>
                </a:lnTo>
                <a:lnTo>
                  <a:pt x="28575" y="893826"/>
                </a:lnTo>
                <a:lnTo>
                  <a:pt x="24637" y="886968"/>
                </a:lnTo>
                <a:lnTo>
                  <a:pt x="15875" y="884682"/>
                </a:lnTo>
                <a:close/>
              </a:path>
              <a:path w="132715" h="1015364">
                <a:moveTo>
                  <a:pt x="51942" y="933860"/>
                </a:moveTo>
                <a:lnTo>
                  <a:pt x="51942" y="986663"/>
                </a:lnTo>
                <a:lnTo>
                  <a:pt x="80517" y="986663"/>
                </a:lnTo>
                <a:lnTo>
                  <a:pt x="80517" y="979551"/>
                </a:lnTo>
                <a:lnTo>
                  <a:pt x="53975" y="979551"/>
                </a:lnTo>
                <a:lnTo>
                  <a:pt x="66293" y="958446"/>
                </a:lnTo>
                <a:lnTo>
                  <a:pt x="51942" y="933860"/>
                </a:lnTo>
                <a:close/>
              </a:path>
              <a:path w="132715" h="1015364">
                <a:moveTo>
                  <a:pt x="116712" y="884682"/>
                </a:moveTo>
                <a:lnTo>
                  <a:pt x="107950" y="886968"/>
                </a:lnTo>
                <a:lnTo>
                  <a:pt x="104012" y="893826"/>
                </a:lnTo>
                <a:lnTo>
                  <a:pt x="80517" y="934077"/>
                </a:lnTo>
                <a:lnTo>
                  <a:pt x="80517" y="986663"/>
                </a:lnTo>
                <a:lnTo>
                  <a:pt x="82883" y="986663"/>
                </a:lnTo>
                <a:lnTo>
                  <a:pt x="128650" y="908177"/>
                </a:lnTo>
                <a:lnTo>
                  <a:pt x="132587" y="901319"/>
                </a:lnTo>
                <a:lnTo>
                  <a:pt x="130301" y="892556"/>
                </a:lnTo>
                <a:lnTo>
                  <a:pt x="123443" y="888619"/>
                </a:lnTo>
                <a:lnTo>
                  <a:pt x="116712" y="884682"/>
                </a:lnTo>
                <a:close/>
              </a:path>
              <a:path w="132715" h="1015364">
                <a:moveTo>
                  <a:pt x="66293" y="958446"/>
                </a:moveTo>
                <a:lnTo>
                  <a:pt x="53975" y="979551"/>
                </a:lnTo>
                <a:lnTo>
                  <a:pt x="78612" y="979551"/>
                </a:lnTo>
                <a:lnTo>
                  <a:pt x="66293" y="958446"/>
                </a:lnTo>
                <a:close/>
              </a:path>
              <a:path w="132715" h="1015364">
                <a:moveTo>
                  <a:pt x="80517" y="934077"/>
                </a:moveTo>
                <a:lnTo>
                  <a:pt x="66293" y="958446"/>
                </a:lnTo>
                <a:lnTo>
                  <a:pt x="78612" y="979551"/>
                </a:lnTo>
                <a:lnTo>
                  <a:pt x="80517" y="979551"/>
                </a:lnTo>
                <a:lnTo>
                  <a:pt x="80517" y="934077"/>
                </a:lnTo>
                <a:close/>
              </a:path>
              <a:path w="132715" h="1015364">
                <a:moveTo>
                  <a:pt x="80517" y="0"/>
                </a:moveTo>
                <a:lnTo>
                  <a:pt x="51942" y="0"/>
                </a:lnTo>
                <a:lnTo>
                  <a:pt x="51942" y="933860"/>
                </a:lnTo>
                <a:lnTo>
                  <a:pt x="66293" y="958446"/>
                </a:lnTo>
                <a:lnTo>
                  <a:pt x="80517" y="934077"/>
                </a:lnTo>
                <a:lnTo>
                  <a:pt x="80517" y="0"/>
                </a:lnTo>
                <a:close/>
              </a:path>
            </a:pathLst>
          </a:custGeom>
          <a:solidFill>
            <a:srgbClr val="002F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828531" y="4395978"/>
            <a:ext cx="132715" cy="1015365"/>
          </a:xfrm>
          <a:custGeom>
            <a:avLst/>
            <a:gdLst/>
            <a:ahLst/>
            <a:cxnLst/>
            <a:rect l="l" t="t" r="r" b="b"/>
            <a:pathLst>
              <a:path w="132715" h="1015364">
                <a:moveTo>
                  <a:pt x="15875" y="884682"/>
                </a:moveTo>
                <a:lnTo>
                  <a:pt x="9144" y="888619"/>
                </a:lnTo>
                <a:lnTo>
                  <a:pt x="2286" y="892556"/>
                </a:lnTo>
                <a:lnTo>
                  <a:pt x="0" y="901319"/>
                </a:lnTo>
                <a:lnTo>
                  <a:pt x="3937" y="908177"/>
                </a:lnTo>
                <a:lnTo>
                  <a:pt x="66294" y="1015111"/>
                </a:lnTo>
                <a:lnTo>
                  <a:pt x="82883" y="986663"/>
                </a:lnTo>
                <a:lnTo>
                  <a:pt x="51943" y="986663"/>
                </a:lnTo>
                <a:lnTo>
                  <a:pt x="51943" y="933860"/>
                </a:lnTo>
                <a:lnTo>
                  <a:pt x="28575" y="893826"/>
                </a:lnTo>
                <a:lnTo>
                  <a:pt x="24638" y="886968"/>
                </a:lnTo>
                <a:lnTo>
                  <a:pt x="15875" y="884682"/>
                </a:lnTo>
                <a:close/>
              </a:path>
              <a:path w="132715" h="1015364">
                <a:moveTo>
                  <a:pt x="51943" y="933860"/>
                </a:moveTo>
                <a:lnTo>
                  <a:pt x="51943" y="986663"/>
                </a:lnTo>
                <a:lnTo>
                  <a:pt x="80518" y="986663"/>
                </a:lnTo>
                <a:lnTo>
                  <a:pt x="80518" y="979551"/>
                </a:lnTo>
                <a:lnTo>
                  <a:pt x="53975" y="979551"/>
                </a:lnTo>
                <a:lnTo>
                  <a:pt x="66294" y="958446"/>
                </a:lnTo>
                <a:lnTo>
                  <a:pt x="51943" y="933860"/>
                </a:lnTo>
                <a:close/>
              </a:path>
              <a:path w="132715" h="1015364">
                <a:moveTo>
                  <a:pt x="116713" y="884682"/>
                </a:moveTo>
                <a:lnTo>
                  <a:pt x="107950" y="886968"/>
                </a:lnTo>
                <a:lnTo>
                  <a:pt x="104013" y="893826"/>
                </a:lnTo>
                <a:lnTo>
                  <a:pt x="80645" y="933860"/>
                </a:lnTo>
                <a:lnTo>
                  <a:pt x="80518" y="986663"/>
                </a:lnTo>
                <a:lnTo>
                  <a:pt x="82883" y="986663"/>
                </a:lnTo>
                <a:lnTo>
                  <a:pt x="128650" y="908177"/>
                </a:lnTo>
                <a:lnTo>
                  <a:pt x="132588" y="901319"/>
                </a:lnTo>
                <a:lnTo>
                  <a:pt x="130301" y="892556"/>
                </a:lnTo>
                <a:lnTo>
                  <a:pt x="123444" y="888619"/>
                </a:lnTo>
                <a:lnTo>
                  <a:pt x="116713" y="884682"/>
                </a:lnTo>
                <a:close/>
              </a:path>
              <a:path w="132715" h="1015364">
                <a:moveTo>
                  <a:pt x="66294" y="958446"/>
                </a:moveTo>
                <a:lnTo>
                  <a:pt x="53975" y="979551"/>
                </a:lnTo>
                <a:lnTo>
                  <a:pt x="78613" y="979551"/>
                </a:lnTo>
                <a:lnTo>
                  <a:pt x="66294" y="958446"/>
                </a:lnTo>
                <a:close/>
              </a:path>
              <a:path w="132715" h="1015364">
                <a:moveTo>
                  <a:pt x="80518" y="934077"/>
                </a:moveTo>
                <a:lnTo>
                  <a:pt x="66294" y="958446"/>
                </a:lnTo>
                <a:lnTo>
                  <a:pt x="78613" y="979551"/>
                </a:lnTo>
                <a:lnTo>
                  <a:pt x="80518" y="979551"/>
                </a:lnTo>
                <a:lnTo>
                  <a:pt x="80518" y="934077"/>
                </a:lnTo>
                <a:close/>
              </a:path>
              <a:path w="132715" h="1015364">
                <a:moveTo>
                  <a:pt x="80518" y="0"/>
                </a:moveTo>
                <a:lnTo>
                  <a:pt x="51943" y="0"/>
                </a:lnTo>
                <a:lnTo>
                  <a:pt x="52070" y="934077"/>
                </a:lnTo>
                <a:lnTo>
                  <a:pt x="66294" y="958446"/>
                </a:lnTo>
                <a:lnTo>
                  <a:pt x="80518" y="934077"/>
                </a:lnTo>
                <a:lnTo>
                  <a:pt x="80518" y="0"/>
                </a:lnTo>
                <a:close/>
              </a:path>
            </a:pathLst>
          </a:custGeom>
          <a:solidFill>
            <a:srgbClr val="002F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3865626" y="6146779"/>
            <a:ext cx="208915" cy="382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05"/>
              </a:lnSpc>
            </a:pPr>
            <a:r>
              <a:rPr sz="2400" spc="70" dirty="0">
                <a:solidFill>
                  <a:srgbClr val="002F56"/>
                </a:solidFill>
                <a:latin typeface="Trebuchet MS"/>
                <a:cs typeface="Trebuchet MS"/>
              </a:rPr>
              <a:t>Y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84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85" dirty="0"/>
              <a:t>Activation</a:t>
            </a:r>
            <a:r>
              <a:rPr spc="-50" dirty="0"/>
              <a:t> </a:t>
            </a:r>
            <a:r>
              <a:rPr dirty="0"/>
              <a:t>of</a:t>
            </a:r>
            <a:r>
              <a:rPr spc="105" dirty="0"/>
              <a:t> </a:t>
            </a:r>
            <a:r>
              <a:rPr spc="95" dirty="0"/>
              <a:t>gene</a:t>
            </a:r>
            <a:r>
              <a:rPr spc="-20" dirty="0"/>
              <a:t> </a:t>
            </a:r>
            <a:r>
              <a:rPr spc="140" dirty="0"/>
              <a:t>expression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3125" y="2468773"/>
            <a:ext cx="4751502" cy="126701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55396" y="3812344"/>
            <a:ext cx="682463" cy="38345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420873" y="2430221"/>
            <a:ext cx="2171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70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56661" y="2768600"/>
            <a:ext cx="15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mbria Math"/>
                <a:cs typeface="Cambria Math"/>
              </a:rPr>
              <a:t>𝑘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83154" y="2876804"/>
            <a:ext cx="3257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45" dirty="0">
                <a:latin typeface="Cambria Math"/>
                <a:cs typeface="Cambria Math"/>
              </a:rPr>
              <a:t>𝑜𝑓𝑓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44116" y="2943859"/>
            <a:ext cx="15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mbria Math"/>
                <a:cs typeface="Cambria Math"/>
              </a:rPr>
              <a:t>𝑘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70607" y="3052063"/>
            <a:ext cx="233679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65" dirty="0">
                <a:latin typeface="Cambria Math"/>
                <a:cs typeface="Cambria Math"/>
              </a:rPr>
              <a:t>𝑜𝑛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008239" y="2530475"/>
            <a:ext cx="436245" cy="20320"/>
          </a:xfrm>
          <a:custGeom>
            <a:avLst/>
            <a:gdLst/>
            <a:ahLst/>
            <a:cxnLst/>
            <a:rect l="l" t="t" r="r" b="b"/>
            <a:pathLst>
              <a:path w="436245" h="20319">
                <a:moveTo>
                  <a:pt x="435864" y="0"/>
                </a:moveTo>
                <a:lnTo>
                  <a:pt x="0" y="0"/>
                </a:lnTo>
                <a:lnTo>
                  <a:pt x="0" y="19812"/>
                </a:lnTo>
                <a:lnTo>
                  <a:pt x="435864" y="19812"/>
                </a:lnTo>
                <a:lnTo>
                  <a:pt x="435864" y="0"/>
                </a:lnTo>
                <a:close/>
              </a:path>
            </a:pathLst>
          </a:custGeom>
          <a:solidFill>
            <a:srgbClr val="8369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971155" y="2078812"/>
            <a:ext cx="5010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55" dirty="0">
                <a:latin typeface="Cambria Math"/>
                <a:cs typeface="Cambria Math"/>
              </a:rPr>
              <a:t>ⅆ𝑐</a:t>
            </a:r>
            <a:r>
              <a:rPr sz="2625" spc="-82" baseline="-15873" dirty="0">
                <a:latin typeface="Cambria Math"/>
                <a:cs typeface="Cambria Math"/>
              </a:rPr>
              <a:t>1</a:t>
            </a:r>
            <a:endParaRPr sz="2625" baseline="-15873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041258" y="2309621"/>
            <a:ext cx="2974975" cy="595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8950">
              <a:lnSpc>
                <a:spcPts val="2245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30" dirty="0">
                <a:latin typeface="Cambria Math"/>
                <a:cs typeface="Cambria Math"/>
              </a:rPr>
              <a:t> </a:t>
            </a:r>
            <a:r>
              <a:rPr sz="2400" spc="70" dirty="0">
                <a:latin typeface="Cambria Math"/>
                <a:cs typeface="Cambria Math"/>
              </a:rPr>
              <a:t>𝑘</a:t>
            </a:r>
            <a:r>
              <a:rPr sz="2625" spc="104" baseline="-15873" dirty="0">
                <a:latin typeface="Cambria Math"/>
                <a:cs typeface="Cambria Math"/>
              </a:rPr>
              <a:t>on</a:t>
            </a:r>
            <a:r>
              <a:rPr sz="2625" spc="165" baseline="-15873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𝑐</a:t>
            </a:r>
            <a:r>
              <a:rPr sz="2625" baseline="-15873" dirty="0">
                <a:latin typeface="Cambria Math"/>
                <a:cs typeface="Cambria Math"/>
              </a:rPr>
              <a:t>0</a:t>
            </a:r>
            <a:r>
              <a:rPr sz="2625" spc="150" baseline="-15873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𝑥</a:t>
            </a:r>
            <a:r>
              <a:rPr sz="2400" spc="6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− </a:t>
            </a:r>
            <a:r>
              <a:rPr sz="2400" spc="65" dirty="0">
                <a:latin typeface="Cambria Math"/>
                <a:cs typeface="Cambria Math"/>
              </a:rPr>
              <a:t>𝑘</a:t>
            </a:r>
            <a:r>
              <a:rPr sz="2625" spc="97" baseline="-15873" dirty="0">
                <a:latin typeface="Cambria Math"/>
                <a:cs typeface="Cambria Math"/>
              </a:rPr>
              <a:t>off</a:t>
            </a:r>
            <a:r>
              <a:rPr sz="2625" spc="165" baseline="-15873" dirty="0">
                <a:latin typeface="Cambria Math"/>
                <a:cs typeface="Cambria Math"/>
              </a:rPr>
              <a:t> </a:t>
            </a:r>
            <a:r>
              <a:rPr sz="2400" spc="-25" dirty="0">
                <a:latin typeface="Cambria Math"/>
                <a:cs typeface="Cambria Math"/>
              </a:rPr>
              <a:t>𝑐</a:t>
            </a:r>
            <a:r>
              <a:rPr sz="2625" spc="-37" baseline="-15873" dirty="0">
                <a:latin typeface="Cambria Math"/>
                <a:cs typeface="Cambria Math"/>
              </a:rPr>
              <a:t>1</a:t>
            </a:r>
            <a:endParaRPr sz="2625" baseline="-15873">
              <a:latin typeface="Cambria Math"/>
              <a:cs typeface="Cambria Math"/>
            </a:endParaRPr>
          </a:p>
          <a:p>
            <a:pPr marL="38100">
              <a:lnSpc>
                <a:spcPts val="2245"/>
              </a:lnSpc>
            </a:pPr>
            <a:r>
              <a:rPr sz="2400" spc="-25" dirty="0">
                <a:latin typeface="Cambria Math"/>
                <a:cs typeface="Cambria Math"/>
              </a:rPr>
              <a:t>ⅆ𝑡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26760" y="2279649"/>
            <a:ext cx="25558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2211705" algn="l"/>
              </a:tabLst>
            </a:pPr>
            <a:r>
              <a:rPr sz="2800" dirty="0">
                <a:latin typeface="Cambria Math"/>
                <a:cs typeface="Cambria Math"/>
              </a:rPr>
              <a:t>𝑐</a:t>
            </a:r>
            <a:r>
              <a:rPr sz="3075" baseline="-16260" dirty="0">
                <a:latin typeface="Cambria Math"/>
                <a:cs typeface="Cambria Math"/>
              </a:rPr>
              <a:t>0</a:t>
            </a:r>
            <a:r>
              <a:rPr sz="3075" spc="397" baseline="-16260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+</a:t>
            </a:r>
            <a:r>
              <a:rPr sz="2800" spc="-20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𝑥</a:t>
            </a:r>
            <a:r>
              <a:rPr sz="2800" spc="215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⇆</a:t>
            </a:r>
            <a:r>
              <a:rPr sz="2800" spc="130" dirty="0">
                <a:latin typeface="Cambria Math"/>
                <a:cs typeface="Cambria Math"/>
              </a:rPr>
              <a:t> </a:t>
            </a:r>
            <a:r>
              <a:rPr sz="2800" spc="-25" dirty="0">
                <a:latin typeface="Cambria Math"/>
                <a:cs typeface="Cambria Math"/>
              </a:rPr>
              <a:t>𝑐</a:t>
            </a:r>
            <a:r>
              <a:rPr sz="3075" spc="-37" baseline="-16260" dirty="0">
                <a:latin typeface="Cambria Math"/>
                <a:cs typeface="Cambria Math"/>
              </a:rPr>
              <a:t>1</a:t>
            </a:r>
            <a:r>
              <a:rPr sz="3075" baseline="-16260" dirty="0">
                <a:latin typeface="Cambria Math"/>
                <a:cs typeface="Cambria Math"/>
              </a:rPr>
              <a:t>	</a:t>
            </a:r>
            <a:r>
              <a:rPr sz="2800" spc="-50" dirty="0">
                <a:latin typeface="Cambria Math"/>
                <a:cs typeface="Cambria Math"/>
              </a:rPr>
              <a:t>⇨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4754" y="1687059"/>
            <a:ext cx="6677025" cy="70929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24485" indent="-286385">
              <a:lnSpc>
                <a:spcPct val="100000"/>
              </a:lnSpc>
              <a:spcBef>
                <a:spcPts val="535"/>
              </a:spcBef>
              <a:buFont typeface="Arial"/>
              <a:buChar char="•"/>
              <a:tabLst>
                <a:tab pos="324485" algn="l"/>
              </a:tabLst>
            </a:pPr>
            <a:r>
              <a:rPr sz="2000" b="1" spc="-50" dirty="0">
                <a:solidFill>
                  <a:srgbClr val="002F56"/>
                </a:solidFill>
                <a:latin typeface="Gill Sans MT"/>
                <a:cs typeface="Gill Sans MT"/>
              </a:rPr>
              <a:t>Dynamics</a:t>
            </a:r>
            <a:r>
              <a:rPr sz="2000" b="1" spc="-85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2000" b="1" dirty="0">
                <a:solidFill>
                  <a:srgbClr val="002F56"/>
                </a:solidFill>
                <a:latin typeface="Gill Sans MT"/>
                <a:cs typeface="Gill Sans MT"/>
              </a:rPr>
              <a:t>of</a:t>
            </a:r>
            <a:r>
              <a:rPr sz="2000" b="1" spc="-50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2000" b="1" spc="-10" dirty="0">
                <a:solidFill>
                  <a:srgbClr val="002F56"/>
                </a:solidFill>
                <a:latin typeface="Gill Sans MT"/>
                <a:cs typeface="Gill Sans MT"/>
              </a:rPr>
              <a:t>occupancy:</a:t>
            </a:r>
            <a:r>
              <a:rPr sz="2000" b="1" spc="-75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2000" b="1" spc="-360" dirty="0">
                <a:solidFill>
                  <a:srgbClr val="002F56"/>
                </a:solidFill>
                <a:latin typeface="Gill Sans MT"/>
                <a:cs typeface="Gill Sans MT"/>
              </a:rPr>
              <a:t>X</a:t>
            </a:r>
            <a:r>
              <a:rPr sz="2000" b="1" spc="-40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2000" b="1" spc="-20" dirty="0">
                <a:solidFill>
                  <a:srgbClr val="002F56"/>
                </a:solidFill>
                <a:latin typeface="Gill Sans MT"/>
                <a:cs typeface="Gill Sans MT"/>
              </a:rPr>
              <a:t>activates</a:t>
            </a:r>
            <a:r>
              <a:rPr sz="2000" b="1" spc="-55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2000" b="1" spc="-20" dirty="0">
                <a:solidFill>
                  <a:srgbClr val="002F56"/>
                </a:solidFill>
                <a:latin typeface="Gill Sans MT"/>
                <a:cs typeface="Gill Sans MT"/>
              </a:rPr>
              <a:t>expression</a:t>
            </a:r>
            <a:r>
              <a:rPr sz="2000" b="1" spc="-80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2000" b="1" dirty="0">
                <a:solidFill>
                  <a:srgbClr val="002F56"/>
                </a:solidFill>
                <a:latin typeface="Gill Sans MT"/>
                <a:cs typeface="Gill Sans MT"/>
              </a:rPr>
              <a:t>of</a:t>
            </a:r>
            <a:r>
              <a:rPr sz="2000" b="1" spc="-50" dirty="0">
                <a:solidFill>
                  <a:srgbClr val="002F56"/>
                </a:solidFill>
                <a:latin typeface="Gill Sans MT"/>
                <a:cs typeface="Gill Sans MT"/>
              </a:rPr>
              <a:t> Y</a:t>
            </a:r>
            <a:endParaRPr sz="2000">
              <a:latin typeface="Gill Sans MT"/>
              <a:cs typeface="Gill Sans MT"/>
            </a:endParaRPr>
          </a:p>
          <a:p>
            <a:pPr marR="43180" algn="r">
              <a:lnSpc>
                <a:spcPct val="100000"/>
              </a:lnSpc>
              <a:spcBef>
                <a:spcPts val="390"/>
              </a:spcBef>
            </a:pPr>
            <a:r>
              <a:rPr sz="2700" spc="44" baseline="10802" dirty="0">
                <a:latin typeface="Cambria Math"/>
                <a:cs typeface="Cambria Math"/>
              </a:rPr>
              <a:t>𝑘</a:t>
            </a:r>
            <a:r>
              <a:rPr sz="1300" spc="30" dirty="0">
                <a:latin typeface="Cambria Math"/>
                <a:cs typeface="Cambria Math"/>
              </a:rPr>
              <a:t>𝑜𝑓𝑓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22135" y="2753359"/>
            <a:ext cx="1328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89" baseline="35493" dirty="0">
                <a:latin typeface="Cambria Math"/>
                <a:cs typeface="Cambria Math"/>
              </a:rPr>
              <a:t>𝑘</a:t>
            </a:r>
            <a:r>
              <a:rPr sz="1950" spc="89" baseline="34188" dirty="0">
                <a:latin typeface="Cambria Math"/>
                <a:cs typeface="Cambria Math"/>
              </a:rPr>
              <a:t>𝑜𝑛</a:t>
            </a:r>
            <a:r>
              <a:rPr sz="1950" spc="667" baseline="34188" dirty="0">
                <a:latin typeface="Cambria Math"/>
                <a:cs typeface="Cambria Math"/>
              </a:rPr>
              <a:t> </a:t>
            </a:r>
            <a:r>
              <a:rPr sz="1600" spc="-10" dirty="0">
                <a:solidFill>
                  <a:srgbClr val="002F56"/>
                </a:solidFill>
                <a:latin typeface="Trebuchet MS"/>
                <a:cs typeface="Trebuchet MS"/>
              </a:rPr>
              <a:t>occupied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176007" y="3288284"/>
            <a:ext cx="2249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2F56"/>
                </a:solidFill>
                <a:latin typeface="Trebuchet MS"/>
                <a:cs typeface="Trebuchet MS"/>
              </a:rPr>
              <a:t>Doing</a:t>
            </a:r>
            <a:r>
              <a:rPr sz="1800" spc="-60" dirty="0">
                <a:solidFill>
                  <a:srgbClr val="002F5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002F56"/>
                </a:solidFill>
                <a:latin typeface="Trebuchet MS"/>
                <a:cs typeface="Trebuchet MS"/>
              </a:rPr>
              <a:t>a</a:t>
            </a:r>
            <a:r>
              <a:rPr sz="1800" spc="-55" dirty="0">
                <a:solidFill>
                  <a:srgbClr val="002F56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002F56"/>
                </a:solidFill>
                <a:latin typeface="Trebuchet MS"/>
                <a:cs typeface="Trebuchet MS"/>
              </a:rPr>
              <a:t>bit</a:t>
            </a:r>
            <a:r>
              <a:rPr sz="1800" spc="-45" dirty="0">
                <a:solidFill>
                  <a:srgbClr val="002F5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002F56"/>
                </a:solidFill>
                <a:latin typeface="Trebuchet MS"/>
                <a:cs typeface="Trebuchet MS"/>
              </a:rPr>
              <a:t>of</a:t>
            </a:r>
            <a:r>
              <a:rPr sz="1800" spc="-55" dirty="0">
                <a:solidFill>
                  <a:srgbClr val="002F56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002F56"/>
                </a:solidFill>
                <a:latin typeface="Trebuchet MS"/>
                <a:cs typeface="Trebuchet MS"/>
              </a:rPr>
              <a:t>algebra: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805673" y="3916807"/>
            <a:ext cx="175895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45" dirty="0">
                <a:latin typeface="Cambria Math"/>
                <a:cs typeface="Cambria Math"/>
              </a:rPr>
              <a:t>0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651750" y="3747642"/>
            <a:ext cx="5810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90525" algn="l"/>
              </a:tabLst>
            </a:pPr>
            <a:r>
              <a:rPr sz="2800" spc="-50" dirty="0">
                <a:latin typeface="Cambria Math"/>
                <a:cs typeface="Cambria Math"/>
              </a:rPr>
              <a:t>𝑐</a:t>
            </a:r>
            <a:r>
              <a:rPr sz="2800" dirty="0">
                <a:latin typeface="Cambria Math"/>
                <a:cs typeface="Cambria Math"/>
              </a:rPr>
              <a:t>	</a:t>
            </a:r>
            <a:r>
              <a:rPr sz="2800" spc="-50" dirty="0">
                <a:latin typeface="Calibri"/>
                <a:cs typeface="Calibri"/>
              </a:rPr>
              <a:t>=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381365" y="4001770"/>
            <a:ext cx="1181100" cy="22860"/>
          </a:xfrm>
          <a:custGeom>
            <a:avLst/>
            <a:gdLst/>
            <a:ahLst/>
            <a:cxnLst/>
            <a:rect l="l" t="t" r="r" b="b"/>
            <a:pathLst>
              <a:path w="1181100" h="22860">
                <a:moveTo>
                  <a:pt x="1181100" y="0"/>
                </a:moveTo>
                <a:lnTo>
                  <a:pt x="0" y="0"/>
                </a:lnTo>
                <a:lnTo>
                  <a:pt x="0" y="22859"/>
                </a:lnTo>
                <a:lnTo>
                  <a:pt x="1181100" y="22859"/>
                </a:lnTo>
                <a:lnTo>
                  <a:pt x="1181100" y="0"/>
                </a:lnTo>
                <a:close/>
              </a:path>
            </a:pathLst>
          </a:custGeom>
          <a:solidFill>
            <a:srgbClr val="8369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791067" y="3634866"/>
            <a:ext cx="353060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050" spc="95" dirty="0">
                <a:latin typeface="Cambria Math"/>
                <a:cs typeface="Cambria Math"/>
              </a:rPr>
              <a:t>𝑐</a:t>
            </a:r>
            <a:r>
              <a:rPr sz="2475" spc="142" baseline="-13468" dirty="0">
                <a:latin typeface="Cambria Math"/>
                <a:cs typeface="Cambria Math"/>
              </a:rPr>
              <a:t>𝑇</a:t>
            </a:r>
            <a:endParaRPr sz="2475" baseline="-13468">
              <a:latin typeface="Cambria Math"/>
              <a:cs typeface="Cambria Math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835517" y="4266946"/>
            <a:ext cx="451484" cy="17145"/>
          </a:xfrm>
          <a:custGeom>
            <a:avLst/>
            <a:gdLst/>
            <a:ahLst/>
            <a:cxnLst/>
            <a:rect l="l" t="t" r="r" b="b"/>
            <a:pathLst>
              <a:path w="451484" h="17145">
                <a:moveTo>
                  <a:pt x="451103" y="0"/>
                </a:moveTo>
                <a:lnTo>
                  <a:pt x="0" y="0"/>
                </a:lnTo>
                <a:lnTo>
                  <a:pt x="0" y="16763"/>
                </a:lnTo>
                <a:lnTo>
                  <a:pt x="451103" y="16763"/>
                </a:lnTo>
                <a:lnTo>
                  <a:pt x="451103" y="0"/>
                </a:lnTo>
                <a:close/>
              </a:path>
            </a:pathLst>
          </a:custGeom>
          <a:solidFill>
            <a:srgbClr val="8369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8344534" y="3970146"/>
            <a:ext cx="961390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075" baseline="-23035" dirty="0">
                <a:latin typeface="Cambria Math"/>
                <a:cs typeface="Cambria Math"/>
              </a:rPr>
              <a:t>1</a:t>
            </a:r>
            <a:r>
              <a:rPr sz="3075" spc="-22" baseline="-23035" dirty="0">
                <a:latin typeface="Cambria Math"/>
                <a:cs typeface="Cambria Math"/>
              </a:rPr>
              <a:t> </a:t>
            </a:r>
            <a:r>
              <a:rPr sz="3075" baseline="-23035" dirty="0">
                <a:latin typeface="Cambria Math"/>
                <a:cs typeface="Cambria Math"/>
              </a:rPr>
              <a:t>+</a:t>
            </a:r>
            <a:r>
              <a:rPr sz="3075" spc="97" baseline="-23035" dirty="0">
                <a:latin typeface="Cambria Math"/>
                <a:cs typeface="Cambria Math"/>
              </a:rPr>
              <a:t> </a:t>
            </a:r>
            <a:r>
              <a:rPr sz="2475" spc="240" baseline="11784" dirty="0">
                <a:latin typeface="Cambria Math"/>
                <a:cs typeface="Cambria Math"/>
              </a:rPr>
              <a:t>𝑘</a:t>
            </a:r>
            <a:r>
              <a:rPr sz="1650" spc="160" dirty="0">
                <a:latin typeface="Cambria Math"/>
                <a:cs typeface="Cambria Math"/>
              </a:rPr>
              <a:t>𝑜𝑛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798686" y="4329810"/>
            <a:ext cx="52070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475" spc="225" baseline="20202" dirty="0">
                <a:latin typeface="Cambria Math"/>
                <a:cs typeface="Cambria Math"/>
              </a:rPr>
              <a:t>𝑘</a:t>
            </a:r>
            <a:r>
              <a:rPr sz="1650" spc="150" dirty="0">
                <a:latin typeface="Cambria Math"/>
                <a:cs typeface="Cambria Math"/>
              </a:rPr>
              <a:t>off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722869" y="4822697"/>
            <a:ext cx="1377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836967"/>
                </a:solidFill>
                <a:latin typeface="Cambria Math"/>
                <a:cs typeface="Cambria Math"/>
              </a:rPr>
              <a:t>0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241918" y="4866385"/>
            <a:ext cx="247015" cy="20320"/>
          </a:xfrm>
          <a:custGeom>
            <a:avLst/>
            <a:gdLst/>
            <a:ahLst/>
            <a:cxnLst/>
            <a:rect l="l" t="t" r="r" b="b"/>
            <a:pathLst>
              <a:path w="247015" h="20320">
                <a:moveTo>
                  <a:pt x="246888" y="0"/>
                </a:moveTo>
                <a:lnTo>
                  <a:pt x="0" y="0"/>
                </a:lnTo>
                <a:lnTo>
                  <a:pt x="0" y="19812"/>
                </a:lnTo>
                <a:lnTo>
                  <a:pt x="246888" y="19812"/>
                </a:lnTo>
                <a:lnTo>
                  <a:pt x="246888" y="0"/>
                </a:lnTo>
                <a:close/>
              </a:path>
            </a:pathLst>
          </a:custGeom>
          <a:solidFill>
            <a:srgbClr val="8369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8204961" y="4882134"/>
            <a:ext cx="31369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750" spc="65" dirty="0">
                <a:latin typeface="Cambria Math"/>
                <a:cs typeface="Cambria Math"/>
              </a:rPr>
              <a:t>𝑐</a:t>
            </a:r>
            <a:r>
              <a:rPr sz="2175" spc="97" baseline="-13409" dirty="0">
                <a:latin typeface="Cambria Math"/>
                <a:cs typeface="Cambria Math"/>
              </a:rPr>
              <a:t>𝑇</a:t>
            </a:r>
            <a:endParaRPr sz="2175" baseline="-13409">
              <a:latin typeface="Cambria Math"/>
              <a:cs typeface="Cambria Math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526781" y="4645914"/>
            <a:ext cx="1223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05130" algn="l"/>
              </a:tabLst>
            </a:pPr>
            <a:r>
              <a:rPr sz="2400" spc="-50" dirty="0">
                <a:solidFill>
                  <a:srgbClr val="836967"/>
                </a:solidFill>
                <a:latin typeface="Cambria Math"/>
                <a:cs typeface="Cambria Math"/>
              </a:rPr>
              <a:t>𝑝</a:t>
            </a:r>
            <a:r>
              <a:rPr sz="2400" dirty="0">
                <a:solidFill>
                  <a:srgbClr val="836967"/>
                </a:solidFill>
                <a:latin typeface="Cambria Math"/>
                <a:cs typeface="Cambria Math"/>
              </a:rPr>
              <a:t>	=</a:t>
            </a:r>
            <a:r>
              <a:rPr sz="2400" spc="245" dirty="0">
                <a:solidFill>
                  <a:srgbClr val="836967"/>
                </a:solidFill>
                <a:latin typeface="Cambria Math"/>
                <a:cs typeface="Cambria Math"/>
              </a:rPr>
              <a:t> </a:t>
            </a:r>
            <a:r>
              <a:rPr sz="2625" baseline="44444" dirty="0">
                <a:latin typeface="Cambria Math"/>
                <a:cs typeface="Cambria Math"/>
              </a:rPr>
              <a:t>𝑐</a:t>
            </a:r>
            <a:r>
              <a:rPr sz="2175" baseline="40229" dirty="0">
                <a:latin typeface="Cambria Math"/>
                <a:cs typeface="Cambria Math"/>
              </a:rPr>
              <a:t>0</a:t>
            </a:r>
            <a:r>
              <a:rPr sz="2175" spc="644" baseline="40229" dirty="0">
                <a:latin typeface="Cambria Math"/>
                <a:cs typeface="Cambria Math"/>
              </a:rPr>
              <a:t> </a:t>
            </a:r>
            <a:r>
              <a:rPr sz="2400" spc="-50" dirty="0">
                <a:latin typeface="Calibri"/>
                <a:cs typeface="Calibri"/>
              </a:rPr>
              <a:t>=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846946" y="4866385"/>
            <a:ext cx="1012190" cy="20320"/>
          </a:xfrm>
          <a:custGeom>
            <a:avLst/>
            <a:gdLst/>
            <a:ahLst/>
            <a:cxnLst/>
            <a:rect l="l" t="t" r="r" b="b"/>
            <a:pathLst>
              <a:path w="1012190" h="20320">
                <a:moveTo>
                  <a:pt x="1011935" y="0"/>
                </a:moveTo>
                <a:lnTo>
                  <a:pt x="0" y="0"/>
                </a:lnTo>
                <a:lnTo>
                  <a:pt x="0" y="19812"/>
                </a:lnTo>
                <a:lnTo>
                  <a:pt x="1011935" y="19812"/>
                </a:lnTo>
                <a:lnTo>
                  <a:pt x="1011935" y="0"/>
                </a:lnTo>
                <a:close/>
              </a:path>
            </a:pathLst>
          </a:custGeom>
          <a:solidFill>
            <a:srgbClr val="8369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9277604" y="4078351"/>
            <a:ext cx="290830" cy="7645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4460">
              <a:lnSpc>
                <a:spcPct val="100000"/>
              </a:lnSpc>
              <a:spcBef>
                <a:spcPts val="90"/>
              </a:spcBef>
            </a:pPr>
            <a:r>
              <a:rPr sz="2050" spc="55" dirty="0">
                <a:latin typeface="Cambria Math"/>
                <a:cs typeface="Cambria Math"/>
              </a:rPr>
              <a:t>𝑥</a:t>
            </a:r>
            <a:endParaRPr sz="20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1265"/>
              </a:spcBef>
            </a:pPr>
            <a:r>
              <a:rPr sz="1750" spc="40" dirty="0">
                <a:solidFill>
                  <a:srgbClr val="836967"/>
                </a:solidFill>
                <a:latin typeface="Cambria Math"/>
                <a:cs typeface="Cambria Math"/>
              </a:rPr>
              <a:t>1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9235567" y="5094985"/>
            <a:ext cx="387350" cy="13970"/>
          </a:xfrm>
          <a:custGeom>
            <a:avLst/>
            <a:gdLst/>
            <a:ahLst/>
            <a:cxnLst/>
            <a:rect l="l" t="t" r="r" b="b"/>
            <a:pathLst>
              <a:path w="387350" h="13970">
                <a:moveTo>
                  <a:pt x="387096" y="0"/>
                </a:moveTo>
                <a:lnTo>
                  <a:pt x="0" y="0"/>
                </a:lnTo>
                <a:lnTo>
                  <a:pt x="0" y="13716"/>
                </a:lnTo>
                <a:lnTo>
                  <a:pt x="387096" y="13716"/>
                </a:lnTo>
                <a:lnTo>
                  <a:pt x="387096" y="0"/>
                </a:lnTo>
                <a:close/>
              </a:path>
            </a:pathLst>
          </a:custGeom>
          <a:solidFill>
            <a:srgbClr val="8369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8809990" y="4836414"/>
            <a:ext cx="83756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625" baseline="-23809" dirty="0">
                <a:latin typeface="Cambria Math"/>
                <a:cs typeface="Cambria Math"/>
              </a:rPr>
              <a:t>1</a:t>
            </a:r>
            <a:r>
              <a:rPr sz="2625" spc="-7" baseline="-23809" dirty="0">
                <a:latin typeface="Cambria Math"/>
                <a:cs typeface="Cambria Math"/>
              </a:rPr>
              <a:t> </a:t>
            </a:r>
            <a:r>
              <a:rPr sz="2625" baseline="-23809" dirty="0">
                <a:latin typeface="Cambria Math"/>
                <a:cs typeface="Cambria Math"/>
              </a:rPr>
              <a:t>+</a:t>
            </a:r>
            <a:r>
              <a:rPr sz="2625" spc="104" baseline="-23809" dirty="0">
                <a:latin typeface="Cambria Math"/>
                <a:cs typeface="Cambria Math"/>
              </a:rPr>
              <a:t> </a:t>
            </a:r>
            <a:r>
              <a:rPr sz="2175" spc="172" baseline="11494" dirty="0">
                <a:latin typeface="Cambria Math"/>
                <a:cs typeface="Cambria Math"/>
              </a:rPr>
              <a:t>𝑘</a:t>
            </a:r>
            <a:r>
              <a:rPr sz="1450" spc="114" dirty="0">
                <a:latin typeface="Cambria Math"/>
                <a:cs typeface="Cambria Math"/>
              </a:rPr>
              <a:t>𝑜𝑛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198864" y="5145785"/>
            <a:ext cx="45720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175" spc="165" baseline="19157" dirty="0">
                <a:latin typeface="Cambria Math"/>
                <a:cs typeface="Cambria Math"/>
              </a:rPr>
              <a:t>𝑘</a:t>
            </a:r>
            <a:r>
              <a:rPr sz="1450" spc="110" dirty="0">
                <a:latin typeface="Cambria Math"/>
                <a:cs typeface="Cambria Math"/>
              </a:rPr>
              <a:t>off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710419" y="4930902"/>
            <a:ext cx="15748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50" dirty="0">
                <a:latin typeface="Cambria Math"/>
                <a:cs typeface="Cambria Math"/>
              </a:rPr>
              <a:t>𝑥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526781" y="5550509"/>
            <a:ext cx="19900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019175" algn="l"/>
                <a:tab pos="1380490" algn="l"/>
                <a:tab pos="1799589" algn="l"/>
              </a:tabLst>
            </a:pPr>
            <a:r>
              <a:rPr sz="2400" dirty="0">
                <a:solidFill>
                  <a:srgbClr val="836967"/>
                </a:solidFill>
                <a:latin typeface="Cambria Math"/>
                <a:cs typeface="Cambria Math"/>
              </a:rPr>
              <a:t>𝑝</a:t>
            </a:r>
            <a:r>
              <a:rPr sz="2400" baseline="-20833" dirty="0">
                <a:solidFill>
                  <a:srgbClr val="836967"/>
                </a:solidFill>
                <a:latin typeface="Cambria Math"/>
                <a:cs typeface="Cambria Math"/>
              </a:rPr>
              <a:t>1</a:t>
            </a:r>
            <a:r>
              <a:rPr sz="2400" spc="450" baseline="-20833" dirty="0">
                <a:solidFill>
                  <a:srgbClr val="836967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836967"/>
                </a:solidFill>
                <a:latin typeface="Cambria Math"/>
                <a:cs typeface="Cambria Math"/>
              </a:rPr>
              <a:t>=</a:t>
            </a:r>
            <a:r>
              <a:rPr sz="2400" spc="125" dirty="0">
                <a:solidFill>
                  <a:srgbClr val="836967"/>
                </a:solidFill>
                <a:latin typeface="Cambria Math"/>
                <a:cs typeface="Cambria Math"/>
              </a:rPr>
              <a:t> </a:t>
            </a:r>
            <a:r>
              <a:rPr sz="2400" spc="-50" dirty="0">
                <a:solidFill>
                  <a:srgbClr val="836967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solidFill>
                  <a:srgbClr val="836967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solidFill>
                  <a:srgbClr val="836967"/>
                </a:solidFill>
                <a:latin typeface="Cambria Math"/>
                <a:cs typeface="Cambria Math"/>
              </a:rPr>
              <a:t>−</a:t>
            </a:r>
            <a:r>
              <a:rPr sz="2400" dirty="0">
                <a:solidFill>
                  <a:srgbClr val="836967"/>
                </a:solidFill>
                <a:latin typeface="Cambria Math"/>
                <a:cs typeface="Cambria Math"/>
              </a:rPr>
              <a:t>	</a:t>
            </a:r>
            <a:r>
              <a:rPr sz="2400" spc="-25" dirty="0">
                <a:solidFill>
                  <a:srgbClr val="836967"/>
                </a:solidFill>
                <a:latin typeface="Cambria Math"/>
                <a:cs typeface="Cambria Math"/>
              </a:rPr>
              <a:t>𝑝</a:t>
            </a:r>
            <a:r>
              <a:rPr sz="2625" spc="-37" baseline="-15873" dirty="0">
                <a:latin typeface="Cambria Math"/>
                <a:cs typeface="Cambria Math"/>
              </a:rPr>
              <a:t>0</a:t>
            </a:r>
            <a:r>
              <a:rPr sz="2625" baseline="-15873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libri"/>
                <a:cs typeface="Calibri"/>
              </a:rPr>
              <a:t>=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9613518" y="5770803"/>
            <a:ext cx="969644" cy="20320"/>
          </a:xfrm>
          <a:custGeom>
            <a:avLst/>
            <a:gdLst/>
            <a:ahLst/>
            <a:cxnLst/>
            <a:rect l="l" t="t" r="r" b="b"/>
            <a:pathLst>
              <a:path w="969645" h="20320">
                <a:moveTo>
                  <a:pt x="969263" y="0"/>
                </a:moveTo>
                <a:lnTo>
                  <a:pt x="0" y="0"/>
                </a:lnTo>
                <a:lnTo>
                  <a:pt x="0" y="19811"/>
                </a:lnTo>
                <a:lnTo>
                  <a:pt x="969263" y="19811"/>
                </a:lnTo>
                <a:lnTo>
                  <a:pt x="969263" y="0"/>
                </a:lnTo>
                <a:close/>
              </a:path>
            </a:pathLst>
          </a:custGeom>
          <a:solidFill>
            <a:srgbClr val="8369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0018268" y="5454497"/>
            <a:ext cx="15748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50" dirty="0">
                <a:latin typeface="Cambria Math"/>
                <a:cs typeface="Cambria Math"/>
              </a:rPr>
              <a:t>𝑥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9662286" y="6054267"/>
            <a:ext cx="472440" cy="13970"/>
          </a:xfrm>
          <a:custGeom>
            <a:avLst/>
            <a:gdLst/>
            <a:ahLst/>
            <a:cxnLst/>
            <a:rect l="l" t="t" r="r" b="b"/>
            <a:pathLst>
              <a:path w="472440" h="13970">
                <a:moveTo>
                  <a:pt x="472440" y="0"/>
                </a:moveTo>
                <a:lnTo>
                  <a:pt x="0" y="0"/>
                </a:lnTo>
                <a:lnTo>
                  <a:pt x="0" y="13715"/>
                </a:lnTo>
                <a:lnTo>
                  <a:pt x="472440" y="13715"/>
                </a:lnTo>
                <a:lnTo>
                  <a:pt x="472440" y="0"/>
                </a:lnTo>
                <a:close/>
              </a:path>
            </a:pathLst>
          </a:custGeom>
          <a:solidFill>
            <a:srgbClr val="8369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9625583" y="5806541"/>
            <a:ext cx="54102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175" spc="142" baseline="19157" dirty="0">
                <a:latin typeface="Cambria Math"/>
                <a:cs typeface="Cambria Math"/>
              </a:rPr>
              <a:t>𝑘</a:t>
            </a:r>
            <a:r>
              <a:rPr sz="1450" spc="95" dirty="0">
                <a:latin typeface="Cambria Math"/>
                <a:cs typeface="Cambria Math"/>
              </a:rPr>
              <a:t>𝑜𝑓𝑓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675876" y="6077813"/>
            <a:ext cx="441959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175" spc="187" baseline="11494" dirty="0">
                <a:latin typeface="Cambria Math"/>
                <a:cs typeface="Cambria Math"/>
              </a:rPr>
              <a:t>𝑘</a:t>
            </a:r>
            <a:r>
              <a:rPr sz="1450" spc="125" dirty="0">
                <a:latin typeface="Cambria Math"/>
                <a:cs typeface="Cambria Math"/>
              </a:rPr>
              <a:t>o𝑛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0173716" y="5890361"/>
            <a:ext cx="416559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dirty="0">
                <a:latin typeface="Cambria Math"/>
                <a:cs typeface="Cambria Math"/>
              </a:rPr>
              <a:t>+</a:t>
            </a:r>
            <a:r>
              <a:rPr sz="1750" spc="335" dirty="0">
                <a:latin typeface="Cambria Math"/>
                <a:cs typeface="Cambria Math"/>
              </a:rPr>
              <a:t> </a:t>
            </a:r>
            <a:r>
              <a:rPr sz="1750" spc="50" dirty="0">
                <a:latin typeface="Cambria Math"/>
                <a:cs typeface="Cambria Math"/>
              </a:rPr>
              <a:t>𝑥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567164" y="3192602"/>
            <a:ext cx="1856105" cy="934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451484" algn="l"/>
              </a:tabLst>
            </a:pPr>
            <a:r>
              <a:rPr sz="2400" spc="-25" dirty="0">
                <a:latin typeface="Cambria Math"/>
                <a:cs typeface="Cambria Math"/>
              </a:rPr>
              <a:t>𝑐</a:t>
            </a:r>
            <a:r>
              <a:rPr sz="2625" spc="-37" baseline="-15873" dirty="0">
                <a:latin typeface="Cambria Math"/>
                <a:cs typeface="Cambria Math"/>
              </a:rPr>
              <a:t>1</a:t>
            </a:r>
            <a:r>
              <a:rPr sz="2625" baseline="-15873" dirty="0">
                <a:latin typeface="Cambria Math"/>
                <a:cs typeface="Cambria Math"/>
              </a:rPr>
              <a:t>	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3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𝑐</a:t>
            </a:r>
            <a:r>
              <a:rPr sz="2625" baseline="-15873" dirty="0">
                <a:latin typeface="Cambria Math"/>
                <a:cs typeface="Cambria Math"/>
              </a:rPr>
              <a:t>𝑇</a:t>
            </a:r>
            <a:r>
              <a:rPr sz="2625" spc="480" baseline="-15873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−</a:t>
            </a:r>
            <a:r>
              <a:rPr sz="2400" spc="5" dirty="0">
                <a:latin typeface="Cambria Math"/>
                <a:cs typeface="Cambria Math"/>
              </a:rPr>
              <a:t> </a:t>
            </a:r>
            <a:r>
              <a:rPr sz="2400" spc="-25" dirty="0">
                <a:latin typeface="Cambria Math"/>
                <a:cs typeface="Cambria Math"/>
              </a:rPr>
              <a:t>𝑐</a:t>
            </a:r>
            <a:r>
              <a:rPr sz="2625" spc="-37" baseline="-15873" dirty="0">
                <a:latin typeface="Cambria Math"/>
                <a:cs typeface="Cambria Math"/>
              </a:rPr>
              <a:t>0</a:t>
            </a:r>
            <a:endParaRPr sz="2625" baseline="-15873">
              <a:latin typeface="Cambria Math"/>
              <a:cs typeface="Cambria Math"/>
            </a:endParaRPr>
          </a:p>
          <a:p>
            <a:pPr marL="414655">
              <a:lnSpc>
                <a:spcPct val="100000"/>
              </a:lnSpc>
              <a:spcBef>
                <a:spcPts val="2110"/>
              </a:spcBef>
            </a:pPr>
            <a:r>
              <a:rPr sz="1800" spc="-10" dirty="0">
                <a:solidFill>
                  <a:srgbClr val="002F56"/>
                </a:solidFill>
                <a:latin typeface="Trebuchet MS"/>
                <a:cs typeface="Trebuchet MS"/>
              </a:rPr>
              <a:t>solutions@eq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797869" y="4977105"/>
            <a:ext cx="838200" cy="22860"/>
          </a:xfrm>
          <a:custGeom>
            <a:avLst/>
            <a:gdLst/>
            <a:ahLst/>
            <a:cxnLst/>
            <a:rect l="l" t="t" r="r" b="b"/>
            <a:pathLst>
              <a:path w="838200" h="22860">
                <a:moveTo>
                  <a:pt x="838200" y="0"/>
                </a:moveTo>
                <a:lnTo>
                  <a:pt x="0" y="0"/>
                </a:lnTo>
                <a:lnTo>
                  <a:pt x="0" y="22859"/>
                </a:lnTo>
                <a:lnTo>
                  <a:pt x="838200" y="22859"/>
                </a:lnTo>
                <a:lnTo>
                  <a:pt x="838200" y="0"/>
                </a:lnTo>
                <a:close/>
              </a:path>
            </a:pathLst>
          </a:custGeom>
          <a:solidFill>
            <a:srgbClr val="8369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5035866" y="4610328"/>
            <a:ext cx="357505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100" dirty="0">
                <a:latin typeface="Cambria Math"/>
                <a:cs typeface="Cambria Math"/>
              </a:rPr>
              <a:t>𝛽𝑥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816919" y="4997450"/>
            <a:ext cx="851535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050" dirty="0">
                <a:latin typeface="Cambria Math"/>
                <a:cs typeface="Cambria Math"/>
              </a:rPr>
              <a:t>𝐾</a:t>
            </a:r>
            <a:r>
              <a:rPr sz="2025" baseline="-28806" dirty="0">
                <a:latin typeface="Cambria Math"/>
                <a:cs typeface="Cambria Math"/>
              </a:rPr>
              <a:t>𝐷</a:t>
            </a:r>
            <a:r>
              <a:rPr sz="2050" dirty="0">
                <a:latin typeface="Cambria Math"/>
                <a:cs typeface="Cambria Math"/>
              </a:rPr>
              <a:t>+</a:t>
            </a:r>
            <a:r>
              <a:rPr sz="2050" spc="505" dirty="0">
                <a:latin typeface="Cambria Math"/>
                <a:cs typeface="Cambria Math"/>
              </a:rPr>
              <a:t> </a:t>
            </a:r>
            <a:r>
              <a:rPr sz="2050" spc="55" dirty="0">
                <a:latin typeface="Cambria Math"/>
                <a:cs typeface="Cambria Math"/>
              </a:rPr>
              <a:t>𝑥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9618726" y="5680709"/>
            <a:ext cx="542925" cy="696595"/>
          </a:xfrm>
          <a:custGeom>
            <a:avLst/>
            <a:gdLst/>
            <a:ahLst/>
            <a:cxnLst/>
            <a:rect l="l" t="t" r="r" b="b"/>
            <a:pathLst>
              <a:path w="542925" h="696595">
                <a:moveTo>
                  <a:pt x="0" y="348233"/>
                </a:moveTo>
                <a:lnTo>
                  <a:pt x="2940" y="296773"/>
                </a:lnTo>
                <a:lnTo>
                  <a:pt x="11482" y="247657"/>
                </a:lnTo>
                <a:lnTo>
                  <a:pt x="25206" y="201425"/>
                </a:lnTo>
                <a:lnTo>
                  <a:pt x="43693" y="158614"/>
                </a:lnTo>
                <a:lnTo>
                  <a:pt x="66524" y="119765"/>
                </a:lnTo>
                <a:lnTo>
                  <a:pt x="93281" y="85414"/>
                </a:lnTo>
                <a:lnTo>
                  <a:pt x="123543" y="56101"/>
                </a:lnTo>
                <a:lnTo>
                  <a:pt x="156892" y="32365"/>
                </a:lnTo>
                <a:lnTo>
                  <a:pt x="192910" y="14743"/>
                </a:lnTo>
                <a:lnTo>
                  <a:pt x="231176" y="3775"/>
                </a:lnTo>
                <a:lnTo>
                  <a:pt x="271272" y="0"/>
                </a:lnTo>
                <a:lnTo>
                  <a:pt x="311367" y="3775"/>
                </a:lnTo>
                <a:lnTo>
                  <a:pt x="349633" y="14743"/>
                </a:lnTo>
                <a:lnTo>
                  <a:pt x="385651" y="32365"/>
                </a:lnTo>
                <a:lnTo>
                  <a:pt x="419000" y="56101"/>
                </a:lnTo>
                <a:lnTo>
                  <a:pt x="449262" y="85414"/>
                </a:lnTo>
                <a:lnTo>
                  <a:pt x="476019" y="119765"/>
                </a:lnTo>
                <a:lnTo>
                  <a:pt x="498850" y="158614"/>
                </a:lnTo>
                <a:lnTo>
                  <a:pt x="517337" y="201425"/>
                </a:lnTo>
                <a:lnTo>
                  <a:pt x="531061" y="247657"/>
                </a:lnTo>
                <a:lnTo>
                  <a:pt x="539603" y="296773"/>
                </a:lnTo>
                <a:lnTo>
                  <a:pt x="542544" y="348233"/>
                </a:lnTo>
                <a:lnTo>
                  <a:pt x="539603" y="399694"/>
                </a:lnTo>
                <a:lnTo>
                  <a:pt x="531061" y="448810"/>
                </a:lnTo>
                <a:lnTo>
                  <a:pt x="517337" y="495042"/>
                </a:lnTo>
                <a:lnTo>
                  <a:pt x="498850" y="537853"/>
                </a:lnTo>
                <a:lnTo>
                  <a:pt x="476019" y="576702"/>
                </a:lnTo>
                <a:lnTo>
                  <a:pt x="449262" y="611053"/>
                </a:lnTo>
                <a:lnTo>
                  <a:pt x="419000" y="640366"/>
                </a:lnTo>
                <a:lnTo>
                  <a:pt x="385651" y="664102"/>
                </a:lnTo>
                <a:lnTo>
                  <a:pt x="349633" y="681724"/>
                </a:lnTo>
                <a:lnTo>
                  <a:pt x="311367" y="692692"/>
                </a:lnTo>
                <a:lnTo>
                  <a:pt x="271272" y="696467"/>
                </a:lnTo>
                <a:lnTo>
                  <a:pt x="231176" y="692692"/>
                </a:lnTo>
                <a:lnTo>
                  <a:pt x="192910" y="681724"/>
                </a:lnTo>
                <a:lnTo>
                  <a:pt x="156892" y="664102"/>
                </a:lnTo>
                <a:lnTo>
                  <a:pt x="123543" y="640366"/>
                </a:lnTo>
                <a:lnTo>
                  <a:pt x="93281" y="611053"/>
                </a:lnTo>
                <a:lnTo>
                  <a:pt x="66524" y="576702"/>
                </a:lnTo>
                <a:lnTo>
                  <a:pt x="43693" y="537853"/>
                </a:lnTo>
                <a:lnTo>
                  <a:pt x="25206" y="495042"/>
                </a:lnTo>
                <a:lnTo>
                  <a:pt x="11482" y="448810"/>
                </a:lnTo>
                <a:lnTo>
                  <a:pt x="2940" y="399694"/>
                </a:lnTo>
                <a:lnTo>
                  <a:pt x="0" y="348233"/>
                </a:lnTo>
                <a:close/>
              </a:path>
            </a:pathLst>
          </a:custGeom>
          <a:ln w="38100">
            <a:solidFill>
              <a:srgbClr val="B3A2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4066794" y="5850128"/>
            <a:ext cx="18243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5300" marR="5080" indent="-483234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2F56"/>
                </a:solidFill>
                <a:latin typeface="Trebuchet MS"/>
                <a:cs typeface="Trebuchet MS"/>
              </a:rPr>
              <a:t>Michaelis</a:t>
            </a:r>
            <a:r>
              <a:rPr sz="1800" spc="155" dirty="0">
                <a:solidFill>
                  <a:srgbClr val="002F56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002F56"/>
                </a:solidFill>
                <a:latin typeface="Trebuchet MS"/>
                <a:cs typeface="Trebuchet MS"/>
              </a:rPr>
              <a:t>Menten equation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9454642" y="6288585"/>
            <a:ext cx="321310" cy="323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0"/>
              </a:lnSpc>
            </a:pPr>
            <a:r>
              <a:rPr sz="2000" spc="-25" dirty="0">
                <a:latin typeface="Cambria Math"/>
                <a:cs typeface="Cambria Math"/>
              </a:rPr>
              <a:t>𝐾</a:t>
            </a:r>
            <a:r>
              <a:rPr sz="1950" spc="-37" baseline="-21367" dirty="0">
                <a:latin typeface="Cambria Math"/>
                <a:cs typeface="Cambria Math"/>
              </a:rPr>
              <a:t>𝐷</a:t>
            </a:r>
            <a:endParaRPr sz="1950" baseline="-21367">
              <a:latin typeface="Cambria Math"/>
              <a:cs typeface="Cambria Math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839461" y="2771393"/>
            <a:ext cx="10725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002F56"/>
                </a:solidFill>
                <a:latin typeface="Trebuchet MS"/>
                <a:cs typeface="Trebuchet MS"/>
              </a:rPr>
              <a:t>unoccupied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79653" y="4329254"/>
            <a:ext cx="4281931" cy="751488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019175">
              <a:lnSpc>
                <a:spcPct val="100000"/>
              </a:lnSpc>
              <a:spcBef>
                <a:spcPts val="280"/>
              </a:spcBef>
              <a:tabLst>
                <a:tab pos="2336165" algn="l"/>
              </a:tabLst>
            </a:pPr>
            <a:r>
              <a:rPr sz="1600" spc="-10" dirty="0">
                <a:solidFill>
                  <a:srgbClr val="002F56"/>
                </a:solidFill>
                <a:latin typeface="Trebuchet MS"/>
                <a:cs typeface="Trebuchet MS"/>
              </a:rPr>
              <a:t>unoccupied</a:t>
            </a:r>
            <a:r>
              <a:rPr sz="1600" dirty="0">
                <a:solidFill>
                  <a:srgbClr val="002F56"/>
                </a:solidFill>
                <a:latin typeface="Trebuchet MS"/>
                <a:cs typeface="Trebuchet MS"/>
              </a:rPr>
              <a:t>	</a:t>
            </a:r>
            <a:r>
              <a:rPr sz="2400" spc="-15" baseline="1736" dirty="0">
                <a:solidFill>
                  <a:srgbClr val="002F56"/>
                </a:solidFill>
                <a:latin typeface="Trebuchet MS"/>
                <a:cs typeface="Trebuchet MS"/>
              </a:rPr>
              <a:t>occupied</a:t>
            </a:r>
            <a:endParaRPr sz="2400" baseline="1736" dirty="0">
              <a:latin typeface="Trebuchet MS"/>
              <a:cs typeface="Trebuchet MS"/>
            </a:endParaRPr>
          </a:p>
          <a:p>
            <a:pPr marL="63500">
              <a:lnSpc>
                <a:spcPct val="100000"/>
              </a:lnSpc>
              <a:spcBef>
                <a:spcPts val="315"/>
              </a:spcBef>
              <a:tabLst>
                <a:tab pos="3275965" algn="l"/>
              </a:tabLst>
            </a:pPr>
            <a:r>
              <a:rPr sz="2800" dirty="0">
                <a:latin typeface="Cambria Math"/>
                <a:cs typeface="Cambria Math"/>
              </a:rPr>
              <a:t>𝐹(𝑥)</a:t>
            </a:r>
            <a:r>
              <a:rPr sz="2800" spc="140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=</a:t>
            </a:r>
            <a:r>
              <a:rPr sz="2800" spc="10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𝑝</a:t>
            </a:r>
            <a:r>
              <a:rPr sz="3075" baseline="-16260" dirty="0">
                <a:latin typeface="Cambria Math"/>
                <a:cs typeface="Cambria Math"/>
              </a:rPr>
              <a:t>0</a:t>
            </a:r>
            <a:r>
              <a:rPr lang="en-US" sz="2800" dirty="0">
                <a:latin typeface="Cambria Math"/>
                <a:cs typeface="Cambria Math"/>
              </a:rPr>
              <a:t>𝛽</a:t>
            </a:r>
            <a:r>
              <a:rPr lang="en-US" sz="3075" baseline="-16260" dirty="0">
                <a:latin typeface="Cambria Math"/>
                <a:cs typeface="Cambria Math"/>
              </a:rPr>
              <a:t>0</a:t>
            </a:r>
            <a:r>
              <a:rPr sz="3075" spc="442" baseline="-16260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+</a:t>
            </a:r>
            <a:r>
              <a:rPr sz="2800" spc="-5" dirty="0">
                <a:latin typeface="Cambria Math"/>
                <a:cs typeface="Cambria Math"/>
              </a:rPr>
              <a:t> </a:t>
            </a:r>
            <a:r>
              <a:rPr sz="2800" spc="-20" dirty="0">
                <a:latin typeface="Cambria Math"/>
                <a:cs typeface="Cambria Math"/>
              </a:rPr>
              <a:t>𝑝</a:t>
            </a:r>
            <a:r>
              <a:rPr sz="3075" spc="-30" baseline="-16260" dirty="0">
                <a:latin typeface="Cambria Math"/>
                <a:cs typeface="Cambria Math"/>
              </a:rPr>
              <a:t>1</a:t>
            </a:r>
            <a:r>
              <a:rPr sz="2800" spc="-20" dirty="0">
                <a:latin typeface="Cambria Math"/>
                <a:cs typeface="Cambria Math"/>
              </a:rPr>
              <a:t>𝛽</a:t>
            </a:r>
            <a:r>
              <a:rPr sz="3075" spc="-30" baseline="-16260" dirty="0">
                <a:latin typeface="Cambria Math"/>
                <a:cs typeface="Cambria Math"/>
              </a:rPr>
              <a:t>1</a:t>
            </a:r>
            <a:r>
              <a:rPr sz="3075" baseline="-16260" dirty="0">
                <a:latin typeface="Cambria Math"/>
                <a:cs typeface="Cambria Math"/>
              </a:rPr>
              <a:t>	</a:t>
            </a:r>
            <a:r>
              <a:rPr sz="2800" spc="-60" dirty="0">
                <a:latin typeface="Cambria Math"/>
                <a:cs typeface="Cambria Math"/>
              </a:rPr>
              <a:t>=</a:t>
            </a:r>
            <a:r>
              <a:rPr lang="el-GR" sz="2800" spc="-60" dirty="0">
                <a:latin typeface="Cambria Math"/>
                <a:cs typeface="Cambria Math"/>
              </a:rPr>
              <a:t>δ</a:t>
            </a:r>
            <a:r>
              <a:rPr lang="en-US" sz="2800" spc="-60" dirty="0">
                <a:latin typeface="Cambria Math"/>
                <a:cs typeface="Cambria Math"/>
              </a:rPr>
              <a:t>+</a:t>
            </a:r>
            <a:endParaRPr sz="2800" dirty="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84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75" dirty="0"/>
              <a:t>Repression</a:t>
            </a:r>
            <a:r>
              <a:rPr spc="15" dirty="0"/>
              <a:t> </a:t>
            </a:r>
            <a:r>
              <a:rPr dirty="0"/>
              <a:t>of</a:t>
            </a:r>
            <a:r>
              <a:rPr spc="85" dirty="0"/>
              <a:t> </a:t>
            </a:r>
            <a:r>
              <a:rPr spc="95" dirty="0"/>
              <a:t>gene</a:t>
            </a:r>
            <a:r>
              <a:rPr spc="-30" dirty="0"/>
              <a:t> </a:t>
            </a:r>
            <a:r>
              <a:rPr spc="140" dirty="0"/>
              <a:t>expression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3125" y="2468773"/>
            <a:ext cx="4751502" cy="126701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55396" y="3812344"/>
            <a:ext cx="682463" cy="38345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420873" y="2430221"/>
            <a:ext cx="2171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70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56661" y="2768600"/>
            <a:ext cx="15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mbria Math"/>
                <a:cs typeface="Cambria Math"/>
              </a:rPr>
              <a:t>𝑘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83154" y="2876804"/>
            <a:ext cx="3257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45" dirty="0">
                <a:latin typeface="Cambria Math"/>
                <a:cs typeface="Cambria Math"/>
              </a:rPr>
              <a:t>𝑜𝑓𝑓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44116" y="2943859"/>
            <a:ext cx="15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mbria Math"/>
                <a:cs typeface="Cambria Math"/>
              </a:rPr>
              <a:t>𝑘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70607" y="3052063"/>
            <a:ext cx="233679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65" dirty="0">
                <a:latin typeface="Cambria Math"/>
                <a:cs typeface="Cambria Math"/>
              </a:rPr>
              <a:t>𝑜𝑛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008239" y="2530475"/>
            <a:ext cx="436245" cy="20320"/>
          </a:xfrm>
          <a:custGeom>
            <a:avLst/>
            <a:gdLst/>
            <a:ahLst/>
            <a:cxnLst/>
            <a:rect l="l" t="t" r="r" b="b"/>
            <a:pathLst>
              <a:path w="436245" h="20319">
                <a:moveTo>
                  <a:pt x="435864" y="0"/>
                </a:moveTo>
                <a:lnTo>
                  <a:pt x="0" y="0"/>
                </a:lnTo>
                <a:lnTo>
                  <a:pt x="0" y="19812"/>
                </a:lnTo>
                <a:lnTo>
                  <a:pt x="435864" y="19812"/>
                </a:lnTo>
                <a:lnTo>
                  <a:pt x="435864" y="0"/>
                </a:lnTo>
                <a:close/>
              </a:path>
            </a:pathLst>
          </a:custGeom>
          <a:solidFill>
            <a:srgbClr val="8369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971155" y="2078812"/>
            <a:ext cx="5010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55" dirty="0">
                <a:latin typeface="Cambria Math"/>
                <a:cs typeface="Cambria Math"/>
              </a:rPr>
              <a:t>ⅆ𝑐</a:t>
            </a:r>
            <a:r>
              <a:rPr sz="2625" spc="-82" baseline="-15873" dirty="0">
                <a:latin typeface="Cambria Math"/>
                <a:cs typeface="Cambria Math"/>
              </a:rPr>
              <a:t>1</a:t>
            </a:r>
            <a:endParaRPr sz="2625" baseline="-15873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041258" y="2309621"/>
            <a:ext cx="2974975" cy="595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8950">
              <a:lnSpc>
                <a:spcPts val="2245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30" dirty="0">
                <a:latin typeface="Cambria Math"/>
                <a:cs typeface="Cambria Math"/>
              </a:rPr>
              <a:t> </a:t>
            </a:r>
            <a:r>
              <a:rPr sz="2400" spc="70" dirty="0">
                <a:latin typeface="Cambria Math"/>
                <a:cs typeface="Cambria Math"/>
              </a:rPr>
              <a:t>𝑘</a:t>
            </a:r>
            <a:r>
              <a:rPr sz="2625" spc="104" baseline="-15873" dirty="0">
                <a:latin typeface="Cambria Math"/>
                <a:cs typeface="Cambria Math"/>
              </a:rPr>
              <a:t>on</a:t>
            </a:r>
            <a:r>
              <a:rPr sz="2625" spc="165" baseline="-15873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𝑐</a:t>
            </a:r>
            <a:r>
              <a:rPr sz="2625" baseline="-15873" dirty="0">
                <a:latin typeface="Cambria Math"/>
                <a:cs typeface="Cambria Math"/>
              </a:rPr>
              <a:t>0</a:t>
            </a:r>
            <a:r>
              <a:rPr sz="2625" spc="150" baseline="-15873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𝑥</a:t>
            </a:r>
            <a:r>
              <a:rPr sz="2400" spc="6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− </a:t>
            </a:r>
            <a:r>
              <a:rPr sz="2400" spc="65" dirty="0">
                <a:latin typeface="Cambria Math"/>
                <a:cs typeface="Cambria Math"/>
              </a:rPr>
              <a:t>𝑘</a:t>
            </a:r>
            <a:r>
              <a:rPr sz="2625" spc="97" baseline="-15873" dirty="0">
                <a:latin typeface="Cambria Math"/>
                <a:cs typeface="Cambria Math"/>
              </a:rPr>
              <a:t>off</a:t>
            </a:r>
            <a:r>
              <a:rPr sz="2625" spc="165" baseline="-15873" dirty="0">
                <a:latin typeface="Cambria Math"/>
                <a:cs typeface="Cambria Math"/>
              </a:rPr>
              <a:t> </a:t>
            </a:r>
            <a:r>
              <a:rPr sz="2400" spc="-25" dirty="0">
                <a:latin typeface="Cambria Math"/>
                <a:cs typeface="Cambria Math"/>
              </a:rPr>
              <a:t>𝑐</a:t>
            </a:r>
            <a:r>
              <a:rPr sz="2625" spc="-37" baseline="-15873" dirty="0">
                <a:latin typeface="Cambria Math"/>
                <a:cs typeface="Cambria Math"/>
              </a:rPr>
              <a:t>1</a:t>
            </a:r>
            <a:endParaRPr sz="2625" baseline="-15873">
              <a:latin typeface="Cambria Math"/>
              <a:cs typeface="Cambria Math"/>
            </a:endParaRPr>
          </a:p>
          <a:p>
            <a:pPr marL="38100">
              <a:lnSpc>
                <a:spcPts val="2245"/>
              </a:lnSpc>
            </a:pPr>
            <a:r>
              <a:rPr sz="2400" spc="-25" dirty="0">
                <a:latin typeface="Cambria Math"/>
                <a:cs typeface="Cambria Math"/>
              </a:rPr>
              <a:t>ⅆ𝑡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08411" y="2316558"/>
            <a:ext cx="25558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2211705" algn="l"/>
              </a:tabLst>
            </a:pPr>
            <a:r>
              <a:rPr sz="2800" dirty="0">
                <a:latin typeface="Cambria Math"/>
                <a:cs typeface="Cambria Math"/>
              </a:rPr>
              <a:t>𝑐</a:t>
            </a:r>
            <a:r>
              <a:rPr sz="3075" baseline="-16260" dirty="0">
                <a:latin typeface="Cambria Math"/>
                <a:cs typeface="Cambria Math"/>
              </a:rPr>
              <a:t>0</a:t>
            </a:r>
            <a:r>
              <a:rPr sz="3075" spc="397" baseline="-16260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+</a:t>
            </a:r>
            <a:r>
              <a:rPr sz="2800" spc="-20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𝑥</a:t>
            </a:r>
            <a:r>
              <a:rPr sz="2800" spc="215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⇆</a:t>
            </a:r>
            <a:r>
              <a:rPr sz="2800" spc="130" dirty="0">
                <a:latin typeface="Cambria Math"/>
                <a:cs typeface="Cambria Math"/>
              </a:rPr>
              <a:t> </a:t>
            </a:r>
            <a:r>
              <a:rPr sz="2800" spc="-25" dirty="0">
                <a:latin typeface="Cambria Math"/>
                <a:cs typeface="Cambria Math"/>
              </a:rPr>
              <a:t>𝑐</a:t>
            </a:r>
            <a:r>
              <a:rPr sz="3075" spc="-37" baseline="-16260" dirty="0">
                <a:latin typeface="Cambria Math"/>
                <a:cs typeface="Cambria Math"/>
              </a:rPr>
              <a:t>1</a:t>
            </a:r>
            <a:r>
              <a:rPr sz="3075" baseline="-16260" dirty="0">
                <a:latin typeface="Cambria Math"/>
                <a:cs typeface="Cambria Math"/>
              </a:rPr>
              <a:t>	</a:t>
            </a:r>
            <a:r>
              <a:rPr sz="2800" spc="-50" dirty="0">
                <a:latin typeface="Cambria Math"/>
                <a:cs typeface="Cambria Math"/>
              </a:rPr>
              <a:t>⇨</a:t>
            </a:r>
            <a:endParaRPr sz="2800" dirty="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4754" y="1687059"/>
            <a:ext cx="6833870" cy="70929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24485" indent="-286385">
              <a:lnSpc>
                <a:spcPct val="100000"/>
              </a:lnSpc>
              <a:spcBef>
                <a:spcPts val="535"/>
              </a:spcBef>
              <a:buFont typeface="Arial"/>
              <a:buChar char="•"/>
              <a:tabLst>
                <a:tab pos="324485" algn="l"/>
              </a:tabLst>
            </a:pPr>
            <a:r>
              <a:rPr sz="2000" b="1" spc="-50" dirty="0">
                <a:solidFill>
                  <a:srgbClr val="002F56"/>
                </a:solidFill>
                <a:latin typeface="Gill Sans MT"/>
                <a:cs typeface="Gill Sans MT"/>
              </a:rPr>
              <a:t>Dynamics</a:t>
            </a:r>
            <a:r>
              <a:rPr sz="2000" b="1" spc="-80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2000" b="1" dirty="0">
                <a:solidFill>
                  <a:srgbClr val="002F56"/>
                </a:solidFill>
                <a:latin typeface="Gill Sans MT"/>
                <a:cs typeface="Gill Sans MT"/>
              </a:rPr>
              <a:t>of</a:t>
            </a:r>
            <a:r>
              <a:rPr sz="2000" b="1" spc="-45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2000" b="1" spc="-10" dirty="0">
                <a:solidFill>
                  <a:srgbClr val="002F56"/>
                </a:solidFill>
                <a:latin typeface="Gill Sans MT"/>
                <a:cs typeface="Gill Sans MT"/>
              </a:rPr>
              <a:t>occupancy:</a:t>
            </a:r>
            <a:r>
              <a:rPr sz="2000" b="1" spc="-70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2000" b="1" spc="-360" dirty="0">
                <a:solidFill>
                  <a:srgbClr val="002F56"/>
                </a:solidFill>
                <a:latin typeface="Gill Sans MT"/>
                <a:cs typeface="Gill Sans MT"/>
              </a:rPr>
              <a:t>X</a:t>
            </a:r>
            <a:r>
              <a:rPr sz="2000" b="1" spc="-30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2000" b="1" dirty="0">
                <a:solidFill>
                  <a:srgbClr val="002F56"/>
                </a:solidFill>
                <a:latin typeface="Gill Sans MT"/>
                <a:cs typeface="Gill Sans MT"/>
              </a:rPr>
              <a:t>represses</a:t>
            </a:r>
            <a:r>
              <a:rPr sz="2000" b="1" spc="-85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2000" b="1" spc="-80" dirty="0">
                <a:solidFill>
                  <a:srgbClr val="002F56"/>
                </a:solidFill>
                <a:latin typeface="Gill Sans MT"/>
                <a:cs typeface="Gill Sans MT"/>
              </a:rPr>
              <a:t>the</a:t>
            </a:r>
            <a:r>
              <a:rPr sz="2000" b="1" spc="-35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2000" b="1" spc="-20" dirty="0">
                <a:solidFill>
                  <a:srgbClr val="002F56"/>
                </a:solidFill>
                <a:latin typeface="Gill Sans MT"/>
                <a:cs typeface="Gill Sans MT"/>
              </a:rPr>
              <a:t>expression</a:t>
            </a:r>
            <a:r>
              <a:rPr sz="2000" b="1" spc="-70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2000" b="1" dirty="0">
                <a:solidFill>
                  <a:srgbClr val="002F56"/>
                </a:solidFill>
                <a:latin typeface="Gill Sans MT"/>
                <a:cs typeface="Gill Sans MT"/>
              </a:rPr>
              <a:t>of</a:t>
            </a:r>
            <a:r>
              <a:rPr sz="2000" b="1" spc="-55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2000" b="1" spc="-50" dirty="0">
                <a:solidFill>
                  <a:srgbClr val="002F56"/>
                </a:solidFill>
                <a:latin typeface="Gill Sans MT"/>
                <a:cs typeface="Gill Sans MT"/>
              </a:rPr>
              <a:t>Y</a:t>
            </a:r>
            <a:endParaRPr sz="2000" dirty="0">
              <a:latin typeface="Gill Sans MT"/>
              <a:cs typeface="Gill Sans MT"/>
            </a:endParaRPr>
          </a:p>
          <a:p>
            <a:pPr marR="200025" algn="r">
              <a:lnSpc>
                <a:spcPct val="100000"/>
              </a:lnSpc>
              <a:spcBef>
                <a:spcPts val="390"/>
              </a:spcBef>
            </a:pPr>
            <a:r>
              <a:rPr sz="2700" spc="44" baseline="10802" dirty="0">
                <a:latin typeface="Cambria Math"/>
                <a:cs typeface="Cambria Math"/>
              </a:rPr>
              <a:t>𝑘</a:t>
            </a:r>
            <a:r>
              <a:rPr sz="1300" spc="30" dirty="0">
                <a:latin typeface="Cambria Math"/>
                <a:cs typeface="Cambria Math"/>
              </a:rPr>
              <a:t>𝑜𝑓𝑓</a:t>
            </a:r>
            <a:endParaRPr sz="1300" dirty="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22135" y="2753359"/>
            <a:ext cx="1328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89" baseline="35493" dirty="0">
                <a:latin typeface="Cambria Math"/>
                <a:cs typeface="Cambria Math"/>
              </a:rPr>
              <a:t>𝑘</a:t>
            </a:r>
            <a:r>
              <a:rPr sz="1950" spc="89" baseline="34188" dirty="0">
                <a:latin typeface="Cambria Math"/>
                <a:cs typeface="Cambria Math"/>
              </a:rPr>
              <a:t>𝑜𝑛</a:t>
            </a:r>
            <a:r>
              <a:rPr sz="1950" spc="667" baseline="34188" dirty="0">
                <a:latin typeface="Cambria Math"/>
                <a:cs typeface="Cambria Math"/>
              </a:rPr>
              <a:t> </a:t>
            </a:r>
            <a:r>
              <a:rPr sz="1600" spc="-10" dirty="0">
                <a:solidFill>
                  <a:srgbClr val="002F56"/>
                </a:solidFill>
                <a:latin typeface="Trebuchet MS"/>
                <a:cs typeface="Trebuchet MS"/>
              </a:rPr>
              <a:t>occupied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176007" y="3288284"/>
            <a:ext cx="2249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2F56"/>
                </a:solidFill>
                <a:latin typeface="Trebuchet MS"/>
                <a:cs typeface="Trebuchet MS"/>
              </a:rPr>
              <a:t>Doing</a:t>
            </a:r>
            <a:r>
              <a:rPr sz="1800" spc="-60" dirty="0">
                <a:solidFill>
                  <a:srgbClr val="002F5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002F56"/>
                </a:solidFill>
                <a:latin typeface="Trebuchet MS"/>
                <a:cs typeface="Trebuchet MS"/>
              </a:rPr>
              <a:t>a</a:t>
            </a:r>
            <a:r>
              <a:rPr sz="1800" spc="-55" dirty="0">
                <a:solidFill>
                  <a:srgbClr val="002F56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002F56"/>
                </a:solidFill>
                <a:latin typeface="Trebuchet MS"/>
                <a:cs typeface="Trebuchet MS"/>
              </a:rPr>
              <a:t>bit</a:t>
            </a:r>
            <a:r>
              <a:rPr sz="1800" spc="-45" dirty="0">
                <a:solidFill>
                  <a:srgbClr val="002F56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002F56"/>
                </a:solidFill>
                <a:latin typeface="Trebuchet MS"/>
                <a:cs typeface="Trebuchet MS"/>
              </a:rPr>
              <a:t>of</a:t>
            </a:r>
            <a:r>
              <a:rPr sz="1800" spc="-55" dirty="0">
                <a:solidFill>
                  <a:srgbClr val="002F56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002F56"/>
                </a:solidFill>
                <a:latin typeface="Trebuchet MS"/>
                <a:cs typeface="Trebuchet MS"/>
              </a:rPr>
              <a:t>algebra: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805673" y="3916807"/>
            <a:ext cx="175895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45" dirty="0">
                <a:latin typeface="Cambria Math"/>
                <a:cs typeface="Cambria Math"/>
              </a:rPr>
              <a:t>0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651750" y="3747642"/>
            <a:ext cx="5810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90525" algn="l"/>
              </a:tabLst>
            </a:pPr>
            <a:r>
              <a:rPr sz="2800" spc="-50" dirty="0">
                <a:latin typeface="Cambria Math"/>
                <a:cs typeface="Cambria Math"/>
              </a:rPr>
              <a:t>𝑐</a:t>
            </a:r>
            <a:r>
              <a:rPr sz="2800" dirty="0">
                <a:latin typeface="Cambria Math"/>
                <a:cs typeface="Cambria Math"/>
              </a:rPr>
              <a:t>	</a:t>
            </a:r>
            <a:r>
              <a:rPr sz="2800" spc="-50" dirty="0">
                <a:latin typeface="Calibri"/>
                <a:cs typeface="Calibri"/>
              </a:rPr>
              <a:t>=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381365" y="4001770"/>
            <a:ext cx="1181100" cy="22860"/>
          </a:xfrm>
          <a:custGeom>
            <a:avLst/>
            <a:gdLst/>
            <a:ahLst/>
            <a:cxnLst/>
            <a:rect l="l" t="t" r="r" b="b"/>
            <a:pathLst>
              <a:path w="1181100" h="22860">
                <a:moveTo>
                  <a:pt x="1181100" y="0"/>
                </a:moveTo>
                <a:lnTo>
                  <a:pt x="0" y="0"/>
                </a:lnTo>
                <a:lnTo>
                  <a:pt x="0" y="22859"/>
                </a:lnTo>
                <a:lnTo>
                  <a:pt x="1181100" y="22859"/>
                </a:lnTo>
                <a:lnTo>
                  <a:pt x="1181100" y="0"/>
                </a:lnTo>
                <a:close/>
              </a:path>
            </a:pathLst>
          </a:custGeom>
          <a:solidFill>
            <a:srgbClr val="8369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791067" y="3634866"/>
            <a:ext cx="353060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050" spc="95" dirty="0">
                <a:latin typeface="Cambria Math"/>
                <a:cs typeface="Cambria Math"/>
              </a:rPr>
              <a:t>𝑐</a:t>
            </a:r>
            <a:r>
              <a:rPr sz="2475" spc="142" baseline="-13468" dirty="0">
                <a:latin typeface="Cambria Math"/>
                <a:cs typeface="Cambria Math"/>
              </a:rPr>
              <a:t>𝑇</a:t>
            </a:r>
            <a:endParaRPr sz="2475" baseline="-13468">
              <a:latin typeface="Cambria Math"/>
              <a:cs typeface="Cambria Math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835517" y="4266946"/>
            <a:ext cx="451484" cy="17145"/>
          </a:xfrm>
          <a:custGeom>
            <a:avLst/>
            <a:gdLst/>
            <a:ahLst/>
            <a:cxnLst/>
            <a:rect l="l" t="t" r="r" b="b"/>
            <a:pathLst>
              <a:path w="451484" h="17145">
                <a:moveTo>
                  <a:pt x="451103" y="0"/>
                </a:moveTo>
                <a:lnTo>
                  <a:pt x="0" y="0"/>
                </a:lnTo>
                <a:lnTo>
                  <a:pt x="0" y="16763"/>
                </a:lnTo>
                <a:lnTo>
                  <a:pt x="451103" y="16763"/>
                </a:lnTo>
                <a:lnTo>
                  <a:pt x="451103" y="0"/>
                </a:lnTo>
                <a:close/>
              </a:path>
            </a:pathLst>
          </a:custGeom>
          <a:solidFill>
            <a:srgbClr val="8369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8344534" y="3970146"/>
            <a:ext cx="961390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075" baseline="-23035" dirty="0">
                <a:latin typeface="Cambria Math"/>
                <a:cs typeface="Cambria Math"/>
              </a:rPr>
              <a:t>1</a:t>
            </a:r>
            <a:r>
              <a:rPr sz="3075" spc="-22" baseline="-23035" dirty="0">
                <a:latin typeface="Cambria Math"/>
                <a:cs typeface="Cambria Math"/>
              </a:rPr>
              <a:t> </a:t>
            </a:r>
            <a:r>
              <a:rPr sz="3075" baseline="-23035" dirty="0">
                <a:latin typeface="Cambria Math"/>
                <a:cs typeface="Cambria Math"/>
              </a:rPr>
              <a:t>+</a:t>
            </a:r>
            <a:r>
              <a:rPr sz="3075" spc="97" baseline="-23035" dirty="0">
                <a:latin typeface="Cambria Math"/>
                <a:cs typeface="Cambria Math"/>
              </a:rPr>
              <a:t> </a:t>
            </a:r>
            <a:r>
              <a:rPr sz="2475" spc="240" baseline="11784" dirty="0">
                <a:latin typeface="Cambria Math"/>
                <a:cs typeface="Cambria Math"/>
              </a:rPr>
              <a:t>𝑘</a:t>
            </a:r>
            <a:r>
              <a:rPr sz="1650" spc="160" dirty="0">
                <a:latin typeface="Cambria Math"/>
                <a:cs typeface="Cambria Math"/>
              </a:rPr>
              <a:t>𝑜𝑛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798686" y="4329810"/>
            <a:ext cx="52070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475" spc="225" baseline="20202" dirty="0">
                <a:latin typeface="Cambria Math"/>
                <a:cs typeface="Cambria Math"/>
              </a:rPr>
              <a:t>𝑘</a:t>
            </a:r>
            <a:r>
              <a:rPr sz="1650" spc="150" dirty="0">
                <a:latin typeface="Cambria Math"/>
                <a:cs typeface="Cambria Math"/>
              </a:rPr>
              <a:t>off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722869" y="4822697"/>
            <a:ext cx="1377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836967"/>
                </a:solidFill>
                <a:latin typeface="Cambria Math"/>
                <a:cs typeface="Cambria Math"/>
              </a:rPr>
              <a:t>0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241918" y="4866385"/>
            <a:ext cx="247015" cy="20320"/>
          </a:xfrm>
          <a:custGeom>
            <a:avLst/>
            <a:gdLst/>
            <a:ahLst/>
            <a:cxnLst/>
            <a:rect l="l" t="t" r="r" b="b"/>
            <a:pathLst>
              <a:path w="247015" h="20320">
                <a:moveTo>
                  <a:pt x="246888" y="0"/>
                </a:moveTo>
                <a:lnTo>
                  <a:pt x="0" y="0"/>
                </a:lnTo>
                <a:lnTo>
                  <a:pt x="0" y="19812"/>
                </a:lnTo>
                <a:lnTo>
                  <a:pt x="246888" y="19812"/>
                </a:lnTo>
                <a:lnTo>
                  <a:pt x="246888" y="0"/>
                </a:lnTo>
                <a:close/>
              </a:path>
            </a:pathLst>
          </a:custGeom>
          <a:solidFill>
            <a:srgbClr val="8369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8204961" y="4882134"/>
            <a:ext cx="31369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750" spc="65" dirty="0">
                <a:latin typeface="Cambria Math"/>
                <a:cs typeface="Cambria Math"/>
              </a:rPr>
              <a:t>𝑐</a:t>
            </a:r>
            <a:r>
              <a:rPr sz="2175" spc="97" baseline="-13409" dirty="0">
                <a:latin typeface="Cambria Math"/>
                <a:cs typeface="Cambria Math"/>
              </a:rPr>
              <a:t>𝑇</a:t>
            </a:r>
            <a:endParaRPr sz="2175" baseline="-13409">
              <a:latin typeface="Cambria Math"/>
              <a:cs typeface="Cambria Math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526781" y="4645914"/>
            <a:ext cx="1223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05130" algn="l"/>
              </a:tabLst>
            </a:pPr>
            <a:r>
              <a:rPr sz="2400" spc="-50" dirty="0">
                <a:solidFill>
                  <a:srgbClr val="836967"/>
                </a:solidFill>
                <a:latin typeface="Cambria Math"/>
                <a:cs typeface="Cambria Math"/>
              </a:rPr>
              <a:t>𝑝</a:t>
            </a:r>
            <a:r>
              <a:rPr sz="2400" dirty="0">
                <a:solidFill>
                  <a:srgbClr val="836967"/>
                </a:solidFill>
                <a:latin typeface="Cambria Math"/>
                <a:cs typeface="Cambria Math"/>
              </a:rPr>
              <a:t>	=</a:t>
            </a:r>
            <a:r>
              <a:rPr sz="2400" spc="245" dirty="0">
                <a:solidFill>
                  <a:srgbClr val="836967"/>
                </a:solidFill>
                <a:latin typeface="Cambria Math"/>
                <a:cs typeface="Cambria Math"/>
              </a:rPr>
              <a:t> </a:t>
            </a:r>
            <a:r>
              <a:rPr sz="2625" baseline="44444" dirty="0">
                <a:latin typeface="Cambria Math"/>
                <a:cs typeface="Cambria Math"/>
              </a:rPr>
              <a:t>𝑐</a:t>
            </a:r>
            <a:r>
              <a:rPr sz="2175" baseline="40229" dirty="0">
                <a:latin typeface="Cambria Math"/>
                <a:cs typeface="Cambria Math"/>
              </a:rPr>
              <a:t>0</a:t>
            </a:r>
            <a:r>
              <a:rPr sz="2175" spc="644" baseline="40229" dirty="0">
                <a:latin typeface="Cambria Math"/>
                <a:cs typeface="Cambria Math"/>
              </a:rPr>
              <a:t> </a:t>
            </a:r>
            <a:r>
              <a:rPr sz="2400" spc="-50" dirty="0">
                <a:latin typeface="Calibri"/>
                <a:cs typeface="Calibri"/>
              </a:rPr>
              <a:t>=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846946" y="4866385"/>
            <a:ext cx="1012190" cy="20320"/>
          </a:xfrm>
          <a:custGeom>
            <a:avLst/>
            <a:gdLst/>
            <a:ahLst/>
            <a:cxnLst/>
            <a:rect l="l" t="t" r="r" b="b"/>
            <a:pathLst>
              <a:path w="1012190" h="20320">
                <a:moveTo>
                  <a:pt x="1011935" y="0"/>
                </a:moveTo>
                <a:lnTo>
                  <a:pt x="0" y="0"/>
                </a:lnTo>
                <a:lnTo>
                  <a:pt x="0" y="19812"/>
                </a:lnTo>
                <a:lnTo>
                  <a:pt x="1011935" y="19812"/>
                </a:lnTo>
                <a:lnTo>
                  <a:pt x="1011935" y="0"/>
                </a:lnTo>
                <a:close/>
              </a:path>
            </a:pathLst>
          </a:custGeom>
          <a:solidFill>
            <a:srgbClr val="8369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9277604" y="4078351"/>
            <a:ext cx="290830" cy="7645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4460">
              <a:lnSpc>
                <a:spcPct val="100000"/>
              </a:lnSpc>
              <a:spcBef>
                <a:spcPts val="90"/>
              </a:spcBef>
            </a:pPr>
            <a:r>
              <a:rPr sz="2050" spc="55" dirty="0">
                <a:latin typeface="Cambria Math"/>
                <a:cs typeface="Cambria Math"/>
              </a:rPr>
              <a:t>𝑥</a:t>
            </a:r>
            <a:endParaRPr sz="20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1265"/>
              </a:spcBef>
            </a:pPr>
            <a:r>
              <a:rPr sz="1750" spc="40" dirty="0">
                <a:solidFill>
                  <a:srgbClr val="836967"/>
                </a:solidFill>
                <a:latin typeface="Cambria Math"/>
                <a:cs typeface="Cambria Math"/>
              </a:rPr>
              <a:t>1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9235567" y="5094985"/>
            <a:ext cx="387350" cy="13970"/>
          </a:xfrm>
          <a:custGeom>
            <a:avLst/>
            <a:gdLst/>
            <a:ahLst/>
            <a:cxnLst/>
            <a:rect l="l" t="t" r="r" b="b"/>
            <a:pathLst>
              <a:path w="387350" h="13970">
                <a:moveTo>
                  <a:pt x="387096" y="0"/>
                </a:moveTo>
                <a:lnTo>
                  <a:pt x="0" y="0"/>
                </a:lnTo>
                <a:lnTo>
                  <a:pt x="0" y="13716"/>
                </a:lnTo>
                <a:lnTo>
                  <a:pt x="387096" y="13716"/>
                </a:lnTo>
                <a:lnTo>
                  <a:pt x="387096" y="0"/>
                </a:lnTo>
                <a:close/>
              </a:path>
            </a:pathLst>
          </a:custGeom>
          <a:solidFill>
            <a:srgbClr val="8369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8809990" y="4836414"/>
            <a:ext cx="83756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625" baseline="-23809" dirty="0">
                <a:latin typeface="Cambria Math"/>
                <a:cs typeface="Cambria Math"/>
              </a:rPr>
              <a:t>1</a:t>
            </a:r>
            <a:r>
              <a:rPr sz="2625" spc="-7" baseline="-23809" dirty="0">
                <a:latin typeface="Cambria Math"/>
                <a:cs typeface="Cambria Math"/>
              </a:rPr>
              <a:t> </a:t>
            </a:r>
            <a:r>
              <a:rPr sz="2625" baseline="-23809" dirty="0">
                <a:latin typeface="Cambria Math"/>
                <a:cs typeface="Cambria Math"/>
              </a:rPr>
              <a:t>+</a:t>
            </a:r>
            <a:r>
              <a:rPr sz="2625" spc="104" baseline="-23809" dirty="0">
                <a:latin typeface="Cambria Math"/>
                <a:cs typeface="Cambria Math"/>
              </a:rPr>
              <a:t> </a:t>
            </a:r>
            <a:r>
              <a:rPr sz="2175" spc="172" baseline="11494" dirty="0">
                <a:latin typeface="Cambria Math"/>
                <a:cs typeface="Cambria Math"/>
              </a:rPr>
              <a:t>𝑘</a:t>
            </a:r>
            <a:r>
              <a:rPr sz="1450" spc="114" dirty="0">
                <a:latin typeface="Cambria Math"/>
                <a:cs typeface="Cambria Math"/>
              </a:rPr>
              <a:t>𝑜𝑛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198864" y="5145785"/>
            <a:ext cx="45720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175" spc="165" baseline="19157" dirty="0">
                <a:latin typeface="Cambria Math"/>
                <a:cs typeface="Cambria Math"/>
              </a:rPr>
              <a:t>𝑘</a:t>
            </a:r>
            <a:r>
              <a:rPr sz="1450" spc="110" dirty="0">
                <a:latin typeface="Cambria Math"/>
                <a:cs typeface="Cambria Math"/>
              </a:rPr>
              <a:t>off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710419" y="4930902"/>
            <a:ext cx="15748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50" dirty="0">
                <a:latin typeface="Cambria Math"/>
                <a:cs typeface="Cambria Math"/>
              </a:rPr>
              <a:t>𝑥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526781" y="5550509"/>
            <a:ext cx="19900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019175" algn="l"/>
                <a:tab pos="1380490" algn="l"/>
                <a:tab pos="1799589" algn="l"/>
              </a:tabLst>
            </a:pPr>
            <a:r>
              <a:rPr sz="2400" dirty="0">
                <a:solidFill>
                  <a:srgbClr val="836967"/>
                </a:solidFill>
                <a:latin typeface="Cambria Math"/>
                <a:cs typeface="Cambria Math"/>
              </a:rPr>
              <a:t>𝑝</a:t>
            </a:r>
            <a:r>
              <a:rPr sz="2400" baseline="-20833" dirty="0">
                <a:solidFill>
                  <a:srgbClr val="836967"/>
                </a:solidFill>
                <a:latin typeface="Cambria Math"/>
                <a:cs typeface="Cambria Math"/>
              </a:rPr>
              <a:t>1</a:t>
            </a:r>
            <a:r>
              <a:rPr sz="2400" spc="450" baseline="-20833" dirty="0">
                <a:solidFill>
                  <a:srgbClr val="836967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836967"/>
                </a:solidFill>
                <a:latin typeface="Cambria Math"/>
                <a:cs typeface="Cambria Math"/>
              </a:rPr>
              <a:t>=</a:t>
            </a:r>
            <a:r>
              <a:rPr sz="2400" spc="125" dirty="0">
                <a:solidFill>
                  <a:srgbClr val="836967"/>
                </a:solidFill>
                <a:latin typeface="Cambria Math"/>
                <a:cs typeface="Cambria Math"/>
              </a:rPr>
              <a:t> </a:t>
            </a:r>
            <a:r>
              <a:rPr sz="2400" spc="-50" dirty="0">
                <a:solidFill>
                  <a:srgbClr val="836967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solidFill>
                  <a:srgbClr val="836967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solidFill>
                  <a:srgbClr val="836967"/>
                </a:solidFill>
                <a:latin typeface="Cambria Math"/>
                <a:cs typeface="Cambria Math"/>
              </a:rPr>
              <a:t>−</a:t>
            </a:r>
            <a:r>
              <a:rPr sz="2400" dirty="0">
                <a:solidFill>
                  <a:srgbClr val="836967"/>
                </a:solidFill>
                <a:latin typeface="Cambria Math"/>
                <a:cs typeface="Cambria Math"/>
              </a:rPr>
              <a:t>	</a:t>
            </a:r>
            <a:r>
              <a:rPr sz="2400" spc="-25" dirty="0">
                <a:solidFill>
                  <a:srgbClr val="836967"/>
                </a:solidFill>
                <a:latin typeface="Cambria Math"/>
                <a:cs typeface="Cambria Math"/>
              </a:rPr>
              <a:t>𝑝</a:t>
            </a:r>
            <a:r>
              <a:rPr sz="2625" spc="-37" baseline="-15873" dirty="0">
                <a:latin typeface="Cambria Math"/>
                <a:cs typeface="Cambria Math"/>
              </a:rPr>
              <a:t>0</a:t>
            </a:r>
            <a:r>
              <a:rPr sz="2625" baseline="-15873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libri"/>
                <a:cs typeface="Calibri"/>
              </a:rPr>
              <a:t>=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9613518" y="5770803"/>
            <a:ext cx="969644" cy="20320"/>
          </a:xfrm>
          <a:custGeom>
            <a:avLst/>
            <a:gdLst/>
            <a:ahLst/>
            <a:cxnLst/>
            <a:rect l="l" t="t" r="r" b="b"/>
            <a:pathLst>
              <a:path w="969645" h="20320">
                <a:moveTo>
                  <a:pt x="969263" y="0"/>
                </a:moveTo>
                <a:lnTo>
                  <a:pt x="0" y="0"/>
                </a:lnTo>
                <a:lnTo>
                  <a:pt x="0" y="19811"/>
                </a:lnTo>
                <a:lnTo>
                  <a:pt x="969263" y="19811"/>
                </a:lnTo>
                <a:lnTo>
                  <a:pt x="969263" y="0"/>
                </a:lnTo>
                <a:close/>
              </a:path>
            </a:pathLst>
          </a:custGeom>
          <a:solidFill>
            <a:srgbClr val="8369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0018268" y="5454497"/>
            <a:ext cx="15748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50" dirty="0">
                <a:latin typeface="Cambria Math"/>
                <a:cs typeface="Cambria Math"/>
              </a:rPr>
              <a:t>𝑥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9662286" y="6054267"/>
            <a:ext cx="472440" cy="13970"/>
          </a:xfrm>
          <a:custGeom>
            <a:avLst/>
            <a:gdLst/>
            <a:ahLst/>
            <a:cxnLst/>
            <a:rect l="l" t="t" r="r" b="b"/>
            <a:pathLst>
              <a:path w="472440" h="13970">
                <a:moveTo>
                  <a:pt x="472440" y="0"/>
                </a:moveTo>
                <a:lnTo>
                  <a:pt x="0" y="0"/>
                </a:lnTo>
                <a:lnTo>
                  <a:pt x="0" y="13715"/>
                </a:lnTo>
                <a:lnTo>
                  <a:pt x="472440" y="13715"/>
                </a:lnTo>
                <a:lnTo>
                  <a:pt x="472440" y="0"/>
                </a:lnTo>
                <a:close/>
              </a:path>
            </a:pathLst>
          </a:custGeom>
          <a:solidFill>
            <a:srgbClr val="8369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9625583" y="5806541"/>
            <a:ext cx="54102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175" spc="142" baseline="19157" dirty="0">
                <a:latin typeface="Cambria Math"/>
                <a:cs typeface="Cambria Math"/>
              </a:rPr>
              <a:t>𝑘</a:t>
            </a:r>
            <a:r>
              <a:rPr sz="1450" spc="95" dirty="0">
                <a:latin typeface="Cambria Math"/>
                <a:cs typeface="Cambria Math"/>
              </a:rPr>
              <a:t>𝑜𝑓𝑓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675876" y="6077813"/>
            <a:ext cx="441959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175" spc="187" baseline="11494" dirty="0">
                <a:latin typeface="Cambria Math"/>
                <a:cs typeface="Cambria Math"/>
              </a:rPr>
              <a:t>𝑘</a:t>
            </a:r>
            <a:r>
              <a:rPr sz="1450" spc="125" dirty="0">
                <a:latin typeface="Cambria Math"/>
                <a:cs typeface="Cambria Math"/>
              </a:rPr>
              <a:t>o𝑛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0173716" y="5890361"/>
            <a:ext cx="416559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dirty="0">
                <a:latin typeface="Cambria Math"/>
                <a:cs typeface="Cambria Math"/>
              </a:rPr>
              <a:t>+</a:t>
            </a:r>
            <a:r>
              <a:rPr sz="1750" spc="335" dirty="0">
                <a:latin typeface="Cambria Math"/>
                <a:cs typeface="Cambria Math"/>
              </a:rPr>
              <a:t> </a:t>
            </a:r>
            <a:r>
              <a:rPr sz="1750" spc="50" dirty="0">
                <a:latin typeface="Cambria Math"/>
                <a:cs typeface="Cambria Math"/>
              </a:rPr>
              <a:t>𝑥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567164" y="3192602"/>
            <a:ext cx="1856105" cy="934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451484" algn="l"/>
              </a:tabLst>
            </a:pPr>
            <a:r>
              <a:rPr sz="2400" spc="-25" dirty="0">
                <a:latin typeface="Cambria Math"/>
                <a:cs typeface="Cambria Math"/>
              </a:rPr>
              <a:t>𝑐</a:t>
            </a:r>
            <a:r>
              <a:rPr sz="2625" spc="-37" baseline="-15873" dirty="0">
                <a:latin typeface="Cambria Math"/>
                <a:cs typeface="Cambria Math"/>
              </a:rPr>
              <a:t>1</a:t>
            </a:r>
            <a:r>
              <a:rPr sz="2625" baseline="-15873" dirty="0">
                <a:latin typeface="Cambria Math"/>
                <a:cs typeface="Cambria Math"/>
              </a:rPr>
              <a:t>	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3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𝑐</a:t>
            </a:r>
            <a:r>
              <a:rPr sz="2625" baseline="-15873" dirty="0">
                <a:latin typeface="Cambria Math"/>
                <a:cs typeface="Cambria Math"/>
              </a:rPr>
              <a:t>𝑇</a:t>
            </a:r>
            <a:r>
              <a:rPr sz="2625" spc="480" baseline="-15873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−</a:t>
            </a:r>
            <a:r>
              <a:rPr sz="2400" spc="5" dirty="0">
                <a:latin typeface="Cambria Math"/>
                <a:cs typeface="Cambria Math"/>
              </a:rPr>
              <a:t> </a:t>
            </a:r>
            <a:r>
              <a:rPr sz="2400" spc="-25" dirty="0">
                <a:latin typeface="Cambria Math"/>
                <a:cs typeface="Cambria Math"/>
              </a:rPr>
              <a:t>𝑐</a:t>
            </a:r>
            <a:r>
              <a:rPr sz="2625" spc="-37" baseline="-15873" dirty="0">
                <a:latin typeface="Cambria Math"/>
                <a:cs typeface="Cambria Math"/>
              </a:rPr>
              <a:t>0</a:t>
            </a:r>
            <a:endParaRPr sz="2625" baseline="-15873">
              <a:latin typeface="Cambria Math"/>
              <a:cs typeface="Cambria Math"/>
            </a:endParaRPr>
          </a:p>
          <a:p>
            <a:pPr marL="414655">
              <a:lnSpc>
                <a:spcPct val="100000"/>
              </a:lnSpc>
              <a:spcBef>
                <a:spcPts val="2110"/>
              </a:spcBef>
            </a:pPr>
            <a:r>
              <a:rPr sz="1800" spc="-10" dirty="0">
                <a:solidFill>
                  <a:srgbClr val="002F56"/>
                </a:solidFill>
                <a:latin typeface="Trebuchet MS"/>
                <a:cs typeface="Trebuchet MS"/>
              </a:rPr>
              <a:t>solutions@eq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466082" y="5311013"/>
            <a:ext cx="838200" cy="22860"/>
          </a:xfrm>
          <a:custGeom>
            <a:avLst/>
            <a:gdLst/>
            <a:ahLst/>
            <a:cxnLst/>
            <a:rect l="l" t="t" r="r" b="b"/>
            <a:pathLst>
              <a:path w="838200" h="22860">
                <a:moveTo>
                  <a:pt x="838200" y="0"/>
                </a:moveTo>
                <a:lnTo>
                  <a:pt x="0" y="0"/>
                </a:lnTo>
                <a:lnTo>
                  <a:pt x="0" y="22859"/>
                </a:lnTo>
                <a:lnTo>
                  <a:pt x="838200" y="22859"/>
                </a:lnTo>
                <a:lnTo>
                  <a:pt x="838200" y="0"/>
                </a:lnTo>
                <a:close/>
              </a:path>
            </a:pathLst>
          </a:custGeom>
          <a:solidFill>
            <a:srgbClr val="8369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4780279" y="4944236"/>
            <a:ext cx="203200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95" dirty="0">
                <a:latin typeface="Cambria Math"/>
                <a:cs typeface="Cambria Math"/>
              </a:rPr>
              <a:t>𝛽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485132" y="5331358"/>
            <a:ext cx="851535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050" dirty="0">
                <a:latin typeface="Cambria Math"/>
                <a:cs typeface="Cambria Math"/>
              </a:rPr>
              <a:t>𝐾</a:t>
            </a:r>
            <a:r>
              <a:rPr sz="2025" baseline="-28806" dirty="0">
                <a:latin typeface="Cambria Math"/>
                <a:cs typeface="Cambria Math"/>
              </a:rPr>
              <a:t>𝐷</a:t>
            </a:r>
            <a:r>
              <a:rPr sz="2050" dirty="0">
                <a:latin typeface="Cambria Math"/>
                <a:cs typeface="Cambria Math"/>
              </a:rPr>
              <a:t>+</a:t>
            </a:r>
            <a:r>
              <a:rPr sz="2050" spc="505" dirty="0">
                <a:latin typeface="Cambria Math"/>
                <a:cs typeface="Cambria Math"/>
              </a:rPr>
              <a:t> </a:t>
            </a:r>
            <a:r>
              <a:rPr sz="2050" spc="55" dirty="0">
                <a:latin typeface="Cambria Math"/>
                <a:cs typeface="Cambria Math"/>
              </a:rPr>
              <a:t>𝑥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9618726" y="5680709"/>
            <a:ext cx="542925" cy="696595"/>
          </a:xfrm>
          <a:custGeom>
            <a:avLst/>
            <a:gdLst/>
            <a:ahLst/>
            <a:cxnLst/>
            <a:rect l="l" t="t" r="r" b="b"/>
            <a:pathLst>
              <a:path w="542925" h="696595">
                <a:moveTo>
                  <a:pt x="0" y="348233"/>
                </a:moveTo>
                <a:lnTo>
                  <a:pt x="2940" y="296773"/>
                </a:lnTo>
                <a:lnTo>
                  <a:pt x="11482" y="247657"/>
                </a:lnTo>
                <a:lnTo>
                  <a:pt x="25206" y="201425"/>
                </a:lnTo>
                <a:lnTo>
                  <a:pt x="43693" y="158614"/>
                </a:lnTo>
                <a:lnTo>
                  <a:pt x="66524" y="119765"/>
                </a:lnTo>
                <a:lnTo>
                  <a:pt x="93281" y="85414"/>
                </a:lnTo>
                <a:lnTo>
                  <a:pt x="123543" y="56101"/>
                </a:lnTo>
                <a:lnTo>
                  <a:pt x="156892" y="32365"/>
                </a:lnTo>
                <a:lnTo>
                  <a:pt x="192910" y="14743"/>
                </a:lnTo>
                <a:lnTo>
                  <a:pt x="231176" y="3775"/>
                </a:lnTo>
                <a:lnTo>
                  <a:pt x="271272" y="0"/>
                </a:lnTo>
                <a:lnTo>
                  <a:pt x="311367" y="3775"/>
                </a:lnTo>
                <a:lnTo>
                  <a:pt x="349633" y="14743"/>
                </a:lnTo>
                <a:lnTo>
                  <a:pt x="385651" y="32365"/>
                </a:lnTo>
                <a:lnTo>
                  <a:pt x="419000" y="56101"/>
                </a:lnTo>
                <a:lnTo>
                  <a:pt x="449262" y="85414"/>
                </a:lnTo>
                <a:lnTo>
                  <a:pt x="476019" y="119765"/>
                </a:lnTo>
                <a:lnTo>
                  <a:pt x="498850" y="158614"/>
                </a:lnTo>
                <a:lnTo>
                  <a:pt x="517337" y="201425"/>
                </a:lnTo>
                <a:lnTo>
                  <a:pt x="531061" y="247657"/>
                </a:lnTo>
                <a:lnTo>
                  <a:pt x="539603" y="296773"/>
                </a:lnTo>
                <a:lnTo>
                  <a:pt x="542544" y="348233"/>
                </a:lnTo>
                <a:lnTo>
                  <a:pt x="539603" y="399694"/>
                </a:lnTo>
                <a:lnTo>
                  <a:pt x="531061" y="448810"/>
                </a:lnTo>
                <a:lnTo>
                  <a:pt x="517337" y="495042"/>
                </a:lnTo>
                <a:lnTo>
                  <a:pt x="498850" y="537853"/>
                </a:lnTo>
                <a:lnTo>
                  <a:pt x="476019" y="576702"/>
                </a:lnTo>
                <a:lnTo>
                  <a:pt x="449262" y="611053"/>
                </a:lnTo>
                <a:lnTo>
                  <a:pt x="419000" y="640366"/>
                </a:lnTo>
                <a:lnTo>
                  <a:pt x="385651" y="664102"/>
                </a:lnTo>
                <a:lnTo>
                  <a:pt x="349633" y="681724"/>
                </a:lnTo>
                <a:lnTo>
                  <a:pt x="311367" y="692692"/>
                </a:lnTo>
                <a:lnTo>
                  <a:pt x="271272" y="696467"/>
                </a:lnTo>
                <a:lnTo>
                  <a:pt x="231176" y="692692"/>
                </a:lnTo>
                <a:lnTo>
                  <a:pt x="192910" y="681724"/>
                </a:lnTo>
                <a:lnTo>
                  <a:pt x="156892" y="664102"/>
                </a:lnTo>
                <a:lnTo>
                  <a:pt x="123543" y="640366"/>
                </a:lnTo>
                <a:lnTo>
                  <a:pt x="93281" y="611053"/>
                </a:lnTo>
                <a:lnTo>
                  <a:pt x="66524" y="576702"/>
                </a:lnTo>
                <a:lnTo>
                  <a:pt x="43693" y="537853"/>
                </a:lnTo>
                <a:lnTo>
                  <a:pt x="25206" y="495042"/>
                </a:lnTo>
                <a:lnTo>
                  <a:pt x="11482" y="448810"/>
                </a:lnTo>
                <a:lnTo>
                  <a:pt x="2940" y="399694"/>
                </a:lnTo>
                <a:lnTo>
                  <a:pt x="0" y="348233"/>
                </a:lnTo>
                <a:close/>
              </a:path>
            </a:pathLst>
          </a:custGeom>
          <a:ln w="38100">
            <a:solidFill>
              <a:srgbClr val="B3A2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254502" y="5122926"/>
            <a:ext cx="498475" cy="503555"/>
          </a:xfrm>
          <a:custGeom>
            <a:avLst/>
            <a:gdLst/>
            <a:ahLst/>
            <a:cxnLst/>
            <a:rect l="l" t="t" r="r" b="b"/>
            <a:pathLst>
              <a:path w="498475" h="503554">
                <a:moveTo>
                  <a:pt x="0" y="503174"/>
                </a:moveTo>
                <a:lnTo>
                  <a:pt x="498475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4839461" y="2771393"/>
            <a:ext cx="10725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002F56"/>
                </a:solidFill>
                <a:latin typeface="Trebuchet MS"/>
                <a:cs typeface="Trebuchet MS"/>
              </a:rPr>
              <a:t>unoccupied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9454642" y="6288585"/>
            <a:ext cx="321310" cy="323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60"/>
              </a:lnSpc>
            </a:pPr>
            <a:r>
              <a:rPr sz="2000" spc="-25" dirty="0">
                <a:latin typeface="Cambria Math"/>
                <a:cs typeface="Cambria Math"/>
              </a:rPr>
              <a:t>𝐾</a:t>
            </a:r>
            <a:r>
              <a:rPr sz="1950" spc="-37" baseline="-21367" dirty="0">
                <a:latin typeface="Cambria Math"/>
                <a:cs typeface="Cambria Math"/>
              </a:rPr>
              <a:t>𝐷</a:t>
            </a:r>
            <a:endParaRPr sz="1950" baseline="-21367">
              <a:latin typeface="Cambria Math"/>
              <a:cs typeface="Cambria Math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70154" y="4431029"/>
            <a:ext cx="65239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</a:tabLst>
            </a:pPr>
            <a:r>
              <a:rPr sz="2000" b="1" spc="-315" dirty="0">
                <a:solidFill>
                  <a:srgbClr val="002F56"/>
                </a:solidFill>
                <a:latin typeface="Gill Sans MT"/>
                <a:cs typeface="Gill Sans MT"/>
              </a:rPr>
              <a:t>We</a:t>
            </a:r>
            <a:r>
              <a:rPr sz="2000" b="1" spc="-55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2000" b="1" dirty="0">
                <a:solidFill>
                  <a:srgbClr val="002F56"/>
                </a:solidFill>
                <a:latin typeface="Gill Sans MT"/>
                <a:cs typeface="Gill Sans MT"/>
              </a:rPr>
              <a:t>assume</a:t>
            </a:r>
            <a:r>
              <a:rPr sz="2000" b="1" spc="-70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2000" b="1" spc="-55" dirty="0">
                <a:solidFill>
                  <a:srgbClr val="002F56"/>
                </a:solidFill>
                <a:latin typeface="Gill Sans MT"/>
                <a:cs typeface="Gill Sans MT"/>
              </a:rPr>
              <a:t>when</a:t>
            </a:r>
            <a:r>
              <a:rPr sz="2000" b="1" spc="-40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2000" b="1" spc="-360" dirty="0">
                <a:solidFill>
                  <a:srgbClr val="002F56"/>
                </a:solidFill>
                <a:latin typeface="Gill Sans MT"/>
                <a:cs typeface="Gill Sans MT"/>
              </a:rPr>
              <a:t>X</a:t>
            </a:r>
            <a:r>
              <a:rPr sz="2000" b="1" spc="-45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2000" b="1" spc="70" dirty="0">
                <a:solidFill>
                  <a:srgbClr val="002F56"/>
                </a:solidFill>
                <a:latin typeface="Gill Sans MT"/>
                <a:cs typeface="Gill Sans MT"/>
              </a:rPr>
              <a:t>is</a:t>
            </a:r>
            <a:r>
              <a:rPr sz="2000" b="1" spc="-55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2000" b="1" spc="-50" dirty="0">
                <a:solidFill>
                  <a:srgbClr val="002F56"/>
                </a:solidFill>
                <a:latin typeface="Gill Sans MT"/>
                <a:cs typeface="Gill Sans MT"/>
              </a:rPr>
              <a:t>bond</a:t>
            </a:r>
            <a:r>
              <a:rPr sz="2000" b="1" spc="-75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2000" b="1" spc="-90" dirty="0">
                <a:solidFill>
                  <a:srgbClr val="002F56"/>
                </a:solidFill>
                <a:latin typeface="Gill Sans MT"/>
                <a:cs typeface="Gill Sans MT"/>
              </a:rPr>
              <a:t>there</a:t>
            </a:r>
            <a:r>
              <a:rPr sz="2000" b="1" spc="-50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2000" b="1" spc="70" dirty="0">
                <a:solidFill>
                  <a:srgbClr val="002F56"/>
                </a:solidFill>
                <a:latin typeface="Gill Sans MT"/>
                <a:cs typeface="Gill Sans MT"/>
              </a:rPr>
              <a:t>is</a:t>
            </a:r>
            <a:r>
              <a:rPr sz="2000" b="1" spc="-60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2000" b="1" spc="-45" dirty="0">
                <a:solidFill>
                  <a:srgbClr val="002F56"/>
                </a:solidFill>
                <a:latin typeface="Gill Sans MT"/>
                <a:cs typeface="Gill Sans MT"/>
              </a:rPr>
              <a:t>no </a:t>
            </a:r>
            <a:r>
              <a:rPr sz="2000" b="1" spc="-20" dirty="0">
                <a:solidFill>
                  <a:srgbClr val="002F56"/>
                </a:solidFill>
                <a:latin typeface="Gill Sans MT"/>
                <a:cs typeface="Gill Sans MT"/>
              </a:rPr>
              <a:t>expression</a:t>
            </a:r>
            <a:r>
              <a:rPr sz="2000" b="1" spc="-85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2000" b="1" dirty="0">
                <a:solidFill>
                  <a:srgbClr val="002F56"/>
                </a:solidFill>
                <a:latin typeface="Gill Sans MT"/>
                <a:cs typeface="Gill Sans MT"/>
              </a:rPr>
              <a:t>of</a:t>
            </a:r>
            <a:r>
              <a:rPr sz="2000" b="1" spc="-55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2000" b="1" spc="-50" dirty="0">
                <a:solidFill>
                  <a:srgbClr val="002F56"/>
                </a:solidFill>
                <a:latin typeface="Gill Sans MT"/>
                <a:cs typeface="Gill Sans MT"/>
              </a:rPr>
              <a:t>Y</a:t>
            </a:r>
            <a:endParaRPr sz="2000">
              <a:latin typeface="Gill Sans MT"/>
              <a:cs typeface="Gill Sans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25906" y="4749585"/>
            <a:ext cx="3580129" cy="75946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019175">
              <a:lnSpc>
                <a:spcPct val="100000"/>
              </a:lnSpc>
              <a:spcBef>
                <a:spcPts val="280"/>
              </a:spcBef>
              <a:tabLst>
                <a:tab pos="2336165" algn="l"/>
              </a:tabLst>
            </a:pPr>
            <a:r>
              <a:rPr sz="1600" spc="-10" dirty="0">
                <a:solidFill>
                  <a:srgbClr val="002F56"/>
                </a:solidFill>
                <a:latin typeface="Trebuchet MS"/>
                <a:cs typeface="Trebuchet MS"/>
              </a:rPr>
              <a:t>unoccupied</a:t>
            </a:r>
            <a:r>
              <a:rPr sz="1600" dirty="0">
                <a:solidFill>
                  <a:srgbClr val="002F56"/>
                </a:solidFill>
                <a:latin typeface="Trebuchet MS"/>
                <a:cs typeface="Trebuchet MS"/>
              </a:rPr>
              <a:t>	</a:t>
            </a:r>
            <a:r>
              <a:rPr sz="2400" spc="-15" baseline="1736" dirty="0">
                <a:solidFill>
                  <a:srgbClr val="002F56"/>
                </a:solidFill>
                <a:latin typeface="Trebuchet MS"/>
                <a:cs typeface="Trebuchet MS"/>
              </a:rPr>
              <a:t>occupied</a:t>
            </a:r>
            <a:endParaRPr sz="2400" baseline="1736">
              <a:latin typeface="Trebuchet MS"/>
              <a:cs typeface="Trebuchet MS"/>
            </a:endParaRPr>
          </a:p>
          <a:p>
            <a:pPr marL="63500">
              <a:lnSpc>
                <a:spcPct val="100000"/>
              </a:lnSpc>
              <a:spcBef>
                <a:spcPts val="315"/>
              </a:spcBef>
              <a:tabLst>
                <a:tab pos="3275965" algn="l"/>
              </a:tabLst>
            </a:pPr>
            <a:r>
              <a:rPr sz="2800" dirty="0">
                <a:latin typeface="Cambria Math"/>
                <a:cs typeface="Cambria Math"/>
              </a:rPr>
              <a:t>𝐹(𝑥)</a:t>
            </a:r>
            <a:r>
              <a:rPr sz="2800" spc="140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=</a:t>
            </a:r>
            <a:r>
              <a:rPr sz="2800" spc="10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𝑝</a:t>
            </a:r>
            <a:r>
              <a:rPr sz="3075" baseline="-16260" dirty="0">
                <a:latin typeface="Cambria Math"/>
                <a:cs typeface="Cambria Math"/>
              </a:rPr>
              <a:t>0</a:t>
            </a:r>
            <a:r>
              <a:rPr sz="2800" dirty="0">
                <a:latin typeface="Cambria Math"/>
                <a:cs typeface="Cambria Math"/>
              </a:rPr>
              <a:t>𝛽</a:t>
            </a:r>
            <a:r>
              <a:rPr sz="3075" baseline="-16260" dirty="0">
                <a:latin typeface="Cambria Math"/>
                <a:cs typeface="Cambria Math"/>
              </a:rPr>
              <a:t>0</a:t>
            </a:r>
            <a:r>
              <a:rPr sz="3075" spc="442" baseline="-16260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+</a:t>
            </a:r>
            <a:r>
              <a:rPr sz="2800" spc="-5" dirty="0">
                <a:latin typeface="Cambria Math"/>
                <a:cs typeface="Cambria Math"/>
              </a:rPr>
              <a:t> </a:t>
            </a:r>
            <a:r>
              <a:rPr sz="2800" spc="-20" dirty="0">
                <a:latin typeface="Cambria Math"/>
                <a:cs typeface="Cambria Math"/>
              </a:rPr>
              <a:t>𝑝</a:t>
            </a:r>
            <a:r>
              <a:rPr sz="3075" spc="-30" baseline="-16260" dirty="0">
                <a:latin typeface="Cambria Math"/>
                <a:cs typeface="Cambria Math"/>
              </a:rPr>
              <a:t>1</a:t>
            </a:r>
            <a:r>
              <a:rPr sz="2800" spc="-20" dirty="0">
                <a:latin typeface="Cambria Math"/>
                <a:cs typeface="Cambria Math"/>
              </a:rPr>
              <a:t>𝛽</a:t>
            </a:r>
            <a:r>
              <a:rPr sz="3075" spc="-30" baseline="-16260" dirty="0">
                <a:latin typeface="Cambria Math"/>
                <a:cs typeface="Cambria Math"/>
              </a:rPr>
              <a:t>1</a:t>
            </a:r>
            <a:r>
              <a:rPr sz="3075" baseline="-16260" dirty="0">
                <a:latin typeface="Cambria Math"/>
                <a:cs typeface="Cambria Math"/>
              </a:rPr>
              <a:t>	</a:t>
            </a:r>
            <a:r>
              <a:rPr sz="2800" spc="-60" dirty="0">
                <a:latin typeface="Cambria Math"/>
                <a:cs typeface="Cambria Math"/>
              </a:rPr>
              <a:t>=</a:t>
            </a:r>
            <a:endParaRPr sz="28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2230" y="2907663"/>
            <a:ext cx="692150" cy="692150"/>
            <a:chOff x="832230" y="2907663"/>
            <a:chExt cx="692150" cy="692150"/>
          </a:xfrm>
        </p:grpSpPr>
        <p:sp>
          <p:nvSpPr>
            <p:cNvPr id="3" name="object 3"/>
            <p:cNvSpPr/>
            <p:nvPr/>
          </p:nvSpPr>
          <p:spPr>
            <a:xfrm>
              <a:off x="846154" y="2925317"/>
              <a:ext cx="662305" cy="664210"/>
            </a:xfrm>
            <a:custGeom>
              <a:avLst/>
              <a:gdLst/>
              <a:ahLst/>
              <a:cxnLst/>
              <a:rect l="l" t="t" r="r" b="b"/>
              <a:pathLst>
                <a:path w="662305" h="664210">
                  <a:moveTo>
                    <a:pt x="331897" y="0"/>
                  </a:moveTo>
                  <a:lnTo>
                    <a:pt x="279994" y="5295"/>
                  </a:lnTo>
                  <a:lnTo>
                    <a:pt x="231613" y="15061"/>
                  </a:lnTo>
                  <a:lnTo>
                    <a:pt x="187028" y="29164"/>
                  </a:lnTo>
                  <a:lnTo>
                    <a:pt x="146514" y="47469"/>
                  </a:lnTo>
                  <a:lnTo>
                    <a:pt x="110346" y="69844"/>
                  </a:lnTo>
                  <a:lnTo>
                    <a:pt x="78799" y="96154"/>
                  </a:lnTo>
                  <a:lnTo>
                    <a:pt x="52148" y="126267"/>
                  </a:lnTo>
                  <a:lnTo>
                    <a:pt x="30667" y="160048"/>
                  </a:lnTo>
                  <a:lnTo>
                    <a:pt x="14632" y="197363"/>
                  </a:lnTo>
                  <a:lnTo>
                    <a:pt x="4318" y="238080"/>
                  </a:lnTo>
                  <a:lnTo>
                    <a:pt x="0" y="282065"/>
                  </a:lnTo>
                  <a:lnTo>
                    <a:pt x="1951" y="329184"/>
                  </a:lnTo>
                  <a:lnTo>
                    <a:pt x="8118" y="379038"/>
                  </a:lnTo>
                  <a:lnTo>
                    <a:pt x="19367" y="425809"/>
                  </a:lnTo>
                  <a:lnTo>
                    <a:pt x="35591" y="469195"/>
                  </a:lnTo>
                  <a:lnTo>
                    <a:pt x="56685" y="508895"/>
                  </a:lnTo>
                  <a:lnTo>
                    <a:pt x="82545" y="544610"/>
                  </a:lnTo>
                  <a:lnTo>
                    <a:pt x="113066" y="576039"/>
                  </a:lnTo>
                  <a:lnTo>
                    <a:pt x="148142" y="602881"/>
                  </a:lnTo>
                  <a:lnTo>
                    <a:pt x="187668" y="624835"/>
                  </a:lnTo>
                  <a:lnTo>
                    <a:pt x="231540" y="641601"/>
                  </a:lnTo>
                  <a:lnTo>
                    <a:pt x="279651" y="652879"/>
                  </a:lnTo>
                  <a:lnTo>
                    <a:pt x="331897" y="658368"/>
                  </a:lnTo>
                  <a:lnTo>
                    <a:pt x="374718" y="663974"/>
                  </a:lnTo>
                  <a:lnTo>
                    <a:pt x="415472" y="661729"/>
                  </a:lnTo>
                  <a:lnTo>
                    <a:pt x="453942" y="652188"/>
                  </a:lnTo>
                  <a:lnTo>
                    <a:pt x="489913" y="635903"/>
                  </a:lnTo>
                  <a:lnTo>
                    <a:pt x="523170" y="613426"/>
                  </a:lnTo>
                  <a:lnTo>
                    <a:pt x="553496" y="585311"/>
                  </a:lnTo>
                  <a:lnTo>
                    <a:pt x="580677" y="552110"/>
                  </a:lnTo>
                  <a:lnTo>
                    <a:pt x="604496" y="514378"/>
                  </a:lnTo>
                  <a:lnTo>
                    <a:pt x="624737" y="472666"/>
                  </a:lnTo>
                  <a:lnTo>
                    <a:pt x="641186" y="427527"/>
                  </a:lnTo>
                  <a:lnTo>
                    <a:pt x="653627" y="379516"/>
                  </a:lnTo>
                  <a:lnTo>
                    <a:pt x="661843" y="329184"/>
                  </a:lnTo>
                  <a:lnTo>
                    <a:pt x="656574" y="280706"/>
                  </a:lnTo>
                  <a:lnTo>
                    <a:pt x="646036" y="234568"/>
                  </a:lnTo>
                  <a:lnTo>
                    <a:pt x="630335" y="191227"/>
                  </a:lnTo>
                  <a:lnTo>
                    <a:pt x="609582" y="151139"/>
                  </a:lnTo>
                  <a:lnTo>
                    <a:pt x="583883" y="114762"/>
                  </a:lnTo>
                  <a:lnTo>
                    <a:pt x="553347" y="82551"/>
                  </a:lnTo>
                  <a:lnTo>
                    <a:pt x="518082" y="54965"/>
                  </a:lnTo>
                  <a:lnTo>
                    <a:pt x="478196" y="32460"/>
                  </a:lnTo>
                  <a:lnTo>
                    <a:pt x="433798" y="15493"/>
                  </a:lnTo>
                  <a:lnTo>
                    <a:pt x="384996" y="4521"/>
                  </a:lnTo>
                  <a:lnTo>
                    <a:pt x="331897" y="0"/>
                  </a:lnTo>
                  <a:close/>
                </a:path>
              </a:pathLst>
            </a:custGeom>
            <a:solidFill>
              <a:srgbClr val="002F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48105" y="2923538"/>
              <a:ext cx="660400" cy="660400"/>
            </a:xfrm>
            <a:custGeom>
              <a:avLst/>
              <a:gdLst/>
              <a:ahLst/>
              <a:cxnLst/>
              <a:rect l="l" t="t" r="r" b="b"/>
              <a:pathLst>
                <a:path w="660400" h="660400">
                  <a:moveTo>
                    <a:pt x="0" y="330963"/>
                  </a:moveTo>
                  <a:lnTo>
                    <a:pt x="9001" y="282393"/>
                  </a:lnTo>
                  <a:lnTo>
                    <a:pt x="23277" y="234941"/>
                  </a:lnTo>
                  <a:lnTo>
                    <a:pt x="42470" y="189475"/>
                  </a:lnTo>
                  <a:lnTo>
                    <a:pt x="66219" y="146867"/>
                  </a:lnTo>
                  <a:lnTo>
                    <a:pt x="94167" y="107988"/>
                  </a:lnTo>
                  <a:lnTo>
                    <a:pt x="125955" y="73708"/>
                  </a:lnTo>
                  <a:lnTo>
                    <a:pt x="161225" y="44899"/>
                  </a:lnTo>
                  <a:lnTo>
                    <a:pt x="199617" y="22430"/>
                  </a:lnTo>
                  <a:lnTo>
                    <a:pt x="240774" y="7174"/>
                  </a:lnTo>
                  <a:lnTo>
                    <a:pt x="284336" y="0"/>
                  </a:lnTo>
                  <a:lnTo>
                    <a:pt x="329946" y="1779"/>
                  </a:lnTo>
                  <a:lnTo>
                    <a:pt x="370217" y="4700"/>
                  </a:lnTo>
                  <a:lnTo>
                    <a:pt x="410324" y="15763"/>
                  </a:lnTo>
                  <a:lnTo>
                    <a:pt x="449637" y="34054"/>
                  </a:lnTo>
                  <a:lnTo>
                    <a:pt x="487524" y="58660"/>
                  </a:lnTo>
                  <a:lnTo>
                    <a:pt x="523357" y="88667"/>
                  </a:lnTo>
                  <a:lnTo>
                    <a:pt x="556503" y="123162"/>
                  </a:lnTo>
                  <a:lnTo>
                    <a:pt x="586334" y="161230"/>
                  </a:lnTo>
                  <a:lnTo>
                    <a:pt x="612219" y="201958"/>
                  </a:lnTo>
                  <a:lnTo>
                    <a:pt x="633527" y="244431"/>
                  </a:lnTo>
                  <a:lnTo>
                    <a:pt x="649628" y="287738"/>
                  </a:lnTo>
                  <a:lnTo>
                    <a:pt x="659891" y="330963"/>
                  </a:lnTo>
                  <a:lnTo>
                    <a:pt x="655719" y="375642"/>
                  </a:lnTo>
                  <a:lnTo>
                    <a:pt x="644630" y="420065"/>
                  </a:lnTo>
                  <a:lnTo>
                    <a:pt x="627209" y="463334"/>
                  </a:lnTo>
                  <a:lnTo>
                    <a:pt x="604039" y="504551"/>
                  </a:lnTo>
                  <a:lnTo>
                    <a:pt x="575705" y="542817"/>
                  </a:lnTo>
                  <a:lnTo>
                    <a:pt x="542790" y="577234"/>
                  </a:lnTo>
                  <a:lnTo>
                    <a:pt x="505879" y="606904"/>
                  </a:lnTo>
                  <a:lnTo>
                    <a:pt x="465555" y="630929"/>
                  </a:lnTo>
                  <a:lnTo>
                    <a:pt x="422402" y="648409"/>
                  </a:lnTo>
                  <a:lnTo>
                    <a:pt x="377004" y="658448"/>
                  </a:lnTo>
                  <a:lnTo>
                    <a:pt x="329946" y="660147"/>
                  </a:lnTo>
                  <a:lnTo>
                    <a:pt x="285980" y="659213"/>
                  </a:lnTo>
                  <a:lnTo>
                    <a:pt x="242657" y="650537"/>
                  </a:lnTo>
                  <a:lnTo>
                    <a:pt x="200693" y="634769"/>
                  </a:lnTo>
                  <a:lnTo>
                    <a:pt x="160805" y="612555"/>
                  </a:lnTo>
                  <a:lnTo>
                    <a:pt x="123711" y="584542"/>
                  </a:lnTo>
                  <a:lnTo>
                    <a:pt x="90129" y="551379"/>
                  </a:lnTo>
                  <a:lnTo>
                    <a:pt x="60776" y="513712"/>
                  </a:lnTo>
                  <a:lnTo>
                    <a:pt x="36369" y="472190"/>
                  </a:lnTo>
                  <a:lnTo>
                    <a:pt x="17626" y="427459"/>
                  </a:lnTo>
                  <a:lnTo>
                    <a:pt x="5263" y="380168"/>
                  </a:lnTo>
                  <a:lnTo>
                    <a:pt x="0" y="330963"/>
                  </a:lnTo>
                  <a:close/>
                </a:path>
              </a:pathLst>
            </a:custGeom>
            <a:ln w="31750">
              <a:solidFill>
                <a:srgbClr val="002F5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507997" y="2913768"/>
            <a:ext cx="1288415" cy="693420"/>
            <a:chOff x="1507997" y="2913768"/>
            <a:chExt cx="1288415" cy="693420"/>
          </a:xfrm>
        </p:grpSpPr>
        <p:sp>
          <p:nvSpPr>
            <p:cNvPr id="6" name="object 6"/>
            <p:cNvSpPr/>
            <p:nvPr/>
          </p:nvSpPr>
          <p:spPr>
            <a:xfrm>
              <a:off x="2120216" y="2931414"/>
              <a:ext cx="660400" cy="666115"/>
            </a:xfrm>
            <a:custGeom>
              <a:avLst/>
              <a:gdLst/>
              <a:ahLst/>
              <a:cxnLst/>
              <a:rect l="l" t="t" r="r" b="b"/>
              <a:pathLst>
                <a:path w="660400" h="666114">
                  <a:moveTo>
                    <a:pt x="331137" y="0"/>
                  </a:moveTo>
                  <a:lnTo>
                    <a:pt x="279364" y="5303"/>
                  </a:lnTo>
                  <a:lnTo>
                    <a:pt x="231100" y="15091"/>
                  </a:lnTo>
                  <a:lnTo>
                    <a:pt x="186619" y="29229"/>
                  </a:lnTo>
                  <a:lnTo>
                    <a:pt x="146197" y="47582"/>
                  </a:lnTo>
                  <a:lnTo>
                    <a:pt x="110109" y="70015"/>
                  </a:lnTo>
                  <a:lnTo>
                    <a:pt x="78629" y="96392"/>
                  </a:lnTo>
                  <a:lnTo>
                    <a:pt x="52034" y="126580"/>
                  </a:lnTo>
                  <a:lnTo>
                    <a:pt x="30599" y="160443"/>
                  </a:lnTo>
                  <a:lnTo>
                    <a:pt x="14597" y="197846"/>
                  </a:lnTo>
                  <a:lnTo>
                    <a:pt x="4306" y="238654"/>
                  </a:lnTo>
                  <a:lnTo>
                    <a:pt x="0" y="282732"/>
                  </a:lnTo>
                  <a:lnTo>
                    <a:pt x="1953" y="329946"/>
                  </a:lnTo>
                  <a:lnTo>
                    <a:pt x="8094" y="379904"/>
                  </a:lnTo>
                  <a:lnTo>
                    <a:pt x="19312" y="426776"/>
                  </a:lnTo>
                  <a:lnTo>
                    <a:pt x="35499" y="470261"/>
                  </a:lnTo>
                  <a:lnTo>
                    <a:pt x="56550" y="510055"/>
                  </a:lnTo>
                  <a:lnTo>
                    <a:pt x="82358" y="545856"/>
                  </a:lnTo>
                  <a:lnTo>
                    <a:pt x="112816" y="577362"/>
                  </a:lnTo>
                  <a:lnTo>
                    <a:pt x="147818" y="604272"/>
                  </a:lnTo>
                  <a:lnTo>
                    <a:pt x="187258" y="626282"/>
                  </a:lnTo>
                  <a:lnTo>
                    <a:pt x="231029" y="643090"/>
                  </a:lnTo>
                  <a:lnTo>
                    <a:pt x="279024" y="654394"/>
                  </a:lnTo>
                  <a:lnTo>
                    <a:pt x="331137" y="659891"/>
                  </a:lnTo>
                  <a:lnTo>
                    <a:pt x="373866" y="665519"/>
                  </a:lnTo>
                  <a:lnTo>
                    <a:pt x="414532" y="663276"/>
                  </a:lnTo>
                  <a:lnTo>
                    <a:pt x="452920" y="653718"/>
                  </a:lnTo>
                  <a:lnTo>
                    <a:pt x="488815" y="637398"/>
                  </a:lnTo>
                  <a:lnTo>
                    <a:pt x="522000" y="614872"/>
                  </a:lnTo>
                  <a:lnTo>
                    <a:pt x="552260" y="586692"/>
                  </a:lnTo>
                  <a:lnTo>
                    <a:pt x="579379" y="553414"/>
                  </a:lnTo>
                  <a:lnTo>
                    <a:pt x="603143" y="515591"/>
                  </a:lnTo>
                  <a:lnTo>
                    <a:pt x="623334" y="473779"/>
                  </a:lnTo>
                  <a:lnTo>
                    <a:pt x="639738" y="428531"/>
                  </a:lnTo>
                  <a:lnTo>
                    <a:pt x="652139" y="380402"/>
                  </a:lnTo>
                  <a:lnTo>
                    <a:pt x="660321" y="329946"/>
                  </a:lnTo>
                  <a:lnTo>
                    <a:pt x="655059" y="281364"/>
                  </a:lnTo>
                  <a:lnTo>
                    <a:pt x="644539" y="235124"/>
                  </a:lnTo>
                  <a:lnTo>
                    <a:pt x="628870" y="191685"/>
                  </a:lnTo>
                  <a:lnTo>
                    <a:pt x="608160" y="151504"/>
                  </a:lnTo>
                  <a:lnTo>
                    <a:pt x="582518" y="115040"/>
                  </a:lnTo>
                  <a:lnTo>
                    <a:pt x="552051" y="82752"/>
                  </a:lnTo>
                  <a:lnTo>
                    <a:pt x="516868" y="55098"/>
                  </a:lnTo>
                  <a:lnTo>
                    <a:pt x="477077" y="32538"/>
                  </a:lnTo>
                  <a:lnTo>
                    <a:pt x="432786" y="15529"/>
                  </a:lnTo>
                  <a:lnTo>
                    <a:pt x="384103" y="4530"/>
                  </a:lnTo>
                  <a:lnTo>
                    <a:pt x="331137" y="0"/>
                  </a:lnTo>
                  <a:close/>
                </a:path>
              </a:pathLst>
            </a:custGeom>
            <a:solidFill>
              <a:srgbClr val="B3A2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22169" y="2929643"/>
              <a:ext cx="658495" cy="661670"/>
            </a:xfrm>
            <a:custGeom>
              <a:avLst/>
              <a:gdLst/>
              <a:ahLst/>
              <a:cxnLst/>
              <a:rect l="l" t="t" r="r" b="b"/>
              <a:pathLst>
                <a:path w="658494" h="661670">
                  <a:moveTo>
                    <a:pt x="0" y="331716"/>
                  </a:moveTo>
                  <a:lnTo>
                    <a:pt x="8983" y="283043"/>
                  </a:lnTo>
                  <a:lnTo>
                    <a:pt x="23227" y="235488"/>
                  </a:lnTo>
                  <a:lnTo>
                    <a:pt x="42374" y="189924"/>
                  </a:lnTo>
                  <a:lnTo>
                    <a:pt x="66066" y="147222"/>
                  </a:lnTo>
                  <a:lnTo>
                    <a:pt x="93947" y="108257"/>
                  </a:lnTo>
                  <a:lnTo>
                    <a:pt x="125659" y="73899"/>
                  </a:lnTo>
                  <a:lnTo>
                    <a:pt x="160845" y="45022"/>
                  </a:lnTo>
                  <a:lnTo>
                    <a:pt x="199148" y="22498"/>
                  </a:lnTo>
                  <a:lnTo>
                    <a:pt x="240210" y="7200"/>
                  </a:lnTo>
                  <a:lnTo>
                    <a:pt x="283674" y="0"/>
                  </a:lnTo>
                  <a:lnTo>
                    <a:pt x="329184" y="1770"/>
                  </a:lnTo>
                  <a:lnTo>
                    <a:pt x="369354" y="4700"/>
                  </a:lnTo>
                  <a:lnTo>
                    <a:pt x="409367" y="15789"/>
                  </a:lnTo>
                  <a:lnTo>
                    <a:pt x="448591" y="34122"/>
                  </a:lnTo>
                  <a:lnTo>
                    <a:pt x="486397" y="58784"/>
                  </a:lnTo>
                  <a:lnTo>
                    <a:pt x="522154" y="88859"/>
                  </a:lnTo>
                  <a:lnTo>
                    <a:pt x="555231" y="123431"/>
                  </a:lnTo>
                  <a:lnTo>
                    <a:pt x="584999" y="161585"/>
                  </a:lnTo>
                  <a:lnTo>
                    <a:pt x="610827" y="202406"/>
                  </a:lnTo>
                  <a:lnTo>
                    <a:pt x="632085" y="244979"/>
                  </a:lnTo>
                  <a:lnTo>
                    <a:pt x="648141" y="288387"/>
                  </a:lnTo>
                  <a:lnTo>
                    <a:pt x="658368" y="331716"/>
                  </a:lnTo>
                  <a:lnTo>
                    <a:pt x="654204" y="376498"/>
                  </a:lnTo>
                  <a:lnTo>
                    <a:pt x="643142" y="421024"/>
                  </a:lnTo>
                  <a:lnTo>
                    <a:pt x="625762" y="464391"/>
                  </a:lnTo>
                  <a:lnTo>
                    <a:pt x="602648" y="505701"/>
                  </a:lnTo>
                  <a:lnTo>
                    <a:pt x="574381" y="544054"/>
                  </a:lnTo>
                  <a:lnTo>
                    <a:pt x="541544" y="578549"/>
                  </a:lnTo>
                  <a:lnTo>
                    <a:pt x="504719" y="608286"/>
                  </a:lnTo>
                  <a:lnTo>
                    <a:pt x="464489" y="632366"/>
                  </a:lnTo>
                  <a:lnTo>
                    <a:pt x="421434" y="649889"/>
                  </a:lnTo>
                  <a:lnTo>
                    <a:pt x="376138" y="659954"/>
                  </a:lnTo>
                  <a:lnTo>
                    <a:pt x="329184" y="661662"/>
                  </a:lnTo>
                  <a:lnTo>
                    <a:pt x="285314" y="660718"/>
                  </a:lnTo>
                  <a:lnTo>
                    <a:pt x="242091" y="652017"/>
                  </a:lnTo>
                  <a:lnTo>
                    <a:pt x="200226" y="636207"/>
                  </a:lnTo>
                  <a:lnTo>
                    <a:pt x="160436" y="613937"/>
                  </a:lnTo>
                  <a:lnTo>
                    <a:pt x="123435" y="585857"/>
                  </a:lnTo>
                  <a:lnTo>
                    <a:pt x="89937" y="552616"/>
                  </a:lnTo>
                  <a:lnTo>
                    <a:pt x="60656" y="514862"/>
                  </a:lnTo>
                  <a:lnTo>
                    <a:pt x="36308" y="473247"/>
                  </a:lnTo>
                  <a:lnTo>
                    <a:pt x="17606" y="428418"/>
                  </a:lnTo>
                  <a:lnTo>
                    <a:pt x="5265" y="381024"/>
                  </a:lnTo>
                  <a:lnTo>
                    <a:pt x="0" y="331716"/>
                  </a:lnTo>
                  <a:close/>
                </a:path>
              </a:pathLst>
            </a:custGeom>
            <a:ln w="31750">
              <a:solidFill>
                <a:srgbClr val="002F5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07997" y="3183233"/>
              <a:ext cx="597535" cy="142875"/>
            </a:xfrm>
            <a:custGeom>
              <a:avLst/>
              <a:gdLst/>
              <a:ahLst/>
              <a:cxnLst/>
              <a:rect l="l" t="t" r="r" b="b"/>
              <a:pathLst>
                <a:path w="597535" h="142875">
                  <a:moveTo>
                    <a:pt x="534043" y="71268"/>
                  </a:moveTo>
                  <a:lnTo>
                    <a:pt x="462279" y="113178"/>
                  </a:lnTo>
                  <a:lnTo>
                    <a:pt x="457547" y="117320"/>
                  </a:lnTo>
                  <a:lnTo>
                    <a:pt x="454898" y="122783"/>
                  </a:lnTo>
                  <a:lnTo>
                    <a:pt x="454511" y="128841"/>
                  </a:lnTo>
                  <a:lnTo>
                    <a:pt x="456565" y="134768"/>
                  </a:lnTo>
                  <a:lnTo>
                    <a:pt x="460706" y="139501"/>
                  </a:lnTo>
                  <a:lnTo>
                    <a:pt x="466169" y="142150"/>
                  </a:lnTo>
                  <a:lnTo>
                    <a:pt x="472227" y="142537"/>
                  </a:lnTo>
                  <a:lnTo>
                    <a:pt x="478154" y="140483"/>
                  </a:lnTo>
                  <a:lnTo>
                    <a:pt x="569762" y="87143"/>
                  </a:lnTo>
                  <a:lnTo>
                    <a:pt x="565404" y="87143"/>
                  </a:lnTo>
                  <a:lnTo>
                    <a:pt x="565404" y="84984"/>
                  </a:lnTo>
                  <a:lnTo>
                    <a:pt x="557529" y="84984"/>
                  </a:lnTo>
                  <a:lnTo>
                    <a:pt x="534043" y="71268"/>
                  </a:lnTo>
                  <a:close/>
                </a:path>
                <a:path w="597535" h="142875">
                  <a:moveTo>
                    <a:pt x="506860" y="55393"/>
                  </a:moveTo>
                  <a:lnTo>
                    <a:pt x="0" y="55393"/>
                  </a:lnTo>
                  <a:lnTo>
                    <a:pt x="0" y="87143"/>
                  </a:lnTo>
                  <a:lnTo>
                    <a:pt x="506860" y="87143"/>
                  </a:lnTo>
                  <a:lnTo>
                    <a:pt x="534043" y="71268"/>
                  </a:lnTo>
                  <a:lnTo>
                    <a:pt x="506860" y="55393"/>
                  </a:lnTo>
                  <a:close/>
                </a:path>
                <a:path w="597535" h="142875">
                  <a:moveTo>
                    <a:pt x="569762" y="55393"/>
                  </a:moveTo>
                  <a:lnTo>
                    <a:pt x="565404" y="55393"/>
                  </a:lnTo>
                  <a:lnTo>
                    <a:pt x="565404" y="87143"/>
                  </a:lnTo>
                  <a:lnTo>
                    <a:pt x="569762" y="87143"/>
                  </a:lnTo>
                  <a:lnTo>
                    <a:pt x="597027" y="71268"/>
                  </a:lnTo>
                  <a:lnTo>
                    <a:pt x="569762" y="55393"/>
                  </a:lnTo>
                  <a:close/>
                </a:path>
                <a:path w="597535" h="142875">
                  <a:moveTo>
                    <a:pt x="557529" y="57552"/>
                  </a:moveTo>
                  <a:lnTo>
                    <a:pt x="534043" y="71268"/>
                  </a:lnTo>
                  <a:lnTo>
                    <a:pt x="557529" y="84984"/>
                  </a:lnTo>
                  <a:lnTo>
                    <a:pt x="557529" y="57552"/>
                  </a:lnTo>
                  <a:close/>
                </a:path>
                <a:path w="597535" h="142875">
                  <a:moveTo>
                    <a:pt x="565404" y="57552"/>
                  </a:moveTo>
                  <a:lnTo>
                    <a:pt x="557529" y="57552"/>
                  </a:lnTo>
                  <a:lnTo>
                    <a:pt x="557529" y="84984"/>
                  </a:lnTo>
                  <a:lnTo>
                    <a:pt x="565404" y="84984"/>
                  </a:lnTo>
                  <a:lnTo>
                    <a:pt x="565404" y="57552"/>
                  </a:lnTo>
                  <a:close/>
                </a:path>
                <a:path w="597535" h="142875">
                  <a:moveTo>
                    <a:pt x="472227" y="0"/>
                  </a:moveTo>
                  <a:lnTo>
                    <a:pt x="466169" y="386"/>
                  </a:lnTo>
                  <a:lnTo>
                    <a:pt x="460706" y="3036"/>
                  </a:lnTo>
                  <a:lnTo>
                    <a:pt x="456565" y="7768"/>
                  </a:lnTo>
                  <a:lnTo>
                    <a:pt x="454511" y="13696"/>
                  </a:lnTo>
                  <a:lnTo>
                    <a:pt x="454898" y="19754"/>
                  </a:lnTo>
                  <a:lnTo>
                    <a:pt x="457547" y="25217"/>
                  </a:lnTo>
                  <a:lnTo>
                    <a:pt x="462279" y="29358"/>
                  </a:lnTo>
                  <a:lnTo>
                    <a:pt x="534043" y="71268"/>
                  </a:lnTo>
                  <a:lnTo>
                    <a:pt x="557529" y="57552"/>
                  </a:lnTo>
                  <a:lnTo>
                    <a:pt x="565404" y="57552"/>
                  </a:lnTo>
                  <a:lnTo>
                    <a:pt x="565404" y="55393"/>
                  </a:lnTo>
                  <a:lnTo>
                    <a:pt x="569762" y="55393"/>
                  </a:lnTo>
                  <a:lnTo>
                    <a:pt x="478154" y="2053"/>
                  </a:lnTo>
                  <a:lnTo>
                    <a:pt x="472227" y="0"/>
                  </a:lnTo>
                  <a:close/>
                </a:path>
              </a:pathLst>
            </a:custGeom>
            <a:solidFill>
              <a:srgbClr val="002F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04596" y="1661616"/>
            <a:ext cx="3999229" cy="1821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20" dirty="0">
                <a:solidFill>
                  <a:srgbClr val="002F56"/>
                </a:solidFill>
                <a:latin typeface="Gill Sans MT"/>
                <a:cs typeface="Gill Sans MT"/>
              </a:rPr>
              <a:t>Gene</a:t>
            </a:r>
            <a:r>
              <a:rPr sz="2400" b="1" spc="-35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2400" b="1" spc="-60" dirty="0">
                <a:solidFill>
                  <a:srgbClr val="002F56"/>
                </a:solidFill>
                <a:latin typeface="Gill Sans MT"/>
                <a:cs typeface="Gill Sans MT"/>
              </a:rPr>
              <a:t>regulation</a:t>
            </a:r>
            <a:r>
              <a:rPr sz="2400" b="1" spc="-45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2400" b="1" spc="85" dirty="0">
                <a:solidFill>
                  <a:srgbClr val="002F56"/>
                </a:solidFill>
                <a:latin typeface="Gill Sans MT"/>
                <a:cs typeface="Gill Sans MT"/>
              </a:rPr>
              <a:t>is</a:t>
            </a:r>
            <a:r>
              <a:rPr sz="2400" b="1" spc="-55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lang="en-US" sz="2400" b="1" spc="-30" dirty="0">
                <a:solidFill>
                  <a:srgbClr val="002F56"/>
                </a:solidFill>
                <a:latin typeface="Gill Sans MT"/>
                <a:cs typeface="Gill Sans MT"/>
              </a:rPr>
              <a:t>sub</a:t>
            </a:r>
            <a:r>
              <a:rPr sz="2400" b="1" spc="-30" dirty="0">
                <a:solidFill>
                  <a:srgbClr val="002F56"/>
                </a:solidFill>
                <a:latin typeface="Gill Sans MT"/>
                <a:cs typeface="Gill Sans MT"/>
              </a:rPr>
              <a:t>-</a:t>
            </a:r>
            <a:r>
              <a:rPr sz="2400" b="1" spc="-10" dirty="0">
                <a:solidFill>
                  <a:srgbClr val="002F56"/>
                </a:solidFill>
                <a:latin typeface="Gill Sans MT"/>
                <a:cs typeface="Gill Sans MT"/>
              </a:rPr>
              <a:t>linear</a:t>
            </a:r>
            <a:endParaRPr sz="2400" dirty="0">
              <a:latin typeface="Gill Sans MT"/>
              <a:cs typeface="Gill Sans MT"/>
            </a:endParaRPr>
          </a:p>
          <a:p>
            <a:pPr marL="648970" indent="-342900">
              <a:lnSpc>
                <a:spcPct val="100000"/>
              </a:lnSpc>
              <a:spcBef>
                <a:spcPts val="2175"/>
              </a:spcBef>
              <a:buFont typeface="Arial"/>
              <a:buChar char="•"/>
              <a:tabLst>
                <a:tab pos="648970" algn="l"/>
              </a:tabLst>
            </a:pPr>
            <a:r>
              <a:rPr sz="2400" spc="-10" dirty="0">
                <a:solidFill>
                  <a:srgbClr val="002F56"/>
                </a:solidFill>
                <a:latin typeface="Calibri"/>
                <a:cs typeface="Calibri"/>
              </a:rPr>
              <a:t>Activation:</a:t>
            </a:r>
            <a:endParaRPr sz="2400" dirty="0">
              <a:latin typeface="Calibri"/>
              <a:cs typeface="Calibri"/>
            </a:endParaRPr>
          </a:p>
          <a:p>
            <a:pPr marL="757555">
              <a:lnSpc>
                <a:spcPct val="100000"/>
              </a:lnSpc>
              <a:spcBef>
                <a:spcPts val="2360"/>
              </a:spcBef>
              <a:tabLst>
                <a:tab pos="2040255" algn="l"/>
              </a:tabLst>
            </a:pPr>
            <a:r>
              <a:rPr sz="3200" spc="-5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3200" spc="-50" dirty="0">
                <a:solidFill>
                  <a:srgbClr val="002F56"/>
                </a:solidFill>
                <a:latin typeface="Calibri"/>
                <a:cs typeface="Calibri"/>
              </a:rPr>
              <a:t>Y</a:t>
            </a:r>
            <a:endParaRPr sz="3200" dirty="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89434" y="2725134"/>
            <a:ext cx="3006052" cy="2928683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72465" y="5181980"/>
            <a:ext cx="27336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2F56"/>
                </a:solidFill>
                <a:latin typeface="Calibri"/>
                <a:cs typeface="Calibri"/>
              </a:rPr>
              <a:t>(Michaelis-</a:t>
            </a:r>
            <a:r>
              <a:rPr sz="1800" dirty="0">
                <a:solidFill>
                  <a:srgbClr val="002F56"/>
                </a:solidFill>
                <a:latin typeface="Calibri"/>
                <a:cs typeface="Calibri"/>
              </a:rPr>
              <a:t>Menten</a:t>
            </a:r>
            <a:r>
              <a:rPr sz="1800" spc="70" dirty="0">
                <a:solidFill>
                  <a:srgbClr val="002F5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2F56"/>
                </a:solidFill>
                <a:latin typeface="Calibri"/>
                <a:cs typeface="Calibri"/>
              </a:rPr>
              <a:t>function) </a:t>
            </a:r>
            <a:r>
              <a:rPr sz="1800" dirty="0">
                <a:solidFill>
                  <a:srgbClr val="002F56"/>
                </a:solidFill>
                <a:latin typeface="Calibri"/>
                <a:cs typeface="Calibri"/>
              </a:rPr>
              <a:t>K</a:t>
            </a:r>
            <a:r>
              <a:rPr sz="1800" baseline="-20833" dirty="0">
                <a:solidFill>
                  <a:srgbClr val="002F56"/>
                </a:solidFill>
                <a:latin typeface="Calibri"/>
                <a:cs typeface="Calibri"/>
              </a:rPr>
              <a:t>D</a:t>
            </a:r>
            <a:r>
              <a:rPr sz="1800" dirty="0">
                <a:solidFill>
                  <a:srgbClr val="002F56"/>
                </a:solidFill>
                <a:latin typeface="Calibri"/>
                <a:cs typeface="Calibri"/>
              </a:rPr>
              <a:t>=</a:t>
            </a:r>
            <a:r>
              <a:rPr sz="1800" spc="-20" dirty="0">
                <a:solidFill>
                  <a:srgbClr val="002F5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2F56"/>
                </a:solidFill>
                <a:latin typeface="Calibri"/>
                <a:cs typeface="Calibri"/>
              </a:rPr>
              <a:t>half-</a:t>
            </a:r>
            <a:r>
              <a:rPr sz="1800" dirty="0">
                <a:solidFill>
                  <a:srgbClr val="002F56"/>
                </a:solidFill>
                <a:latin typeface="Calibri"/>
                <a:cs typeface="Calibri"/>
              </a:rPr>
              <a:t>saturation</a:t>
            </a:r>
            <a:r>
              <a:rPr sz="1800" spc="-20" dirty="0">
                <a:solidFill>
                  <a:srgbClr val="002F5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2F56"/>
                </a:solidFill>
                <a:latin typeface="Calibri"/>
                <a:cs typeface="Calibri"/>
              </a:rPr>
              <a:t>constant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84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0" dirty="0"/>
              <a:t>Regulation</a:t>
            </a:r>
            <a:r>
              <a:rPr spc="-100" dirty="0"/>
              <a:t> </a:t>
            </a:r>
            <a:r>
              <a:rPr dirty="0"/>
              <a:t>of</a:t>
            </a:r>
            <a:r>
              <a:rPr spc="90" dirty="0"/>
              <a:t> </a:t>
            </a:r>
            <a:r>
              <a:rPr spc="95" dirty="0"/>
              <a:t>gene</a:t>
            </a:r>
            <a:r>
              <a:rPr spc="-20" dirty="0"/>
              <a:t> </a:t>
            </a:r>
            <a:r>
              <a:rPr spc="140" dirty="0"/>
              <a:t>expression</a:t>
            </a:r>
          </a:p>
        </p:txBody>
      </p:sp>
      <p:grpSp>
        <p:nvGrpSpPr>
          <p:cNvPr id="13" name="object 13"/>
          <p:cNvGrpSpPr/>
          <p:nvPr/>
        </p:nvGrpSpPr>
        <p:grpSpPr>
          <a:xfrm>
            <a:off x="0" y="230504"/>
            <a:ext cx="12192000" cy="1323975"/>
            <a:chOff x="0" y="230504"/>
            <a:chExt cx="12192000" cy="1323975"/>
          </a:xfrm>
        </p:grpSpPr>
        <p:sp>
          <p:nvSpPr>
            <p:cNvPr id="14" name="object 14"/>
            <p:cNvSpPr/>
            <p:nvPr/>
          </p:nvSpPr>
          <p:spPr>
            <a:xfrm>
              <a:off x="0" y="259079"/>
              <a:ext cx="12192000" cy="1266825"/>
            </a:xfrm>
            <a:custGeom>
              <a:avLst/>
              <a:gdLst/>
              <a:ahLst/>
              <a:cxnLst/>
              <a:rect l="l" t="t" r="r" b="b"/>
              <a:pathLst>
                <a:path w="12192000" h="1266825">
                  <a:moveTo>
                    <a:pt x="0" y="1266444"/>
                  </a:moveTo>
                  <a:lnTo>
                    <a:pt x="12191999" y="1266444"/>
                  </a:lnTo>
                </a:path>
                <a:path w="12192000" h="1266825">
                  <a:moveTo>
                    <a:pt x="12191999" y="0"/>
                  </a:moveTo>
                  <a:lnTo>
                    <a:pt x="0" y="0"/>
                  </a:lnTo>
                </a:path>
              </a:pathLst>
            </a:custGeom>
            <a:ln w="57150">
              <a:solidFill>
                <a:srgbClr val="B3A2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81359" y="259079"/>
              <a:ext cx="1266444" cy="1266444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8738743" y="2907672"/>
            <a:ext cx="1962785" cy="701040"/>
            <a:chOff x="8738743" y="2907672"/>
            <a:chExt cx="1962785" cy="701040"/>
          </a:xfrm>
        </p:grpSpPr>
        <p:sp>
          <p:nvSpPr>
            <p:cNvPr id="17" name="object 17"/>
            <p:cNvSpPr/>
            <p:nvPr/>
          </p:nvSpPr>
          <p:spPr>
            <a:xfrm>
              <a:off x="8752664" y="2925318"/>
              <a:ext cx="660400" cy="666115"/>
            </a:xfrm>
            <a:custGeom>
              <a:avLst/>
              <a:gdLst/>
              <a:ahLst/>
              <a:cxnLst/>
              <a:rect l="l" t="t" r="r" b="b"/>
              <a:pathLst>
                <a:path w="660400" h="666114">
                  <a:moveTo>
                    <a:pt x="331137" y="0"/>
                  </a:moveTo>
                  <a:lnTo>
                    <a:pt x="279364" y="5303"/>
                  </a:lnTo>
                  <a:lnTo>
                    <a:pt x="231100" y="15091"/>
                  </a:lnTo>
                  <a:lnTo>
                    <a:pt x="186619" y="29229"/>
                  </a:lnTo>
                  <a:lnTo>
                    <a:pt x="146197" y="47582"/>
                  </a:lnTo>
                  <a:lnTo>
                    <a:pt x="110108" y="70015"/>
                  </a:lnTo>
                  <a:lnTo>
                    <a:pt x="78629" y="96392"/>
                  </a:lnTo>
                  <a:lnTo>
                    <a:pt x="52034" y="126580"/>
                  </a:lnTo>
                  <a:lnTo>
                    <a:pt x="30599" y="160443"/>
                  </a:lnTo>
                  <a:lnTo>
                    <a:pt x="14597" y="197846"/>
                  </a:lnTo>
                  <a:lnTo>
                    <a:pt x="4306" y="238654"/>
                  </a:lnTo>
                  <a:lnTo>
                    <a:pt x="0" y="282732"/>
                  </a:lnTo>
                  <a:lnTo>
                    <a:pt x="1953" y="329946"/>
                  </a:lnTo>
                  <a:lnTo>
                    <a:pt x="8094" y="379904"/>
                  </a:lnTo>
                  <a:lnTo>
                    <a:pt x="19312" y="426776"/>
                  </a:lnTo>
                  <a:lnTo>
                    <a:pt x="35499" y="470261"/>
                  </a:lnTo>
                  <a:lnTo>
                    <a:pt x="56550" y="510055"/>
                  </a:lnTo>
                  <a:lnTo>
                    <a:pt x="82358" y="545856"/>
                  </a:lnTo>
                  <a:lnTo>
                    <a:pt x="112816" y="577362"/>
                  </a:lnTo>
                  <a:lnTo>
                    <a:pt x="147818" y="604272"/>
                  </a:lnTo>
                  <a:lnTo>
                    <a:pt x="187258" y="626282"/>
                  </a:lnTo>
                  <a:lnTo>
                    <a:pt x="231029" y="643090"/>
                  </a:lnTo>
                  <a:lnTo>
                    <a:pt x="279024" y="654394"/>
                  </a:lnTo>
                  <a:lnTo>
                    <a:pt x="331137" y="659892"/>
                  </a:lnTo>
                  <a:lnTo>
                    <a:pt x="373866" y="665519"/>
                  </a:lnTo>
                  <a:lnTo>
                    <a:pt x="414532" y="663276"/>
                  </a:lnTo>
                  <a:lnTo>
                    <a:pt x="452920" y="653718"/>
                  </a:lnTo>
                  <a:lnTo>
                    <a:pt x="488815" y="637398"/>
                  </a:lnTo>
                  <a:lnTo>
                    <a:pt x="522000" y="614872"/>
                  </a:lnTo>
                  <a:lnTo>
                    <a:pt x="552260" y="586692"/>
                  </a:lnTo>
                  <a:lnTo>
                    <a:pt x="579379" y="553414"/>
                  </a:lnTo>
                  <a:lnTo>
                    <a:pt x="603143" y="515591"/>
                  </a:lnTo>
                  <a:lnTo>
                    <a:pt x="623334" y="473779"/>
                  </a:lnTo>
                  <a:lnTo>
                    <a:pt x="639738" y="428531"/>
                  </a:lnTo>
                  <a:lnTo>
                    <a:pt x="652139" y="380402"/>
                  </a:lnTo>
                  <a:lnTo>
                    <a:pt x="660321" y="329946"/>
                  </a:lnTo>
                  <a:lnTo>
                    <a:pt x="655059" y="281364"/>
                  </a:lnTo>
                  <a:lnTo>
                    <a:pt x="644539" y="235124"/>
                  </a:lnTo>
                  <a:lnTo>
                    <a:pt x="628870" y="191685"/>
                  </a:lnTo>
                  <a:lnTo>
                    <a:pt x="608160" y="151504"/>
                  </a:lnTo>
                  <a:lnTo>
                    <a:pt x="582518" y="115040"/>
                  </a:lnTo>
                  <a:lnTo>
                    <a:pt x="552051" y="82752"/>
                  </a:lnTo>
                  <a:lnTo>
                    <a:pt x="516868" y="55098"/>
                  </a:lnTo>
                  <a:lnTo>
                    <a:pt x="477077" y="32538"/>
                  </a:lnTo>
                  <a:lnTo>
                    <a:pt x="432786" y="15529"/>
                  </a:lnTo>
                  <a:lnTo>
                    <a:pt x="384103" y="4530"/>
                  </a:lnTo>
                  <a:lnTo>
                    <a:pt x="331137" y="0"/>
                  </a:lnTo>
                  <a:close/>
                </a:path>
              </a:pathLst>
            </a:custGeom>
            <a:solidFill>
              <a:srgbClr val="002F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754618" y="2923547"/>
              <a:ext cx="658495" cy="661670"/>
            </a:xfrm>
            <a:custGeom>
              <a:avLst/>
              <a:gdLst/>
              <a:ahLst/>
              <a:cxnLst/>
              <a:rect l="l" t="t" r="r" b="b"/>
              <a:pathLst>
                <a:path w="658495" h="661670">
                  <a:moveTo>
                    <a:pt x="0" y="331716"/>
                  </a:moveTo>
                  <a:lnTo>
                    <a:pt x="8983" y="283043"/>
                  </a:lnTo>
                  <a:lnTo>
                    <a:pt x="23227" y="235488"/>
                  </a:lnTo>
                  <a:lnTo>
                    <a:pt x="42374" y="189924"/>
                  </a:lnTo>
                  <a:lnTo>
                    <a:pt x="66066" y="147222"/>
                  </a:lnTo>
                  <a:lnTo>
                    <a:pt x="93947" y="108257"/>
                  </a:lnTo>
                  <a:lnTo>
                    <a:pt x="125659" y="73899"/>
                  </a:lnTo>
                  <a:lnTo>
                    <a:pt x="160845" y="45022"/>
                  </a:lnTo>
                  <a:lnTo>
                    <a:pt x="199148" y="22498"/>
                  </a:lnTo>
                  <a:lnTo>
                    <a:pt x="240210" y="7200"/>
                  </a:lnTo>
                  <a:lnTo>
                    <a:pt x="283674" y="0"/>
                  </a:lnTo>
                  <a:lnTo>
                    <a:pt x="329183" y="1770"/>
                  </a:lnTo>
                  <a:lnTo>
                    <a:pt x="369354" y="4700"/>
                  </a:lnTo>
                  <a:lnTo>
                    <a:pt x="409367" y="15789"/>
                  </a:lnTo>
                  <a:lnTo>
                    <a:pt x="448591" y="34122"/>
                  </a:lnTo>
                  <a:lnTo>
                    <a:pt x="486397" y="58784"/>
                  </a:lnTo>
                  <a:lnTo>
                    <a:pt x="522154" y="88859"/>
                  </a:lnTo>
                  <a:lnTo>
                    <a:pt x="555231" y="123431"/>
                  </a:lnTo>
                  <a:lnTo>
                    <a:pt x="584999" y="161585"/>
                  </a:lnTo>
                  <a:lnTo>
                    <a:pt x="610827" y="202406"/>
                  </a:lnTo>
                  <a:lnTo>
                    <a:pt x="632085" y="244979"/>
                  </a:lnTo>
                  <a:lnTo>
                    <a:pt x="648141" y="288387"/>
                  </a:lnTo>
                  <a:lnTo>
                    <a:pt x="658367" y="331716"/>
                  </a:lnTo>
                  <a:lnTo>
                    <a:pt x="654204" y="376498"/>
                  </a:lnTo>
                  <a:lnTo>
                    <a:pt x="643142" y="421024"/>
                  </a:lnTo>
                  <a:lnTo>
                    <a:pt x="625762" y="464391"/>
                  </a:lnTo>
                  <a:lnTo>
                    <a:pt x="602648" y="505701"/>
                  </a:lnTo>
                  <a:lnTo>
                    <a:pt x="574381" y="544054"/>
                  </a:lnTo>
                  <a:lnTo>
                    <a:pt x="541544" y="578549"/>
                  </a:lnTo>
                  <a:lnTo>
                    <a:pt x="504719" y="608286"/>
                  </a:lnTo>
                  <a:lnTo>
                    <a:pt x="464489" y="632366"/>
                  </a:lnTo>
                  <a:lnTo>
                    <a:pt x="421434" y="649889"/>
                  </a:lnTo>
                  <a:lnTo>
                    <a:pt x="376138" y="659954"/>
                  </a:lnTo>
                  <a:lnTo>
                    <a:pt x="329183" y="661662"/>
                  </a:lnTo>
                  <a:lnTo>
                    <a:pt x="285314" y="660718"/>
                  </a:lnTo>
                  <a:lnTo>
                    <a:pt x="242091" y="652017"/>
                  </a:lnTo>
                  <a:lnTo>
                    <a:pt x="200226" y="636207"/>
                  </a:lnTo>
                  <a:lnTo>
                    <a:pt x="160436" y="613937"/>
                  </a:lnTo>
                  <a:lnTo>
                    <a:pt x="123435" y="585857"/>
                  </a:lnTo>
                  <a:lnTo>
                    <a:pt x="89937" y="552616"/>
                  </a:lnTo>
                  <a:lnTo>
                    <a:pt x="60656" y="514862"/>
                  </a:lnTo>
                  <a:lnTo>
                    <a:pt x="36308" y="473247"/>
                  </a:lnTo>
                  <a:lnTo>
                    <a:pt x="17606" y="428418"/>
                  </a:lnTo>
                  <a:lnTo>
                    <a:pt x="5265" y="381024"/>
                  </a:lnTo>
                  <a:lnTo>
                    <a:pt x="0" y="331716"/>
                  </a:lnTo>
                  <a:close/>
                </a:path>
              </a:pathLst>
            </a:custGeom>
            <a:ln w="31750">
              <a:solidFill>
                <a:srgbClr val="002F5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025204" y="2931414"/>
              <a:ext cx="660400" cy="667385"/>
            </a:xfrm>
            <a:custGeom>
              <a:avLst/>
              <a:gdLst/>
              <a:ahLst/>
              <a:cxnLst/>
              <a:rect l="l" t="t" r="r" b="b"/>
              <a:pathLst>
                <a:path w="660400" h="667385">
                  <a:moveTo>
                    <a:pt x="331137" y="0"/>
                  </a:moveTo>
                  <a:lnTo>
                    <a:pt x="279364" y="5308"/>
                  </a:lnTo>
                  <a:lnTo>
                    <a:pt x="231100" y="15112"/>
                  </a:lnTo>
                  <a:lnTo>
                    <a:pt x="186619" y="29277"/>
                  </a:lnTo>
                  <a:lnTo>
                    <a:pt x="146197" y="47667"/>
                  </a:lnTo>
                  <a:lnTo>
                    <a:pt x="110109" y="70147"/>
                  </a:lnTo>
                  <a:lnTo>
                    <a:pt x="78629" y="96583"/>
                  </a:lnTo>
                  <a:lnTo>
                    <a:pt x="52034" y="126839"/>
                  </a:lnTo>
                  <a:lnTo>
                    <a:pt x="30599" y="160782"/>
                  </a:lnTo>
                  <a:lnTo>
                    <a:pt x="14597" y="198274"/>
                  </a:lnTo>
                  <a:lnTo>
                    <a:pt x="4306" y="239183"/>
                  </a:lnTo>
                  <a:lnTo>
                    <a:pt x="0" y="283372"/>
                  </a:lnTo>
                  <a:lnTo>
                    <a:pt x="1953" y="330708"/>
                  </a:lnTo>
                  <a:lnTo>
                    <a:pt x="8094" y="380795"/>
                  </a:lnTo>
                  <a:lnTo>
                    <a:pt x="19312" y="427780"/>
                  </a:lnTo>
                  <a:lnTo>
                    <a:pt x="35499" y="471361"/>
                  </a:lnTo>
                  <a:lnTo>
                    <a:pt x="56550" y="511238"/>
                  </a:lnTo>
                  <a:lnTo>
                    <a:pt x="82358" y="547110"/>
                  </a:lnTo>
                  <a:lnTo>
                    <a:pt x="112816" y="578678"/>
                  </a:lnTo>
                  <a:lnTo>
                    <a:pt x="147818" y="605639"/>
                  </a:lnTo>
                  <a:lnTo>
                    <a:pt x="187258" y="627694"/>
                  </a:lnTo>
                  <a:lnTo>
                    <a:pt x="231029" y="644542"/>
                  </a:lnTo>
                  <a:lnTo>
                    <a:pt x="279024" y="655883"/>
                  </a:lnTo>
                  <a:lnTo>
                    <a:pt x="331137" y="661415"/>
                  </a:lnTo>
                  <a:lnTo>
                    <a:pt x="373866" y="667064"/>
                  </a:lnTo>
                  <a:lnTo>
                    <a:pt x="414532" y="664823"/>
                  </a:lnTo>
                  <a:lnTo>
                    <a:pt x="452920" y="655248"/>
                  </a:lnTo>
                  <a:lnTo>
                    <a:pt x="488815" y="638894"/>
                  </a:lnTo>
                  <a:lnTo>
                    <a:pt x="522000" y="616317"/>
                  </a:lnTo>
                  <a:lnTo>
                    <a:pt x="552260" y="588073"/>
                  </a:lnTo>
                  <a:lnTo>
                    <a:pt x="579379" y="554717"/>
                  </a:lnTo>
                  <a:lnTo>
                    <a:pt x="603143" y="516805"/>
                  </a:lnTo>
                  <a:lnTo>
                    <a:pt x="623334" y="474892"/>
                  </a:lnTo>
                  <a:lnTo>
                    <a:pt x="639738" y="429535"/>
                  </a:lnTo>
                  <a:lnTo>
                    <a:pt x="652139" y="381288"/>
                  </a:lnTo>
                  <a:lnTo>
                    <a:pt x="660321" y="330708"/>
                  </a:lnTo>
                  <a:lnTo>
                    <a:pt x="655059" y="281994"/>
                  </a:lnTo>
                  <a:lnTo>
                    <a:pt x="644539" y="235634"/>
                  </a:lnTo>
                  <a:lnTo>
                    <a:pt x="628870" y="192088"/>
                  </a:lnTo>
                  <a:lnTo>
                    <a:pt x="608160" y="151812"/>
                  </a:lnTo>
                  <a:lnTo>
                    <a:pt x="582518" y="115266"/>
                  </a:lnTo>
                  <a:lnTo>
                    <a:pt x="552051" y="82909"/>
                  </a:lnTo>
                  <a:lnTo>
                    <a:pt x="516868" y="55199"/>
                  </a:lnTo>
                  <a:lnTo>
                    <a:pt x="477077" y="32594"/>
                  </a:lnTo>
                  <a:lnTo>
                    <a:pt x="432786" y="15554"/>
                  </a:lnTo>
                  <a:lnTo>
                    <a:pt x="384103" y="4536"/>
                  </a:lnTo>
                  <a:lnTo>
                    <a:pt x="331137" y="0"/>
                  </a:lnTo>
                  <a:close/>
                </a:path>
              </a:pathLst>
            </a:custGeom>
            <a:solidFill>
              <a:srgbClr val="B3A2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027158" y="2929621"/>
              <a:ext cx="658495" cy="663575"/>
            </a:xfrm>
            <a:custGeom>
              <a:avLst/>
              <a:gdLst/>
              <a:ahLst/>
              <a:cxnLst/>
              <a:rect l="l" t="t" r="r" b="b"/>
              <a:pathLst>
                <a:path w="658495" h="663575">
                  <a:moveTo>
                    <a:pt x="0" y="332500"/>
                  </a:moveTo>
                  <a:lnTo>
                    <a:pt x="8983" y="283692"/>
                  </a:lnTo>
                  <a:lnTo>
                    <a:pt x="23227" y="236010"/>
                  </a:lnTo>
                  <a:lnTo>
                    <a:pt x="42374" y="190328"/>
                  </a:lnTo>
                  <a:lnTo>
                    <a:pt x="66066" y="147521"/>
                  </a:lnTo>
                  <a:lnTo>
                    <a:pt x="93947" y="108463"/>
                  </a:lnTo>
                  <a:lnTo>
                    <a:pt x="125659" y="74027"/>
                  </a:lnTo>
                  <a:lnTo>
                    <a:pt x="160845" y="45089"/>
                  </a:lnTo>
                  <a:lnTo>
                    <a:pt x="199148" y="22522"/>
                  </a:lnTo>
                  <a:lnTo>
                    <a:pt x="240210" y="7201"/>
                  </a:lnTo>
                  <a:lnTo>
                    <a:pt x="283674" y="0"/>
                  </a:lnTo>
                  <a:lnTo>
                    <a:pt x="329184" y="1792"/>
                  </a:lnTo>
                  <a:lnTo>
                    <a:pt x="369354" y="4731"/>
                  </a:lnTo>
                  <a:lnTo>
                    <a:pt x="409367" y="15847"/>
                  </a:lnTo>
                  <a:lnTo>
                    <a:pt x="448591" y="34222"/>
                  </a:lnTo>
                  <a:lnTo>
                    <a:pt x="486397" y="58939"/>
                  </a:lnTo>
                  <a:lnTo>
                    <a:pt x="522154" y="89081"/>
                  </a:lnTo>
                  <a:lnTo>
                    <a:pt x="555231" y="123731"/>
                  </a:lnTo>
                  <a:lnTo>
                    <a:pt x="584999" y="161972"/>
                  </a:lnTo>
                  <a:lnTo>
                    <a:pt x="610827" y="202887"/>
                  </a:lnTo>
                  <a:lnTo>
                    <a:pt x="632085" y="245558"/>
                  </a:lnTo>
                  <a:lnTo>
                    <a:pt x="648141" y="289068"/>
                  </a:lnTo>
                  <a:lnTo>
                    <a:pt x="658368" y="332500"/>
                  </a:lnTo>
                  <a:lnTo>
                    <a:pt x="654204" y="377389"/>
                  </a:lnTo>
                  <a:lnTo>
                    <a:pt x="643142" y="422024"/>
                  </a:lnTo>
                  <a:lnTo>
                    <a:pt x="625762" y="465500"/>
                  </a:lnTo>
                  <a:lnTo>
                    <a:pt x="602648" y="506915"/>
                  </a:lnTo>
                  <a:lnTo>
                    <a:pt x="574381" y="545365"/>
                  </a:lnTo>
                  <a:lnTo>
                    <a:pt x="541544" y="579946"/>
                  </a:lnTo>
                  <a:lnTo>
                    <a:pt x="504719" y="609756"/>
                  </a:lnTo>
                  <a:lnTo>
                    <a:pt x="464489" y="633890"/>
                  </a:lnTo>
                  <a:lnTo>
                    <a:pt x="421434" y="651446"/>
                  </a:lnTo>
                  <a:lnTo>
                    <a:pt x="376138" y="661520"/>
                  </a:lnTo>
                  <a:lnTo>
                    <a:pt x="329184" y="663208"/>
                  </a:lnTo>
                  <a:lnTo>
                    <a:pt x="285314" y="662284"/>
                  </a:lnTo>
                  <a:lnTo>
                    <a:pt x="242091" y="653574"/>
                  </a:lnTo>
                  <a:lnTo>
                    <a:pt x="200226" y="637731"/>
                  </a:lnTo>
                  <a:lnTo>
                    <a:pt x="160436" y="615406"/>
                  </a:lnTo>
                  <a:lnTo>
                    <a:pt x="123435" y="587254"/>
                  </a:lnTo>
                  <a:lnTo>
                    <a:pt x="89937" y="553927"/>
                  </a:lnTo>
                  <a:lnTo>
                    <a:pt x="60656" y="516076"/>
                  </a:lnTo>
                  <a:lnTo>
                    <a:pt x="36308" y="474356"/>
                  </a:lnTo>
                  <a:lnTo>
                    <a:pt x="17606" y="429418"/>
                  </a:lnTo>
                  <a:lnTo>
                    <a:pt x="5265" y="381915"/>
                  </a:lnTo>
                  <a:lnTo>
                    <a:pt x="0" y="332500"/>
                  </a:lnTo>
                  <a:close/>
                </a:path>
              </a:pathLst>
            </a:custGeom>
            <a:ln w="31749">
              <a:solidFill>
                <a:srgbClr val="002F5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8504935" y="2304364"/>
            <a:ext cx="1958975" cy="1179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</a:tabLst>
            </a:pPr>
            <a:r>
              <a:rPr sz="2400" spc="-10" dirty="0">
                <a:solidFill>
                  <a:srgbClr val="002F56"/>
                </a:solidFill>
                <a:latin typeface="Calibri"/>
                <a:cs typeface="Calibri"/>
              </a:rPr>
              <a:t>Repression:</a:t>
            </a:r>
            <a:endParaRPr sz="2400">
              <a:latin typeface="Calibri"/>
              <a:cs typeface="Calibri"/>
            </a:endParaRPr>
          </a:p>
          <a:p>
            <a:pPr marL="464184">
              <a:lnSpc>
                <a:spcPct val="100000"/>
              </a:lnSpc>
              <a:spcBef>
                <a:spcPts val="2360"/>
              </a:spcBef>
              <a:tabLst>
                <a:tab pos="1746885" algn="l"/>
              </a:tabLst>
            </a:pPr>
            <a:r>
              <a:rPr sz="3200" spc="-5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3200" spc="-50" dirty="0">
                <a:solidFill>
                  <a:srgbClr val="002F56"/>
                </a:solidFill>
                <a:latin typeface="Calibri"/>
                <a:cs typeface="Calibri"/>
              </a:rPr>
              <a:t>Y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434321" y="3089910"/>
            <a:ext cx="518159" cy="327025"/>
          </a:xfrm>
          <a:custGeom>
            <a:avLst/>
            <a:gdLst/>
            <a:ahLst/>
            <a:cxnLst/>
            <a:rect l="l" t="t" r="r" b="b"/>
            <a:pathLst>
              <a:path w="518159" h="327025">
                <a:moveTo>
                  <a:pt x="0" y="152400"/>
                </a:moveTo>
                <a:lnTo>
                  <a:pt x="504825" y="152400"/>
                </a:lnTo>
              </a:path>
              <a:path w="518159" h="327025">
                <a:moveTo>
                  <a:pt x="518159" y="0"/>
                </a:moveTo>
                <a:lnTo>
                  <a:pt x="518159" y="327025"/>
                </a:lnTo>
              </a:path>
            </a:pathLst>
          </a:custGeom>
          <a:ln w="31750">
            <a:solidFill>
              <a:srgbClr val="002F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48462" y="4296536"/>
            <a:ext cx="11156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Cambria Math"/>
                <a:cs typeface="Cambria Math"/>
              </a:rPr>
              <a:t>𝐹(𝑥)</a:t>
            </a:r>
            <a:r>
              <a:rPr sz="2800" spc="285" dirty="0">
                <a:latin typeface="Cambria Math"/>
                <a:cs typeface="Cambria Math"/>
              </a:rPr>
              <a:t> </a:t>
            </a:r>
            <a:r>
              <a:rPr sz="2800" spc="-50" dirty="0">
                <a:latin typeface="Cambria Math"/>
                <a:cs typeface="Cambria Math"/>
              </a:rPr>
              <a:t>=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649857" y="4550536"/>
            <a:ext cx="1277620" cy="22860"/>
          </a:xfrm>
          <a:custGeom>
            <a:avLst/>
            <a:gdLst/>
            <a:ahLst/>
            <a:cxnLst/>
            <a:rect l="l" t="t" r="r" b="b"/>
            <a:pathLst>
              <a:path w="1277620" h="22860">
                <a:moveTo>
                  <a:pt x="1277112" y="0"/>
                </a:moveTo>
                <a:lnTo>
                  <a:pt x="0" y="0"/>
                </a:lnTo>
                <a:lnTo>
                  <a:pt x="0" y="22860"/>
                </a:lnTo>
                <a:lnTo>
                  <a:pt x="1277112" y="22860"/>
                </a:lnTo>
                <a:lnTo>
                  <a:pt x="1277112" y="0"/>
                </a:lnTo>
                <a:close/>
              </a:path>
            </a:pathLst>
          </a:custGeom>
          <a:solidFill>
            <a:srgbClr val="8369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664461" y="3947635"/>
            <a:ext cx="1304925" cy="103822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R="59055" algn="ctr">
              <a:lnSpc>
                <a:spcPct val="100000"/>
              </a:lnSpc>
              <a:spcBef>
                <a:spcPts val="730"/>
              </a:spcBef>
            </a:pPr>
            <a:r>
              <a:rPr sz="2800" spc="-25" dirty="0">
                <a:latin typeface="Cambria Math"/>
                <a:cs typeface="Cambria Math"/>
              </a:rPr>
              <a:t>𝛽𝑥</a:t>
            </a:r>
            <a:endParaRPr sz="2800">
              <a:latin typeface="Cambria Math"/>
              <a:cs typeface="Cambria Math"/>
            </a:endParaRPr>
          </a:p>
          <a:p>
            <a:pPr marL="12700" algn="ctr">
              <a:lnSpc>
                <a:spcPct val="100000"/>
              </a:lnSpc>
              <a:spcBef>
                <a:spcPts val="625"/>
              </a:spcBef>
              <a:tabLst>
                <a:tab pos="1013460" algn="l"/>
              </a:tabLst>
            </a:pPr>
            <a:r>
              <a:rPr sz="2800" dirty="0">
                <a:latin typeface="Cambria Math"/>
                <a:cs typeface="Cambria Math"/>
              </a:rPr>
              <a:t>𝐾</a:t>
            </a:r>
            <a:r>
              <a:rPr sz="2775" baseline="-21021" dirty="0">
                <a:latin typeface="Cambria Math"/>
                <a:cs typeface="Cambria Math"/>
              </a:rPr>
              <a:t>𝐷</a:t>
            </a:r>
            <a:r>
              <a:rPr sz="2775" spc="412" baseline="-21021" dirty="0">
                <a:latin typeface="Cambria Math"/>
                <a:cs typeface="Cambria Math"/>
              </a:rPr>
              <a:t> </a:t>
            </a:r>
            <a:r>
              <a:rPr sz="2800" spc="-50" dirty="0">
                <a:latin typeface="Cambria Math"/>
                <a:cs typeface="Cambria Math"/>
              </a:rPr>
              <a:t>+</a:t>
            </a:r>
            <a:r>
              <a:rPr sz="2800" dirty="0">
                <a:latin typeface="Cambria Math"/>
                <a:cs typeface="Cambria Math"/>
              </a:rPr>
              <a:t>	</a:t>
            </a:r>
            <a:r>
              <a:rPr sz="2800" spc="-60" dirty="0">
                <a:latin typeface="Cambria Math"/>
                <a:cs typeface="Cambria Math"/>
              </a:rPr>
              <a:t>𝑥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439657" y="4296536"/>
            <a:ext cx="11156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Cambria Math"/>
                <a:cs typeface="Cambria Math"/>
              </a:rPr>
              <a:t>𝐹(𝑥)</a:t>
            </a:r>
            <a:r>
              <a:rPr sz="2800" spc="290" dirty="0">
                <a:latin typeface="Cambria Math"/>
                <a:cs typeface="Cambria Math"/>
              </a:rPr>
              <a:t> </a:t>
            </a:r>
            <a:r>
              <a:rPr sz="2800" spc="-50" dirty="0">
                <a:latin typeface="Cambria Math"/>
                <a:cs typeface="Cambria Math"/>
              </a:rPr>
              <a:t>=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9640061" y="4550536"/>
            <a:ext cx="1277620" cy="22860"/>
          </a:xfrm>
          <a:custGeom>
            <a:avLst/>
            <a:gdLst/>
            <a:ahLst/>
            <a:cxnLst/>
            <a:rect l="l" t="t" r="r" b="b"/>
            <a:pathLst>
              <a:path w="1277620" h="22860">
                <a:moveTo>
                  <a:pt x="1277112" y="0"/>
                </a:moveTo>
                <a:lnTo>
                  <a:pt x="0" y="0"/>
                </a:lnTo>
                <a:lnTo>
                  <a:pt x="0" y="22860"/>
                </a:lnTo>
                <a:lnTo>
                  <a:pt x="1277112" y="22860"/>
                </a:lnTo>
                <a:lnTo>
                  <a:pt x="1277112" y="0"/>
                </a:lnTo>
                <a:close/>
              </a:path>
            </a:pathLst>
          </a:custGeom>
          <a:solidFill>
            <a:srgbClr val="8369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0153015" y="4027754"/>
            <a:ext cx="2413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0" dirty="0">
                <a:latin typeface="Cambria Math"/>
                <a:cs typeface="Cambria Math"/>
              </a:rPr>
              <a:t>𝛽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668382" y="4534280"/>
            <a:ext cx="12795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1051560" algn="l"/>
              </a:tabLst>
            </a:pPr>
            <a:r>
              <a:rPr sz="2800" dirty="0">
                <a:latin typeface="Cambria Math"/>
                <a:cs typeface="Cambria Math"/>
              </a:rPr>
              <a:t>𝐾</a:t>
            </a:r>
            <a:r>
              <a:rPr sz="2775" baseline="-21021" dirty="0">
                <a:latin typeface="Cambria Math"/>
                <a:cs typeface="Cambria Math"/>
              </a:rPr>
              <a:t>𝐷</a:t>
            </a:r>
            <a:r>
              <a:rPr sz="2775" spc="412" baseline="-21021" dirty="0">
                <a:latin typeface="Cambria Math"/>
                <a:cs typeface="Cambria Math"/>
              </a:rPr>
              <a:t> </a:t>
            </a:r>
            <a:r>
              <a:rPr sz="2800" spc="-50" dirty="0">
                <a:latin typeface="Cambria Math"/>
                <a:cs typeface="Cambria Math"/>
              </a:rPr>
              <a:t>+</a:t>
            </a:r>
            <a:r>
              <a:rPr sz="2800" dirty="0">
                <a:latin typeface="Cambria Math"/>
                <a:cs typeface="Cambria Math"/>
              </a:rPr>
              <a:t>	</a:t>
            </a:r>
            <a:r>
              <a:rPr sz="2800" spc="-60" dirty="0">
                <a:latin typeface="Cambria Math"/>
                <a:cs typeface="Cambria Math"/>
              </a:rPr>
              <a:t>𝑥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716015" y="2759710"/>
            <a:ext cx="9258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1280" marR="5080" indent="-685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libri"/>
                <a:cs typeface="Calibri"/>
              </a:rPr>
              <a:t>Repression </a:t>
            </a:r>
            <a:r>
              <a:rPr sz="1600" spc="-10" dirty="0">
                <a:latin typeface="Calibri"/>
                <a:cs typeface="Calibri"/>
              </a:rPr>
              <a:t>Activation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250435" y="3651692"/>
            <a:ext cx="254000" cy="11353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dirty="0">
                <a:latin typeface="Calibri"/>
                <a:cs typeface="Calibri"/>
              </a:rPr>
              <a:t>F(x)</a:t>
            </a:r>
            <a:r>
              <a:rPr sz="1800" spc="4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(nM/h)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676138" y="5735218"/>
            <a:ext cx="735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7970" algn="l"/>
              </a:tabLst>
            </a:pPr>
            <a:r>
              <a:rPr sz="1800" spc="-50" dirty="0">
                <a:latin typeface="Calibri"/>
                <a:cs typeface="Calibri"/>
              </a:rPr>
              <a:t>x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1800" spc="-20" dirty="0">
                <a:latin typeface="Calibri"/>
                <a:cs typeface="Calibri"/>
              </a:rPr>
              <a:t>(nM)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068061" y="4059173"/>
            <a:ext cx="0" cy="1481455"/>
          </a:xfrm>
          <a:custGeom>
            <a:avLst/>
            <a:gdLst/>
            <a:ahLst/>
            <a:cxnLst/>
            <a:rect l="l" t="t" r="r" b="b"/>
            <a:pathLst>
              <a:path h="1481454">
                <a:moveTo>
                  <a:pt x="0" y="0"/>
                </a:moveTo>
                <a:lnTo>
                  <a:pt x="0" y="1481073"/>
                </a:lnTo>
              </a:path>
            </a:pathLst>
          </a:custGeom>
          <a:ln w="2540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987797" y="5559349"/>
            <a:ext cx="342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mbria Math"/>
                <a:cs typeface="Cambria Math"/>
              </a:rPr>
              <a:t>𝐾</a:t>
            </a:r>
            <a:r>
              <a:rPr sz="1800" spc="-37" baseline="-20833" dirty="0">
                <a:latin typeface="Cambria Math"/>
                <a:cs typeface="Cambria Math"/>
              </a:rPr>
              <a:t>𝐷</a:t>
            </a:r>
            <a:endParaRPr sz="1800" baseline="-20833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565" y="445134"/>
            <a:ext cx="99695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Cell</a:t>
            </a:r>
            <a:r>
              <a:rPr spc="-200" dirty="0"/>
              <a:t> </a:t>
            </a:r>
            <a:r>
              <a:rPr lang="en-US" spc="75" dirty="0"/>
              <a:t>Information Processing</a:t>
            </a:r>
            <a:endParaRPr spc="75" dirty="0"/>
          </a:p>
        </p:txBody>
      </p:sp>
      <p:grpSp>
        <p:nvGrpSpPr>
          <p:cNvPr id="6" name="object 6"/>
          <p:cNvGrpSpPr/>
          <p:nvPr/>
        </p:nvGrpSpPr>
        <p:grpSpPr>
          <a:xfrm>
            <a:off x="5217359" y="2333787"/>
            <a:ext cx="1184275" cy="1370330"/>
            <a:chOff x="5217359" y="2333787"/>
            <a:chExt cx="1184275" cy="137033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45934" y="2362362"/>
              <a:ext cx="1126944" cy="131269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245934" y="2362362"/>
              <a:ext cx="1127125" cy="1313180"/>
            </a:xfrm>
            <a:custGeom>
              <a:avLst/>
              <a:gdLst/>
              <a:ahLst/>
              <a:cxnLst/>
              <a:rect l="l" t="t" r="r" b="b"/>
              <a:pathLst>
                <a:path w="1127125" h="1313179">
                  <a:moveTo>
                    <a:pt x="1063552" y="575400"/>
                  </a:moveTo>
                  <a:lnTo>
                    <a:pt x="1087103" y="535484"/>
                  </a:lnTo>
                  <a:lnTo>
                    <a:pt x="1105126" y="493897"/>
                  </a:lnTo>
                  <a:lnTo>
                    <a:pt x="1117711" y="451119"/>
                  </a:lnTo>
                  <a:lnTo>
                    <a:pt x="1124953" y="407629"/>
                  </a:lnTo>
                  <a:lnTo>
                    <a:pt x="1126944" y="363906"/>
                  </a:lnTo>
                  <a:lnTo>
                    <a:pt x="1123777" y="320432"/>
                  </a:lnTo>
                  <a:lnTo>
                    <a:pt x="1115546" y="277685"/>
                  </a:lnTo>
                  <a:lnTo>
                    <a:pt x="1102342" y="236144"/>
                  </a:lnTo>
                  <a:lnTo>
                    <a:pt x="1084260" y="196291"/>
                  </a:lnTo>
                  <a:lnTo>
                    <a:pt x="1061391" y="158603"/>
                  </a:lnTo>
                  <a:lnTo>
                    <a:pt x="1033830" y="123562"/>
                  </a:lnTo>
                  <a:lnTo>
                    <a:pt x="1001668" y="91647"/>
                  </a:lnTo>
                  <a:lnTo>
                    <a:pt x="965000" y="63336"/>
                  </a:lnTo>
                  <a:lnTo>
                    <a:pt x="925084" y="39810"/>
                  </a:lnTo>
                  <a:lnTo>
                    <a:pt x="883497" y="21804"/>
                  </a:lnTo>
                  <a:lnTo>
                    <a:pt x="840718" y="9229"/>
                  </a:lnTo>
                  <a:lnTo>
                    <a:pt x="797228" y="1991"/>
                  </a:lnTo>
                  <a:lnTo>
                    <a:pt x="753506" y="0"/>
                  </a:lnTo>
                  <a:lnTo>
                    <a:pt x="710031" y="3162"/>
                  </a:lnTo>
                  <a:lnTo>
                    <a:pt x="667284" y="11386"/>
                  </a:lnTo>
                  <a:lnTo>
                    <a:pt x="625744" y="24581"/>
                  </a:lnTo>
                  <a:lnTo>
                    <a:pt x="585890" y="42653"/>
                  </a:lnTo>
                  <a:lnTo>
                    <a:pt x="548203" y="65512"/>
                  </a:lnTo>
                  <a:lnTo>
                    <a:pt x="513161" y="93066"/>
                  </a:lnTo>
                  <a:lnTo>
                    <a:pt x="481246" y="125222"/>
                  </a:lnTo>
                  <a:lnTo>
                    <a:pt x="452936" y="161888"/>
                  </a:lnTo>
                  <a:lnTo>
                    <a:pt x="63427" y="737325"/>
                  </a:lnTo>
                  <a:lnTo>
                    <a:pt x="39873" y="777214"/>
                  </a:lnTo>
                  <a:lnTo>
                    <a:pt x="21845" y="818779"/>
                  </a:lnTo>
                  <a:lnTo>
                    <a:pt x="9251" y="861538"/>
                  </a:lnTo>
                  <a:lnTo>
                    <a:pt x="2000" y="905012"/>
                  </a:lnTo>
                  <a:lnTo>
                    <a:pt x="0" y="948722"/>
                  </a:lnTo>
                  <a:lnTo>
                    <a:pt x="3157" y="992187"/>
                  </a:lnTo>
                  <a:lnTo>
                    <a:pt x="11382" y="1034927"/>
                  </a:lnTo>
                  <a:lnTo>
                    <a:pt x="24581" y="1076462"/>
                  </a:lnTo>
                  <a:lnTo>
                    <a:pt x="42662" y="1116312"/>
                  </a:lnTo>
                  <a:lnTo>
                    <a:pt x="65535" y="1153997"/>
                  </a:lnTo>
                  <a:lnTo>
                    <a:pt x="93106" y="1189037"/>
                  </a:lnTo>
                  <a:lnTo>
                    <a:pt x="125285" y="1220952"/>
                  </a:lnTo>
                  <a:lnTo>
                    <a:pt x="161979" y="1249262"/>
                  </a:lnTo>
                  <a:lnTo>
                    <a:pt x="201868" y="1272816"/>
                  </a:lnTo>
                  <a:lnTo>
                    <a:pt x="243432" y="1290844"/>
                  </a:lnTo>
                  <a:lnTo>
                    <a:pt x="286191" y="1303438"/>
                  </a:lnTo>
                  <a:lnTo>
                    <a:pt x="329666" y="1310689"/>
                  </a:lnTo>
                  <a:lnTo>
                    <a:pt x="373375" y="1312690"/>
                  </a:lnTo>
                  <a:lnTo>
                    <a:pt x="416840" y="1309532"/>
                  </a:lnTo>
                  <a:lnTo>
                    <a:pt x="459580" y="1301308"/>
                  </a:lnTo>
                  <a:lnTo>
                    <a:pt x="501115" y="1288109"/>
                  </a:lnTo>
                  <a:lnTo>
                    <a:pt x="540965" y="1270027"/>
                  </a:lnTo>
                  <a:lnTo>
                    <a:pt x="578650" y="1247154"/>
                  </a:lnTo>
                  <a:lnTo>
                    <a:pt x="613690" y="1219583"/>
                  </a:lnTo>
                  <a:lnTo>
                    <a:pt x="645606" y="1187404"/>
                  </a:lnTo>
                  <a:lnTo>
                    <a:pt x="673916" y="1150710"/>
                  </a:lnTo>
                  <a:lnTo>
                    <a:pt x="1063552" y="575400"/>
                  </a:lnTo>
                  <a:close/>
                </a:path>
              </a:pathLst>
            </a:custGeom>
            <a:ln w="57150">
              <a:solidFill>
                <a:srgbClr val="B3A2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6791325" y="2772536"/>
            <a:ext cx="4881245" cy="4018915"/>
            <a:chOff x="6791325" y="2772536"/>
            <a:chExt cx="4881245" cy="4018915"/>
          </a:xfrm>
        </p:grpSpPr>
        <p:sp>
          <p:nvSpPr>
            <p:cNvPr id="10" name="object 10"/>
            <p:cNvSpPr/>
            <p:nvPr/>
          </p:nvSpPr>
          <p:spPr>
            <a:xfrm>
              <a:off x="6819900" y="2801111"/>
              <a:ext cx="905510" cy="771525"/>
            </a:xfrm>
            <a:custGeom>
              <a:avLst/>
              <a:gdLst/>
              <a:ahLst/>
              <a:cxnLst/>
              <a:rect l="l" t="t" r="r" b="b"/>
              <a:pathLst>
                <a:path w="905509" h="771525">
                  <a:moveTo>
                    <a:pt x="0" y="192786"/>
                  </a:moveTo>
                  <a:lnTo>
                    <a:pt x="519683" y="192786"/>
                  </a:lnTo>
                  <a:lnTo>
                    <a:pt x="519683" y="0"/>
                  </a:lnTo>
                  <a:lnTo>
                    <a:pt x="905255" y="385572"/>
                  </a:lnTo>
                  <a:lnTo>
                    <a:pt x="519683" y="771143"/>
                  </a:lnTo>
                  <a:lnTo>
                    <a:pt x="519683" y="578358"/>
                  </a:lnTo>
                  <a:lnTo>
                    <a:pt x="0" y="578358"/>
                  </a:lnTo>
                  <a:lnTo>
                    <a:pt x="0" y="192786"/>
                  </a:lnTo>
                  <a:close/>
                </a:path>
              </a:pathLst>
            </a:custGeom>
            <a:ln w="57150">
              <a:solidFill>
                <a:srgbClr val="002F5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604760" y="3622547"/>
              <a:ext cx="4067810" cy="3168650"/>
            </a:xfrm>
            <a:custGeom>
              <a:avLst/>
              <a:gdLst/>
              <a:ahLst/>
              <a:cxnLst/>
              <a:rect l="l" t="t" r="r" b="b"/>
              <a:pathLst>
                <a:path w="4067809" h="3168650">
                  <a:moveTo>
                    <a:pt x="3539490" y="0"/>
                  </a:moveTo>
                  <a:lnTo>
                    <a:pt x="528066" y="0"/>
                  </a:lnTo>
                  <a:lnTo>
                    <a:pt x="480008" y="2158"/>
                  </a:lnTo>
                  <a:lnTo>
                    <a:pt x="433158" y="8509"/>
                  </a:lnTo>
                  <a:lnTo>
                    <a:pt x="387702" y="18866"/>
                  </a:lnTo>
                  <a:lnTo>
                    <a:pt x="343827" y="33042"/>
                  </a:lnTo>
                  <a:lnTo>
                    <a:pt x="301718" y="50852"/>
                  </a:lnTo>
                  <a:lnTo>
                    <a:pt x="261563" y="72107"/>
                  </a:lnTo>
                  <a:lnTo>
                    <a:pt x="223548" y="96622"/>
                  </a:lnTo>
                  <a:lnTo>
                    <a:pt x="187860" y="124211"/>
                  </a:lnTo>
                  <a:lnTo>
                    <a:pt x="154685" y="154686"/>
                  </a:lnTo>
                  <a:lnTo>
                    <a:pt x="124211" y="187860"/>
                  </a:lnTo>
                  <a:lnTo>
                    <a:pt x="96622" y="223548"/>
                  </a:lnTo>
                  <a:lnTo>
                    <a:pt x="72107" y="261563"/>
                  </a:lnTo>
                  <a:lnTo>
                    <a:pt x="50852" y="301718"/>
                  </a:lnTo>
                  <a:lnTo>
                    <a:pt x="33042" y="343827"/>
                  </a:lnTo>
                  <a:lnTo>
                    <a:pt x="18866" y="387702"/>
                  </a:lnTo>
                  <a:lnTo>
                    <a:pt x="8509" y="433158"/>
                  </a:lnTo>
                  <a:lnTo>
                    <a:pt x="2158" y="480008"/>
                  </a:lnTo>
                  <a:lnTo>
                    <a:pt x="0" y="528065"/>
                  </a:lnTo>
                  <a:lnTo>
                    <a:pt x="0" y="2640329"/>
                  </a:lnTo>
                  <a:lnTo>
                    <a:pt x="2158" y="2688396"/>
                  </a:lnTo>
                  <a:lnTo>
                    <a:pt x="8509" y="2735254"/>
                  </a:lnTo>
                  <a:lnTo>
                    <a:pt x="18866" y="2780716"/>
                  </a:lnTo>
                  <a:lnTo>
                    <a:pt x="33042" y="2824596"/>
                  </a:lnTo>
                  <a:lnTo>
                    <a:pt x="50852" y="2866708"/>
                  </a:lnTo>
                  <a:lnTo>
                    <a:pt x="72107" y="2906865"/>
                  </a:lnTo>
                  <a:lnTo>
                    <a:pt x="96622" y="2944880"/>
                  </a:lnTo>
                  <a:lnTo>
                    <a:pt x="124211" y="2980568"/>
                  </a:lnTo>
                  <a:lnTo>
                    <a:pt x="154685" y="3013742"/>
                  </a:lnTo>
                  <a:lnTo>
                    <a:pt x="187860" y="3044216"/>
                  </a:lnTo>
                  <a:lnTo>
                    <a:pt x="223548" y="3071802"/>
                  </a:lnTo>
                  <a:lnTo>
                    <a:pt x="261563" y="3096315"/>
                  </a:lnTo>
                  <a:lnTo>
                    <a:pt x="301718" y="3117568"/>
                  </a:lnTo>
                  <a:lnTo>
                    <a:pt x="343827" y="3135375"/>
                  </a:lnTo>
                  <a:lnTo>
                    <a:pt x="387702" y="3149550"/>
                  </a:lnTo>
                  <a:lnTo>
                    <a:pt x="433158" y="3159905"/>
                  </a:lnTo>
                  <a:lnTo>
                    <a:pt x="480008" y="3166255"/>
                  </a:lnTo>
                  <a:lnTo>
                    <a:pt x="528066" y="3168413"/>
                  </a:lnTo>
                  <a:lnTo>
                    <a:pt x="3539490" y="3168413"/>
                  </a:lnTo>
                  <a:lnTo>
                    <a:pt x="3587547" y="3166255"/>
                  </a:lnTo>
                  <a:lnTo>
                    <a:pt x="3634397" y="3159905"/>
                  </a:lnTo>
                  <a:lnTo>
                    <a:pt x="3679853" y="3149550"/>
                  </a:lnTo>
                  <a:lnTo>
                    <a:pt x="3723728" y="3135375"/>
                  </a:lnTo>
                  <a:lnTo>
                    <a:pt x="3765837" y="3117568"/>
                  </a:lnTo>
                  <a:lnTo>
                    <a:pt x="3805992" y="3096315"/>
                  </a:lnTo>
                  <a:lnTo>
                    <a:pt x="3844007" y="3071802"/>
                  </a:lnTo>
                  <a:lnTo>
                    <a:pt x="3879695" y="3044216"/>
                  </a:lnTo>
                  <a:lnTo>
                    <a:pt x="3912870" y="3013742"/>
                  </a:lnTo>
                  <a:lnTo>
                    <a:pt x="3943344" y="2980568"/>
                  </a:lnTo>
                  <a:lnTo>
                    <a:pt x="3970933" y="2944880"/>
                  </a:lnTo>
                  <a:lnTo>
                    <a:pt x="3995448" y="2906865"/>
                  </a:lnTo>
                  <a:lnTo>
                    <a:pt x="4016703" y="2866708"/>
                  </a:lnTo>
                  <a:lnTo>
                    <a:pt x="4034513" y="2824596"/>
                  </a:lnTo>
                  <a:lnTo>
                    <a:pt x="4048689" y="2780716"/>
                  </a:lnTo>
                  <a:lnTo>
                    <a:pt x="4059046" y="2735254"/>
                  </a:lnTo>
                  <a:lnTo>
                    <a:pt x="4065397" y="2688396"/>
                  </a:lnTo>
                  <a:lnTo>
                    <a:pt x="4067556" y="2640329"/>
                  </a:lnTo>
                  <a:lnTo>
                    <a:pt x="4067556" y="528065"/>
                  </a:lnTo>
                  <a:lnTo>
                    <a:pt x="4065397" y="480008"/>
                  </a:lnTo>
                  <a:lnTo>
                    <a:pt x="4059046" y="433158"/>
                  </a:lnTo>
                  <a:lnTo>
                    <a:pt x="4048689" y="387702"/>
                  </a:lnTo>
                  <a:lnTo>
                    <a:pt x="4034513" y="343827"/>
                  </a:lnTo>
                  <a:lnTo>
                    <a:pt x="4016703" y="301718"/>
                  </a:lnTo>
                  <a:lnTo>
                    <a:pt x="3995448" y="261563"/>
                  </a:lnTo>
                  <a:lnTo>
                    <a:pt x="3970933" y="223548"/>
                  </a:lnTo>
                  <a:lnTo>
                    <a:pt x="3943344" y="187860"/>
                  </a:lnTo>
                  <a:lnTo>
                    <a:pt x="3912870" y="154686"/>
                  </a:lnTo>
                  <a:lnTo>
                    <a:pt x="3879695" y="124211"/>
                  </a:lnTo>
                  <a:lnTo>
                    <a:pt x="3844007" y="96622"/>
                  </a:lnTo>
                  <a:lnTo>
                    <a:pt x="3805992" y="72107"/>
                  </a:lnTo>
                  <a:lnTo>
                    <a:pt x="3765837" y="50852"/>
                  </a:lnTo>
                  <a:lnTo>
                    <a:pt x="3723728" y="33042"/>
                  </a:lnTo>
                  <a:lnTo>
                    <a:pt x="3679853" y="18866"/>
                  </a:lnTo>
                  <a:lnTo>
                    <a:pt x="3634397" y="8509"/>
                  </a:lnTo>
                  <a:lnTo>
                    <a:pt x="3587547" y="2158"/>
                  </a:lnTo>
                  <a:lnTo>
                    <a:pt x="3539490" y="0"/>
                  </a:lnTo>
                  <a:close/>
                </a:path>
              </a:pathLst>
            </a:custGeom>
            <a:solidFill>
              <a:srgbClr val="B3A2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1837944" y="2757297"/>
            <a:ext cx="2962275" cy="4100829"/>
            <a:chOff x="1837944" y="2757297"/>
            <a:chExt cx="2962275" cy="4100829"/>
          </a:xfrm>
        </p:grpSpPr>
        <p:sp>
          <p:nvSpPr>
            <p:cNvPr id="13" name="object 13"/>
            <p:cNvSpPr/>
            <p:nvPr/>
          </p:nvSpPr>
          <p:spPr>
            <a:xfrm>
              <a:off x="3867911" y="2785872"/>
              <a:ext cx="904240" cy="771525"/>
            </a:xfrm>
            <a:custGeom>
              <a:avLst/>
              <a:gdLst/>
              <a:ahLst/>
              <a:cxnLst/>
              <a:rect l="l" t="t" r="r" b="b"/>
              <a:pathLst>
                <a:path w="904239" h="771525">
                  <a:moveTo>
                    <a:pt x="0" y="192786"/>
                  </a:moveTo>
                  <a:lnTo>
                    <a:pt x="518160" y="192786"/>
                  </a:lnTo>
                  <a:lnTo>
                    <a:pt x="518160" y="0"/>
                  </a:lnTo>
                  <a:lnTo>
                    <a:pt x="903732" y="385572"/>
                  </a:lnTo>
                  <a:lnTo>
                    <a:pt x="518160" y="771143"/>
                  </a:lnTo>
                  <a:lnTo>
                    <a:pt x="518160" y="578357"/>
                  </a:lnTo>
                  <a:lnTo>
                    <a:pt x="0" y="578357"/>
                  </a:lnTo>
                  <a:lnTo>
                    <a:pt x="0" y="192786"/>
                  </a:lnTo>
                  <a:close/>
                </a:path>
              </a:pathLst>
            </a:custGeom>
            <a:ln w="57150">
              <a:solidFill>
                <a:srgbClr val="002F5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37944" y="3622547"/>
              <a:ext cx="2277110" cy="3235960"/>
            </a:xfrm>
            <a:custGeom>
              <a:avLst/>
              <a:gdLst/>
              <a:ahLst/>
              <a:cxnLst/>
              <a:rect l="l" t="t" r="r" b="b"/>
              <a:pathLst>
                <a:path w="2277110" h="3235959">
                  <a:moveTo>
                    <a:pt x="1897380" y="0"/>
                  </a:moveTo>
                  <a:lnTo>
                    <a:pt x="379475" y="0"/>
                  </a:lnTo>
                  <a:lnTo>
                    <a:pt x="331881" y="2957"/>
                  </a:lnTo>
                  <a:lnTo>
                    <a:pt x="286048" y="11591"/>
                  </a:lnTo>
                  <a:lnTo>
                    <a:pt x="242334" y="25546"/>
                  </a:lnTo>
                  <a:lnTo>
                    <a:pt x="201095" y="44467"/>
                  </a:lnTo>
                  <a:lnTo>
                    <a:pt x="162685" y="67997"/>
                  </a:lnTo>
                  <a:lnTo>
                    <a:pt x="127462" y="95781"/>
                  </a:lnTo>
                  <a:lnTo>
                    <a:pt x="95781" y="127462"/>
                  </a:lnTo>
                  <a:lnTo>
                    <a:pt x="67997" y="162685"/>
                  </a:lnTo>
                  <a:lnTo>
                    <a:pt x="44467" y="201095"/>
                  </a:lnTo>
                  <a:lnTo>
                    <a:pt x="25546" y="242334"/>
                  </a:lnTo>
                  <a:lnTo>
                    <a:pt x="11591" y="286048"/>
                  </a:lnTo>
                  <a:lnTo>
                    <a:pt x="2957" y="331881"/>
                  </a:lnTo>
                  <a:lnTo>
                    <a:pt x="0" y="379475"/>
                  </a:lnTo>
                  <a:lnTo>
                    <a:pt x="0" y="2855963"/>
                  </a:lnTo>
                  <a:lnTo>
                    <a:pt x="2957" y="2903566"/>
                  </a:lnTo>
                  <a:lnTo>
                    <a:pt x="11591" y="2949404"/>
                  </a:lnTo>
                  <a:lnTo>
                    <a:pt x="25546" y="2993121"/>
                  </a:lnTo>
                  <a:lnTo>
                    <a:pt x="44467" y="3034363"/>
                  </a:lnTo>
                  <a:lnTo>
                    <a:pt x="67997" y="3072774"/>
                  </a:lnTo>
                  <a:lnTo>
                    <a:pt x="95781" y="3107997"/>
                  </a:lnTo>
                  <a:lnTo>
                    <a:pt x="127462" y="3139678"/>
                  </a:lnTo>
                  <a:lnTo>
                    <a:pt x="162685" y="3167460"/>
                  </a:lnTo>
                  <a:lnTo>
                    <a:pt x="201095" y="3190989"/>
                  </a:lnTo>
                  <a:lnTo>
                    <a:pt x="242334" y="3209908"/>
                  </a:lnTo>
                  <a:lnTo>
                    <a:pt x="286048" y="3223862"/>
                  </a:lnTo>
                  <a:lnTo>
                    <a:pt x="331881" y="3232495"/>
                  </a:lnTo>
                  <a:lnTo>
                    <a:pt x="379475" y="3235452"/>
                  </a:lnTo>
                  <a:lnTo>
                    <a:pt x="1897380" y="3235452"/>
                  </a:lnTo>
                  <a:lnTo>
                    <a:pt x="1944974" y="3232495"/>
                  </a:lnTo>
                  <a:lnTo>
                    <a:pt x="1990807" y="3223862"/>
                  </a:lnTo>
                  <a:lnTo>
                    <a:pt x="2034521" y="3209908"/>
                  </a:lnTo>
                  <a:lnTo>
                    <a:pt x="2075760" y="3190989"/>
                  </a:lnTo>
                  <a:lnTo>
                    <a:pt x="2114170" y="3167460"/>
                  </a:lnTo>
                  <a:lnTo>
                    <a:pt x="2149393" y="3139678"/>
                  </a:lnTo>
                  <a:lnTo>
                    <a:pt x="2181074" y="3107997"/>
                  </a:lnTo>
                  <a:lnTo>
                    <a:pt x="2208858" y="3072774"/>
                  </a:lnTo>
                  <a:lnTo>
                    <a:pt x="2232388" y="3034363"/>
                  </a:lnTo>
                  <a:lnTo>
                    <a:pt x="2251309" y="2993121"/>
                  </a:lnTo>
                  <a:lnTo>
                    <a:pt x="2265264" y="2949404"/>
                  </a:lnTo>
                  <a:lnTo>
                    <a:pt x="2273898" y="2903566"/>
                  </a:lnTo>
                  <a:lnTo>
                    <a:pt x="2276856" y="2855963"/>
                  </a:lnTo>
                  <a:lnTo>
                    <a:pt x="2276856" y="379475"/>
                  </a:lnTo>
                  <a:lnTo>
                    <a:pt x="2273898" y="331881"/>
                  </a:lnTo>
                  <a:lnTo>
                    <a:pt x="2265264" y="286048"/>
                  </a:lnTo>
                  <a:lnTo>
                    <a:pt x="2251309" y="242334"/>
                  </a:lnTo>
                  <a:lnTo>
                    <a:pt x="2232388" y="201095"/>
                  </a:lnTo>
                  <a:lnTo>
                    <a:pt x="2208858" y="162685"/>
                  </a:lnTo>
                  <a:lnTo>
                    <a:pt x="2181074" y="127462"/>
                  </a:lnTo>
                  <a:lnTo>
                    <a:pt x="2149393" y="95781"/>
                  </a:lnTo>
                  <a:lnTo>
                    <a:pt x="2114170" y="67997"/>
                  </a:lnTo>
                  <a:lnTo>
                    <a:pt x="2075760" y="44467"/>
                  </a:lnTo>
                  <a:lnTo>
                    <a:pt x="2034521" y="25546"/>
                  </a:lnTo>
                  <a:lnTo>
                    <a:pt x="1990807" y="11591"/>
                  </a:lnTo>
                  <a:lnTo>
                    <a:pt x="1944974" y="2957"/>
                  </a:lnTo>
                  <a:lnTo>
                    <a:pt x="1897380" y="0"/>
                  </a:lnTo>
                  <a:close/>
                </a:path>
              </a:pathLst>
            </a:custGeom>
            <a:solidFill>
              <a:srgbClr val="B3A2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088260" y="2958846"/>
            <a:ext cx="1931035" cy="3011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6595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002F56"/>
                </a:solidFill>
                <a:latin typeface="Gill Sans MT"/>
                <a:cs typeface="Gill Sans MT"/>
              </a:rPr>
              <a:t>Input</a:t>
            </a:r>
            <a:endParaRPr sz="2400" dirty="0">
              <a:latin typeface="Gill Sans MT"/>
              <a:cs typeface="Gill Sans MT"/>
            </a:endParaRPr>
          </a:p>
          <a:p>
            <a:pPr marL="12700" marR="561340" indent="286385">
              <a:lnSpc>
                <a:spcPct val="150000"/>
              </a:lnSpc>
              <a:spcBef>
                <a:spcPts val="1190"/>
              </a:spcBef>
              <a:buFont typeface="Arial"/>
              <a:buChar char="•"/>
              <a:tabLst>
                <a:tab pos="299085" algn="l"/>
              </a:tabLst>
            </a:pPr>
            <a:r>
              <a:rPr sz="1800" b="1" spc="-10" dirty="0">
                <a:solidFill>
                  <a:srgbClr val="FFFFFF"/>
                </a:solidFill>
                <a:latin typeface="Gill Sans MT"/>
                <a:cs typeface="Gill Sans MT"/>
              </a:rPr>
              <a:t>Signal Nutrient Repellent Antibiotic </a:t>
            </a:r>
            <a:r>
              <a:rPr sz="1800" b="1" spc="-254" dirty="0">
                <a:solidFill>
                  <a:srgbClr val="FFFFFF"/>
                </a:solidFill>
                <a:latin typeface="Gill Sans MT"/>
                <a:cs typeface="Gill Sans MT"/>
              </a:rPr>
              <a:t>DNA</a:t>
            </a:r>
            <a:r>
              <a:rPr sz="1800" b="1" spc="-2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800" b="1" spc="-35" dirty="0">
                <a:solidFill>
                  <a:srgbClr val="FFFFFF"/>
                </a:solidFill>
                <a:latin typeface="Gill Sans MT"/>
                <a:cs typeface="Gill Sans MT"/>
              </a:rPr>
              <a:t>damage</a:t>
            </a:r>
            <a:endParaRPr sz="1800" dirty="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b="1" spc="-70" dirty="0">
                <a:solidFill>
                  <a:srgbClr val="FFFFFF"/>
                </a:solidFill>
                <a:latin typeface="Gill Sans MT"/>
                <a:cs typeface="Gill Sans MT"/>
              </a:rPr>
              <a:t>Protein</a:t>
            </a:r>
            <a:r>
              <a:rPr sz="1800" b="1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Gill Sans MT"/>
                <a:cs typeface="Gill Sans MT"/>
              </a:rPr>
              <a:t>misfolding</a:t>
            </a:r>
            <a:endParaRPr sz="1800" dirty="0">
              <a:latin typeface="Gill Sans MT"/>
              <a:cs typeface="Gill Sans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74773" y="6098600"/>
            <a:ext cx="1017905" cy="705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30"/>
              </a:lnSpc>
            </a:pPr>
            <a:r>
              <a:rPr sz="1800" b="1" spc="-10" dirty="0">
                <a:solidFill>
                  <a:srgbClr val="FFFFFF"/>
                </a:solidFill>
                <a:latin typeface="Gill Sans MT"/>
                <a:cs typeface="Gill Sans MT"/>
              </a:rPr>
              <a:t>Virus</a:t>
            </a:r>
            <a:endParaRPr sz="18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b="1" spc="-145" dirty="0">
                <a:solidFill>
                  <a:srgbClr val="FFFFFF"/>
                </a:solidFill>
                <a:latin typeface="Gill Sans MT"/>
                <a:cs typeface="Gill Sans MT"/>
              </a:rPr>
              <a:t>Other</a:t>
            </a:r>
            <a:r>
              <a:rPr sz="1800" b="1" spc="-2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Gill Sans MT"/>
                <a:cs typeface="Gill Sans MT"/>
              </a:rPr>
              <a:t>cell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88260" y="6103735"/>
            <a:ext cx="106045" cy="692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884414" y="6300987"/>
            <a:ext cx="1132840" cy="293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30"/>
              </a:lnSpc>
              <a:tabLst>
                <a:tab pos="299085" algn="l"/>
              </a:tabLst>
            </a:pP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800" b="1" spc="-30" dirty="0">
                <a:solidFill>
                  <a:srgbClr val="FFFFFF"/>
                </a:solidFill>
                <a:latin typeface="Gill Sans MT"/>
                <a:cs typeface="Gill Sans MT"/>
              </a:rPr>
              <a:t>Division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171935" y="6464680"/>
            <a:ext cx="1028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108442" y="2973704"/>
            <a:ext cx="9556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5" dirty="0">
                <a:solidFill>
                  <a:srgbClr val="002F56"/>
                </a:solidFill>
                <a:latin typeface="Gill Sans MT"/>
                <a:cs typeface="Gill Sans MT"/>
              </a:rPr>
              <a:t>Output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884414" y="3678173"/>
            <a:ext cx="3668395" cy="249491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180"/>
              </a:spcBef>
              <a:buFont typeface="Arial"/>
              <a:buChar char="•"/>
              <a:tabLst>
                <a:tab pos="299085" algn="l"/>
              </a:tabLst>
            </a:pPr>
            <a:r>
              <a:rPr sz="1800" b="1" spc="-10" dirty="0">
                <a:solidFill>
                  <a:srgbClr val="FFFFFF"/>
                </a:solidFill>
                <a:latin typeface="Gill Sans MT"/>
                <a:cs typeface="Gill Sans MT"/>
              </a:rPr>
              <a:t>Movement</a:t>
            </a:r>
            <a:endParaRPr sz="1800">
              <a:latin typeface="Gill Sans MT"/>
              <a:cs typeface="Gill Sans MT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299085" algn="l"/>
              </a:tabLst>
            </a:pPr>
            <a:r>
              <a:rPr sz="1800" b="1" spc="-10" dirty="0">
                <a:solidFill>
                  <a:srgbClr val="FFFFFF"/>
                </a:solidFill>
                <a:latin typeface="Gill Sans MT"/>
                <a:cs typeface="Gill Sans MT"/>
              </a:rPr>
              <a:t>Sporulation</a:t>
            </a:r>
            <a:endParaRPr sz="1800">
              <a:latin typeface="Gill Sans MT"/>
              <a:cs typeface="Gill Sans MT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299085" algn="l"/>
              </a:tabLst>
            </a:pPr>
            <a:r>
              <a:rPr sz="1800" b="1" spc="-90" dirty="0">
                <a:solidFill>
                  <a:srgbClr val="FFFFFF"/>
                </a:solidFill>
                <a:latin typeface="Gill Sans MT"/>
                <a:cs typeface="Gill Sans MT"/>
              </a:rPr>
              <a:t>Toxin</a:t>
            </a:r>
            <a:r>
              <a:rPr sz="1800" b="1" spc="-2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Gill Sans MT"/>
                <a:cs typeface="Gill Sans MT"/>
              </a:rPr>
              <a:t>expression</a:t>
            </a:r>
            <a:endParaRPr sz="1800">
              <a:latin typeface="Gill Sans MT"/>
              <a:cs typeface="Gill Sans MT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299085" algn="l"/>
              </a:tabLst>
            </a:pPr>
            <a:r>
              <a:rPr sz="1800" b="1" spc="-30" dirty="0">
                <a:solidFill>
                  <a:srgbClr val="FFFFFF"/>
                </a:solidFill>
                <a:latin typeface="Gill Sans MT"/>
                <a:cs typeface="Gill Sans MT"/>
              </a:rPr>
              <a:t>Induce</a:t>
            </a:r>
            <a:r>
              <a:rPr sz="1800" b="1" spc="-5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800" b="1" dirty="0">
                <a:solidFill>
                  <a:srgbClr val="FFFFFF"/>
                </a:solidFill>
                <a:latin typeface="Gill Sans MT"/>
                <a:cs typeface="Gill Sans MT"/>
              </a:rPr>
              <a:t>its</a:t>
            </a:r>
            <a:r>
              <a:rPr sz="1800" b="1" spc="-5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800" b="1" spc="-65" dirty="0">
                <a:solidFill>
                  <a:srgbClr val="FFFFFF"/>
                </a:solidFill>
                <a:latin typeface="Gill Sans MT"/>
                <a:cs typeface="Gill Sans MT"/>
              </a:rPr>
              <a:t>own</a:t>
            </a:r>
            <a:r>
              <a:rPr sz="1800" b="1" spc="-4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800" b="1" spc="-55" dirty="0">
                <a:solidFill>
                  <a:srgbClr val="FFFFFF"/>
                </a:solidFill>
                <a:latin typeface="Gill Sans MT"/>
                <a:cs typeface="Gill Sans MT"/>
              </a:rPr>
              <a:t>death</a:t>
            </a:r>
            <a:r>
              <a:rPr sz="1800" b="1" spc="-5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Gill Sans MT"/>
                <a:cs typeface="Gill Sans MT"/>
              </a:rPr>
              <a:t>(apoptosis)</a:t>
            </a:r>
            <a:endParaRPr sz="1800">
              <a:latin typeface="Gill Sans MT"/>
              <a:cs typeface="Gill Sans MT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299085" algn="l"/>
              </a:tabLst>
            </a:pPr>
            <a:r>
              <a:rPr sz="1800" b="1" spc="-254" dirty="0">
                <a:solidFill>
                  <a:srgbClr val="FFFFFF"/>
                </a:solidFill>
                <a:latin typeface="Gill Sans MT"/>
                <a:cs typeface="Gill Sans MT"/>
              </a:rPr>
              <a:t>DNA</a:t>
            </a:r>
            <a:r>
              <a:rPr sz="1800" b="1" spc="-2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Gill Sans MT"/>
                <a:cs typeface="Gill Sans MT"/>
              </a:rPr>
              <a:t>repair</a:t>
            </a:r>
            <a:endParaRPr sz="1800">
              <a:latin typeface="Gill Sans MT"/>
              <a:cs typeface="Gill Sans MT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299085" algn="l"/>
              </a:tabLst>
            </a:pPr>
            <a:r>
              <a:rPr sz="1800" b="1" spc="-60" dirty="0">
                <a:solidFill>
                  <a:srgbClr val="FFFFFF"/>
                </a:solidFill>
                <a:latin typeface="Gill Sans MT"/>
                <a:cs typeface="Gill Sans MT"/>
              </a:rPr>
              <a:t>Conjugation</a:t>
            </a:r>
            <a:r>
              <a:rPr sz="1800" b="1" spc="-4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800" b="1" spc="-210" dirty="0">
                <a:solidFill>
                  <a:srgbClr val="FFFFFF"/>
                </a:solidFill>
                <a:latin typeface="Gill Sans MT"/>
                <a:cs typeface="Gill Sans MT"/>
              </a:rPr>
              <a:t>(DNA</a:t>
            </a:r>
            <a:r>
              <a:rPr sz="1800" b="1" spc="-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Gill Sans MT"/>
                <a:cs typeface="Gill Sans MT"/>
              </a:rPr>
              <a:t>sharing)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66053" y="1993772"/>
            <a:ext cx="434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40" dirty="0">
                <a:solidFill>
                  <a:srgbClr val="002F56"/>
                </a:solidFill>
                <a:latin typeface="Palatino Linotype"/>
                <a:cs typeface="Palatino Linotype"/>
              </a:rPr>
              <a:t>Cell</a:t>
            </a:r>
            <a:endParaRPr sz="18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2230" y="2907663"/>
            <a:ext cx="692150" cy="692150"/>
            <a:chOff x="832230" y="2907663"/>
            <a:chExt cx="692150" cy="692150"/>
          </a:xfrm>
        </p:grpSpPr>
        <p:sp>
          <p:nvSpPr>
            <p:cNvPr id="3" name="object 3"/>
            <p:cNvSpPr/>
            <p:nvPr/>
          </p:nvSpPr>
          <p:spPr>
            <a:xfrm>
              <a:off x="846154" y="2925317"/>
              <a:ext cx="662305" cy="664210"/>
            </a:xfrm>
            <a:custGeom>
              <a:avLst/>
              <a:gdLst/>
              <a:ahLst/>
              <a:cxnLst/>
              <a:rect l="l" t="t" r="r" b="b"/>
              <a:pathLst>
                <a:path w="662305" h="664210">
                  <a:moveTo>
                    <a:pt x="331897" y="0"/>
                  </a:moveTo>
                  <a:lnTo>
                    <a:pt x="279994" y="5295"/>
                  </a:lnTo>
                  <a:lnTo>
                    <a:pt x="231613" y="15061"/>
                  </a:lnTo>
                  <a:lnTo>
                    <a:pt x="187028" y="29164"/>
                  </a:lnTo>
                  <a:lnTo>
                    <a:pt x="146514" y="47469"/>
                  </a:lnTo>
                  <a:lnTo>
                    <a:pt x="110346" y="69844"/>
                  </a:lnTo>
                  <a:lnTo>
                    <a:pt x="78799" y="96154"/>
                  </a:lnTo>
                  <a:lnTo>
                    <a:pt x="52148" y="126267"/>
                  </a:lnTo>
                  <a:lnTo>
                    <a:pt x="30667" y="160048"/>
                  </a:lnTo>
                  <a:lnTo>
                    <a:pt x="14632" y="197363"/>
                  </a:lnTo>
                  <a:lnTo>
                    <a:pt x="4318" y="238080"/>
                  </a:lnTo>
                  <a:lnTo>
                    <a:pt x="0" y="282065"/>
                  </a:lnTo>
                  <a:lnTo>
                    <a:pt x="1951" y="329184"/>
                  </a:lnTo>
                  <a:lnTo>
                    <a:pt x="8118" y="379038"/>
                  </a:lnTo>
                  <a:lnTo>
                    <a:pt x="19367" y="425809"/>
                  </a:lnTo>
                  <a:lnTo>
                    <a:pt x="35591" y="469195"/>
                  </a:lnTo>
                  <a:lnTo>
                    <a:pt x="56685" y="508895"/>
                  </a:lnTo>
                  <a:lnTo>
                    <a:pt x="82545" y="544610"/>
                  </a:lnTo>
                  <a:lnTo>
                    <a:pt x="113066" y="576039"/>
                  </a:lnTo>
                  <a:lnTo>
                    <a:pt x="148142" y="602881"/>
                  </a:lnTo>
                  <a:lnTo>
                    <a:pt x="187668" y="624835"/>
                  </a:lnTo>
                  <a:lnTo>
                    <a:pt x="231540" y="641601"/>
                  </a:lnTo>
                  <a:lnTo>
                    <a:pt x="279651" y="652879"/>
                  </a:lnTo>
                  <a:lnTo>
                    <a:pt x="331897" y="658368"/>
                  </a:lnTo>
                  <a:lnTo>
                    <a:pt x="374718" y="663974"/>
                  </a:lnTo>
                  <a:lnTo>
                    <a:pt x="415472" y="661729"/>
                  </a:lnTo>
                  <a:lnTo>
                    <a:pt x="453942" y="652188"/>
                  </a:lnTo>
                  <a:lnTo>
                    <a:pt x="489913" y="635903"/>
                  </a:lnTo>
                  <a:lnTo>
                    <a:pt x="523170" y="613426"/>
                  </a:lnTo>
                  <a:lnTo>
                    <a:pt x="553496" y="585311"/>
                  </a:lnTo>
                  <a:lnTo>
                    <a:pt x="580677" y="552110"/>
                  </a:lnTo>
                  <a:lnTo>
                    <a:pt x="604496" y="514378"/>
                  </a:lnTo>
                  <a:lnTo>
                    <a:pt x="624737" y="472666"/>
                  </a:lnTo>
                  <a:lnTo>
                    <a:pt x="641186" y="427527"/>
                  </a:lnTo>
                  <a:lnTo>
                    <a:pt x="653627" y="379516"/>
                  </a:lnTo>
                  <a:lnTo>
                    <a:pt x="661843" y="329184"/>
                  </a:lnTo>
                  <a:lnTo>
                    <a:pt x="656574" y="280706"/>
                  </a:lnTo>
                  <a:lnTo>
                    <a:pt x="646036" y="234568"/>
                  </a:lnTo>
                  <a:lnTo>
                    <a:pt x="630335" y="191227"/>
                  </a:lnTo>
                  <a:lnTo>
                    <a:pt x="609582" y="151139"/>
                  </a:lnTo>
                  <a:lnTo>
                    <a:pt x="583883" y="114762"/>
                  </a:lnTo>
                  <a:lnTo>
                    <a:pt x="553347" y="82551"/>
                  </a:lnTo>
                  <a:lnTo>
                    <a:pt x="518082" y="54965"/>
                  </a:lnTo>
                  <a:lnTo>
                    <a:pt x="478196" y="32460"/>
                  </a:lnTo>
                  <a:lnTo>
                    <a:pt x="433798" y="15493"/>
                  </a:lnTo>
                  <a:lnTo>
                    <a:pt x="384996" y="4521"/>
                  </a:lnTo>
                  <a:lnTo>
                    <a:pt x="331897" y="0"/>
                  </a:lnTo>
                  <a:close/>
                </a:path>
              </a:pathLst>
            </a:custGeom>
            <a:solidFill>
              <a:srgbClr val="002F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48105" y="2923538"/>
              <a:ext cx="660400" cy="660400"/>
            </a:xfrm>
            <a:custGeom>
              <a:avLst/>
              <a:gdLst/>
              <a:ahLst/>
              <a:cxnLst/>
              <a:rect l="l" t="t" r="r" b="b"/>
              <a:pathLst>
                <a:path w="660400" h="660400">
                  <a:moveTo>
                    <a:pt x="0" y="330963"/>
                  </a:moveTo>
                  <a:lnTo>
                    <a:pt x="9001" y="282393"/>
                  </a:lnTo>
                  <a:lnTo>
                    <a:pt x="23277" y="234941"/>
                  </a:lnTo>
                  <a:lnTo>
                    <a:pt x="42470" y="189475"/>
                  </a:lnTo>
                  <a:lnTo>
                    <a:pt x="66219" y="146867"/>
                  </a:lnTo>
                  <a:lnTo>
                    <a:pt x="94167" y="107988"/>
                  </a:lnTo>
                  <a:lnTo>
                    <a:pt x="125955" y="73708"/>
                  </a:lnTo>
                  <a:lnTo>
                    <a:pt x="161225" y="44899"/>
                  </a:lnTo>
                  <a:lnTo>
                    <a:pt x="199617" y="22430"/>
                  </a:lnTo>
                  <a:lnTo>
                    <a:pt x="240774" y="7174"/>
                  </a:lnTo>
                  <a:lnTo>
                    <a:pt x="284336" y="0"/>
                  </a:lnTo>
                  <a:lnTo>
                    <a:pt x="329946" y="1779"/>
                  </a:lnTo>
                  <a:lnTo>
                    <a:pt x="370217" y="4700"/>
                  </a:lnTo>
                  <a:lnTo>
                    <a:pt x="410324" y="15763"/>
                  </a:lnTo>
                  <a:lnTo>
                    <a:pt x="449637" y="34054"/>
                  </a:lnTo>
                  <a:lnTo>
                    <a:pt x="487524" y="58660"/>
                  </a:lnTo>
                  <a:lnTo>
                    <a:pt x="523357" y="88667"/>
                  </a:lnTo>
                  <a:lnTo>
                    <a:pt x="556503" y="123162"/>
                  </a:lnTo>
                  <a:lnTo>
                    <a:pt x="586334" y="161230"/>
                  </a:lnTo>
                  <a:lnTo>
                    <a:pt x="612219" y="201958"/>
                  </a:lnTo>
                  <a:lnTo>
                    <a:pt x="633527" y="244431"/>
                  </a:lnTo>
                  <a:lnTo>
                    <a:pt x="649628" y="287738"/>
                  </a:lnTo>
                  <a:lnTo>
                    <a:pt x="659891" y="330963"/>
                  </a:lnTo>
                  <a:lnTo>
                    <a:pt x="655719" y="375642"/>
                  </a:lnTo>
                  <a:lnTo>
                    <a:pt x="644630" y="420065"/>
                  </a:lnTo>
                  <a:lnTo>
                    <a:pt x="627209" y="463334"/>
                  </a:lnTo>
                  <a:lnTo>
                    <a:pt x="604039" y="504551"/>
                  </a:lnTo>
                  <a:lnTo>
                    <a:pt x="575705" y="542817"/>
                  </a:lnTo>
                  <a:lnTo>
                    <a:pt x="542790" y="577234"/>
                  </a:lnTo>
                  <a:lnTo>
                    <a:pt x="505879" y="606904"/>
                  </a:lnTo>
                  <a:lnTo>
                    <a:pt x="465555" y="630929"/>
                  </a:lnTo>
                  <a:lnTo>
                    <a:pt x="422402" y="648409"/>
                  </a:lnTo>
                  <a:lnTo>
                    <a:pt x="377004" y="658448"/>
                  </a:lnTo>
                  <a:lnTo>
                    <a:pt x="329946" y="660147"/>
                  </a:lnTo>
                  <a:lnTo>
                    <a:pt x="285980" y="659213"/>
                  </a:lnTo>
                  <a:lnTo>
                    <a:pt x="242657" y="650537"/>
                  </a:lnTo>
                  <a:lnTo>
                    <a:pt x="200693" y="634769"/>
                  </a:lnTo>
                  <a:lnTo>
                    <a:pt x="160805" y="612555"/>
                  </a:lnTo>
                  <a:lnTo>
                    <a:pt x="123711" y="584542"/>
                  </a:lnTo>
                  <a:lnTo>
                    <a:pt x="90129" y="551379"/>
                  </a:lnTo>
                  <a:lnTo>
                    <a:pt x="60776" y="513712"/>
                  </a:lnTo>
                  <a:lnTo>
                    <a:pt x="36369" y="472190"/>
                  </a:lnTo>
                  <a:lnTo>
                    <a:pt x="17626" y="427459"/>
                  </a:lnTo>
                  <a:lnTo>
                    <a:pt x="5263" y="380168"/>
                  </a:lnTo>
                  <a:lnTo>
                    <a:pt x="0" y="330963"/>
                  </a:lnTo>
                  <a:close/>
                </a:path>
              </a:pathLst>
            </a:custGeom>
            <a:ln w="31750">
              <a:solidFill>
                <a:srgbClr val="002F5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507997" y="2913768"/>
            <a:ext cx="1288415" cy="693420"/>
            <a:chOff x="1507997" y="2913768"/>
            <a:chExt cx="1288415" cy="693420"/>
          </a:xfrm>
        </p:grpSpPr>
        <p:sp>
          <p:nvSpPr>
            <p:cNvPr id="6" name="object 6"/>
            <p:cNvSpPr/>
            <p:nvPr/>
          </p:nvSpPr>
          <p:spPr>
            <a:xfrm>
              <a:off x="2120216" y="2931414"/>
              <a:ext cx="660400" cy="666115"/>
            </a:xfrm>
            <a:custGeom>
              <a:avLst/>
              <a:gdLst/>
              <a:ahLst/>
              <a:cxnLst/>
              <a:rect l="l" t="t" r="r" b="b"/>
              <a:pathLst>
                <a:path w="660400" h="666114">
                  <a:moveTo>
                    <a:pt x="331137" y="0"/>
                  </a:moveTo>
                  <a:lnTo>
                    <a:pt x="279364" y="5303"/>
                  </a:lnTo>
                  <a:lnTo>
                    <a:pt x="231100" y="15091"/>
                  </a:lnTo>
                  <a:lnTo>
                    <a:pt x="186619" y="29229"/>
                  </a:lnTo>
                  <a:lnTo>
                    <a:pt x="146197" y="47582"/>
                  </a:lnTo>
                  <a:lnTo>
                    <a:pt x="110109" y="70015"/>
                  </a:lnTo>
                  <a:lnTo>
                    <a:pt x="78629" y="96392"/>
                  </a:lnTo>
                  <a:lnTo>
                    <a:pt x="52034" y="126580"/>
                  </a:lnTo>
                  <a:lnTo>
                    <a:pt x="30599" y="160443"/>
                  </a:lnTo>
                  <a:lnTo>
                    <a:pt x="14597" y="197846"/>
                  </a:lnTo>
                  <a:lnTo>
                    <a:pt x="4306" y="238654"/>
                  </a:lnTo>
                  <a:lnTo>
                    <a:pt x="0" y="282732"/>
                  </a:lnTo>
                  <a:lnTo>
                    <a:pt x="1953" y="329946"/>
                  </a:lnTo>
                  <a:lnTo>
                    <a:pt x="8094" y="379904"/>
                  </a:lnTo>
                  <a:lnTo>
                    <a:pt x="19312" y="426776"/>
                  </a:lnTo>
                  <a:lnTo>
                    <a:pt x="35499" y="470261"/>
                  </a:lnTo>
                  <a:lnTo>
                    <a:pt x="56550" y="510055"/>
                  </a:lnTo>
                  <a:lnTo>
                    <a:pt x="82358" y="545856"/>
                  </a:lnTo>
                  <a:lnTo>
                    <a:pt x="112816" y="577362"/>
                  </a:lnTo>
                  <a:lnTo>
                    <a:pt x="147818" y="604272"/>
                  </a:lnTo>
                  <a:lnTo>
                    <a:pt x="187258" y="626282"/>
                  </a:lnTo>
                  <a:lnTo>
                    <a:pt x="231029" y="643090"/>
                  </a:lnTo>
                  <a:lnTo>
                    <a:pt x="279024" y="654394"/>
                  </a:lnTo>
                  <a:lnTo>
                    <a:pt x="331137" y="659891"/>
                  </a:lnTo>
                  <a:lnTo>
                    <a:pt x="373866" y="665519"/>
                  </a:lnTo>
                  <a:lnTo>
                    <a:pt x="414532" y="663276"/>
                  </a:lnTo>
                  <a:lnTo>
                    <a:pt x="452920" y="653718"/>
                  </a:lnTo>
                  <a:lnTo>
                    <a:pt x="488815" y="637398"/>
                  </a:lnTo>
                  <a:lnTo>
                    <a:pt x="522000" y="614872"/>
                  </a:lnTo>
                  <a:lnTo>
                    <a:pt x="552260" y="586692"/>
                  </a:lnTo>
                  <a:lnTo>
                    <a:pt x="579379" y="553414"/>
                  </a:lnTo>
                  <a:lnTo>
                    <a:pt x="603143" y="515591"/>
                  </a:lnTo>
                  <a:lnTo>
                    <a:pt x="623334" y="473779"/>
                  </a:lnTo>
                  <a:lnTo>
                    <a:pt x="639738" y="428531"/>
                  </a:lnTo>
                  <a:lnTo>
                    <a:pt x="652139" y="380402"/>
                  </a:lnTo>
                  <a:lnTo>
                    <a:pt x="660321" y="329946"/>
                  </a:lnTo>
                  <a:lnTo>
                    <a:pt x="655059" y="281364"/>
                  </a:lnTo>
                  <a:lnTo>
                    <a:pt x="644539" y="235124"/>
                  </a:lnTo>
                  <a:lnTo>
                    <a:pt x="628870" y="191685"/>
                  </a:lnTo>
                  <a:lnTo>
                    <a:pt x="608160" y="151504"/>
                  </a:lnTo>
                  <a:lnTo>
                    <a:pt x="582518" y="115040"/>
                  </a:lnTo>
                  <a:lnTo>
                    <a:pt x="552051" y="82752"/>
                  </a:lnTo>
                  <a:lnTo>
                    <a:pt x="516868" y="55098"/>
                  </a:lnTo>
                  <a:lnTo>
                    <a:pt x="477077" y="32538"/>
                  </a:lnTo>
                  <a:lnTo>
                    <a:pt x="432786" y="15529"/>
                  </a:lnTo>
                  <a:lnTo>
                    <a:pt x="384103" y="4530"/>
                  </a:lnTo>
                  <a:lnTo>
                    <a:pt x="331137" y="0"/>
                  </a:lnTo>
                  <a:close/>
                </a:path>
              </a:pathLst>
            </a:custGeom>
            <a:solidFill>
              <a:srgbClr val="B3A2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22169" y="2929643"/>
              <a:ext cx="658495" cy="661670"/>
            </a:xfrm>
            <a:custGeom>
              <a:avLst/>
              <a:gdLst/>
              <a:ahLst/>
              <a:cxnLst/>
              <a:rect l="l" t="t" r="r" b="b"/>
              <a:pathLst>
                <a:path w="658494" h="661670">
                  <a:moveTo>
                    <a:pt x="0" y="331716"/>
                  </a:moveTo>
                  <a:lnTo>
                    <a:pt x="8983" y="283043"/>
                  </a:lnTo>
                  <a:lnTo>
                    <a:pt x="23227" y="235488"/>
                  </a:lnTo>
                  <a:lnTo>
                    <a:pt x="42374" y="189924"/>
                  </a:lnTo>
                  <a:lnTo>
                    <a:pt x="66066" y="147222"/>
                  </a:lnTo>
                  <a:lnTo>
                    <a:pt x="93947" y="108257"/>
                  </a:lnTo>
                  <a:lnTo>
                    <a:pt x="125659" y="73899"/>
                  </a:lnTo>
                  <a:lnTo>
                    <a:pt x="160845" y="45022"/>
                  </a:lnTo>
                  <a:lnTo>
                    <a:pt x="199148" y="22498"/>
                  </a:lnTo>
                  <a:lnTo>
                    <a:pt x="240210" y="7200"/>
                  </a:lnTo>
                  <a:lnTo>
                    <a:pt x="283674" y="0"/>
                  </a:lnTo>
                  <a:lnTo>
                    <a:pt x="329184" y="1770"/>
                  </a:lnTo>
                  <a:lnTo>
                    <a:pt x="369354" y="4700"/>
                  </a:lnTo>
                  <a:lnTo>
                    <a:pt x="409367" y="15789"/>
                  </a:lnTo>
                  <a:lnTo>
                    <a:pt x="448591" y="34122"/>
                  </a:lnTo>
                  <a:lnTo>
                    <a:pt x="486397" y="58784"/>
                  </a:lnTo>
                  <a:lnTo>
                    <a:pt x="522154" y="88859"/>
                  </a:lnTo>
                  <a:lnTo>
                    <a:pt x="555231" y="123431"/>
                  </a:lnTo>
                  <a:lnTo>
                    <a:pt x="584999" y="161585"/>
                  </a:lnTo>
                  <a:lnTo>
                    <a:pt x="610827" y="202406"/>
                  </a:lnTo>
                  <a:lnTo>
                    <a:pt x="632085" y="244979"/>
                  </a:lnTo>
                  <a:lnTo>
                    <a:pt x="648141" y="288387"/>
                  </a:lnTo>
                  <a:lnTo>
                    <a:pt x="658368" y="331716"/>
                  </a:lnTo>
                  <a:lnTo>
                    <a:pt x="654204" y="376498"/>
                  </a:lnTo>
                  <a:lnTo>
                    <a:pt x="643142" y="421024"/>
                  </a:lnTo>
                  <a:lnTo>
                    <a:pt x="625762" y="464391"/>
                  </a:lnTo>
                  <a:lnTo>
                    <a:pt x="602648" y="505701"/>
                  </a:lnTo>
                  <a:lnTo>
                    <a:pt x="574381" y="544054"/>
                  </a:lnTo>
                  <a:lnTo>
                    <a:pt x="541544" y="578549"/>
                  </a:lnTo>
                  <a:lnTo>
                    <a:pt x="504719" y="608286"/>
                  </a:lnTo>
                  <a:lnTo>
                    <a:pt x="464489" y="632366"/>
                  </a:lnTo>
                  <a:lnTo>
                    <a:pt x="421434" y="649889"/>
                  </a:lnTo>
                  <a:lnTo>
                    <a:pt x="376138" y="659954"/>
                  </a:lnTo>
                  <a:lnTo>
                    <a:pt x="329184" y="661662"/>
                  </a:lnTo>
                  <a:lnTo>
                    <a:pt x="285314" y="660718"/>
                  </a:lnTo>
                  <a:lnTo>
                    <a:pt x="242091" y="652017"/>
                  </a:lnTo>
                  <a:lnTo>
                    <a:pt x="200226" y="636207"/>
                  </a:lnTo>
                  <a:lnTo>
                    <a:pt x="160436" y="613937"/>
                  </a:lnTo>
                  <a:lnTo>
                    <a:pt x="123435" y="585857"/>
                  </a:lnTo>
                  <a:lnTo>
                    <a:pt x="89937" y="552616"/>
                  </a:lnTo>
                  <a:lnTo>
                    <a:pt x="60656" y="514862"/>
                  </a:lnTo>
                  <a:lnTo>
                    <a:pt x="36308" y="473247"/>
                  </a:lnTo>
                  <a:lnTo>
                    <a:pt x="17606" y="428418"/>
                  </a:lnTo>
                  <a:lnTo>
                    <a:pt x="5265" y="381024"/>
                  </a:lnTo>
                  <a:lnTo>
                    <a:pt x="0" y="331716"/>
                  </a:lnTo>
                  <a:close/>
                </a:path>
              </a:pathLst>
            </a:custGeom>
            <a:ln w="31750">
              <a:solidFill>
                <a:srgbClr val="002F5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07997" y="3183233"/>
              <a:ext cx="597535" cy="142875"/>
            </a:xfrm>
            <a:custGeom>
              <a:avLst/>
              <a:gdLst/>
              <a:ahLst/>
              <a:cxnLst/>
              <a:rect l="l" t="t" r="r" b="b"/>
              <a:pathLst>
                <a:path w="597535" h="142875">
                  <a:moveTo>
                    <a:pt x="534043" y="71268"/>
                  </a:moveTo>
                  <a:lnTo>
                    <a:pt x="462279" y="113178"/>
                  </a:lnTo>
                  <a:lnTo>
                    <a:pt x="457547" y="117320"/>
                  </a:lnTo>
                  <a:lnTo>
                    <a:pt x="454898" y="122783"/>
                  </a:lnTo>
                  <a:lnTo>
                    <a:pt x="454511" y="128841"/>
                  </a:lnTo>
                  <a:lnTo>
                    <a:pt x="456565" y="134768"/>
                  </a:lnTo>
                  <a:lnTo>
                    <a:pt x="460706" y="139501"/>
                  </a:lnTo>
                  <a:lnTo>
                    <a:pt x="466169" y="142150"/>
                  </a:lnTo>
                  <a:lnTo>
                    <a:pt x="472227" y="142537"/>
                  </a:lnTo>
                  <a:lnTo>
                    <a:pt x="478154" y="140483"/>
                  </a:lnTo>
                  <a:lnTo>
                    <a:pt x="569762" y="87143"/>
                  </a:lnTo>
                  <a:lnTo>
                    <a:pt x="565404" y="87143"/>
                  </a:lnTo>
                  <a:lnTo>
                    <a:pt x="565404" y="84984"/>
                  </a:lnTo>
                  <a:lnTo>
                    <a:pt x="557529" y="84984"/>
                  </a:lnTo>
                  <a:lnTo>
                    <a:pt x="534043" y="71268"/>
                  </a:lnTo>
                  <a:close/>
                </a:path>
                <a:path w="597535" h="142875">
                  <a:moveTo>
                    <a:pt x="506860" y="55393"/>
                  </a:moveTo>
                  <a:lnTo>
                    <a:pt x="0" y="55393"/>
                  </a:lnTo>
                  <a:lnTo>
                    <a:pt x="0" y="87143"/>
                  </a:lnTo>
                  <a:lnTo>
                    <a:pt x="506860" y="87143"/>
                  </a:lnTo>
                  <a:lnTo>
                    <a:pt x="534043" y="71268"/>
                  </a:lnTo>
                  <a:lnTo>
                    <a:pt x="506860" y="55393"/>
                  </a:lnTo>
                  <a:close/>
                </a:path>
                <a:path w="597535" h="142875">
                  <a:moveTo>
                    <a:pt x="569762" y="55393"/>
                  </a:moveTo>
                  <a:lnTo>
                    <a:pt x="565404" y="55393"/>
                  </a:lnTo>
                  <a:lnTo>
                    <a:pt x="565404" y="87143"/>
                  </a:lnTo>
                  <a:lnTo>
                    <a:pt x="569762" y="87143"/>
                  </a:lnTo>
                  <a:lnTo>
                    <a:pt x="597027" y="71268"/>
                  </a:lnTo>
                  <a:lnTo>
                    <a:pt x="569762" y="55393"/>
                  </a:lnTo>
                  <a:close/>
                </a:path>
                <a:path w="597535" h="142875">
                  <a:moveTo>
                    <a:pt x="557529" y="57552"/>
                  </a:moveTo>
                  <a:lnTo>
                    <a:pt x="534043" y="71268"/>
                  </a:lnTo>
                  <a:lnTo>
                    <a:pt x="557529" y="84984"/>
                  </a:lnTo>
                  <a:lnTo>
                    <a:pt x="557529" y="57552"/>
                  </a:lnTo>
                  <a:close/>
                </a:path>
                <a:path w="597535" h="142875">
                  <a:moveTo>
                    <a:pt x="565404" y="57552"/>
                  </a:moveTo>
                  <a:lnTo>
                    <a:pt x="557529" y="57552"/>
                  </a:lnTo>
                  <a:lnTo>
                    <a:pt x="557529" y="84984"/>
                  </a:lnTo>
                  <a:lnTo>
                    <a:pt x="565404" y="84984"/>
                  </a:lnTo>
                  <a:lnTo>
                    <a:pt x="565404" y="57552"/>
                  </a:lnTo>
                  <a:close/>
                </a:path>
                <a:path w="597535" h="142875">
                  <a:moveTo>
                    <a:pt x="472227" y="0"/>
                  </a:moveTo>
                  <a:lnTo>
                    <a:pt x="466169" y="386"/>
                  </a:lnTo>
                  <a:lnTo>
                    <a:pt x="460706" y="3036"/>
                  </a:lnTo>
                  <a:lnTo>
                    <a:pt x="456565" y="7768"/>
                  </a:lnTo>
                  <a:lnTo>
                    <a:pt x="454511" y="13696"/>
                  </a:lnTo>
                  <a:lnTo>
                    <a:pt x="454898" y="19754"/>
                  </a:lnTo>
                  <a:lnTo>
                    <a:pt x="457547" y="25217"/>
                  </a:lnTo>
                  <a:lnTo>
                    <a:pt x="462279" y="29358"/>
                  </a:lnTo>
                  <a:lnTo>
                    <a:pt x="534043" y="71268"/>
                  </a:lnTo>
                  <a:lnTo>
                    <a:pt x="557529" y="57552"/>
                  </a:lnTo>
                  <a:lnTo>
                    <a:pt x="565404" y="57552"/>
                  </a:lnTo>
                  <a:lnTo>
                    <a:pt x="565404" y="55393"/>
                  </a:lnTo>
                  <a:lnTo>
                    <a:pt x="569762" y="55393"/>
                  </a:lnTo>
                  <a:lnTo>
                    <a:pt x="478154" y="2053"/>
                  </a:lnTo>
                  <a:lnTo>
                    <a:pt x="472227" y="0"/>
                  </a:lnTo>
                  <a:close/>
                </a:path>
              </a:pathLst>
            </a:custGeom>
            <a:solidFill>
              <a:srgbClr val="002F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8738743" y="2907672"/>
            <a:ext cx="2532380" cy="1734820"/>
            <a:chOff x="8738743" y="2907672"/>
            <a:chExt cx="2532380" cy="1734820"/>
          </a:xfrm>
        </p:grpSpPr>
        <p:sp>
          <p:nvSpPr>
            <p:cNvPr id="13" name="object 13"/>
            <p:cNvSpPr/>
            <p:nvPr/>
          </p:nvSpPr>
          <p:spPr>
            <a:xfrm>
              <a:off x="8752664" y="2925318"/>
              <a:ext cx="660400" cy="666115"/>
            </a:xfrm>
            <a:custGeom>
              <a:avLst/>
              <a:gdLst/>
              <a:ahLst/>
              <a:cxnLst/>
              <a:rect l="l" t="t" r="r" b="b"/>
              <a:pathLst>
                <a:path w="660400" h="666114">
                  <a:moveTo>
                    <a:pt x="331137" y="0"/>
                  </a:moveTo>
                  <a:lnTo>
                    <a:pt x="279364" y="5303"/>
                  </a:lnTo>
                  <a:lnTo>
                    <a:pt x="231100" y="15091"/>
                  </a:lnTo>
                  <a:lnTo>
                    <a:pt x="186619" y="29229"/>
                  </a:lnTo>
                  <a:lnTo>
                    <a:pt x="146197" y="47582"/>
                  </a:lnTo>
                  <a:lnTo>
                    <a:pt x="110108" y="70015"/>
                  </a:lnTo>
                  <a:lnTo>
                    <a:pt x="78629" y="96392"/>
                  </a:lnTo>
                  <a:lnTo>
                    <a:pt x="52034" y="126580"/>
                  </a:lnTo>
                  <a:lnTo>
                    <a:pt x="30599" y="160443"/>
                  </a:lnTo>
                  <a:lnTo>
                    <a:pt x="14597" y="197846"/>
                  </a:lnTo>
                  <a:lnTo>
                    <a:pt x="4306" y="238654"/>
                  </a:lnTo>
                  <a:lnTo>
                    <a:pt x="0" y="282732"/>
                  </a:lnTo>
                  <a:lnTo>
                    <a:pt x="1953" y="329946"/>
                  </a:lnTo>
                  <a:lnTo>
                    <a:pt x="8094" y="379904"/>
                  </a:lnTo>
                  <a:lnTo>
                    <a:pt x="19312" y="426776"/>
                  </a:lnTo>
                  <a:lnTo>
                    <a:pt x="35499" y="470261"/>
                  </a:lnTo>
                  <a:lnTo>
                    <a:pt x="56550" y="510055"/>
                  </a:lnTo>
                  <a:lnTo>
                    <a:pt x="82358" y="545856"/>
                  </a:lnTo>
                  <a:lnTo>
                    <a:pt x="112816" y="577362"/>
                  </a:lnTo>
                  <a:lnTo>
                    <a:pt x="147818" y="604272"/>
                  </a:lnTo>
                  <a:lnTo>
                    <a:pt x="187258" y="626282"/>
                  </a:lnTo>
                  <a:lnTo>
                    <a:pt x="231029" y="643090"/>
                  </a:lnTo>
                  <a:lnTo>
                    <a:pt x="279024" y="654394"/>
                  </a:lnTo>
                  <a:lnTo>
                    <a:pt x="331137" y="659892"/>
                  </a:lnTo>
                  <a:lnTo>
                    <a:pt x="373866" y="665519"/>
                  </a:lnTo>
                  <a:lnTo>
                    <a:pt x="414532" y="663276"/>
                  </a:lnTo>
                  <a:lnTo>
                    <a:pt x="452920" y="653718"/>
                  </a:lnTo>
                  <a:lnTo>
                    <a:pt x="488815" y="637398"/>
                  </a:lnTo>
                  <a:lnTo>
                    <a:pt x="522000" y="614872"/>
                  </a:lnTo>
                  <a:lnTo>
                    <a:pt x="552260" y="586692"/>
                  </a:lnTo>
                  <a:lnTo>
                    <a:pt x="579379" y="553414"/>
                  </a:lnTo>
                  <a:lnTo>
                    <a:pt x="603143" y="515591"/>
                  </a:lnTo>
                  <a:lnTo>
                    <a:pt x="623334" y="473779"/>
                  </a:lnTo>
                  <a:lnTo>
                    <a:pt x="639738" y="428531"/>
                  </a:lnTo>
                  <a:lnTo>
                    <a:pt x="652139" y="380402"/>
                  </a:lnTo>
                  <a:lnTo>
                    <a:pt x="660321" y="329946"/>
                  </a:lnTo>
                  <a:lnTo>
                    <a:pt x="655059" y="281364"/>
                  </a:lnTo>
                  <a:lnTo>
                    <a:pt x="644539" y="235124"/>
                  </a:lnTo>
                  <a:lnTo>
                    <a:pt x="628870" y="191685"/>
                  </a:lnTo>
                  <a:lnTo>
                    <a:pt x="608160" y="151504"/>
                  </a:lnTo>
                  <a:lnTo>
                    <a:pt x="582518" y="115040"/>
                  </a:lnTo>
                  <a:lnTo>
                    <a:pt x="552051" y="82752"/>
                  </a:lnTo>
                  <a:lnTo>
                    <a:pt x="516868" y="55098"/>
                  </a:lnTo>
                  <a:lnTo>
                    <a:pt x="477077" y="32538"/>
                  </a:lnTo>
                  <a:lnTo>
                    <a:pt x="432786" y="15529"/>
                  </a:lnTo>
                  <a:lnTo>
                    <a:pt x="384103" y="4530"/>
                  </a:lnTo>
                  <a:lnTo>
                    <a:pt x="331137" y="0"/>
                  </a:lnTo>
                  <a:close/>
                </a:path>
              </a:pathLst>
            </a:custGeom>
            <a:solidFill>
              <a:srgbClr val="002F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754618" y="2923547"/>
              <a:ext cx="1184910" cy="661670"/>
            </a:xfrm>
            <a:custGeom>
              <a:avLst/>
              <a:gdLst/>
              <a:ahLst/>
              <a:cxnLst/>
              <a:rect l="l" t="t" r="r" b="b"/>
              <a:pathLst>
                <a:path w="1184909" h="661670">
                  <a:moveTo>
                    <a:pt x="0" y="331716"/>
                  </a:moveTo>
                  <a:lnTo>
                    <a:pt x="8983" y="283043"/>
                  </a:lnTo>
                  <a:lnTo>
                    <a:pt x="23227" y="235488"/>
                  </a:lnTo>
                  <a:lnTo>
                    <a:pt x="42374" y="189924"/>
                  </a:lnTo>
                  <a:lnTo>
                    <a:pt x="66066" y="147222"/>
                  </a:lnTo>
                  <a:lnTo>
                    <a:pt x="93947" y="108257"/>
                  </a:lnTo>
                  <a:lnTo>
                    <a:pt x="125659" y="73899"/>
                  </a:lnTo>
                  <a:lnTo>
                    <a:pt x="160845" y="45022"/>
                  </a:lnTo>
                  <a:lnTo>
                    <a:pt x="199148" y="22498"/>
                  </a:lnTo>
                  <a:lnTo>
                    <a:pt x="240210" y="7200"/>
                  </a:lnTo>
                  <a:lnTo>
                    <a:pt x="283674" y="0"/>
                  </a:lnTo>
                  <a:lnTo>
                    <a:pt x="329183" y="1770"/>
                  </a:lnTo>
                  <a:lnTo>
                    <a:pt x="369354" y="4700"/>
                  </a:lnTo>
                  <a:lnTo>
                    <a:pt x="409367" y="15789"/>
                  </a:lnTo>
                  <a:lnTo>
                    <a:pt x="448591" y="34122"/>
                  </a:lnTo>
                  <a:lnTo>
                    <a:pt x="486397" y="58784"/>
                  </a:lnTo>
                  <a:lnTo>
                    <a:pt x="522154" y="88859"/>
                  </a:lnTo>
                  <a:lnTo>
                    <a:pt x="555231" y="123431"/>
                  </a:lnTo>
                  <a:lnTo>
                    <a:pt x="584999" y="161585"/>
                  </a:lnTo>
                  <a:lnTo>
                    <a:pt x="610827" y="202406"/>
                  </a:lnTo>
                  <a:lnTo>
                    <a:pt x="632085" y="244979"/>
                  </a:lnTo>
                  <a:lnTo>
                    <a:pt x="648141" y="288387"/>
                  </a:lnTo>
                  <a:lnTo>
                    <a:pt x="658367" y="331716"/>
                  </a:lnTo>
                  <a:lnTo>
                    <a:pt x="654204" y="376498"/>
                  </a:lnTo>
                  <a:lnTo>
                    <a:pt x="643142" y="421024"/>
                  </a:lnTo>
                  <a:lnTo>
                    <a:pt x="625762" y="464391"/>
                  </a:lnTo>
                  <a:lnTo>
                    <a:pt x="602648" y="505701"/>
                  </a:lnTo>
                  <a:lnTo>
                    <a:pt x="574381" y="544054"/>
                  </a:lnTo>
                  <a:lnTo>
                    <a:pt x="541544" y="578549"/>
                  </a:lnTo>
                  <a:lnTo>
                    <a:pt x="504719" y="608286"/>
                  </a:lnTo>
                  <a:lnTo>
                    <a:pt x="464489" y="632366"/>
                  </a:lnTo>
                  <a:lnTo>
                    <a:pt x="421434" y="649889"/>
                  </a:lnTo>
                  <a:lnTo>
                    <a:pt x="376138" y="659954"/>
                  </a:lnTo>
                  <a:lnTo>
                    <a:pt x="329183" y="661662"/>
                  </a:lnTo>
                  <a:lnTo>
                    <a:pt x="285314" y="660718"/>
                  </a:lnTo>
                  <a:lnTo>
                    <a:pt x="242091" y="652017"/>
                  </a:lnTo>
                  <a:lnTo>
                    <a:pt x="200226" y="636207"/>
                  </a:lnTo>
                  <a:lnTo>
                    <a:pt x="160436" y="613937"/>
                  </a:lnTo>
                  <a:lnTo>
                    <a:pt x="123435" y="585857"/>
                  </a:lnTo>
                  <a:lnTo>
                    <a:pt x="89937" y="552616"/>
                  </a:lnTo>
                  <a:lnTo>
                    <a:pt x="60656" y="514862"/>
                  </a:lnTo>
                  <a:lnTo>
                    <a:pt x="36308" y="473247"/>
                  </a:lnTo>
                  <a:lnTo>
                    <a:pt x="17606" y="428418"/>
                  </a:lnTo>
                  <a:lnTo>
                    <a:pt x="5265" y="381024"/>
                  </a:lnTo>
                  <a:lnTo>
                    <a:pt x="0" y="331716"/>
                  </a:lnTo>
                  <a:close/>
                </a:path>
                <a:path w="1184909" h="661670">
                  <a:moveTo>
                    <a:pt x="679703" y="318762"/>
                  </a:moveTo>
                  <a:lnTo>
                    <a:pt x="1184528" y="318762"/>
                  </a:lnTo>
                </a:path>
              </a:pathLst>
            </a:custGeom>
            <a:ln w="31750">
              <a:solidFill>
                <a:srgbClr val="002F5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025204" y="2931414"/>
              <a:ext cx="660400" cy="667385"/>
            </a:xfrm>
            <a:custGeom>
              <a:avLst/>
              <a:gdLst/>
              <a:ahLst/>
              <a:cxnLst/>
              <a:rect l="l" t="t" r="r" b="b"/>
              <a:pathLst>
                <a:path w="660400" h="667385">
                  <a:moveTo>
                    <a:pt x="331137" y="0"/>
                  </a:moveTo>
                  <a:lnTo>
                    <a:pt x="279364" y="5308"/>
                  </a:lnTo>
                  <a:lnTo>
                    <a:pt x="231100" y="15112"/>
                  </a:lnTo>
                  <a:lnTo>
                    <a:pt x="186619" y="29277"/>
                  </a:lnTo>
                  <a:lnTo>
                    <a:pt x="146197" y="47667"/>
                  </a:lnTo>
                  <a:lnTo>
                    <a:pt x="110109" y="70147"/>
                  </a:lnTo>
                  <a:lnTo>
                    <a:pt x="78629" y="96583"/>
                  </a:lnTo>
                  <a:lnTo>
                    <a:pt x="52034" y="126839"/>
                  </a:lnTo>
                  <a:lnTo>
                    <a:pt x="30599" y="160782"/>
                  </a:lnTo>
                  <a:lnTo>
                    <a:pt x="14597" y="198274"/>
                  </a:lnTo>
                  <a:lnTo>
                    <a:pt x="4306" y="239183"/>
                  </a:lnTo>
                  <a:lnTo>
                    <a:pt x="0" y="283372"/>
                  </a:lnTo>
                  <a:lnTo>
                    <a:pt x="1953" y="330708"/>
                  </a:lnTo>
                  <a:lnTo>
                    <a:pt x="8094" y="380795"/>
                  </a:lnTo>
                  <a:lnTo>
                    <a:pt x="19312" y="427780"/>
                  </a:lnTo>
                  <a:lnTo>
                    <a:pt x="35499" y="471361"/>
                  </a:lnTo>
                  <a:lnTo>
                    <a:pt x="56550" y="511238"/>
                  </a:lnTo>
                  <a:lnTo>
                    <a:pt x="82358" y="547110"/>
                  </a:lnTo>
                  <a:lnTo>
                    <a:pt x="112816" y="578678"/>
                  </a:lnTo>
                  <a:lnTo>
                    <a:pt x="147818" y="605639"/>
                  </a:lnTo>
                  <a:lnTo>
                    <a:pt x="187258" y="627694"/>
                  </a:lnTo>
                  <a:lnTo>
                    <a:pt x="231029" y="644542"/>
                  </a:lnTo>
                  <a:lnTo>
                    <a:pt x="279024" y="655883"/>
                  </a:lnTo>
                  <a:lnTo>
                    <a:pt x="331137" y="661415"/>
                  </a:lnTo>
                  <a:lnTo>
                    <a:pt x="373866" y="667064"/>
                  </a:lnTo>
                  <a:lnTo>
                    <a:pt x="414532" y="664823"/>
                  </a:lnTo>
                  <a:lnTo>
                    <a:pt x="452920" y="655248"/>
                  </a:lnTo>
                  <a:lnTo>
                    <a:pt x="488815" y="638894"/>
                  </a:lnTo>
                  <a:lnTo>
                    <a:pt x="522000" y="616317"/>
                  </a:lnTo>
                  <a:lnTo>
                    <a:pt x="552260" y="588073"/>
                  </a:lnTo>
                  <a:lnTo>
                    <a:pt x="579379" y="554717"/>
                  </a:lnTo>
                  <a:lnTo>
                    <a:pt x="603143" y="516805"/>
                  </a:lnTo>
                  <a:lnTo>
                    <a:pt x="623334" y="474892"/>
                  </a:lnTo>
                  <a:lnTo>
                    <a:pt x="639738" y="429535"/>
                  </a:lnTo>
                  <a:lnTo>
                    <a:pt x="652139" y="381288"/>
                  </a:lnTo>
                  <a:lnTo>
                    <a:pt x="660321" y="330708"/>
                  </a:lnTo>
                  <a:lnTo>
                    <a:pt x="655059" y="281994"/>
                  </a:lnTo>
                  <a:lnTo>
                    <a:pt x="644539" y="235634"/>
                  </a:lnTo>
                  <a:lnTo>
                    <a:pt x="628870" y="192088"/>
                  </a:lnTo>
                  <a:lnTo>
                    <a:pt x="608160" y="151812"/>
                  </a:lnTo>
                  <a:lnTo>
                    <a:pt x="582518" y="115266"/>
                  </a:lnTo>
                  <a:lnTo>
                    <a:pt x="552051" y="82909"/>
                  </a:lnTo>
                  <a:lnTo>
                    <a:pt x="516868" y="55199"/>
                  </a:lnTo>
                  <a:lnTo>
                    <a:pt x="477077" y="32594"/>
                  </a:lnTo>
                  <a:lnTo>
                    <a:pt x="432786" y="15554"/>
                  </a:lnTo>
                  <a:lnTo>
                    <a:pt x="384103" y="4536"/>
                  </a:lnTo>
                  <a:lnTo>
                    <a:pt x="331137" y="0"/>
                  </a:lnTo>
                  <a:close/>
                </a:path>
              </a:pathLst>
            </a:custGeom>
            <a:solidFill>
              <a:srgbClr val="B3A2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952482" y="2929621"/>
              <a:ext cx="733425" cy="663575"/>
            </a:xfrm>
            <a:custGeom>
              <a:avLst/>
              <a:gdLst/>
              <a:ahLst/>
              <a:cxnLst/>
              <a:rect l="l" t="t" r="r" b="b"/>
              <a:pathLst>
                <a:path w="733425" h="663575">
                  <a:moveTo>
                    <a:pt x="74675" y="332500"/>
                  </a:moveTo>
                  <a:lnTo>
                    <a:pt x="83659" y="283692"/>
                  </a:lnTo>
                  <a:lnTo>
                    <a:pt x="97903" y="236010"/>
                  </a:lnTo>
                  <a:lnTo>
                    <a:pt x="117050" y="190328"/>
                  </a:lnTo>
                  <a:lnTo>
                    <a:pt x="140742" y="147521"/>
                  </a:lnTo>
                  <a:lnTo>
                    <a:pt x="168623" y="108463"/>
                  </a:lnTo>
                  <a:lnTo>
                    <a:pt x="200335" y="74027"/>
                  </a:lnTo>
                  <a:lnTo>
                    <a:pt x="235521" y="45089"/>
                  </a:lnTo>
                  <a:lnTo>
                    <a:pt x="273824" y="22522"/>
                  </a:lnTo>
                  <a:lnTo>
                    <a:pt x="314886" y="7201"/>
                  </a:lnTo>
                  <a:lnTo>
                    <a:pt x="358350" y="0"/>
                  </a:lnTo>
                  <a:lnTo>
                    <a:pt x="403860" y="1792"/>
                  </a:lnTo>
                  <a:lnTo>
                    <a:pt x="444030" y="4731"/>
                  </a:lnTo>
                  <a:lnTo>
                    <a:pt x="484043" y="15847"/>
                  </a:lnTo>
                  <a:lnTo>
                    <a:pt x="523267" y="34222"/>
                  </a:lnTo>
                  <a:lnTo>
                    <a:pt x="561073" y="58939"/>
                  </a:lnTo>
                  <a:lnTo>
                    <a:pt x="596830" y="89081"/>
                  </a:lnTo>
                  <a:lnTo>
                    <a:pt x="629907" y="123731"/>
                  </a:lnTo>
                  <a:lnTo>
                    <a:pt x="659675" y="161972"/>
                  </a:lnTo>
                  <a:lnTo>
                    <a:pt x="685503" y="202887"/>
                  </a:lnTo>
                  <a:lnTo>
                    <a:pt x="706761" y="245558"/>
                  </a:lnTo>
                  <a:lnTo>
                    <a:pt x="722817" y="289068"/>
                  </a:lnTo>
                  <a:lnTo>
                    <a:pt x="733044" y="332500"/>
                  </a:lnTo>
                  <a:lnTo>
                    <a:pt x="728880" y="377389"/>
                  </a:lnTo>
                  <a:lnTo>
                    <a:pt x="717818" y="422024"/>
                  </a:lnTo>
                  <a:lnTo>
                    <a:pt x="700438" y="465500"/>
                  </a:lnTo>
                  <a:lnTo>
                    <a:pt x="677324" y="506915"/>
                  </a:lnTo>
                  <a:lnTo>
                    <a:pt x="649057" y="545365"/>
                  </a:lnTo>
                  <a:lnTo>
                    <a:pt x="616220" y="579946"/>
                  </a:lnTo>
                  <a:lnTo>
                    <a:pt x="579395" y="609756"/>
                  </a:lnTo>
                  <a:lnTo>
                    <a:pt x="539165" y="633890"/>
                  </a:lnTo>
                  <a:lnTo>
                    <a:pt x="496110" y="651446"/>
                  </a:lnTo>
                  <a:lnTo>
                    <a:pt x="450814" y="661520"/>
                  </a:lnTo>
                  <a:lnTo>
                    <a:pt x="403860" y="663208"/>
                  </a:lnTo>
                  <a:lnTo>
                    <a:pt x="359990" y="662284"/>
                  </a:lnTo>
                  <a:lnTo>
                    <a:pt x="316767" y="653574"/>
                  </a:lnTo>
                  <a:lnTo>
                    <a:pt x="274902" y="637731"/>
                  </a:lnTo>
                  <a:lnTo>
                    <a:pt x="235112" y="615406"/>
                  </a:lnTo>
                  <a:lnTo>
                    <a:pt x="198111" y="587254"/>
                  </a:lnTo>
                  <a:lnTo>
                    <a:pt x="164613" y="553927"/>
                  </a:lnTo>
                  <a:lnTo>
                    <a:pt x="135332" y="516076"/>
                  </a:lnTo>
                  <a:lnTo>
                    <a:pt x="110984" y="474356"/>
                  </a:lnTo>
                  <a:lnTo>
                    <a:pt x="92282" y="429418"/>
                  </a:lnTo>
                  <a:lnTo>
                    <a:pt x="79941" y="381915"/>
                  </a:lnTo>
                  <a:lnTo>
                    <a:pt x="74675" y="332500"/>
                  </a:lnTo>
                  <a:close/>
                </a:path>
                <a:path w="733425" h="663575">
                  <a:moveTo>
                    <a:pt x="0" y="160288"/>
                  </a:moveTo>
                  <a:lnTo>
                    <a:pt x="0" y="487313"/>
                  </a:lnTo>
                </a:path>
              </a:pathLst>
            </a:custGeom>
            <a:ln w="31750">
              <a:solidFill>
                <a:srgbClr val="002F5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821799" y="4619371"/>
              <a:ext cx="1449705" cy="22860"/>
            </a:xfrm>
            <a:custGeom>
              <a:avLst/>
              <a:gdLst/>
              <a:ahLst/>
              <a:cxnLst/>
              <a:rect l="l" t="t" r="r" b="b"/>
              <a:pathLst>
                <a:path w="1449704" h="22860">
                  <a:moveTo>
                    <a:pt x="1449324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1449324" y="22859"/>
                  </a:lnTo>
                  <a:lnTo>
                    <a:pt x="1449324" y="0"/>
                  </a:lnTo>
                  <a:close/>
                </a:path>
              </a:pathLst>
            </a:custGeom>
            <a:solidFill>
              <a:srgbClr val="8369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1651380" y="4561204"/>
            <a:ext cx="1449705" cy="22860"/>
          </a:xfrm>
          <a:custGeom>
            <a:avLst/>
            <a:gdLst/>
            <a:ahLst/>
            <a:cxnLst/>
            <a:rect l="l" t="t" r="r" b="b"/>
            <a:pathLst>
              <a:path w="1449705" h="22860">
                <a:moveTo>
                  <a:pt x="1449324" y="0"/>
                </a:moveTo>
                <a:lnTo>
                  <a:pt x="0" y="0"/>
                </a:lnTo>
                <a:lnTo>
                  <a:pt x="0" y="22860"/>
                </a:lnTo>
                <a:lnTo>
                  <a:pt x="1449324" y="22860"/>
                </a:lnTo>
                <a:lnTo>
                  <a:pt x="1449324" y="0"/>
                </a:lnTo>
                <a:close/>
              </a:path>
            </a:pathLst>
          </a:custGeom>
          <a:solidFill>
            <a:srgbClr val="8369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026666" y="4038422"/>
            <a:ext cx="6807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spc="90" dirty="0">
                <a:latin typeface="Cambria Math"/>
                <a:cs typeface="Cambria Math"/>
              </a:rPr>
              <a:t>𝛽𝑥</a:t>
            </a:r>
            <a:r>
              <a:rPr sz="3075" spc="135" baseline="27100" dirty="0">
                <a:latin typeface="Cambria Math"/>
                <a:cs typeface="Cambria Math"/>
              </a:rPr>
              <a:t>𝑛</a:t>
            </a:r>
            <a:endParaRPr sz="3075" baseline="27100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49986" y="4307204"/>
            <a:ext cx="1540510" cy="6896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615"/>
              </a:lnSpc>
              <a:spcBef>
                <a:spcPts val="95"/>
              </a:spcBef>
            </a:pPr>
            <a:r>
              <a:rPr sz="2800" dirty="0">
                <a:latin typeface="Cambria Math"/>
                <a:cs typeface="Cambria Math"/>
              </a:rPr>
              <a:t>𝐹(𝑥)</a:t>
            </a:r>
            <a:r>
              <a:rPr sz="2800" spc="285" dirty="0">
                <a:latin typeface="Cambria Math"/>
                <a:cs typeface="Cambria Math"/>
              </a:rPr>
              <a:t> </a:t>
            </a:r>
            <a:r>
              <a:rPr sz="2800" spc="-50" dirty="0">
                <a:latin typeface="Cambria Math"/>
                <a:cs typeface="Cambria Math"/>
              </a:rPr>
              <a:t>=</a:t>
            </a:r>
            <a:endParaRPr sz="2800">
              <a:latin typeface="Cambria Math"/>
              <a:cs typeface="Cambria Math"/>
            </a:endParaRPr>
          </a:p>
          <a:p>
            <a:pPr marL="1278890">
              <a:lnSpc>
                <a:spcPts val="2615"/>
              </a:lnSpc>
            </a:pPr>
            <a:r>
              <a:rPr sz="2800" spc="-50" dirty="0">
                <a:latin typeface="Cambria Math"/>
                <a:cs typeface="Cambria Math"/>
              </a:rPr>
              <a:t>𝐾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965198" y="4749165"/>
            <a:ext cx="190500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spc="-50" dirty="0">
                <a:latin typeface="Cambria Math"/>
                <a:cs typeface="Cambria Math"/>
              </a:rPr>
              <a:t>𝐷</a:t>
            </a:r>
            <a:endParaRPr sz="1850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165350" y="4438269"/>
            <a:ext cx="9671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50" dirty="0">
                <a:latin typeface="Cambria Math"/>
                <a:cs typeface="Cambria Math"/>
              </a:rPr>
              <a:t>𝑛</a:t>
            </a:r>
            <a:r>
              <a:rPr sz="1850" spc="245" dirty="0">
                <a:latin typeface="Cambria Math"/>
                <a:cs typeface="Cambria Math"/>
              </a:rPr>
              <a:t> </a:t>
            </a:r>
            <a:r>
              <a:rPr sz="4200" baseline="-16865" dirty="0">
                <a:latin typeface="Cambria Math"/>
                <a:cs typeface="Cambria Math"/>
              </a:rPr>
              <a:t>+ </a:t>
            </a:r>
            <a:r>
              <a:rPr sz="4200" spc="-37" baseline="-16865" dirty="0">
                <a:latin typeface="Cambria Math"/>
                <a:cs typeface="Cambria Math"/>
              </a:rPr>
              <a:t>𝑥</a:t>
            </a:r>
            <a:r>
              <a:rPr sz="1850" spc="-25" dirty="0">
                <a:latin typeface="Cambria Math"/>
                <a:cs typeface="Cambria Math"/>
              </a:rPr>
              <a:t>𝑛</a:t>
            </a:r>
            <a:endParaRPr sz="185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669157" y="3203459"/>
            <a:ext cx="254000" cy="11353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dirty="0">
                <a:latin typeface="Calibri"/>
                <a:cs typeface="Calibri"/>
              </a:rPr>
              <a:t>F(x)</a:t>
            </a:r>
            <a:r>
              <a:rPr sz="1800" spc="4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(nM/h)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600446" y="5110480"/>
            <a:ext cx="735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7970" algn="l"/>
              </a:tabLst>
            </a:pPr>
            <a:r>
              <a:rPr sz="1800" spc="-50" dirty="0">
                <a:latin typeface="Calibri"/>
                <a:cs typeface="Calibri"/>
              </a:rPr>
              <a:t>x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1800" spc="-20" dirty="0">
                <a:latin typeface="Calibri"/>
                <a:cs typeface="Calibri"/>
              </a:rPr>
              <a:t>(nM)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532896" y="1649843"/>
            <a:ext cx="3166921" cy="2264640"/>
            <a:chOff x="4002000" y="2578503"/>
            <a:chExt cx="3936544" cy="2936852"/>
          </a:xfrm>
        </p:grpSpPr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02000" y="2578503"/>
              <a:ext cx="3936544" cy="2936852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24043" y="4631435"/>
              <a:ext cx="521208" cy="397763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4859273" y="4030217"/>
              <a:ext cx="0" cy="1323975"/>
            </a:xfrm>
            <a:custGeom>
              <a:avLst/>
              <a:gdLst/>
              <a:ahLst/>
              <a:cxnLst/>
              <a:rect l="l" t="t" r="r" b="b"/>
              <a:pathLst>
                <a:path h="1323975">
                  <a:moveTo>
                    <a:pt x="0" y="0"/>
                  </a:moveTo>
                  <a:lnTo>
                    <a:pt x="0" y="1323974"/>
                  </a:lnTo>
                </a:path>
              </a:pathLst>
            </a:custGeom>
            <a:ln w="2540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37110" y="3060647"/>
              <a:ext cx="836676" cy="422148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28764" y="2689097"/>
              <a:ext cx="838200" cy="422148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66635" y="2689097"/>
              <a:ext cx="836676" cy="422148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372465" y="5181980"/>
            <a:ext cx="26771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2F56"/>
                </a:solidFill>
                <a:latin typeface="Calibri"/>
                <a:cs typeface="Calibri"/>
              </a:rPr>
              <a:t>(Hill</a:t>
            </a:r>
            <a:r>
              <a:rPr sz="1800" spc="10" dirty="0">
                <a:solidFill>
                  <a:srgbClr val="002F5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2F56"/>
                </a:solidFill>
                <a:latin typeface="Calibri"/>
                <a:cs typeface="Calibri"/>
              </a:rPr>
              <a:t>function)</a:t>
            </a:r>
            <a:endParaRPr sz="18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</a:pPr>
            <a:r>
              <a:rPr sz="1800" dirty="0">
                <a:solidFill>
                  <a:srgbClr val="002F56"/>
                </a:solidFill>
                <a:latin typeface="Calibri"/>
                <a:cs typeface="Calibri"/>
              </a:rPr>
              <a:t>K</a:t>
            </a:r>
            <a:r>
              <a:rPr sz="1800" baseline="-20833" dirty="0">
                <a:solidFill>
                  <a:srgbClr val="002F56"/>
                </a:solidFill>
                <a:latin typeface="Calibri"/>
                <a:cs typeface="Calibri"/>
              </a:rPr>
              <a:t>D</a:t>
            </a:r>
            <a:r>
              <a:rPr sz="1800" dirty="0">
                <a:solidFill>
                  <a:srgbClr val="002F56"/>
                </a:solidFill>
                <a:latin typeface="Calibri"/>
                <a:cs typeface="Calibri"/>
              </a:rPr>
              <a:t>=</a:t>
            </a:r>
            <a:r>
              <a:rPr sz="1800" spc="-20" dirty="0">
                <a:solidFill>
                  <a:srgbClr val="002F5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2F56"/>
                </a:solidFill>
                <a:latin typeface="Calibri"/>
                <a:cs typeface="Calibri"/>
              </a:rPr>
              <a:t>half-</a:t>
            </a:r>
            <a:r>
              <a:rPr sz="1800" dirty="0">
                <a:solidFill>
                  <a:srgbClr val="002F56"/>
                </a:solidFill>
                <a:latin typeface="Calibri"/>
                <a:cs typeface="Calibri"/>
              </a:rPr>
              <a:t>saturation</a:t>
            </a:r>
            <a:r>
              <a:rPr sz="1800" spc="-20" dirty="0">
                <a:solidFill>
                  <a:srgbClr val="002F5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2F56"/>
                </a:solidFill>
                <a:latin typeface="Calibri"/>
                <a:cs typeface="Calibri"/>
              </a:rPr>
              <a:t>constant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97865" y="5730341"/>
            <a:ext cx="16941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2F56"/>
                </a:solidFill>
                <a:latin typeface="Calibri"/>
                <a:cs typeface="Calibri"/>
              </a:rPr>
              <a:t>n =</a:t>
            </a:r>
            <a:r>
              <a:rPr sz="1800" spc="-5" dirty="0">
                <a:solidFill>
                  <a:srgbClr val="002F5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2F56"/>
                </a:solidFill>
                <a:latin typeface="Calibri"/>
                <a:cs typeface="Calibri"/>
              </a:rPr>
              <a:t>Hill</a:t>
            </a:r>
            <a:r>
              <a:rPr sz="1800" spc="15" dirty="0">
                <a:solidFill>
                  <a:srgbClr val="002F5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2F56"/>
                </a:solidFill>
                <a:latin typeface="Calibri"/>
                <a:cs typeface="Calibri"/>
              </a:rPr>
              <a:t>coefficient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079358" y="2345965"/>
            <a:ext cx="3289300" cy="276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  <a:tabLst>
                <a:tab pos="342265" algn="l"/>
              </a:tabLst>
            </a:pPr>
            <a:r>
              <a:rPr sz="2400" spc="-50" dirty="0">
                <a:solidFill>
                  <a:srgbClr val="002F56"/>
                </a:solidFill>
                <a:latin typeface="Arial"/>
                <a:cs typeface="Arial"/>
              </a:rPr>
              <a:t>•</a:t>
            </a:r>
            <a:r>
              <a:rPr sz="2400" dirty="0">
                <a:solidFill>
                  <a:srgbClr val="002F56"/>
                </a:solidFill>
                <a:latin typeface="Arial"/>
                <a:cs typeface="Arial"/>
              </a:rPr>
              <a:t>	</a:t>
            </a:r>
            <a:r>
              <a:rPr sz="2400" dirty="0">
                <a:solidFill>
                  <a:srgbClr val="002F56"/>
                </a:solidFill>
                <a:latin typeface="Calibri"/>
                <a:cs typeface="Calibri"/>
              </a:rPr>
              <a:t>Cooperative</a:t>
            </a:r>
            <a:r>
              <a:rPr sz="2400" spc="-130" dirty="0">
                <a:solidFill>
                  <a:srgbClr val="002F56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2F56"/>
                </a:solidFill>
                <a:latin typeface="Calibri"/>
                <a:cs typeface="Calibri"/>
              </a:rPr>
              <a:t>repression:</a:t>
            </a:r>
            <a:endParaRPr sz="2400">
              <a:latin typeface="Calibri"/>
              <a:cs typeface="Calibri"/>
            </a:endParaRPr>
          </a:p>
          <a:p>
            <a:pPr marL="889635">
              <a:lnSpc>
                <a:spcPct val="100000"/>
              </a:lnSpc>
              <a:spcBef>
                <a:spcPts val="2360"/>
              </a:spcBef>
              <a:tabLst>
                <a:tab pos="2172335" algn="l"/>
              </a:tabLst>
            </a:pPr>
            <a:r>
              <a:rPr sz="3200" spc="-5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3200" spc="-50" dirty="0">
                <a:solidFill>
                  <a:srgbClr val="002F56"/>
                </a:solidFill>
                <a:latin typeface="Calibri"/>
                <a:cs typeface="Calibri"/>
              </a:rPr>
              <a:t>Y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100">
              <a:latin typeface="Calibri"/>
              <a:cs typeface="Calibri"/>
            </a:endParaRPr>
          </a:p>
          <a:p>
            <a:pPr marL="1636395" algn="ctr">
              <a:lnSpc>
                <a:spcPts val="2735"/>
              </a:lnSpc>
            </a:pPr>
            <a:r>
              <a:rPr sz="2800" spc="-50" dirty="0">
                <a:latin typeface="Cambria Math"/>
                <a:cs typeface="Cambria Math"/>
              </a:rPr>
              <a:t>𝛽</a:t>
            </a:r>
            <a:endParaRPr sz="2800">
              <a:latin typeface="Cambria Math"/>
              <a:cs typeface="Cambria Math"/>
            </a:endParaRPr>
          </a:p>
          <a:p>
            <a:pPr marL="554990">
              <a:lnSpc>
                <a:spcPts val="1995"/>
              </a:lnSpc>
            </a:pPr>
            <a:r>
              <a:rPr sz="2800" dirty="0">
                <a:latin typeface="Cambria Math"/>
                <a:cs typeface="Cambria Math"/>
              </a:rPr>
              <a:t>𝐹(𝑥)</a:t>
            </a:r>
            <a:r>
              <a:rPr sz="2800" spc="285" dirty="0">
                <a:latin typeface="Cambria Math"/>
                <a:cs typeface="Cambria Math"/>
              </a:rPr>
              <a:t> </a:t>
            </a:r>
            <a:r>
              <a:rPr sz="2800" spc="-50" dirty="0">
                <a:latin typeface="Cambria Math"/>
                <a:cs typeface="Cambria Math"/>
              </a:rPr>
              <a:t>=</a:t>
            </a:r>
            <a:endParaRPr sz="2800">
              <a:latin typeface="Cambria Math"/>
              <a:cs typeface="Cambria Math"/>
            </a:endParaRPr>
          </a:p>
          <a:p>
            <a:pPr marL="1718945" algn="ctr">
              <a:lnSpc>
                <a:spcPts val="2615"/>
              </a:lnSpc>
            </a:pPr>
            <a:r>
              <a:rPr sz="2800" dirty="0">
                <a:latin typeface="Cambria Math"/>
                <a:cs typeface="Cambria Math"/>
              </a:rPr>
              <a:t>𝐾</a:t>
            </a:r>
            <a:r>
              <a:rPr sz="2775" baseline="-21021" dirty="0">
                <a:latin typeface="Cambria Math"/>
                <a:cs typeface="Cambria Math"/>
              </a:rPr>
              <a:t>𝐷</a:t>
            </a:r>
            <a:r>
              <a:rPr sz="2775" spc="97" baseline="-21021" dirty="0">
                <a:latin typeface="Cambria Math"/>
                <a:cs typeface="Cambria Math"/>
              </a:rPr>
              <a:t> </a:t>
            </a:r>
            <a:r>
              <a:rPr sz="2775" baseline="25525" dirty="0">
                <a:latin typeface="Cambria Math"/>
                <a:cs typeface="Cambria Math"/>
              </a:rPr>
              <a:t>𝑛</a:t>
            </a:r>
            <a:r>
              <a:rPr sz="2775" spc="367" baseline="25525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+ </a:t>
            </a:r>
            <a:r>
              <a:rPr sz="2800" spc="-25" dirty="0">
                <a:latin typeface="Cambria Math"/>
                <a:cs typeface="Cambria Math"/>
              </a:rPr>
              <a:t>𝑥</a:t>
            </a:r>
            <a:r>
              <a:rPr sz="2775" spc="-37" baseline="25525" dirty="0">
                <a:latin typeface="Cambria Math"/>
                <a:cs typeface="Cambria Math"/>
              </a:rPr>
              <a:t>𝑛</a:t>
            </a:r>
            <a:endParaRPr sz="2775" baseline="25525">
              <a:latin typeface="Cambria Math"/>
              <a:cs typeface="Cambria Math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283564" y="445134"/>
            <a:ext cx="10460635" cy="731482"/>
          </a:xfrm>
          <a:prstGeom prst="rect">
            <a:avLst/>
          </a:prstGeom>
        </p:spPr>
        <p:txBody>
          <a:bodyPr vert="horz" wrap="square" lIns="0" tIns="5384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10" dirty="0"/>
              <a:t>Effect</a:t>
            </a:r>
            <a:r>
              <a:rPr spc="-55" dirty="0"/>
              <a:t> </a:t>
            </a:r>
            <a:r>
              <a:rPr dirty="0"/>
              <a:t>of</a:t>
            </a:r>
            <a:r>
              <a:rPr spc="70" dirty="0"/>
              <a:t> </a:t>
            </a:r>
            <a:r>
              <a:rPr spc="100" dirty="0"/>
              <a:t>cooperati</a:t>
            </a:r>
            <a:r>
              <a:rPr lang="en-US" spc="100" dirty="0"/>
              <a:t>vity: multimeric TFs</a:t>
            </a:r>
            <a:endParaRPr spc="100" dirty="0"/>
          </a:p>
        </p:txBody>
      </p:sp>
      <p:grpSp>
        <p:nvGrpSpPr>
          <p:cNvPr id="42" name="object 33">
            <a:extLst>
              <a:ext uri="{FF2B5EF4-FFF2-40B4-BE49-F238E27FC236}">
                <a16:creationId xmlns:a16="http://schemas.microsoft.com/office/drawing/2014/main" id="{96F846D4-405A-4836-8372-0523A08DE275}"/>
              </a:ext>
            </a:extLst>
          </p:cNvPr>
          <p:cNvGrpSpPr/>
          <p:nvPr/>
        </p:nvGrpSpPr>
        <p:grpSpPr>
          <a:xfrm>
            <a:off x="4567829" y="3804294"/>
            <a:ext cx="3360734" cy="2887041"/>
            <a:chOff x="3956303" y="2395727"/>
            <a:chExt cx="4315967" cy="3390900"/>
          </a:xfrm>
        </p:grpSpPr>
        <p:pic>
          <p:nvPicPr>
            <p:cNvPr id="43" name="object 34">
              <a:extLst>
                <a:ext uri="{FF2B5EF4-FFF2-40B4-BE49-F238E27FC236}">
                  <a16:creationId xmlns:a16="http://schemas.microsoft.com/office/drawing/2014/main" id="{7192CE40-C90E-44A5-8664-57B224548D19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56303" y="2395727"/>
              <a:ext cx="4315967" cy="2847172"/>
            </a:xfrm>
            <a:prstGeom prst="rect">
              <a:avLst/>
            </a:prstGeom>
          </p:spPr>
        </p:pic>
        <p:pic>
          <p:nvPicPr>
            <p:cNvPr id="44" name="object 35">
              <a:extLst>
                <a:ext uri="{FF2B5EF4-FFF2-40B4-BE49-F238E27FC236}">
                  <a16:creationId xmlns:a16="http://schemas.microsoft.com/office/drawing/2014/main" id="{D97EFAA3-3EDC-4380-B7A7-8AFC14B3C7A8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29911" y="5388863"/>
              <a:ext cx="521208" cy="397764"/>
            </a:xfrm>
            <a:prstGeom prst="rect">
              <a:avLst/>
            </a:prstGeom>
          </p:spPr>
        </p:pic>
        <p:sp>
          <p:nvSpPr>
            <p:cNvPr id="45" name="object 36">
              <a:extLst>
                <a:ext uri="{FF2B5EF4-FFF2-40B4-BE49-F238E27FC236}">
                  <a16:creationId xmlns:a16="http://schemas.microsoft.com/office/drawing/2014/main" id="{540F8F5A-0314-4D0A-B786-858D049FD16A}"/>
                </a:ext>
              </a:extLst>
            </p:cNvPr>
            <p:cNvSpPr/>
            <p:nvPr/>
          </p:nvSpPr>
          <p:spPr>
            <a:xfrm>
              <a:off x="4924805" y="3877817"/>
              <a:ext cx="0" cy="1323975"/>
            </a:xfrm>
            <a:custGeom>
              <a:avLst/>
              <a:gdLst/>
              <a:ahLst/>
              <a:cxnLst/>
              <a:rect l="l" t="t" r="r" b="b"/>
              <a:pathLst>
                <a:path h="1323975">
                  <a:moveTo>
                    <a:pt x="0" y="0"/>
                  </a:moveTo>
                  <a:lnTo>
                    <a:pt x="0" y="1323974"/>
                  </a:lnTo>
                </a:path>
              </a:pathLst>
            </a:custGeom>
            <a:ln w="2540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37">
              <a:extLst>
                <a:ext uri="{FF2B5EF4-FFF2-40B4-BE49-F238E27FC236}">
                  <a16:creationId xmlns:a16="http://schemas.microsoft.com/office/drawing/2014/main" id="{CFE701BA-9908-4843-8BA2-2A629C9DDE51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05371" y="4116323"/>
              <a:ext cx="836676" cy="422148"/>
            </a:xfrm>
            <a:prstGeom prst="rect">
              <a:avLst/>
            </a:prstGeom>
          </p:spPr>
        </p:pic>
        <p:pic>
          <p:nvPicPr>
            <p:cNvPr id="47" name="object 38">
              <a:extLst>
                <a:ext uri="{FF2B5EF4-FFF2-40B4-BE49-F238E27FC236}">
                  <a16:creationId xmlns:a16="http://schemas.microsoft.com/office/drawing/2014/main" id="{876DE61E-8C40-45A1-8CFA-45E57F848709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97751" y="4538472"/>
              <a:ext cx="836676" cy="422148"/>
            </a:xfrm>
            <a:prstGeom prst="rect">
              <a:avLst/>
            </a:prstGeom>
          </p:spPr>
        </p:pic>
        <p:pic>
          <p:nvPicPr>
            <p:cNvPr id="48" name="object 39">
              <a:extLst>
                <a:ext uri="{FF2B5EF4-FFF2-40B4-BE49-F238E27FC236}">
                  <a16:creationId xmlns:a16="http://schemas.microsoft.com/office/drawing/2014/main" id="{710EF331-E895-4CD0-9535-E73F8F8150E6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449543" y="4732363"/>
              <a:ext cx="836675" cy="422148"/>
            </a:xfrm>
            <a:prstGeom prst="rect">
              <a:avLst/>
            </a:prstGeom>
          </p:spPr>
        </p:pic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D4F73443-2851-4C20-9F81-ACC961580A7D}"/>
              </a:ext>
            </a:extLst>
          </p:cNvPr>
          <p:cNvSpPr txBox="1"/>
          <p:nvPr/>
        </p:nvSpPr>
        <p:spPr>
          <a:xfrm>
            <a:off x="6003753" y="625094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0C62C96-30E5-472A-9598-04A6DD506DC6}"/>
              </a:ext>
            </a:extLst>
          </p:cNvPr>
          <p:cNvSpPr txBox="1"/>
          <p:nvPr/>
        </p:nvSpPr>
        <p:spPr>
          <a:xfrm>
            <a:off x="7848600" y="5225534"/>
            <a:ext cx="3685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Smaller change in x lead to larger </a:t>
            </a:r>
            <a:br>
              <a:rPr lang="en-US" dirty="0"/>
            </a:br>
            <a:r>
              <a:rPr lang="en-US" dirty="0"/>
              <a:t>change in F(x) – high sensitivity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5524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1999" y="0"/>
                </a:lnTo>
              </a:path>
            </a:pathLst>
          </a:custGeom>
          <a:ln w="57150">
            <a:solidFill>
              <a:srgbClr val="B3A2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227232" y="2545441"/>
            <a:ext cx="4773295" cy="2581275"/>
            <a:chOff x="227232" y="2545441"/>
            <a:chExt cx="4773295" cy="258127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7232" y="2920209"/>
              <a:ext cx="4563020" cy="97679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685389" y="4166741"/>
              <a:ext cx="24130" cy="462915"/>
            </a:xfrm>
            <a:custGeom>
              <a:avLst/>
              <a:gdLst/>
              <a:ahLst/>
              <a:cxnLst/>
              <a:rect l="l" t="t" r="r" b="b"/>
              <a:pathLst>
                <a:path w="24129" h="462914">
                  <a:moveTo>
                    <a:pt x="23713" y="0"/>
                  </a:moveTo>
                  <a:lnTo>
                    <a:pt x="0" y="19"/>
                  </a:lnTo>
                  <a:lnTo>
                    <a:pt x="395" y="462345"/>
                  </a:lnTo>
                  <a:lnTo>
                    <a:pt x="24108" y="462325"/>
                  </a:lnTo>
                  <a:lnTo>
                    <a:pt x="23713" y="0"/>
                  </a:lnTo>
                  <a:close/>
                </a:path>
              </a:pathLst>
            </a:custGeom>
            <a:solidFill>
              <a:srgbClr val="002F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8002" y="4503203"/>
              <a:ext cx="159079" cy="14957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13896" y="4730414"/>
              <a:ext cx="396144" cy="39613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598113" y="2596609"/>
              <a:ext cx="2402205" cy="2339340"/>
            </a:xfrm>
            <a:custGeom>
              <a:avLst/>
              <a:gdLst/>
              <a:ahLst/>
              <a:cxnLst/>
              <a:rect l="l" t="t" r="r" b="b"/>
              <a:pathLst>
                <a:path w="2402204" h="2339340">
                  <a:moveTo>
                    <a:pt x="1572688" y="2303744"/>
                  </a:moveTo>
                  <a:lnTo>
                    <a:pt x="1471834" y="2303744"/>
                  </a:lnTo>
                  <a:lnTo>
                    <a:pt x="1471241" y="2303863"/>
                  </a:lnTo>
                  <a:lnTo>
                    <a:pt x="1403261" y="2315598"/>
                  </a:lnTo>
                  <a:lnTo>
                    <a:pt x="1407411" y="2338961"/>
                  </a:lnTo>
                  <a:lnTo>
                    <a:pt x="1476181" y="2327056"/>
                  </a:lnTo>
                  <a:lnTo>
                    <a:pt x="1543172" y="2311963"/>
                  </a:lnTo>
                  <a:lnTo>
                    <a:pt x="1572688" y="2303744"/>
                  </a:lnTo>
                  <a:close/>
                </a:path>
                <a:path w="2402204" h="2339340">
                  <a:moveTo>
                    <a:pt x="1471547" y="2303794"/>
                  </a:moveTo>
                  <a:lnTo>
                    <a:pt x="1471148" y="2303863"/>
                  </a:lnTo>
                  <a:lnTo>
                    <a:pt x="1471547" y="2303794"/>
                  </a:lnTo>
                  <a:close/>
                </a:path>
                <a:path w="2402204" h="2339340">
                  <a:moveTo>
                    <a:pt x="1623087" y="2288908"/>
                  </a:moveTo>
                  <a:lnTo>
                    <a:pt x="1537639" y="2288908"/>
                  </a:lnTo>
                  <a:lnTo>
                    <a:pt x="1471547" y="2303794"/>
                  </a:lnTo>
                  <a:lnTo>
                    <a:pt x="1471834" y="2303744"/>
                  </a:lnTo>
                  <a:lnTo>
                    <a:pt x="1572688" y="2303744"/>
                  </a:lnTo>
                  <a:lnTo>
                    <a:pt x="1607595" y="2294025"/>
                  </a:lnTo>
                  <a:lnTo>
                    <a:pt x="1623087" y="2288908"/>
                  </a:lnTo>
                  <a:close/>
                </a:path>
                <a:path w="2402204" h="2339340">
                  <a:moveTo>
                    <a:pt x="1675535" y="2271266"/>
                  </a:moveTo>
                  <a:lnTo>
                    <a:pt x="1601074" y="2271266"/>
                  </a:lnTo>
                  <a:lnTo>
                    <a:pt x="1537137" y="2289021"/>
                  </a:lnTo>
                  <a:lnTo>
                    <a:pt x="1537639" y="2288908"/>
                  </a:lnTo>
                  <a:lnTo>
                    <a:pt x="1623087" y="2288908"/>
                  </a:lnTo>
                  <a:lnTo>
                    <a:pt x="1670041" y="2273399"/>
                  </a:lnTo>
                  <a:lnTo>
                    <a:pt x="1675535" y="2271266"/>
                  </a:lnTo>
                  <a:close/>
                </a:path>
                <a:path w="2402204" h="2339340">
                  <a:moveTo>
                    <a:pt x="1727776" y="2250977"/>
                  </a:moveTo>
                  <a:lnTo>
                    <a:pt x="1662334" y="2250977"/>
                  </a:lnTo>
                  <a:lnTo>
                    <a:pt x="1661741" y="2251194"/>
                  </a:lnTo>
                  <a:lnTo>
                    <a:pt x="1600481" y="2271424"/>
                  </a:lnTo>
                  <a:lnTo>
                    <a:pt x="1601074" y="2271266"/>
                  </a:lnTo>
                  <a:lnTo>
                    <a:pt x="1675535" y="2271266"/>
                  </a:lnTo>
                  <a:lnTo>
                    <a:pt x="1727776" y="2250977"/>
                  </a:lnTo>
                  <a:close/>
                </a:path>
                <a:path w="2402204" h="2339340">
                  <a:moveTo>
                    <a:pt x="1662117" y="2251048"/>
                  </a:moveTo>
                  <a:lnTo>
                    <a:pt x="1661677" y="2251194"/>
                  </a:lnTo>
                  <a:lnTo>
                    <a:pt x="1662117" y="2251048"/>
                  </a:lnTo>
                  <a:close/>
                </a:path>
                <a:path w="2402204" h="2339340">
                  <a:moveTo>
                    <a:pt x="1779310" y="2228080"/>
                  </a:moveTo>
                  <a:lnTo>
                    <a:pt x="1721421" y="2228080"/>
                  </a:lnTo>
                  <a:lnTo>
                    <a:pt x="1662117" y="2251048"/>
                  </a:lnTo>
                  <a:lnTo>
                    <a:pt x="1662334" y="2250977"/>
                  </a:lnTo>
                  <a:lnTo>
                    <a:pt x="1727776" y="2250977"/>
                  </a:lnTo>
                  <a:lnTo>
                    <a:pt x="1730116" y="2250068"/>
                  </a:lnTo>
                  <a:lnTo>
                    <a:pt x="1779310" y="2228080"/>
                  </a:lnTo>
                  <a:close/>
                </a:path>
                <a:path w="2402204" h="2339340">
                  <a:moveTo>
                    <a:pt x="1777939" y="2202674"/>
                  </a:moveTo>
                  <a:lnTo>
                    <a:pt x="1720828" y="2228297"/>
                  </a:lnTo>
                  <a:lnTo>
                    <a:pt x="1721421" y="2228080"/>
                  </a:lnTo>
                  <a:lnTo>
                    <a:pt x="1779310" y="2228080"/>
                  </a:lnTo>
                  <a:lnTo>
                    <a:pt x="1788017" y="2224188"/>
                  </a:lnTo>
                  <a:lnTo>
                    <a:pt x="1829742" y="2202931"/>
                  </a:lnTo>
                  <a:lnTo>
                    <a:pt x="1777543" y="2202931"/>
                  </a:lnTo>
                  <a:lnTo>
                    <a:pt x="1777939" y="2202674"/>
                  </a:lnTo>
                  <a:close/>
                </a:path>
                <a:path w="2402204" h="2339340">
                  <a:moveTo>
                    <a:pt x="1879763" y="2174917"/>
                  </a:moveTo>
                  <a:lnTo>
                    <a:pt x="1832480" y="2174917"/>
                  </a:lnTo>
                  <a:lnTo>
                    <a:pt x="1777543" y="2202931"/>
                  </a:lnTo>
                  <a:lnTo>
                    <a:pt x="1829742" y="2202931"/>
                  </a:lnTo>
                  <a:lnTo>
                    <a:pt x="1843547" y="2195897"/>
                  </a:lnTo>
                  <a:lnTo>
                    <a:pt x="1879763" y="2174917"/>
                  </a:lnTo>
                  <a:close/>
                </a:path>
                <a:path w="2402204" h="2339340">
                  <a:moveTo>
                    <a:pt x="1884255" y="2144848"/>
                  </a:moveTo>
                  <a:lnTo>
                    <a:pt x="1832084" y="2175119"/>
                  </a:lnTo>
                  <a:lnTo>
                    <a:pt x="1832480" y="2174917"/>
                  </a:lnTo>
                  <a:lnTo>
                    <a:pt x="1879763" y="2174917"/>
                  </a:lnTo>
                  <a:lnTo>
                    <a:pt x="1896507" y="2165217"/>
                  </a:lnTo>
                  <a:lnTo>
                    <a:pt x="1927280" y="2145184"/>
                  </a:lnTo>
                  <a:lnTo>
                    <a:pt x="1883860" y="2145184"/>
                  </a:lnTo>
                  <a:lnTo>
                    <a:pt x="1884255" y="2144848"/>
                  </a:lnTo>
                  <a:close/>
                </a:path>
                <a:path w="2402204" h="2339340">
                  <a:moveTo>
                    <a:pt x="1933857" y="2112587"/>
                  </a:moveTo>
                  <a:lnTo>
                    <a:pt x="1883860" y="2145184"/>
                  </a:lnTo>
                  <a:lnTo>
                    <a:pt x="1927280" y="2145184"/>
                  </a:lnTo>
                  <a:lnTo>
                    <a:pt x="1947097" y="2132284"/>
                  </a:lnTo>
                  <a:lnTo>
                    <a:pt x="1973597" y="2112943"/>
                  </a:lnTo>
                  <a:lnTo>
                    <a:pt x="1933461" y="2112943"/>
                  </a:lnTo>
                  <a:lnTo>
                    <a:pt x="1933857" y="2112587"/>
                  </a:lnTo>
                  <a:close/>
                </a:path>
                <a:path w="2402204" h="2339340">
                  <a:moveTo>
                    <a:pt x="2061002" y="2041901"/>
                  </a:moveTo>
                  <a:lnTo>
                    <a:pt x="2025747" y="2041901"/>
                  </a:lnTo>
                  <a:lnTo>
                    <a:pt x="1980494" y="2078647"/>
                  </a:lnTo>
                  <a:lnTo>
                    <a:pt x="1933461" y="2112943"/>
                  </a:lnTo>
                  <a:lnTo>
                    <a:pt x="1973597" y="2112943"/>
                  </a:lnTo>
                  <a:lnTo>
                    <a:pt x="1995117" y="2097237"/>
                  </a:lnTo>
                  <a:lnTo>
                    <a:pt x="2040964" y="2060096"/>
                  </a:lnTo>
                  <a:lnTo>
                    <a:pt x="2061002" y="2041901"/>
                  </a:lnTo>
                  <a:close/>
                </a:path>
                <a:path w="2402204" h="2339340">
                  <a:moveTo>
                    <a:pt x="1980889" y="2078271"/>
                  </a:moveTo>
                  <a:lnTo>
                    <a:pt x="1980375" y="2078647"/>
                  </a:lnTo>
                  <a:lnTo>
                    <a:pt x="1980889" y="2078271"/>
                  </a:lnTo>
                  <a:close/>
                </a:path>
                <a:path w="2402204" h="2339340">
                  <a:moveTo>
                    <a:pt x="2208065" y="1879093"/>
                  </a:moveTo>
                  <a:lnTo>
                    <a:pt x="2178899" y="1879093"/>
                  </a:lnTo>
                  <a:lnTo>
                    <a:pt x="2144119" y="1922813"/>
                  </a:lnTo>
                  <a:lnTo>
                    <a:pt x="2106967" y="1964379"/>
                  </a:lnTo>
                  <a:lnTo>
                    <a:pt x="2067246" y="2004207"/>
                  </a:lnTo>
                  <a:lnTo>
                    <a:pt x="2025155" y="2042316"/>
                  </a:lnTo>
                  <a:lnTo>
                    <a:pt x="2025747" y="2041901"/>
                  </a:lnTo>
                  <a:lnTo>
                    <a:pt x="2061002" y="2041901"/>
                  </a:lnTo>
                  <a:lnTo>
                    <a:pt x="2083846" y="2021157"/>
                  </a:lnTo>
                  <a:lnTo>
                    <a:pt x="2124555" y="1980401"/>
                  </a:lnTo>
                  <a:lnTo>
                    <a:pt x="2162497" y="1937827"/>
                  </a:lnTo>
                  <a:lnTo>
                    <a:pt x="2197672" y="1893614"/>
                  </a:lnTo>
                  <a:lnTo>
                    <a:pt x="2208065" y="1879093"/>
                  </a:lnTo>
                  <a:close/>
                </a:path>
                <a:path w="2402204" h="2339340">
                  <a:moveTo>
                    <a:pt x="2067642" y="2003792"/>
                  </a:moveTo>
                  <a:lnTo>
                    <a:pt x="2067184" y="2004207"/>
                  </a:lnTo>
                  <a:lnTo>
                    <a:pt x="2067642" y="2003792"/>
                  </a:lnTo>
                  <a:close/>
                </a:path>
                <a:path w="2402204" h="2339340">
                  <a:moveTo>
                    <a:pt x="2107362" y="1963905"/>
                  </a:moveTo>
                  <a:lnTo>
                    <a:pt x="2106890" y="1964379"/>
                  </a:lnTo>
                  <a:lnTo>
                    <a:pt x="2107362" y="1963905"/>
                  </a:lnTo>
                  <a:close/>
                </a:path>
                <a:path w="2402204" h="2339340">
                  <a:moveTo>
                    <a:pt x="2144514" y="1922299"/>
                  </a:moveTo>
                  <a:lnTo>
                    <a:pt x="2144056" y="1922813"/>
                  </a:lnTo>
                  <a:lnTo>
                    <a:pt x="2144514" y="1922299"/>
                  </a:lnTo>
                  <a:close/>
                </a:path>
                <a:path w="2402204" h="2339340">
                  <a:moveTo>
                    <a:pt x="2238847" y="1834544"/>
                  </a:moveTo>
                  <a:lnTo>
                    <a:pt x="2210715" y="1834544"/>
                  </a:lnTo>
                  <a:lnTo>
                    <a:pt x="2178504" y="1879587"/>
                  </a:lnTo>
                  <a:lnTo>
                    <a:pt x="2178899" y="1879093"/>
                  </a:lnTo>
                  <a:lnTo>
                    <a:pt x="2208065" y="1879093"/>
                  </a:lnTo>
                  <a:lnTo>
                    <a:pt x="2230279" y="1848057"/>
                  </a:lnTo>
                  <a:lnTo>
                    <a:pt x="2238847" y="1834544"/>
                  </a:lnTo>
                  <a:close/>
                </a:path>
                <a:path w="2402204" h="2339340">
                  <a:moveTo>
                    <a:pt x="2239764" y="1788572"/>
                  </a:moveTo>
                  <a:lnTo>
                    <a:pt x="2210322" y="1835093"/>
                  </a:lnTo>
                  <a:lnTo>
                    <a:pt x="2210715" y="1834544"/>
                  </a:lnTo>
                  <a:lnTo>
                    <a:pt x="2238847" y="1834544"/>
                  </a:lnTo>
                  <a:lnTo>
                    <a:pt x="2260118" y="1800999"/>
                  </a:lnTo>
                  <a:lnTo>
                    <a:pt x="2266790" y="1789106"/>
                  </a:lnTo>
                  <a:lnTo>
                    <a:pt x="2239566" y="1789106"/>
                  </a:lnTo>
                  <a:lnTo>
                    <a:pt x="2239764" y="1788572"/>
                  </a:lnTo>
                  <a:close/>
                </a:path>
                <a:path w="2402204" h="2339340">
                  <a:moveTo>
                    <a:pt x="2354169" y="1593503"/>
                  </a:moveTo>
                  <a:lnTo>
                    <a:pt x="2329481" y="1593503"/>
                  </a:lnTo>
                  <a:lnTo>
                    <a:pt x="2329284" y="1594135"/>
                  </a:lnTo>
                  <a:lnTo>
                    <a:pt x="2310905" y="1644473"/>
                  </a:lnTo>
                  <a:lnTo>
                    <a:pt x="2289958" y="1693823"/>
                  </a:lnTo>
                  <a:lnTo>
                    <a:pt x="2266047" y="1741948"/>
                  </a:lnTo>
                  <a:lnTo>
                    <a:pt x="2239566" y="1789106"/>
                  </a:lnTo>
                  <a:lnTo>
                    <a:pt x="2266790" y="1789106"/>
                  </a:lnTo>
                  <a:lnTo>
                    <a:pt x="2287192" y="1752735"/>
                  </a:lnTo>
                  <a:lnTo>
                    <a:pt x="2311696" y="1703405"/>
                  </a:lnTo>
                  <a:lnTo>
                    <a:pt x="2333038" y="1652869"/>
                  </a:lnTo>
                  <a:lnTo>
                    <a:pt x="2351812" y="1601287"/>
                  </a:lnTo>
                  <a:lnTo>
                    <a:pt x="2354169" y="1593503"/>
                  </a:lnTo>
                  <a:close/>
                </a:path>
                <a:path w="2402204" h="2339340">
                  <a:moveTo>
                    <a:pt x="2266244" y="1741395"/>
                  </a:moveTo>
                  <a:lnTo>
                    <a:pt x="2265935" y="1741948"/>
                  </a:lnTo>
                  <a:lnTo>
                    <a:pt x="2266244" y="1741395"/>
                  </a:lnTo>
                  <a:close/>
                </a:path>
                <a:path w="2402204" h="2339340">
                  <a:moveTo>
                    <a:pt x="2290156" y="1693191"/>
                  </a:moveTo>
                  <a:lnTo>
                    <a:pt x="2289843" y="1693823"/>
                  </a:lnTo>
                  <a:lnTo>
                    <a:pt x="2290156" y="1693191"/>
                  </a:lnTo>
                  <a:close/>
                </a:path>
                <a:path w="2402204" h="2339340">
                  <a:moveTo>
                    <a:pt x="2311103" y="1643881"/>
                  </a:moveTo>
                  <a:lnTo>
                    <a:pt x="2310852" y="1644473"/>
                  </a:lnTo>
                  <a:lnTo>
                    <a:pt x="2311103" y="1643881"/>
                  </a:lnTo>
                  <a:close/>
                </a:path>
                <a:path w="2402204" h="2339340">
                  <a:moveTo>
                    <a:pt x="2329433" y="1593635"/>
                  </a:moveTo>
                  <a:lnTo>
                    <a:pt x="2329251" y="1594135"/>
                  </a:lnTo>
                  <a:lnTo>
                    <a:pt x="2329433" y="1593635"/>
                  </a:lnTo>
                  <a:close/>
                </a:path>
                <a:path w="2402204" h="2339340">
                  <a:moveTo>
                    <a:pt x="2369199" y="1542573"/>
                  </a:moveTo>
                  <a:lnTo>
                    <a:pt x="2344697" y="1542573"/>
                  </a:lnTo>
                  <a:lnTo>
                    <a:pt x="2329433" y="1593635"/>
                  </a:lnTo>
                  <a:lnTo>
                    <a:pt x="2329481" y="1593503"/>
                  </a:lnTo>
                  <a:lnTo>
                    <a:pt x="2354169" y="1593503"/>
                  </a:lnTo>
                  <a:lnTo>
                    <a:pt x="2367621" y="1549092"/>
                  </a:lnTo>
                  <a:lnTo>
                    <a:pt x="2369199" y="1542573"/>
                  </a:lnTo>
                  <a:close/>
                </a:path>
                <a:path w="2402204" h="2339340">
                  <a:moveTo>
                    <a:pt x="2381459" y="1490734"/>
                  </a:moveTo>
                  <a:lnTo>
                    <a:pt x="2357345" y="1490734"/>
                  </a:lnTo>
                  <a:lnTo>
                    <a:pt x="2344500" y="1543185"/>
                  </a:lnTo>
                  <a:lnTo>
                    <a:pt x="2344697" y="1542573"/>
                  </a:lnTo>
                  <a:lnTo>
                    <a:pt x="2369199" y="1542573"/>
                  </a:lnTo>
                  <a:lnTo>
                    <a:pt x="2380466" y="1496028"/>
                  </a:lnTo>
                  <a:lnTo>
                    <a:pt x="2381459" y="1490734"/>
                  </a:lnTo>
                  <a:close/>
                </a:path>
                <a:path w="2402204" h="2339340">
                  <a:moveTo>
                    <a:pt x="2391059" y="1438302"/>
                  </a:moveTo>
                  <a:lnTo>
                    <a:pt x="2367226" y="1438302"/>
                  </a:lnTo>
                  <a:lnTo>
                    <a:pt x="2357147" y="1491346"/>
                  </a:lnTo>
                  <a:lnTo>
                    <a:pt x="2357345" y="1490734"/>
                  </a:lnTo>
                  <a:lnTo>
                    <a:pt x="2381459" y="1490734"/>
                  </a:lnTo>
                  <a:lnTo>
                    <a:pt x="2390544" y="1442332"/>
                  </a:lnTo>
                  <a:lnTo>
                    <a:pt x="2391059" y="1438302"/>
                  </a:lnTo>
                  <a:close/>
                </a:path>
                <a:path w="2402204" h="2339340">
                  <a:moveTo>
                    <a:pt x="2402201" y="1278497"/>
                  </a:moveTo>
                  <a:lnTo>
                    <a:pt x="2378490" y="1278497"/>
                  </a:lnTo>
                  <a:lnTo>
                    <a:pt x="2377699" y="1332885"/>
                  </a:lnTo>
                  <a:lnTo>
                    <a:pt x="2377599" y="1333596"/>
                  </a:lnTo>
                  <a:lnTo>
                    <a:pt x="2373747" y="1386166"/>
                  </a:lnTo>
                  <a:lnTo>
                    <a:pt x="2367028" y="1438993"/>
                  </a:lnTo>
                  <a:lnTo>
                    <a:pt x="2367226" y="1438302"/>
                  </a:lnTo>
                  <a:lnTo>
                    <a:pt x="2391059" y="1438302"/>
                  </a:lnTo>
                  <a:lnTo>
                    <a:pt x="2397461" y="1388181"/>
                  </a:lnTo>
                  <a:lnTo>
                    <a:pt x="2401215" y="1333596"/>
                  </a:lnTo>
                  <a:lnTo>
                    <a:pt x="2402201" y="1278497"/>
                  </a:lnTo>
                  <a:close/>
                </a:path>
                <a:path w="2402204" h="2339340">
                  <a:moveTo>
                    <a:pt x="2373747" y="1385514"/>
                  </a:moveTo>
                  <a:lnTo>
                    <a:pt x="2373665" y="1386166"/>
                  </a:lnTo>
                  <a:lnTo>
                    <a:pt x="2373747" y="1385514"/>
                  </a:lnTo>
                  <a:close/>
                </a:path>
                <a:path w="2402204" h="2339340">
                  <a:moveTo>
                    <a:pt x="2377699" y="1332233"/>
                  </a:moveTo>
                  <a:lnTo>
                    <a:pt x="2377651" y="1332885"/>
                  </a:lnTo>
                  <a:lnTo>
                    <a:pt x="2377699" y="1332233"/>
                  </a:lnTo>
                  <a:close/>
                </a:path>
                <a:path w="2402204" h="2339340">
                  <a:moveTo>
                    <a:pt x="2400080" y="1224801"/>
                  </a:moveTo>
                  <a:lnTo>
                    <a:pt x="2376316" y="1224801"/>
                  </a:lnTo>
                  <a:lnTo>
                    <a:pt x="2378482" y="1278989"/>
                  </a:lnTo>
                  <a:lnTo>
                    <a:pt x="2378490" y="1278497"/>
                  </a:lnTo>
                  <a:lnTo>
                    <a:pt x="2402201" y="1278497"/>
                  </a:lnTo>
                  <a:lnTo>
                    <a:pt x="2400080" y="1224801"/>
                  </a:lnTo>
                  <a:close/>
                </a:path>
                <a:path w="2402204" h="2339340">
                  <a:moveTo>
                    <a:pt x="2394942" y="1170907"/>
                  </a:moveTo>
                  <a:lnTo>
                    <a:pt x="2371178" y="1170907"/>
                  </a:lnTo>
                  <a:lnTo>
                    <a:pt x="2376316" y="1225433"/>
                  </a:lnTo>
                  <a:lnTo>
                    <a:pt x="2376316" y="1224801"/>
                  </a:lnTo>
                  <a:lnTo>
                    <a:pt x="2400080" y="1224801"/>
                  </a:lnTo>
                  <a:lnTo>
                    <a:pt x="2400030" y="1223516"/>
                  </a:lnTo>
                  <a:lnTo>
                    <a:pt x="2394942" y="1170907"/>
                  </a:lnTo>
                  <a:close/>
                </a:path>
                <a:path w="2402204" h="2339340">
                  <a:moveTo>
                    <a:pt x="2361477" y="1009759"/>
                  </a:moveTo>
                  <a:lnTo>
                    <a:pt x="2336990" y="1009759"/>
                  </a:lnTo>
                  <a:lnTo>
                    <a:pt x="2337188" y="1010410"/>
                  </a:lnTo>
                  <a:lnTo>
                    <a:pt x="2351614" y="1063988"/>
                  </a:lnTo>
                  <a:lnTo>
                    <a:pt x="2363076" y="1117724"/>
                  </a:lnTo>
                  <a:lnTo>
                    <a:pt x="2371178" y="1171578"/>
                  </a:lnTo>
                  <a:lnTo>
                    <a:pt x="2371178" y="1170907"/>
                  </a:lnTo>
                  <a:lnTo>
                    <a:pt x="2394942" y="1170907"/>
                  </a:lnTo>
                  <a:lnTo>
                    <a:pt x="2394694" y="1168338"/>
                  </a:lnTo>
                  <a:lnTo>
                    <a:pt x="2386394" y="1113141"/>
                  </a:lnTo>
                  <a:lnTo>
                    <a:pt x="2374537" y="1058101"/>
                  </a:lnTo>
                  <a:lnTo>
                    <a:pt x="2361477" y="1009759"/>
                  </a:lnTo>
                  <a:close/>
                </a:path>
                <a:path w="2402204" h="2339340">
                  <a:moveTo>
                    <a:pt x="2362878" y="1117052"/>
                  </a:moveTo>
                  <a:lnTo>
                    <a:pt x="2362980" y="1117724"/>
                  </a:lnTo>
                  <a:lnTo>
                    <a:pt x="2362878" y="1117052"/>
                  </a:lnTo>
                  <a:close/>
                </a:path>
                <a:path w="2402204" h="2339340">
                  <a:moveTo>
                    <a:pt x="2351416" y="1063356"/>
                  </a:moveTo>
                  <a:lnTo>
                    <a:pt x="2351552" y="1063988"/>
                  </a:lnTo>
                  <a:lnTo>
                    <a:pt x="2351416" y="1063356"/>
                  </a:lnTo>
                  <a:close/>
                </a:path>
                <a:path w="2402204" h="2339340">
                  <a:moveTo>
                    <a:pt x="2337075" y="1010073"/>
                  </a:moveTo>
                  <a:lnTo>
                    <a:pt x="2337166" y="1010410"/>
                  </a:lnTo>
                  <a:lnTo>
                    <a:pt x="2337075" y="1010073"/>
                  </a:lnTo>
                  <a:close/>
                </a:path>
                <a:path w="2402204" h="2339340">
                  <a:moveTo>
                    <a:pt x="2344142" y="956615"/>
                  </a:moveTo>
                  <a:lnTo>
                    <a:pt x="2319205" y="956615"/>
                  </a:lnTo>
                  <a:lnTo>
                    <a:pt x="2337075" y="1010073"/>
                  </a:lnTo>
                  <a:lnTo>
                    <a:pt x="2336990" y="1009759"/>
                  </a:lnTo>
                  <a:lnTo>
                    <a:pt x="2361477" y="1009759"/>
                  </a:lnTo>
                  <a:lnTo>
                    <a:pt x="2359716" y="1003239"/>
                  </a:lnTo>
                  <a:lnTo>
                    <a:pt x="2344142" y="956615"/>
                  </a:lnTo>
                  <a:close/>
                </a:path>
                <a:path w="2402204" h="2339340">
                  <a:moveTo>
                    <a:pt x="2323762" y="903749"/>
                  </a:moveTo>
                  <a:lnTo>
                    <a:pt x="2298258" y="903749"/>
                  </a:lnTo>
                  <a:lnTo>
                    <a:pt x="2319403" y="957228"/>
                  </a:lnTo>
                  <a:lnTo>
                    <a:pt x="2319205" y="956615"/>
                  </a:lnTo>
                  <a:lnTo>
                    <a:pt x="2344142" y="956615"/>
                  </a:lnTo>
                  <a:lnTo>
                    <a:pt x="2341536" y="948812"/>
                  </a:lnTo>
                  <a:lnTo>
                    <a:pt x="2323762" y="903749"/>
                  </a:lnTo>
                  <a:close/>
                </a:path>
                <a:path w="2402204" h="2339340">
                  <a:moveTo>
                    <a:pt x="2300240" y="851613"/>
                  </a:moveTo>
                  <a:lnTo>
                    <a:pt x="2274149" y="851613"/>
                  </a:lnTo>
                  <a:lnTo>
                    <a:pt x="2298456" y="904361"/>
                  </a:lnTo>
                  <a:lnTo>
                    <a:pt x="2298258" y="903749"/>
                  </a:lnTo>
                  <a:lnTo>
                    <a:pt x="2323762" y="903749"/>
                  </a:lnTo>
                  <a:lnTo>
                    <a:pt x="2320193" y="894701"/>
                  </a:lnTo>
                  <a:lnTo>
                    <a:pt x="2300240" y="851613"/>
                  </a:lnTo>
                  <a:close/>
                </a:path>
                <a:path w="2402204" h="2339340">
                  <a:moveTo>
                    <a:pt x="2273478" y="799873"/>
                  </a:moveTo>
                  <a:lnTo>
                    <a:pt x="2246681" y="799873"/>
                  </a:lnTo>
                  <a:lnTo>
                    <a:pt x="2274347" y="852186"/>
                  </a:lnTo>
                  <a:lnTo>
                    <a:pt x="2274149" y="851613"/>
                  </a:lnTo>
                  <a:lnTo>
                    <a:pt x="2300240" y="851613"/>
                  </a:lnTo>
                  <a:lnTo>
                    <a:pt x="2295491" y="841360"/>
                  </a:lnTo>
                  <a:lnTo>
                    <a:pt x="2273478" y="799873"/>
                  </a:lnTo>
                  <a:close/>
                </a:path>
                <a:path w="2402204" h="2339340">
                  <a:moveTo>
                    <a:pt x="2210499" y="699059"/>
                  </a:moveTo>
                  <a:lnTo>
                    <a:pt x="2181863" y="699059"/>
                  </a:lnTo>
                  <a:lnTo>
                    <a:pt x="2182258" y="699592"/>
                  </a:lnTo>
                  <a:lnTo>
                    <a:pt x="2216248" y="749574"/>
                  </a:lnTo>
                  <a:lnTo>
                    <a:pt x="2246878" y="800465"/>
                  </a:lnTo>
                  <a:lnTo>
                    <a:pt x="2246681" y="799873"/>
                  </a:lnTo>
                  <a:lnTo>
                    <a:pt x="2273478" y="799873"/>
                  </a:lnTo>
                  <a:lnTo>
                    <a:pt x="2267430" y="788474"/>
                  </a:lnTo>
                  <a:lnTo>
                    <a:pt x="2236009" y="736516"/>
                  </a:lnTo>
                  <a:lnTo>
                    <a:pt x="2210499" y="699059"/>
                  </a:lnTo>
                  <a:close/>
                </a:path>
                <a:path w="2402204" h="2339340">
                  <a:moveTo>
                    <a:pt x="2215853" y="749061"/>
                  </a:moveTo>
                  <a:lnTo>
                    <a:pt x="2216163" y="749574"/>
                  </a:lnTo>
                  <a:lnTo>
                    <a:pt x="2215853" y="749061"/>
                  </a:lnTo>
                  <a:close/>
                </a:path>
                <a:path w="2402204" h="2339340">
                  <a:moveTo>
                    <a:pt x="2181964" y="699208"/>
                  </a:moveTo>
                  <a:lnTo>
                    <a:pt x="2182226" y="699592"/>
                  </a:lnTo>
                  <a:lnTo>
                    <a:pt x="2181964" y="699208"/>
                  </a:lnTo>
                  <a:close/>
                </a:path>
                <a:path w="2402204" h="2339340">
                  <a:moveTo>
                    <a:pt x="2174085" y="649946"/>
                  </a:moveTo>
                  <a:lnTo>
                    <a:pt x="2144316" y="649946"/>
                  </a:lnTo>
                  <a:lnTo>
                    <a:pt x="2144711" y="650440"/>
                  </a:lnTo>
                  <a:lnTo>
                    <a:pt x="2181964" y="699208"/>
                  </a:lnTo>
                  <a:lnTo>
                    <a:pt x="2181863" y="699059"/>
                  </a:lnTo>
                  <a:lnTo>
                    <a:pt x="2210499" y="699059"/>
                  </a:lnTo>
                  <a:lnTo>
                    <a:pt x="2201229" y="685447"/>
                  </a:lnTo>
                  <a:lnTo>
                    <a:pt x="2174085" y="649946"/>
                  </a:lnTo>
                  <a:close/>
                </a:path>
                <a:path w="2402204" h="2339340">
                  <a:moveTo>
                    <a:pt x="2144547" y="650248"/>
                  </a:moveTo>
                  <a:lnTo>
                    <a:pt x="2144694" y="650440"/>
                  </a:lnTo>
                  <a:lnTo>
                    <a:pt x="2144547" y="650248"/>
                  </a:lnTo>
                  <a:close/>
                </a:path>
                <a:path w="2402204" h="2339340">
                  <a:moveTo>
                    <a:pt x="2134511" y="601999"/>
                  </a:moveTo>
                  <a:lnTo>
                    <a:pt x="2103212" y="601999"/>
                  </a:lnTo>
                  <a:lnTo>
                    <a:pt x="2103608" y="602433"/>
                  </a:lnTo>
                  <a:lnTo>
                    <a:pt x="2144547" y="650248"/>
                  </a:lnTo>
                  <a:lnTo>
                    <a:pt x="2144316" y="649946"/>
                  </a:lnTo>
                  <a:lnTo>
                    <a:pt x="2174085" y="649946"/>
                  </a:lnTo>
                  <a:lnTo>
                    <a:pt x="2162892" y="635307"/>
                  </a:lnTo>
                  <a:lnTo>
                    <a:pt x="2134511" y="601999"/>
                  </a:lnTo>
                  <a:close/>
                </a:path>
                <a:path w="2402204" h="2339340">
                  <a:moveTo>
                    <a:pt x="2103355" y="602165"/>
                  </a:moveTo>
                  <a:lnTo>
                    <a:pt x="2103585" y="602433"/>
                  </a:lnTo>
                  <a:lnTo>
                    <a:pt x="2103355" y="602165"/>
                  </a:lnTo>
                  <a:close/>
                </a:path>
                <a:path w="2402204" h="2339340">
                  <a:moveTo>
                    <a:pt x="2091531" y="555019"/>
                  </a:moveTo>
                  <a:lnTo>
                    <a:pt x="2058947" y="555019"/>
                  </a:lnTo>
                  <a:lnTo>
                    <a:pt x="2103355" y="602165"/>
                  </a:lnTo>
                  <a:lnTo>
                    <a:pt x="2103212" y="601999"/>
                  </a:lnTo>
                  <a:lnTo>
                    <a:pt x="2134511" y="601999"/>
                  </a:lnTo>
                  <a:lnTo>
                    <a:pt x="2121195" y="586372"/>
                  </a:lnTo>
                  <a:lnTo>
                    <a:pt x="2091531" y="555019"/>
                  </a:lnTo>
                  <a:close/>
                </a:path>
                <a:path w="2402204" h="2339340">
                  <a:moveTo>
                    <a:pt x="2045201" y="509304"/>
                  </a:moveTo>
                  <a:lnTo>
                    <a:pt x="2011124" y="509304"/>
                  </a:lnTo>
                  <a:lnTo>
                    <a:pt x="2059342" y="555474"/>
                  </a:lnTo>
                  <a:lnTo>
                    <a:pt x="2058947" y="555019"/>
                  </a:lnTo>
                  <a:lnTo>
                    <a:pt x="2091531" y="555019"/>
                  </a:lnTo>
                  <a:lnTo>
                    <a:pt x="2075942" y="538543"/>
                  </a:lnTo>
                  <a:lnTo>
                    <a:pt x="2045201" y="509304"/>
                  </a:lnTo>
                  <a:close/>
                </a:path>
                <a:path w="2402204" h="2339340">
                  <a:moveTo>
                    <a:pt x="1959546" y="465249"/>
                  </a:moveTo>
                  <a:lnTo>
                    <a:pt x="2011519" y="509699"/>
                  </a:lnTo>
                  <a:lnTo>
                    <a:pt x="2011124" y="509304"/>
                  </a:lnTo>
                  <a:lnTo>
                    <a:pt x="2045201" y="509304"/>
                  </a:lnTo>
                  <a:lnTo>
                    <a:pt x="2027131" y="492117"/>
                  </a:lnTo>
                  <a:lnTo>
                    <a:pt x="1996469" y="465644"/>
                  </a:lnTo>
                  <a:lnTo>
                    <a:pt x="1960139" y="465644"/>
                  </a:lnTo>
                  <a:lnTo>
                    <a:pt x="1959546" y="465249"/>
                  </a:lnTo>
                  <a:close/>
                </a:path>
                <a:path w="2402204" h="2339340">
                  <a:moveTo>
                    <a:pt x="1943185" y="422379"/>
                  </a:moveTo>
                  <a:lnTo>
                    <a:pt x="1904610" y="422379"/>
                  </a:lnTo>
                  <a:lnTo>
                    <a:pt x="1960139" y="465644"/>
                  </a:lnTo>
                  <a:lnTo>
                    <a:pt x="1996469" y="465644"/>
                  </a:lnTo>
                  <a:lnTo>
                    <a:pt x="1974960" y="447074"/>
                  </a:lnTo>
                  <a:lnTo>
                    <a:pt x="1943185" y="422379"/>
                  </a:lnTo>
                  <a:close/>
                </a:path>
                <a:path w="2402204" h="2339340">
                  <a:moveTo>
                    <a:pt x="1887200" y="381089"/>
                  </a:moveTo>
                  <a:lnTo>
                    <a:pt x="1846116" y="381089"/>
                  </a:lnTo>
                  <a:lnTo>
                    <a:pt x="1905005" y="422774"/>
                  </a:lnTo>
                  <a:lnTo>
                    <a:pt x="1904610" y="422379"/>
                  </a:lnTo>
                  <a:lnTo>
                    <a:pt x="1943185" y="422379"/>
                  </a:lnTo>
                  <a:lnTo>
                    <a:pt x="1919035" y="403611"/>
                  </a:lnTo>
                  <a:lnTo>
                    <a:pt x="1887200" y="381089"/>
                  </a:lnTo>
                  <a:close/>
                </a:path>
                <a:path w="2402204" h="2339340">
                  <a:moveTo>
                    <a:pt x="1828091" y="341577"/>
                  </a:moveTo>
                  <a:lnTo>
                    <a:pt x="1783867" y="341577"/>
                  </a:lnTo>
                  <a:lnTo>
                    <a:pt x="1846511" y="381484"/>
                  </a:lnTo>
                  <a:lnTo>
                    <a:pt x="1846116" y="381089"/>
                  </a:lnTo>
                  <a:lnTo>
                    <a:pt x="1887200" y="381089"/>
                  </a:lnTo>
                  <a:lnTo>
                    <a:pt x="1859553" y="361531"/>
                  </a:lnTo>
                  <a:lnTo>
                    <a:pt x="1828091" y="341577"/>
                  </a:lnTo>
                  <a:close/>
                </a:path>
                <a:path w="2402204" h="2339340">
                  <a:moveTo>
                    <a:pt x="1717864" y="304041"/>
                  </a:moveTo>
                  <a:lnTo>
                    <a:pt x="1784262" y="341973"/>
                  </a:lnTo>
                  <a:lnTo>
                    <a:pt x="1783867" y="341577"/>
                  </a:lnTo>
                  <a:lnTo>
                    <a:pt x="1828091" y="341577"/>
                  </a:lnTo>
                  <a:lnTo>
                    <a:pt x="1796317" y="321427"/>
                  </a:lnTo>
                  <a:lnTo>
                    <a:pt x="1766208" y="304239"/>
                  </a:lnTo>
                  <a:lnTo>
                    <a:pt x="1718457" y="304239"/>
                  </a:lnTo>
                  <a:lnTo>
                    <a:pt x="1717864" y="304041"/>
                  </a:lnTo>
                  <a:close/>
                </a:path>
                <a:path w="2402204" h="2339340">
                  <a:moveTo>
                    <a:pt x="1700000" y="268086"/>
                  </a:moveTo>
                  <a:lnTo>
                    <a:pt x="1648303" y="268086"/>
                  </a:lnTo>
                  <a:lnTo>
                    <a:pt x="1648699" y="268283"/>
                  </a:lnTo>
                  <a:lnTo>
                    <a:pt x="1718457" y="304239"/>
                  </a:lnTo>
                  <a:lnTo>
                    <a:pt x="1766208" y="304239"/>
                  </a:lnTo>
                  <a:lnTo>
                    <a:pt x="1729523" y="283298"/>
                  </a:lnTo>
                  <a:lnTo>
                    <a:pt x="1700000" y="268086"/>
                  </a:lnTo>
                  <a:close/>
                </a:path>
                <a:path w="2402204" h="2339340">
                  <a:moveTo>
                    <a:pt x="1648580" y="268228"/>
                  </a:moveTo>
                  <a:close/>
                </a:path>
                <a:path w="2402204" h="2339340">
                  <a:moveTo>
                    <a:pt x="1631218" y="234106"/>
                  </a:moveTo>
                  <a:lnTo>
                    <a:pt x="1574988" y="234106"/>
                  </a:lnTo>
                  <a:lnTo>
                    <a:pt x="1648580" y="268228"/>
                  </a:lnTo>
                  <a:lnTo>
                    <a:pt x="1648303" y="268086"/>
                  </a:lnTo>
                  <a:lnTo>
                    <a:pt x="1700000" y="268086"/>
                  </a:lnTo>
                  <a:lnTo>
                    <a:pt x="1658975" y="246947"/>
                  </a:lnTo>
                  <a:lnTo>
                    <a:pt x="1631218" y="234106"/>
                  </a:lnTo>
                  <a:close/>
                </a:path>
                <a:path w="2402204" h="2339340">
                  <a:moveTo>
                    <a:pt x="1560098" y="202497"/>
                  </a:moveTo>
                  <a:lnTo>
                    <a:pt x="1497721" y="202497"/>
                  </a:lnTo>
                  <a:lnTo>
                    <a:pt x="1575384" y="234303"/>
                  </a:lnTo>
                  <a:lnTo>
                    <a:pt x="1574988" y="234106"/>
                  </a:lnTo>
                  <a:lnTo>
                    <a:pt x="1631218" y="234106"/>
                  </a:lnTo>
                  <a:lnTo>
                    <a:pt x="1584671" y="212572"/>
                  </a:lnTo>
                  <a:lnTo>
                    <a:pt x="1560098" y="202497"/>
                  </a:lnTo>
                  <a:close/>
                </a:path>
                <a:path w="2402204" h="2339340">
                  <a:moveTo>
                    <a:pt x="1485622" y="172863"/>
                  </a:moveTo>
                  <a:lnTo>
                    <a:pt x="1416897" y="172863"/>
                  </a:lnTo>
                  <a:lnTo>
                    <a:pt x="1498116" y="202694"/>
                  </a:lnTo>
                  <a:lnTo>
                    <a:pt x="1497721" y="202497"/>
                  </a:lnTo>
                  <a:lnTo>
                    <a:pt x="1560098" y="202497"/>
                  </a:lnTo>
                  <a:lnTo>
                    <a:pt x="1506614" y="180568"/>
                  </a:lnTo>
                  <a:lnTo>
                    <a:pt x="1485622" y="172863"/>
                  </a:lnTo>
                  <a:close/>
                </a:path>
                <a:path w="2402204" h="2339340">
                  <a:moveTo>
                    <a:pt x="1409993" y="145797"/>
                  </a:moveTo>
                  <a:lnTo>
                    <a:pt x="1332120" y="145797"/>
                  </a:lnTo>
                  <a:lnTo>
                    <a:pt x="1417292" y="173060"/>
                  </a:lnTo>
                  <a:lnTo>
                    <a:pt x="1416897" y="172863"/>
                  </a:lnTo>
                  <a:lnTo>
                    <a:pt x="1485622" y="172863"/>
                  </a:lnTo>
                  <a:lnTo>
                    <a:pt x="1424801" y="150539"/>
                  </a:lnTo>
                  <a:lnTo>
                    <a:pt x="1409993" y="145797"/>
                  </a:lnTo>
                  <a:close/>
                </a:path>
                <a:path w="2402204" h="2339340">
                  <a:moveTo>
                    <a:pt x="1251648" y="98779"/>
                  </a:moveTo>
                  <a:lnTo>
                    <a:pt x="1150710" y="98779"/>
                  </a:lnTo>
                  <a:lnTo>
                    <a:pt x="1243589" y="121103"/>
                  </a:lnTo>
                  <a:lnTo>
                    <a:pt x="1243193" y="121103"/>
                  </a:lnTo>
                  <a:lnTo>
                    <a:pt x="1332515" y="145995"/>
                  </a:lnTo>
                  <a:lnTo>
                    <a:pt x="1332120" y="145797"/>
                  </a:lnTo>
                  <a:lnTo>
                    <a:pt x="1409993" y="145797"/>
                  </a:lnTo>
                  <a:lnTo>
                    <a:pt x="1339036" y="123078"/>
                  </a:lnTo>
                  <a:lnTo>
                    <a:pt x="1251648" y="98779"/>
                  </a:lnTo>
                  <a:close/>
                </a:path>
                <a:path w="2402204" h="2339340">
                  <a:moveTo>
                    <a:pt x="1090112" y="62428"/>
                  </a:moveTo>
                  <a:lnTo>
                    <a:pt x="953490" y="62428"/>
                  </a:lnTo>
                  <a:lnTo>
                    <a:pt x="1054471" y="79418"/>
                  </a:lnTo>
                  <a:lnTo>
                    <a:pt x="1054076" y="79418"/>
                  </a:lnTo>
                  <a:lnTo>
                    <a:pt x="1151105" y="98976"/>
                  </a:lnTo>
                  <a:lnTo>
                    <a:pt x="1150710" y="98779"/>
                  </a:lnTo>
                  <a:lnTo>
                    <a:pt x="1251648" y="98779"/>
                  </a:lnTo>
                  <a:lnTo>
                    <a:pt x="1249517" y="98186"/>
                  </a:lnTo>
                  <a:lnTo>
                    <a:pt x="1156045" y="75664"/>
                  </a:lnTo>
                  <a:lnTo>
                    <a:pt x="1090112" y="62428"/>
                  </a:lnTo>
                  <a:close/>
                </a:path>
                <a:path w="2402204" h="2339340">
                  <a:moveTo>
                    <a:pt x="838256" y="23706"/>
                  </a:moveTo>
                  <a:lnTo>
                    <a:pt x="390122" y="23709"/>
                  </a:lnTo>
                  <a:lnTo>
                    <a:pt x="511229" y="25089"/>
                  </a:lnTo>
                  <a:lnTo>
                    <a:pt x="510833" y="25089"/>
                  </a:lnTo>
                  <a:lnTo>
                    <a:pt x="628019" y="29831"/>
                  </a:lnTo>
                  <a:lnTo>
                    <a:pt x="627821" y="29831"/>
                  </a:lnTo>
                  <a:lnTo>
                    <a:pt x="740857" y="37536"/>
                  </a:lnTo>
                  <a:lnTo>
                    <a:pt x="740462" y="37536"/>
                  </a:lnTo>
                  <a:lnTo>
                    <a:pt x="849347" y="48599"/>
                  </a:lnTo>
                  <a:lnTo>
                    <a:pt x="848952" y="48599"/>
                  </a:lnTo>
                  <a:lnTo>
                    <a:pt x="953885" y="62625"/>
                  </a:lnTo>
                  <a:lnTo>
                    <a:pt x="953490" y="62428"/>
                  </a:lnTo>
                  <a:lnTo>
                    <a:pt x="1090112" y="62428"/>
                  </a:lnTo>
                  <a:lnTo>
                    <a:pt x="1058621" y="56106"/>
                  </a:lnTo>
                  <a:lnTo>
                    <a:pt x="957245" y="39116"/>
                  </a:lnTo>
                  <a:lnTo>
                    <a:pt x="851916" y="25089"/>
                  </a:lnTo>
                  <a:lnTo>
                    <a:pt x="838256" y="23706"/>
                  </a:lnTo>
                  <a:close/>
                </a:path>
                <a:path w="2402204" h="2339340">
                  <a:moveTo>
                    <a:pt x="390091" y="0"/>
                  </a:moveTo>
                  <a:lnTo>
                    <a:pt x="264210" y="1975"/>
                  </a:lnTo>
                  <a:lnTo>
                    <a:pt x="134180" y="7507"/>
                  </a:lnTo>
                  <a:lnTo>
                    <a:pt x="0" y="16594"/>
                  </a:lnTo>
                  <a:lnTo>
                    <a:pt x="1778" y="40301"/>
                  </a:lnTo>
                  <a:lnTo>
                    <a:pt x="135761" y="31016"/>
                  </a:lnTo>
                  <a:lnTo>
                    <a:pt x="135366" y="31016"/>
                  </a:lnTo>
                  <a:lnTo>
                    <a:pt x="265001" y="25682"/>
                  </a:lnTo>
                  <a:lnTo>
                    <a:pt x="264803" y="25682"/>
                  </a:lnTo>
                  <a:lnTo>
                    <a:pt x="390122" y="23709"/>
                  </a:lnTo>
                  <a:lnTo>
                    <a:pt x="389893" y="23706"/>
                  </a:lnTo>
                  <a:lnTo>
                    <a:pt x="838256" y="23706"/>
                  </a:lnTo>
                  <a:lnTo>
                    <a:pt x="742635" y="14026"/>
                  </a:lnTo>
                  <a:lnTo>
                    <a:pt x="629205" y="6124"/>
                  </a:lnTo>
                  <a:lnTo>
                    <a:pt x="511624" y="1382"/>
                  </a:lnTo>
                  <a:lnTo>
                    <a:pt x="390091" y="0"/>
                  </a:lnTo>
                  <a:close/>
                </a:path>
              </a:pathLst>
            </a:custGeom>
            <a:solidFill>
              <a:srgbClr val="002F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75190" y="2545441"/>
              <a:ext cx="149791" cy="159034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83599" y="3970586"/>
            <a:ext cx="655448" cy="368623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072040" y="2466023"/>
            <a:ext cx="396201" cy="396301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3595878" y="4738496"/>
            <a:ext cx="216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65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4596" y="1661616"/>
            <a:ext cx="8925560" cy="1202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</a:tabLst>
            </a:pPr>
            <a:r>
              <a:rPr sz="2400" b="1" spc="-20" dirty="0">
                <a:solidFill>
                  <a:srgbClr val="002F56"/>
                </a:solidFill>
                <a:latin typeface="Gill Sans MT"/>
                <a:cs typeface="Gill Sans MT"/>
              </a:rPr>
              <a:t>Positive</a:t>
            </a:r>
            <a:r>
              <a:rPr sz="2400" b="1" spc="-85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2400" b="1" spc="-45" dirty="0">
                <a:solidFill>
                  <a:srgbClr val="002F56"/>
                </a:solidFill>
                <a:latin typeface="Gill Sans MT"/>
                <a:cs typeface="Gill Sans MT"/>
              </a:rPr>
              <a:t>auto-</a:t>
            </a:r>
            <a:r>
              <a:rPr sz="2400" b="1" spc="-55" dirty="0">
                <a:solidFill>
                  <a:srgbClr val="002F56"/>
                </a:solidFill>
                <a:latin typeface="Gill Sans MT"/>
                <a:cs typeface="Gill Sans MT"/>
              </a:rPr>
              <a:t>regulation:</a:t>
            </a:r>
            <a:r>
              <a:rPr sz="2400" b="1" spc="-70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2400" b="1" spc="-430" dirty="0">
                <a:solidFill>
                  <a:srgbClr val="002F56"/>
                </a:solidFill>
                <a:latin typeface="Gill Sans MT"/>
                <a:cs typeface="Gill Sans MT"/>
              </a:rPr>
              <a:t>X</a:t>
            </a:r>
            <a:r>
              <a:rPr sz="2400" b="1" spc="-65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2400" b="1" spc="-10" dirty="0">
                <a:solidFill>
                  <a:srgbClr val="002F56"/>
                </a:solidFill>
                <a:latin typeface="Gill Sans MT"/>
                <a:cs typeface="Gill Sans MT"/>
              </a:rPr>
              <a:t>activates</a:t>
            </a:r>
            <a:r>
              <a:rPr sz="2400" b="1" spc="-60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2400" b="1" dirty="0">
                <a:solidFill>
                  <a:srgbClr val="002F56"/>
                </a:solidFill>
                <a:latin typeface="Gill Sans MT"/>
                <a:cs typeface="Gill Sans MT"/>
              </a:rPr>
              <a:t>its</a:t>
            </a:r>
            <a:r>
              <a:rPr sz="2400" b="1" spc="-70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2400" b="1" spc="-75" dirty="0">
                <a:solidFill>
                  <a:srgbClr val="002F56"/>
                </a:solidFill>
                <a:latin typeface="Gill Sans MT"/>
                <a:cs typeface="Gill Sans MT"/>
              </a:rPr>
              <a:t>own</a:t>
            </a:r>
            <a:r>
              <a:rPr sz="2400" b="1" spc="-60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2400" b="1" spc="-10" dirty="0">
                <a:solidFill>
                  <a:srgbClr val="002F56"/>
                </a:solidFill>
                <a:latin typeface="Gill Sans MT"/>
                <a:cs typeface="Gill Sans MT"/>
              </a:rPr>
              <a:t>expression</a:t>
            </a:r>
            <a:endParaRPr sz="2400" dirty="0">
              <a:latin typeface="Gill Sans MT"/>
              <a:cs typeface="Gill Sans MT"/>
            </a:endParaRPr>
          </a:p>
          <a:p>
            <a:pPr marR="5080" algn="r">
              <a:lnSpc>
                <a:spcPts val="2014"/>
              </a:lnSpc>
              <a:spcBef>
                <a:spcPts val="1635"/>
              </a:spcBef>
            </a:pPr>
            <a:r>
              <a:rPr sz="1800" spc="-10" dirty="0">
                <a:latin typeface="Calibri"/>
                <a:cs typeface="Calibri"/>
              </a:rPr>
              <a:t>production</a:t>
            </a:r>
            <a:endParaRPr sz="1800" dirty="0">
              <a:latin typeface="Calibri"/>
              <a:cs typeface="Calibri"/>
            </a:endParaRPr>
          </a:p>
          <a:p>
            <a:pPr marL="1855470">
              <a:lnSpc>
                <a:spcPts val="2735"/>
              </a:lnSpc>
            </a:pPr>
            <a:r>
              <a:rPr sz="2400" spc="165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415653" y="2234641"/>
            <a:ext cx="11506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degradation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467727" y="3189223"/>
            <a:ext cx="832485" cy="26034"/>
          </a:xfrm>
          <a:custGeom>
            <a:avLst/>
            <a:gdLst/>
            <a:ahLst/>
            <a:cxnLst/>
            <a:rect l="l" t="t" r="r" b="b"/>
            <a:pathLst>
              <a:path w="832484" h="26035">
                <a:moveTo>
                  <a:pt x="832103" y="0"/>
                </a:moveTo>
                <a:lnTo>
                  <a:pt x="0" y="0"/>
                </a:lnTo>
                <a:lnTo>
                  <a:pt x="0" y="25908"/>
                </a:lnTo>
                <a:lnTo>
                  <a:pt x="832103" y="25908"/>
                </a:lnTo>
                <a:lnTo>
                  <a:pt x="8321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456169" y="2770378"/>
            <a:ext cx="857885" cy="382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350" dirty="0">
                <a:latin typeface="Cambria Math"/>
                <a:cs typeface="Cambria Math"/>
              </a:rPr>
              <a:t>ⅆ</a:t>
            </a:r>
            <a:r>
              <a:rPr sz="2350" spc="-80" dirty="0">
                <a:latin typeface="Cambria Math"/>
                <a:cs typeface="Cambria Math"/>
              </a:rPr>
              <a:t> </a:t>
            </a:r>
            <a:r>
              <a:rPr sz="2350" spc="55" dirty="0">
                <a:latin typeface="Cambria Math"/>
                <a:cs typeface="Cambria Math"/>
              </a:rPr>
              <a:t>𝑥(𝑡)</a:t>
            </a:r>
            <a:endParaRPr sz="2350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704581" y="3212338"/>
            <a:ext cx="354965" cy="382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350" spc="-25" dirty="0">
                <a:latin typeface="Cambria Math"/>
                <a:cs typeface="Cambria Math"/>
              </a:rPr>
              <a:t>ⅆ𝑡</a:t>
            </a:r>
            <a:endParaRPr sz="2350" dirty="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401050" y="3000502"/>
            <a:ext cx="16719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1959" algn="l"/>
                <a:tab pos="1000125" algn="l"/>
                <a:tab pos="1353820" algn="l"/>
              </a:tabLst>
            </a:pPr>
            <a:r>
              <a:rPr sz="2400" spc="-50" dirty="0">
                <a:latin typeface="Arial"/>
                <a:cs typeface="Arial"/>
              </a:rPr>
              <a:t>=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0" dirty="0">
                <a:latin typeface="Arial"/>
                <a:cs typeface="Arial"/>
              </a:rPr>
              <a:t>…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0" dirty="0">
                <a:latin typeface="Arial"/>
                <a:cs typeface="Arial"/>
              </a:rPr>
              <a:t>-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0" dirty="0"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580881" y="2641854"/>
            <a:ext cx="760730" cy="280670"/>
          </a:xfrm>
          <a:custGeom>
            <a:avLst/>
            <a:gdLst/>
            <a:ahLst/>
            <a:cxnLst/>
            <a:rect l="l" t="t" r="r" b="b"/>
            <a:pathLst>
              <a:path w="760729" h="280669">
                <a:moveTo>
                  <a:pt x="0" y="280416"/>
                </a:moveTo>
                <a:lnTo>
                  <a:pt x="1829" y="225825"/>
                </a:lnTo>
                <a:lnTo>
                  <a:pt x="6826" y="181260"/>
                </a:lnTo>
                <a:lnTo>
                  <a:pt x="14251" y="151221"/>
                </a:lnTo>
                <a:lnTo>
                  <a:pt x="23368" y="140208"/>
                </a:lnTo>
                <a:lnTo>
                  <a:pt x="356870" y="140208"/>
                </a:lnTo>
                <a:lnTo>
                  <a:pt x="365986" y="129194"/>
                </a:lnTo>
                <a:lnTo>
                  <a:pt x="373411" y="99155"/>
                </a:lnTo>
                <a:lnTo>
                  <a:pt x="378408" y="54590"/>
                </a:lnTo>
                <a:lnTo>
                  <a:pt x="380238" y="0"/>
                </a:lnTo>
                <a:lnTo>
                  <a:pt x="382067" y="54590"/>
                </a:lnTo>
                <a:lnTo>
                  <a:pt x="387064" y="99155"/>
                </a:lnTo>
                <a:lnTo>
                  <a:pt x="394489" y="129194"/>
                </a:lnTo>
                <a:lnTo>
                  <a:pt x="403606" y="140208"/>
                </a:lnTo>
                <a:lnTo>
                  <a:pt x="737108" y="140208"/>
                </a:lnTo>
                <a:lnTo>
                  <a:pt x="746224" y="151221"/>
                </a:lnTo>
                <a:lnTo>
                  <a:pt x="753649" y="181260"/>
                </a:lnTo>
                <a:lnTo>
                  <a:pt x="758646" y="225825"/>
                </a:lnTo>
                <a:lnTo>
                  <a:pt x="760476" y="280416"/>
                </a:lnTo>
              </a:path>
            </a:pathLst>
          </a:custGeom>
          <a:ln w="28575">
            <a:solidFill>
              <a:srgbClr val="002F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516618" y="2644901"/>
            <a:ext cx="760730" cy="279400"/>
          </a:xfrm>
          <a:custGeom>
            <a:avLst/>
            <a:gdLst/>
            <a:ahLst/>
            <a:cxnLst/>
            <a:rect l="l" t="t" r="r" b="b"/>
            <a:pathLst>
              <a:path w="760729" h="279400">
                <a:moveTo>
                  <a:pt x="0" y="278892"/>
                </a:moveTo>
                <a:lnTo>
                  <a:pt x="1827" y="224635"/>
                </a:lnTo>
                <a:lnTo>
                  <a:pt x="6810" y="180308"/>
                </a:lnTo>
                <a:lnTo>
                  <a:pt x="14198" y="150411"/>
                </a:lnTo>
                <a:lnTo>
                  <a:pt x="23240" y="139446"/>
                </a:lnTo>
                <a:lnTo>
                  <a:pt x="356997" y="139446"/>
                </a:lnTo>
                <a:lnTo>
                  <a:pt x="366039" y="128480"/>
                </a:lnTo>
                <a:lnTo>
                  <a:pt x="373427" y="98583"/>
                </a:lnTo>
                <a:lnTo>
                  <a:pt x="378410" y="54256"/>
                </a:lnTo>
                <a:lnTo>
                  <a:pt x="380237" y="0"/>
                </a:lnTo>
                <a:lnTo>
                  <a:pt x="382065" y="54256"/>
                </a:lnTo>
                <a:lnTo>
                  <a:pt x="387048" y="98583"/>
                </a:lnTo>
                <a:lnTo>
                  <a:pt x="394436" y="128480"/>
                </a:lnTo>
                <a:lnTo>
                  <a:pt x="403478" y="139446"/>
                </a:lnTo>
                <a:lnTo>
                  <a:pt x="737234" y="139446"/>
                </a:lnTo>
                <a:lnTo>
                  <a:pt x="746277" y="150411"/>
                </a:lnTo>
                <a:lnTo>
                  <a:pt x="753665" y="180308"/>
                </a:lnTo>
                <a:lnTo>
                  <a:pt x="758648" y="224635"/>
                </a:lnTo>
                <a:lnTo>
                  <a:pt x="760476" y="278892"/>
                </a:lnTo>
              </a:path>
            </a:pathLst>
          </a:custGeom>
          <a:ln w="28575">
            <a:solidFill>
              <a:srgbClr val="002F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580059" y="4837303"/>
            <a:ext cx="832485" cy="26034"/>
          </a:xfrm>
          <a:custGeom>
            <a:avLst/>
            <a:gdLst/>
            <a:ahLst/>
            <a:cxnLst/>
            <a:rect l="l" t="t" r="r" b="b"/>
            <a:pathLst>
              <a:path w="832484" h="26035">
                <a:moveTo>
                  <a:pt x="832103" y="0"/>
                </a:moveTo>
                <a:lnTo>
                  <a:pt x="0" y="0"/>
                </a:lnTo>
                <a:lnTo>
                  <a:pt x="0" y="25908"/>
                </a:lnTo>
                <a:lnTo>
                  <a:pt x="832103" y="25908"/>
                </a:lnTo>
                <a:lnTo>
                  <a:pt x="8321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708576" y="4273953"/>
            <a:ext cx="198470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350" dirty="0">
                <a:latin typeface="Cambria Math"/>
                <a:cs typeface="Cambria Math"/>
              </a:rPr>
              <a:t>ⅆ</a:t>
            </a:r>
            <a:r>
              <a:rPr sz="2350" spc="15" dirty="0">
                <a:latin typeface="Cambria Math"/>
                <a:cs typeface="Cambria Math"/>
              </a:rPr>
              <a:t> </a:t>
            </a:r>
            <a:r>
              <a:rPr sz="2350" spc="75" dirty="0">
                <a:latin typeface="Cambria Math"/>
                <a:cs typeface="Cambria Math"/>
              </a:rPr>
              <a:t>𝑥(𝑡)</a:t>
            </a:r>
            <a:r>
              <a:rPr sz="2350" spc="285" dirty="0">
                <a:latin typeface="Cambria Math"/>
                <a:cs typeface="Cambria Math"/>
              </a:rPr>
              <a:t> </a:t>
            </a:r>
            <a:r>
              <a:rPr sz="4800" spc="-75" baseline="-32118" dirty="0">
                <a:latin typeface="Cambria Math"/>
                <a:cs typeface="Cambria Math"/>
              </a:rPr>
              <a:t>=</a:t>
            </a:r>
            <a:r>
              <a:rPr lang="en-US" sz="4800" spc="-75" baseline="-32118" dirty="0">
                <a:latin typeface="Cambria Math"/>
                <a:cs typeface="Cambria Math"/>
              </a:rPr>
              <a:t>  </a:t>
            </a:r>
            <a:r>
              <a:rPr lang="en-US" sz="3600" spc="-75" baseline="-32118" dirty="0">
                <a:latin typeface="Symbol" panose="05050102010706020507" pitchFamily="18" charset="2"/>
                <a:cs typeface="Cambria Math"/>
              </a:rPr>
              <a:t>d +</a:t>
            </a:r>
            <a:endParaRPr sz="3600" baseline="-32118" dirty="0">
              <a:latin typeface="Symbol" panose="05050102010706020507" pitchFamily="18" charset="2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996302" y="4869306"/>
            <a:ext cx="354965" cy="382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350" spc="-25" dirty="0">
                <a:latin typeface="Cambria Math"/>
                <a:cs typeface="Cambria Math"/>
              </a:rPr>
              <a:t>ⅆ𝑡</a:t>
            </a:r>
            <a:endParaRPr sz="2350">
              <a:latin typeface="Cambria Math"/>
              <a:cs typeface="Cambria Math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610600" y="4771137"/>
            <a:ext cx="1129665" cy="26034"/>
          </a:xfrm>
          <a:custGeom>
            <a:avLst/>
            <a:gdLst/>
            <a:ahLst/>
            <a:cxnLst/>
            <a:rect l="l" t="t" r="r" b="b"/>
            <a:pathLst>
              <a:path w="1129665" h="26035">
                <a:moveTo>
                  <a:pt x="1129283" y="0"/>
                </a:moveTo>
                <a:lnTo>
                  <a:pt x="0" y="0"/>
                </a:lnTo>
                <a:lnTo>
                  <a:pt x="0" y="25908"/>
                </a:lnTo>
                <a:lnTo>
                  <a:pt x="1129283" y="25908"/>
                </a:lnTo>
                <a:lnTo>
                  <a:pt x="1129283" y="0"/>
                </a:lnTo>
                <a:close/>
              </a:path>
            </a:pathLst>
          </a:custGeom>
          <a:solidFill>
            <a:srgbClr val="8369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8844915" y="4352672"/>
            <a:ext cx="649605" cy="382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350" spc="215" dirty="0">
                <a:latin typeface="Cambria Math"/>
                <a:cs typeface="Cambria Math"/>
              </a:rPr>
              <a:t>𝛽𝑥</a:t>
            </a:r>
            <a:r>
              <a:rPr sz="2850" spc="322" baseline="24853" dirty="0">
                <a:latin typeface="Cambria Math"/>
                <a:cs typeface="Cambria Math"/>
              </a:rPr>
              <a:t>𝑛</a:t>
            </a:r>
            <a:endParaRPr sz="2850" baseline="24853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664575" y="4794631"/>
            <a:ext cx="240029" cy="382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350" spc="-50" dirty="0">
                <a:latin typeface="Cambria Math"/>
                <a:cs typeface="Cambria Math"/>
              </a:rPr>
              <a:t>𝐾</a:t>
            </a:r>
            <a:endParaRPr sz="2350">
              <a:latin typeface="Cambria Math"/>
              <a:cs typeface="Cambria Math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877934" y="4994275"/>
            <a:ext cx="167640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spc="-50" dirty="0">
                <a:latin typeface="Cambria Math"/>
                <a:cs typeface="Cambria Math"/>
              </a:rPr>
              <a:t>𝐷</a:t>
            </a:r>
            <a:endParaRPr sz="1550">
              <a:latin typeface="Cambria Math"/>
              <a:cs typeface="Cambria Math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046082" y="4672711"/>
            <a:ext cx="729615" cy="382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550" spc="55" dirty="0">
                <a:latin typeface="Cambria Math"/>
                <a:cs typeface="Cambria Math"/>
              </a:rPr>
              <a:t>𝑛</a:t>
            </a:r>
            <a:r>
              <a:rPr sz="3525" spc="82" baseline="-22458" dirty="0">
                <a:latin typeface="Cambria Math"/>
                <a:cs typeface="Cambria Math"/>
              </a:rPr>
              <a:t>+𝑥</a:t>
            </a:r>
            <a:r>
              <a:rPr sz="1550" spc="55" dirty="0">
                <a:latin typeface="Cambria Math"/>
                <a:cs typeface="Cambria Math"/>
              </a:rPr>
              <a:t>𝑛</a:t>
            </a:r>
            <a:endParaRPr sz="1550">
              <a:latin typeface="Cambria Math"/>
              <a:cs typeface="Cambria Math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818496" y="4480687"/>
            <a:ext cx="7016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Calibri"/>
                <a:cs typeface="Calibri"/>
              </a:rPr>
              <a:t>-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5" dirty="0">
                <a:latin typeface="Cambria Math"/>
                <a:cs typeface="Cambria Math"/>
              </a:rPr>
              <a:t>𝛼𝑥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8789542" y="4168268"/>
            <a:ext cx="760730" cy="280670"/>
          </a:xfrm>
          <a:custGeom>
            <a:avLst/>
            <a:gdLst/>
            <a:ahLst/>
            <a:cxnLst/>
            <a:rect l="l" t="t" r="r" b="b"/>
            <a:pathLst>
              <a:path w="760729" h="280670">
                <a:moveTo>
                  <a:pt x="0" y="280416"/>
                </a:moveTo>
                <a:lnTo>
                  <a:pt x="1829" y="225825"/>
                </a:lnTo>
                <a:lnTo>
                  <a:pt x="6826" y="181260"/>
                </a:lnTo>
                <a:lnTo>
                  <a:pt x="14251" y="151221"/>
                </a:lnTo>
                <a:lnTo>
                  <a:pt x="23368" y="140208"/>
                </a:lnTo>
                <a:lnTo>
                  <a:pt x="356870" y="140208"/>
                </a:lnTo>
                <a:lnTo>
                  <a:pt x="365986" y="129194"/>
                </a:lnTo>
                <a:lnTo>
                  <a:pt x="373411" y="99155"/>
                </a:lnTo>
                <a:lnTo>
                  <a:pt x="378408" y="54590"/>
                </a:lnTo>
                <a:lnTo>
                  <a:pt x="380238" y="0"/>
                </a:lnTo>
                <a:lnTo>
                  <a:pt x="382067" y="54590"/>
                </a:lnTo>
                <a:lnTo>
                  <a:pt x="387064" y="99155"/>
                </a:lnTo>
                <a:lnTo>
                  <a:pt x="394489" y="129194"/>
                </a:lnTo>
                <a:lnTo>
                  <a:pt x="403606" y="140208"/>
                </a:lnTo>
                <a:lnTo>
                  <a:pt x="737108" y="140208"/>
                </a:lnTo>
                <a:lnTo>
                  <a:pt x="746224" y="151221"/>
                </a:lnTo>
                <a:lnTo>
                  <a:pt x="753649" y="181260"/>
                </a:lnTo>
                <a:lnTo>
                  <a:pt x="758646" y="225825"/>
                </a:lnTo>
                <a:lnTo>
                  <a:pt x="760476" y="280416"/>
                </a:lnTo>
              </a:path>
            </a:pathLst>
          </a:custGeom>
          <a:ln w="28575">
            <a:solidFill>
              <a:srgbClr val="002F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230492" y="3622928"/>
            <a:ext cx="3829050" cy="6350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800" b="1" spc="-45" dirty="0">
                <a:solidFill>
                  <a:srgbClr val="002F56"/>
                </a:solidFill>
                <a:latin typeface="Gill Sans MT"/>
                <a:cs typeface="Gill Sans MT"/>
              </a:rPr>
              <a:t>Dynamics</a:t>
            </a:r>
            <a:r>
              <a:rPr sz="1800" b="1" spc="-15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800" b="1" spc="-40" dirty="0">
                <a:solidFill>
                  <a:srgbClr val="002F56"/>
                </a:solidFill>
                <a:latin typeface="Gill Sans MT"/>
                <a:cs typeface="Gill Sans MT"/>
              </a:rPr>
              <a:t>auto-</a:t>
            </a:r>
            <a:r>
              <a:rPr sz="1800" b="1" spc="-10" dirty="0">
                <a:solidFill>
                  <a:srgbClr val="002F56"/>
                </a:solidFill>
                <a:latin typeface="Gill Sans MT"/>
                <a:cs typeface="Gill Sans MT"/>
              </a:rPr>
              <a:t>activation:</a:t>
            </a:r>
            <a:endParaRPr sz="1800" dirty="0">
              <a:latin typeface="Gill Sans MT"/>
              <a:cs typeface="Gill Sans MT"/>
            </a:endParaRPr>
          </a:p>
          <a:p>
            <a:pPr marR="5080" algn="r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Hill </a:t>
            </a:r>
            <a:r>
              <a:rPr sz="1800" spc="-10" dirty="0">
                <a:latin typeface="Calibri"/>
                <a:cs typeface="Calibri"/>
              </a:rPr>
              <a:t>function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283564" y="445134"/>
            <a:ext cx="12060835" cy="731482"/>
          </a:xfrm>
          <a:prstGeom prst="rect">
            <a:avLst/>
          </a:prstGeom>
        </p:spPr>
        <p:txBody>
          <a:bodyPr vert="horz" wrap="square" lIns="0" tIns="5384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125" dirty="0"/>
              <a:t>Positive self-regulation: TF activates itself</a:t>
            </a:r>
            <a:endParaRPr spc="-1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34A0B8F-1547-4FC8-86DE-E2F2C1C22448}"/>
              </a:ext>
            </a:extLst>
          </p:cNvPr>
          <p:cNvSpPr txBox="1"/>
          <p:nvPr/>
        </p:nvSpPr>
        <p:spPr>
          <a:xfrm>
            <a:off x="8314054" y="5562600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Basal expression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5264911" y="2409825"/>
            <a:ext cx="2770505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production</a:t>
            </a:r>
            <a:r>
              <a:rPr sz="2000" spc="4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415" dirty="0"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B3A269"/>
                </a:solidFill>
                <a:latin typeface="Calibri"/>
                <a:cs typeface="Calibri"/>
              </a:rPr>
              <a:t>degradation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25322" y="4801870"/>
            <a:ext cx="806450" cy="20320"/>
          </a:xfrm>
          <a:custGeom>
            <a:avLst/>
            <a:gdLst/>
            <a:ahLst/>
            <a:cxnLst/>
            <a:rect l="l" t="t" r="r" b="b"/>
            <a:pathLst>
              <a:path w="806450" h="20320">
                <a:moveTo>
                  <a:pt x="806196" y="0"/>
                </a:moveTo>
                <a:lnTo>
                  <a:pt x="0" y="0"/>
                </a:lnTo>
                <a:lnTo>
                  <a:pt x="0" y="19811"/>
                </a:lnTo>
                <a:lnTo>
                  <a:pt x="806196" y="19811"/>
                </a:lnTo>
                <a:lnTo>
                  <a:pt x="8061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12698" y="4351146"/>
            <a:ext cx="8305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85" dirty="0">
                <a:latin typeface="Cambria Math"/>
                <a:cs typeface="Cambria Math"/>
              </a:rPr>
              <a:t>ⅆ</a:t>
            </a:r>
            <a:r>
              <a:rPr sz="2400" spc="70" dirty="0">
                <a:latin typeface="Cambria Math"/>
                <a:cs typeface="Cambria Math"/>
              </a:rPr>
              <a:t> </a:t>
            </a:r>
            <a:r>
              <a:rPr sz="2400" spc="-20" dirty="0">
                <a:latin typeface="Cambria Math"/>
                <a:cs typeface="Cambria Math"/>
              </a:rPr>
              <a:t>𝑥(𝑡)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58062" y="4785182"/>
            <a:ext cx="3321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80" dirty="0">
                <a:latin typeface="Cambria Math"/>
                <a:cs typeface="Cambria Math"/>
              </a:rPr>
              <a:t>ⅆ𝑡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27938" y="2610866"/>
            <a:ext cx="730250" cy="22860"/>
          </a:xfrm>
          <a:custGeom>
            <a:avLst/>
            <a:gdLst/>
            <a:ahLst/>
            <a:cxnLst/>
            <a:rect l="l" t="t" r="r" b="b"/>
            <a:pathLst>
              <a:path w="730250" h="22860">
                <a:moveTo>
                  <a:pt x="729945" y="0"/>
                </a:moveTo>
                <a:lnTo>
                  <a:pt x="0" y="0"/>
                </a:lnTo>
                <a:lnTo>
                  <a:pt x="0" y="22860"/>
                </a:lnTo>
                <a:lnTo>
                  <a:pt x="729945" y="22860"/>
                </a:lnTo>
                <a:lnTo>
                  <a:pt x="7299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15187" y="2243150"/>
            <a:ext cx="755650" cy="3371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dirty="0">
                <a:latin typeface="Cambria Math"/>
                <a:cs typeface="Cambria Math"/>
              </a:rPr>
              <a:t>ⅆ</a:t>
            </a:r>
            <a:r>
              <a:rPr sz="2050" spc="-65" dirty="0">
                <a:latin typeface="Cambria Math"/>
                <a:cs typeface="Cambria Math"/>
              </a:rPr>
              <a:t> </a:t>
            </a:r>
            <a:r>
              <a:rPr sz="2050" spc="50" dirty="0">
                <a:latin typeface="Cambria Math"/>
                <a:cs typeface="Cambria Math"/>
              </a:rPr>
              <a:t>𝑥(𝑡)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1900" y="2630804"/>
            <a:ext cx="314960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-25" dirty="0">
                <a:latin typeface="Cambria Math"/>
                <a:cs typeface="Cambria Math"/>
              </a:rPr>
              <a:t>ⅆ𝑡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44497" y="2356485"/>
            <a:ext cx="6800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Cambria Math"/>
                <a:cs typeface="Cambria Math"/>
              </a:rPr>
              <a:t>=</a:t>
            </a:r>
            <a:r>
              <a:rPr sz="2800" spc="135" dirty="0">
                <a:latin typeface="Cambria Math"/>
                <a:cs typeface="Cambria Math"/>
              </a:rPr>
              <a:t> </a:t>
            </a:r>
            <a:r>
              <a:rPr sz="2800" spc="-25" dirty="0">
                <a:latin typeface="Cambria Math"/>
                <a:cs typeface="Cambria Math"/>
              </a:rPr>
              <a:t>0;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806064" y="2599182"/>
            <a:ext cx="1129665" cy="26034"/>
          </a:xfrm>
          <a:custGeom>
            <a:avLst/>
            <a:gdLst/>
            <a:ahLst/>
            <a:cxnLst/>
            <a:rect l="l" t="t" r="r" b="b"/>
            <a:pathLst>
              <a:path w="1129664" h="26035">
                <a:moveTo>
                  <a:pt x="1129284" y="0"/>
                </a:moveTo>
                <a:lnTo>
                  <a:pt x="0" y="0"/>
                </a:lnTo>
                <a:lnTo>
                  <a:pt x="0" y="25907"/>
                </a:lnTo>
                <a:lnTo>
                  <a:pt x="1129284" y="25907"/>
                </a:lnTo>
                <a:lnTo>
                  <a:pt x="1129284" y="0"/>
                </a:lnTo>
                <a:close/>
              </a:path>
            </a:pathLst>
          </a:custGeom>
          <a:solidFill>
            <a:srgbClr val="8369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039745" y="2180082"/>
            <a:ext cx="649605" cy="382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350" spc="215" dirty="0">
                <a:latin typeface="Cambria Math"/>
                <a:cs typeface="Cambria Math"/>
              </a:rPr>
              <a:t>𝛽𝑥</a:t>
            </a:r>
            <a:r>
              <a:rPr sz="2850" spc="322" baseline="24853" dirty="0">
                <a:latin typeface="Cambria Math"/>
                <a:cs typeface="Cambria Math"/>
              </a:rPr>
              <a:t>𝑛</a:t>
            </a:r>
            <a:endParaRPr sz="2850" baseline="24853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59151" y="2621737"/>
            <a:ext cx="240029" cy="3829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350" spc="-50" dirty="0">
                <a:latin typeface="Cambria Math"/>
                <a:cs typeface="Cambria Math"/>
              </a:rPr>
              <a:t>𝐾</a:t>
            </a:r>
            <a:endParaRPr sz="235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72764" y="2821381"/>
            <a:ext cx="167640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spc="-50" dirty="0">
                <a:latin typeface="Cambria Math"/>
                <a:cs typeface="Cambria Math"/>
              </a:rPr>
              <a:t>𝐷</a:t>
            </a:r>
            <a:endParaRPr sz="155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40913" y="2307793"/>
            <a:ext cx="15798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325" spc="120" baseline="-23297" dirty="0">
                <a:latin typeface="Cambria Math"/>
                <a:cs typeface="Cambria Math"/>
              </a:rPr>
              <a:t>𝑛</a:t>
            </a:r>
            <a:r>
              <a:rPr sz="3525" spc="120" baseline="-37825" dirty="0">
                <a:latin typeface="Cambria Math"/>
                <a:cs typeface="Cambria Math"/>
              </a:rPr>
              <a:t>+𝑥</a:t>
            </a:r>
            <a:r>
              <a:rPr sz="2325" spc="120" baseline="-23297" dirty="0">
                <a:latin typeface="Cambria Math"/>
                <a:cs typeface="Cambria Math"/>
              </a:rPr>
              <a:t>𝑛</a:t>
            </a:r>
            <a:r>
              <a:rPr sz="2325" spc="607" baseline="-23297" dirty="0">
                <a:latin typeface="Cambria Math"/>
                <a:cs typeface="Cambria Math"/>
              </a:rPr>
              <a:t> </a:t>
            </a:r>
            <a:r>
              <a:rPr sz="3200" dirty="0">
                <a:latin typeface="Calibri"/>
                <a:cs typeface="Calibri"/>
              </a:rPr>
              <a:t>=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5" dirty="0">
                <a:latin typeface="Cambria Math"/>
                <a:cs typeface="Cambria Math"/>
              </a:rPr>
              <a:t>𝛼𝑥</a:t>
            </a:r>
            <a:endParaRPr sz="3200" dirty="0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04596" y="1661616"/>
            <a:ext cx="80035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</a:tabLst>
            </a:pPr>
            <a:r>
              <a:rPr sz="2400" b="1" spc="-20" dirty="0">
                <a:solidFill>
                  <a:srgbClr val="002F56"/>
                </a:solidFill>
                <a:latin typeface="Gill Sans MT"/>
                <a:cs typeface="Gill Sans MT"/>
              </a:rPr>
              <a:t>Positive</a:t>
            </a:r>
            <a:r>
              <a:rPr sz="2400" b="1" spc="-85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2400" b="1" spc="-45" dirty="0">
                <a:solidFill>
                  <a:srgbClr val="002F56"/>
                </a:solidFill>
                <a:latin typeface="Gill Sans MT"/>
                <a:cs typeface="Gill Sans MT"/>
              </a:rPr>
              <a:t>auto-</a:t>
            </a:r>
            <a:r>
              <a:rPr sz="2400" b="1" spc="-55" dirty="0">
                <a:solidFill>
                  <a:srgbClr val="002F56"/>
                </a:solidFill>
                <a:latin typeface="Gill Sans MT"/>
                <a:cs typeface="Gill Sans MT"/>
              </a:rPr>
              <a:t>regulation:</a:t>
            </a:r>
            <a:r>
              <a:rPr sz="2400" b="1" spc="-70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2400" b="1" spc="-430" dirty="0">
                <a:solidFill>
                  <a:srgbClr val="002F56"/>
                </a:solidFill>
                <a:latin typeface="Gill Sans MT"/>
                <a:cs typeface="Gill Sans MT"/>
              </a:rPr>
              <a:t>X</a:t>
            </a:r>
            <a:r>
              <a:rPr sz="2400" b="1" spc="-65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2400" b="1" spc="-10" dirty="0">
                <a:solidFill>
                  <a:srgbClr val="002F56"/>
                </a:solidFill>
                <a:latin typeface="Gill Sans MT"/>
                <a:cs typeface="Gill Sans MT"/>
              </a:rPr>
              <a:t>activates</a:t>
            </a:r>
            <a:r>
              <a:rPr sz="2400" b="1" spc="-60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2400" b="1" dirty="0">
                <a:solidFill>
                  <a:srgbClr val="002F56"/>
                </a:solidFill>
                <a:latin typeface="Gill Sans MT"/>
                <a:cs typeface="Gill Sans MT"/>
              </a:rPr>
              <a:t>its</a:t>
            </a:r>
            <a:r>
              <a:rPr sz="2400" b="1" spc="-70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2400" b="1" spc="-75" dirty="0">
                <a:solidFill>
                  <a:srgbClr val="002F56"/>
                </a:solidFill>
                <a:latin typeface="Gill Sans MT"/>
                <a:cs typeface="Gill Sans MT"/>
              </a:rPr>
              <a:t>own</a:t>
            </a:r>
            <a:r>
              <a:rPr sz="2400" b="1" spc="-60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2400" b="1" spc="-10" dirty="0">
                <a:solidFill>
                  <a:srgbClr val="002F56"/>
                </a:solidFill>
                <a:latin typeface="Gill Sans MT"/>
                <a:cs typeface="Gill Sans MT"/>
              </a:rPr>
              <a:t>expression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882901" y="3755897"/>
            <a:ext cx="2711450" cy="230759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44145" rIns="0" bIns="0" rtlCol="0">
            <a:spAutoFit/>
          </a:bodyPr>
          <a:lstStyle/>
          <a:p>
            <a:pPr marL="1306195">
              <a:lnSpc>
                <a:spcPct val="100000"/>
              </a:lnSpc>
              <a:spcBef>
                <a:spcPts val="1135"/>
              </a:spcBef>
            </a:pPr>
            <a:r>
              <a:rPr sz="1800" dirty="0">
                <a:latin typeface="Calibri"/>
                <a:cs typeface="Calibri"/>
              </a:rPr>
              <a:t>Hill </a:t>
            </a:r>
            <a:r>
              <a:rPr sz="1800" spc="-10" dirty="0">
                <a:latin typeface="Calibri"/>
                <a:cs typeface="Calibri"/>
              </a:rPr>
              <a:t>function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27" name="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82415" y="4284217"/>
            <a:ext cx="195278" cy="342519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2782570" y="6451549"/>
            <a:ext cx="5791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45"/>
              </a:lnSpc>
            </a:pPr>
            <a:r>
              <a:rPr sz="2400" spc="-20" dirty="0">
                <a:latin typeface="Cambria Math"/>
                <a:cs typeface="Cambria Math"/>
              </a:rPr>
              <a:t>𝑥(𝑡)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533400" y="54334"/>
            <a:ext cx="11353800" cy="1408591"/>
          </a:xfrm>
          <a:prstGeom prst="rect">
            <a:avLst/>
          </a:prstGeom>
        </p:spPr>
        <p:txBody>
          <a:bodyPr vert="horz" wrap="square" lIns="0" tIns="5384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25" dirty="0"/>
              <a:t>Feedbacks</a:t>
            </a:r>
            <a:r>
              <a:rPr lang="en-US" spc="125" dirty="0"/>
              <a:t>+ cooperativity can</a:t>
            </a:r>
            <a:br>
              <a:rPr lang="en-US" spc="125" dirty="0"/>
            </a:br>
            <a:r>
              <a:rPr lang="en-US" spc="125" dirty="0"/>
              <a:t> lead to </a:t>
            </a:r>
            <a:r>
              <a:rPr lang="en-US" spc="40" dirty="0" err="1"/>
              <a:t>b</a:t>
            </a:r>
            <a:r>
              <a:rPr spc="40" dirty="0" err="1"/>
              <a:t>istability</a:t>
            </a:r>
            <a:endParaRPr spc="40" dirty="0"/>
          </a:p>
        </p:txBody>
      </p:sp>
      <p:sp>
        <p:nvSpPr>
          <p:cNvPr id="36" name="object 23">
            <a:extLst>
              <a:ext uri="{FF2B5EF4-FFF2-40B4-BE49-F238E27FC236}">
                <a16:creationId xmlns:a16="http://schemas.microsoft.com/office/drawing/2014/main" id="{59AC78F3-8B38-4FE5-AB28-0D9BD70C6231}"/>
              </a:ext>
            </a:extLst>
          </p:cNvPr>
          <p:cNvSpPr/>
          <p:nvPr/>
        </p:nvSpPr>
        <p:spPr>
          <a:xfrm>
            <a:off x="1882901" y="4111815"/>
            <a:ext cx="2696210" cy="1827530"/>
          </a:xfrm>
          <a:custGeom>
            <a:avLst/>
            <a:gdLst/>
            <a:ahLst/>
            <a:cxnLst/>
            <a:rect l="l" t="t" r="r" b="b"/>
            <a:pathLst>
              <a:path w="2696210" h="1827529">
                <a:moveTo>
                  <a:pt x="0" y="1820151"/>
                </a:moveTo>
                <a:lnTo>
                  <a:pt x="45645" y="1822722"/>
                </a:lnTo>
                <a:lnTo>
                  <a:pt x="91247" y="1824978"/>
                </a:lnTo>
                <a:lnTo>
                  <a:pt x="136762" y="1826601"/>
                </a:lnTo>
                <a:lnTo>
                  <a:pt x="182146" y="1827276"/>
                </a:lnTo>
                <a:lnTo>
                  <a:pt x="227355" y="1826687"/>
                </a:lnTo>
                <a:lnTo>
                  <a:pt x="272347" y="1824518"/>
                </a:lnTo>
                <a:lnTo>
                  <a:pt x="317077" y="1820453"/>
                </a:lnTo>
                <a:lnTo>
                  <a:pt x="361503" y="1814177"/>
                </a:lnTo>
                <a:lnTo>
                  <a:pt x="405579" y="1805372"/>
                </a:lnTo>
                <a:lnTo>
                  <a:pt x="449263" y="1793723"/>
                </a:lnTo>
                <a:lnTo>
                  <a:pt x="492512" y="1778915"/>
                </a:lnTo>
                <a:lnTo>
                  <a:pt x="535281" y="1760631"/>
                </a:lnTo>
                <a:lnTo>
                  <a:pt x="577527" y="1738555"/>
                </a:lnTo>
                <a:lnTo>
                  <a:pt x="619206" y="1712372"/>
                </a:lnTo>
                <a:lnTo>
                  <a:pt x="660276" y="1681765"/>
                </a:lnTo>
                <a:lnTo>
                  <a:pt x="700691" y="1646418"/>
                </a:lnTo>
                <a:lnTo>
                  <a:pt x="740409" y="1606016"/>
                </a:lnTo>
                <a:lnTo>
                  <a:pt x="784240" y="1548831"/>
                </a:lnTo>
                <a:lnTo>
                  <a:pt x="804569" y="1515547"/>
                </a:lnTo>
                <a:lnTo>
                  <a:pt x="823989" y="1479453"/>
                </a:lnTo>
                <a:lnTo>
                  <a:pt x="842610" y="1440785"/>
                </a:lnTo>
                <a:lnTo>
                  <a:pt x="860544" y="1399780"/>
                </a:lnTo>
                <a:lnTo>
                  <a:pt x="877901" y="1356675"/>
                </a:lnTo>
                <a:lnTo>
                  <a:pt x="894793" y="1311707"/>
                </a:lnTo>
                <a:lnTo>
                  <a:pt x="911330" y="1265114"/>
                </a:lnTo>
                <a:lnTo>
                  <a:pt x="927623" y="1217132"/>
                </a:lnTo>
                <a:lnTo>
                  <a:pt x="943784" y="1167998"/>
                </a:lnTo>
                <a:lnTo>
                  <a:pt x="959923" y="1117949"/>
                </a:lnTo>
                <a:lnTo>
                  <a:pt x="976151" y="1067223"/>
                </a:lnTo>
                <a:lnTo>
                  <a:pt x="992579" y="1016057"/>
                </a:lnTo>
                <a:lnTo>
                  <a:pt x="1009318" y="964686"/>
                </a:lnTo>
                <a:lnTo>
                  <a:pt x="1026479" y="913349"/>
                </a:lnTo>
                <a:lnTo>
                  <a:pt x="1044173" y="862283"/>
                </a:lnTo>
                <a:lnTo>
                  <a:pt x="1062511" y="811724"/>
                </a:lnTo>
                <a:lnTo>
                  <a:pt x="1081603" y="761910"/>
                </a:lnTo>
                <a:lnTo>
                  <a:pt x="1101562" y="713078"/>
                </a:lnTo>
                <a:lnTo>
                  <a:pt x="1122497" y="665464"/>
                </a:lnTo>
                <a:lnTo>
                  <a:pt x="1144519" y="619306"/>
                </a:lnTo>
                <a:lnTo>
                  <a:pt x="1167741" y="574840"/>
                </a:lnTo>
                <a:lnTo>
                  <a:pt x="1192272" y="532305"/>
                </a:lnTo>
                <a:lnTo>
                  <a:pt x="1218223" y="491936"/>
                </a:lnTo>
                <a:lnTo>
                  <a:pt x="1245706" y="453971"/>
                </a:lnTo>
                <a:lnTo>
                  <a:pt x="1274831" y="418647"/>
                </a:lnTo>
                <a:lnTo>
                  <a:pt x="1305710" y="386201"/>
                </a:lnTo>
                <a:lnTo>
                  <a:pt x="1338452" y="356870"/>
                </a:lnTo>
                <a:lnTo>
                  <a:pt x="1372847" y="329974"/>
                </a:lnTo>
                <a:lnTo>
                  <a:pt x="1408548" y="304613"/>
                </a:lnTo>
                <a:lnTo>
                  <a:pt x="1445509" y="280734"/>
                </a:lnTo>
                <a:lnTo>
                  <a:pt x="1483684" y="258280"/>
                </a:lnTo>
                <a:lnTo>
                  <a:pt x="1523026" y="237196"/>
                </a:lnTo>
                <a:lnTo>
                  <a:pt x="1563488" y="217429"/>
                </a:lnTo>
                <a:lnTo>
                  <a:pt x="1605024" y="198924"/>
                </a:lnTo>
                <a:lnTo>
                  <a:pt x="1647587" y="181625"/>
                </a:lnTo>
                <a:lnTo>
                  <a:pt x="1691130" y="165477"/>
                </a:lnTo>
                <a:lnTo>
                  <a:pt x="1735607" y="150427"/>
                </a:lnTo>
                <a:lnTo>
                  <a:pt x="1780970" y="136419"/>
                </a:lnTo>
                <a:lnTo>
                  <a:pt x="1827174" y="123398"/>
                </a:lnTo>
                <a:lnTo>
                  <a:pt x="1874171" y="111309"/>
                </a:lnTo>
                <a:lnTo>
                  <a:pt x="1921915" y="100098"/>
                </a:lnTo>
                <a:lnTo>
                  <a:pt x="1970359" y="89711"/>
                </a:lnTo>
                <a:lnTo>
                  <a:pt x="2019457" y="80091"/>
                </a:lnTo>
                <a:lnTo>
                  <a:pt x="2069161" y="71184"/>
                </a:lnTo>
                <a:lnTo>
                  <a:pt x="2119426" y="62937"/>
                </a:lnTo>
                <a:lnTo>
                  <a:pt x="2170204" y="55292"/>
                </a:lnTo>
                <a:lnTo>
                  <a:pt x="2221449" y="48197"/>
                </a:lnTo>
                <a:lnTo>
                  <a:pt x="2273114" y="41596"/>
                </a:lnTo>
                <a:lnTo>
                  <a:pt x="2325152" y="35434"/>
                </a:lnTo>
                <a:lnTo>
                  <a:pt x="2377517" y="29657"/>
                </a:lnTo>
                <a:lnTo>
                  <a:pt x="2430162" y="24210"/>
                </a:lnTo>
                <a:lnTo>
                  <a:pt x="2483041" y="19037"/>
                </a:lnTo>
                <a:lnTo>
                  <a:pt x="2536106" y="14084"/>
                </a:lnTo>
                <a:lnTo>
                  <a:pt x="2589311" y="9297"/>
                </a:lnTo>
                <a:lnTo>
                  <a:pt x="2642610" y="4621"/>
                </a:lnTo>
                <a:lnTo>
                  <a:pt x="2695956" y="0"/>
                </a:lnTo>
              </a:path>
            </a:pathLst>
          </a:custGeom>
          <a:ln w="31750">
            <a:solidFill>
              <a:srgbClr val="002F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24">
            <a:extLst>
              <a:ext uri="{FF2B5EF4-FFF2-40B4-BE49-F238E27FC236}">
                <a16:creationId xmlns:a16="http://schemas.microsoft.com/office/drawing/2014/main" id="{D4C70E3B-E6FD-4646-AE15-8392556FC626}"/>
              </a:ext>
            </a:extLst>
          </p:cNvPr>
          <p:cNvSpPr/>
          <p:nvPr/>
        </p:nvSpPr>
        <p:spPr>
          <a:xfrm>
            <a:off x="1881674" y="3790959"/>
            <a:ext cx="812800" cy="2307590"/>
          </a:xfrm>
          <a:custGeom>
            <a:avLst/>
            <a:gdLst/>
            <a:ahLst/>
            <a:cxnLst/>
            <a:rect l="l" t="t" r="r" b="b"/>
            <a:pathLst>
              <a:path w="812800" h="2279015">
                <a:moveTo>
                  <a:pt x="0" y="2278722"/>
                </a:moveTo>
                <a:lnTo>
                  <a:pt x="812419" y="0"/>
                </a:lnTo>
              </a:path>
            </a:pathLst>
          </a:custGeom>
          <a:ln w="31750">
            <a:solidFill>
              <a:srgbClr val="B3A2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24">
            <a:extLst>
              <a:ext uri="{FF2B5EF4-FFF2-40B4-BE49-F238E27FC236}">
                <a16:creationId xmlns:a16="http://schemas.microsoft.com/office/drawing/2014/main" id="{30CE0AD7-02A8-4091-83BD-5E9E5B3F3072}"/>
              </a:ext>
            </a:extLst>
          </p:cNvPr>
          <p:cNvSpPr/>
          <p:nvPr/>
        </p:nvSpPr>
        <p:spPr>
          <a:xfrm>
            <a:off x="1898452" y="5332476"/>
            <a:ext cx="2711451" cy="752129"/>
          </a:xfrm>
          <a:custGeom>
            <a:avLst/>
            <a:gdLst/>
            <a:ahLst/>
            <a:cxnLst/>
            <a:rect l="l" t="t" r="r" b="b"/>
            <a:pathLst>
              <a:path w="812800" h="2279015">
                <a:moveTo>
                  <a:pt x="0" y="2278722"/>
                </a:moveTo>
                <a:lnTo>
                  <a:pt x="812419" y="0"/>
                </a:lnTo>
              </a:path>
            </a:pathLst>
          </a:custGeom>
          <a:ln w="31750">
            <a:solidFill>
              <a:srgbClr val="B3A2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24">
            <a:extLst>
              <a:ext uri="{FF2B5EF4-FFF2-40B4-BE49-F238E27FC236}">
                <a16:creationId xmlns:a16="http://schemas.microsoft.com/office/drawing/2014/main" id="{ED868915-761A-4882-8190-B65B6C7F688E}"/>
              </a:ext>
            </a:extLst>
          </p:cNvPr>
          <p:cNvSpPr/>
          <p:nvPr/>
        </p:nvSpPr>
        <p:spPr>
          <a:xfrm>
            <a:off x="1876018" y="3824817"/>
            <a:ext cx="2703093" cy="2273732"/>
          </a:xfrm>
          <a:custGeom>
            <a:avLst/>
            <a:gdLst/>
            <a:ahLst/>
            <a:cxnLst/>
            <a:rect l="l" t="t" r="r" b="b"/>
            <a:pathLst>
              <a:path w="812800" h="2279015">
                <a:moveTo>
                  <a:pt x="0" y="2278722"/>
                </a:moveTo>
                <a:lnTo>
                  <a:pt x="812419" y="0"/>
                </a:lnTo>
              </a:path>
            </a:pathLst>
          </a:custGeom>
          <a:ln w="31750">
            <a:solidFill>
              <a:srgbClr val="B3A2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7">
            <a:extLst>
              <a:ext uri="{FF2B5EF4-FFF2-40B4-BE49-F238E27FC236}">
                <a16:creationId xmlns:a16="http://schemas.microsoft.com/office/drawing/2014/main" id="{D4294623-029D-4779-B54C-FD8C84BB38A7}"/>
              </a:ext>
            </a:extLst>
          </p:cNvPr>
          <p:cNvSpPr/>
          <p:nvPr/>
        </p:nvSpPr>
        <p:spPr>
          <a:xfrm>
            <a:off x="6139726" y="4762597"/>
            <a:ext cx="806450" cy="20320"/>
          </a:xfrm>
          <a:custGeom>
            <a:avLst/>
            <a:gdLst/>
            <a:ahLst/>
            <a:cxnLst/>
            <a:rect l="l" t="t" r="r" b="b"/>
            <a:pathLst>
              <a:path w="806450" h="20320">
                <a:moveTo>
                  <a:pt x="806196" y="0"/>
                </a:moveTo>
                <a:lnTo>
                  <a:pt x="0" y="0"/>
                </a:lnTo>
                <a:lnTo>
                  <a:pt x="0" y="19811"/>
                </a:lnTo>
                <a:lnTo>
                  <a:pt x="806196" y="19811"/>
                </a:lnTo>
                <a:lnTo>
                  <a:pt x="8061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8">
            <a:extLst>
              <a:ext uri="{FF2B5EF4-FFF2-40B4-BE49-F238E27FC236}">
                <a16:creationId xmlns:a16="http://schemas.microsoft.com/office/drawing/2014/main" id="{ABB78C4E-F850-429F-90DC-C4AE3E28E3CC}"/>
              </a:ext>
            </a:extLst>
          </p:cNvPr>
          <p:cNvSpPr txBox="1"/>
          <p:nvPr/>
        </p:nvSpPr>
        <p:spPr>
          <a:xfrm>
            <a:off x="6127102" y="4311873"/>
            <a:ext cx="8305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85" dirty="0">
                <a:latin typeface="Cambria Math"/>
                <a:cs typeface="Cambria Math"/>
              </a:rPr>
              <a:t>ⅆ</a:t>
            </a:r>
            <a:r>
              <a:rPr sz="2400" spc="70" dirty="0">
                <a:latin typeface="Cambria Math"/>
                <a:cs typeface="Cambria Math"/>
              </a:rPr>
              <a:t> </a:t>
            </a:r>
            <a:r>
              <a:rPr sz="2400" spc="-20" dirty="0">
                <a:latin typeface="Cambria Math"/>
                <a:cs typeface="Cambria Math"/>
              </a:rPr>
              <a:t>𝑥(𝑡)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3" name="object 9">
            <a:extLst>
              <a:ext uri="{FF2B5EF4-FFF2-40B4-BE49-F238E27FC236}">
                <a16:creationId xmlns:a16="http://schemas.microsoft.com/office/drawing/2014/main" id="{5AF782A4-63FA-4E1B-AB24-187F89A8B390}"/>
              </a:ext>
            </a:extLst>
          </p:cNvPr>
          <p:cNvSpPr txBox="1"/>
          <p:nvPr/>
        </p:nvSpPr>
        <p:spPr>
          <a:xfrm>
            <a:off x="6372466" y="4745909"/>
            <a:ext cx="3321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80" dirty="0">
                <a:latin typeface="Cambria Math"/>
                <a:cs typeface="Cambria Math"/>
              </a:rPr>
              <a:t>ⅆ𝑡</a:t>
            </a:r>
            <a:endParaRPr sz="2400">
              <a:latin typeface="Cambria Math"/>
              <a:cs typeface="Cambria Math"/>
            </a:endParaRPr>
          </a:p>
        </p:txBody>
      </p:sp>
      <p:pic>
        <p:nvPicPr>
          <p:cNvPr id="45" name="object 27">
            <a:extLst>
              <a:ext uri="{FF2B5EF4-FFF2-40B4-BE49-F238E27FC236}">
                <a16:creationId xmlns:a16="http://schemas.microsoft.com/office/drawing/2014/main" id="{2506B03E-455D-4585-A6CB-CA6375E6C25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96819" y="4244944"/>
            <a:ext cx="195278" cy="342519"/>
          </a:xfrm>
          <a:prstGeom prst="rect">
            <a:avLst/>
          </a:prstGeom>
        </p:spPr>
      </p:pic>
      <p:sp>
        <p:nvSpPr>
          <p:cNvPr id="47" name="object 24">
            <a:extLst>
              <a:ext uri="{FF2B5EF4-FFF2-40B4-BE49-F238E27FC236}">
                <a16:creationId xmlns:a16="http://schemas.microsoft.com/office/drawing/2014/main" id="{2655E5FB-71CA-437C-AFEB-BAE687DC5AED}"/>
              </a:ext>
            </a:extLst>
          </p:cNvPr>
          <p:cNvSpPr/>
          <p:nvPr/>
        </p:nvSpPr>
        <p:spPr>
          <a:xfrm>
            <a:off x="7196078" y="3751686"/>
            <a:ext cx="812800" cy="2307590"/>
          </a:xfrm>
          <a:custGeom>
            <a:avLst/>
            <a:gdLst/>
            <a:ahLst/>
            <a:cxnLst/>
            <a:rect l="l" t="t" r="r" b="b"/>
            <a:pathLst>
              <a:path w="812800" h="2279015">
                <a:moveTo>
                  <a:pt x="0" y="2278722"/>
                </a:moveTo>
                <a:lnTo>
                  <a:pt x="812419" y="0"/>
                </a:lnTo>
              </a:path>
            </a:pathLst>
          </a:custGeom>
          <a:ln w="31750">
            <a:solidFill>
              <a:srgbClr val="B3A2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24">
            <a:extLst>
              <a:ext uri="{FF2B5EF4-FFF2-40B4-BE49-F238E27FC236}">
                <a16:creationId xmlns:a16="http://schemas.microsoft.com/office/drawing/2014/main" id="{1F25EDDC-CF81-4137-8747-38B99E11AECF}"/>
              </a:ext>
            </a:extLst>
          </p:cNvPr>
          <p:cNvSpPr/>
          <p:nvPr/>
        </p:nvSpPr>
        <p:spPr>
          <a:xfrm>
            <a:off x="7212856" y="5293203"/>
            <a:ext cx="2711451" cy="752129"/>
          </a:xfrm>
          <a:custGeom>
            <a:avLst/>
            <a:gdLst/>
            <a:ahLst/>
            <a:cxnLst/>
            <a:rect l="l" t="t" r="r" b="b"/>
            <a:pathLst>
              <a:path w="812800" h="2279015">
                <a:moveTo>
                  <a:pt x="0" y="2278722"/>
                </a:moveTo>
                <a:lnTo>
                  <a:pt x="812419" y="0"/>
                </a:lnTo>
              </a:path>
            </a:pathLst>
          </a:custGeom>
          <a:ln w="31750">
            <a:solidFill>
              <a:srgbClr val="B3A2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24">
            <a:extLst>
              <a:ext uri="{FF2B5EF4-FFF2-40B4-BE49-F238E27FC236}">
                <a16:creationId xmlns:a16="http://schemas.microsoft.com/office/drawing/2014/main" id="{654C1440-8E5B-4ACE-84A3-3524AF027428}"/>
              </a:ext>
            </a:extLst>
          </p:cNvPr>
          <p:cNvSpPr/>
          <p:nvPr/>
        </p:nvSpPr>
        <p:spPr>
          <a:xfrm>
            <a:off x="7190422" y="3785544"/>
            <a:ext cx="2703093" cy="2273732"/>
          </a:xfrm>
          <a:custGeom>
            <a:avLst/>
            <a:gdLst/>
            <a:ahLst/>
            <a:cxnLst/>
            <a:rect l="l" t="t" r="r" b="b"/>
            <a:pathLst>
              <a:path w="812800" h="2279015">
                <a:moveTo>
                  <a:pt x="0" y="2278722"/>
                </a:moveTo>
                <a:lnTo>
                  <a:pt x="812419" y="0"/>
                </a:lnTo>
              </a:path>
            </a:pathLst>
          </a:custGeom>
          <a:ln w="31750">
            <a:solidFill>
              <a:srgbClr val="B3A2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id="{7C6312E7-18C8-4B2D-9C2F-BDA07C1AC678}"/>
              </a:ext>
            </a:extLst>
          </p:cNvPr>
          <p:cNvSpPr/>
          <p:nvPr/>
        </p:nvSpPr>
        <p:spPr>
          <a:xfrm flipH="1">
            <a:off x="7190421" y="4668129"/>
            <a:ext cx="5458778" cy="1957228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8C22D6F-4E82-4BA3-8458-C4EB7E898667}"/>
              </a:ext>
            </a:extLst>
          </p:cNvPr>
          <p:cNvSpPr txBox="1"/>
          <p:nvPr/>
        </p:nvSpPr>
        <p:spPr>
          <a:xfrm>
            <a:off x="7190421" y="3751686"/>
            <a:ext cx="2733886" cy="22936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F306031-D82D-4C2A-B524-F27F85B80152}"/>
              </a:ext>
            </a:extLst>
          </p:cNvPr>
          <p:cNvSpPr txBox="1"/>
          <p:nvPr/>
        </p:nvSpPr>
        <p:spPr>
          <a:xfrm>
            <a:off x="8707185" y="4698186"/>
            <a:ext cx="1303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MM function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4356F9-31AC-4F09-B9B4-237D46BF9BAC}"/>
              </a:ext>
            </a:extLst>
          </p:cNvPr>
          <p:cNvSpPr txBox="1"/>
          <p:nvPr/>
        </p:nvSpPr>
        <p:spPr>
          <a:xfrm>
            <a:off x="2525732" y="3421025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Cooperativity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8EF0E89-E868-4A88-BC23-1C99257084D8}"/>
              </a:ext>
            </a:extLst>
          </p:cNvPr>
          <p:cNvSpPr txBox="1"/>
          <p:nvPr/>
        </p:nvSpPr>
        <p:spPr>
          <a:xfrm>
            <a:off x="7941591" y="3331231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Cooperativity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92515-C2C8-4940-8CB0-EBF288561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565" y="445134"/>
            <a:ext cx="9969500" cy="677108"/>
          </a:xfrm>
        </p:spPr>
        <p:txBody>
          <a:bodyPr/>
          <a:lstStyle/>
          <a:p>
            <a:r>
              <a:rPr lang="en-US" dirty="0"/>
              <a:t>Challenge problem 2: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161D0-C364-4167-B4D8-CA8854B18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18" y="1661616"/>
            <a:ext cx="8317282" cy="2831544"/>
          </a:xfrm>
        </p:spPr>
        <p:txBody>
          <a:bodyPr/>
          <a:lstStyle/>
          <a:p>
            <a:r>
              <a:rPr lang="en-US" dirty="0"/>
              <a:t>Plot production and degradation functions on the same graph for </a:t>
            </a:r>
          </a:p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0&lt;x&lt;4 </a:t>
            </a:r>
            <a:r>
              <a:rPr lang="el-GR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=0.01h</a:t>
            </a:r>
            <a:r>
              <a:rPr lang="en-US" b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l-GR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 </a:t>
            </a:r>
            <a:r>
              <a:rPr lang="el-GR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=0.5 h</a:t>
            </a:r>
            <a:r>
              <a:rPr lang="en-US" b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l-GR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 </a:t>
            </a:r>
          </a:p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n=2 KD=1 </a:t>
            </a:r>
            <a:r>
              <a:rPr lang="el-GR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for </a:t>
            </a:r>
            <a:r>
              <a:rPr lang="el-GR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=0.1h</a:t>
            </a:r>
            <a:r>
              <a:rPr lang="en-US" b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  </a:t>
            </a:r>
            <a:r>
              <a:rPr lang="el-GR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=0.3h</a:t>
            </a:r>
            <a:r>
              <a:rPr lang="en-US" b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 </a:t>
            </a:r>
            <a:r>
              <a:rPr lang="el-GR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=0.5h</a:t>
            </a:r>
            <a:r>
              <a:rPr lang="en-US" b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 </a:t>
            </a:r>
          </a:p>
          <a:p>
            <a:endParaRPr lang="en-US" b="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Any of the values result in </a:t>
            </a:r>
            <a:r>
              <a:rPr lang="en-US" dirty="0" err="1"/>
              <a:t>bistability</a:t>
            </a:r>
            <a:r>
              <a:rPr lang="en-US" dirty="0"/>
              <a:t>?</a:t>
            </a:r>
          </a:p>
          <a:p>
            <a:r>
              <a:rPr lang="en-US" dirty="0"/>
              <a:t>Use </a:t>
            </a:r>
            <a:r>
              <a:rPr lang="en-US" dirty="0" err="1"/>
              <a:t>fzero</a:t>
            </a:r>
            <a:r>
              <a:rPr lang="en-US" dirty="0"/>
              <a:t> to find a steady state</a:t>
            </a:r>
          </a:p>
          <a:p>
            <a:endParaRPr lang="en-US" b="0" dirty="0"/>
          </a:p>
        </p:txBody>
      </p:sp>
      <p:sp>
        <p:nvSpPr>
          <p:cNvPr id="13" name="object 24">
            <a:extLst>
              <a:ext uri="{FF2B5EF4-FFF2-40B4-BE49-F238E27FC236}">
                <a16:creationId xmlns:a16="http://schemas.microsoft.com/office/drawing/2014/main" id="{D0232FAE-1BEE-415B-92C7-4E5DE3D74E81}"/>
              </a:ext>
            </a:extLst>
          </p:cNvPr>
          <p:cNvSpPr/>
          <p:nvPr/>
        </p:nvSpPr>
        <p:spPr>
          <a:xfrm>
            <a:off x="6943238" y="1199728"/>
            <a:ext cx="832485" cy="26034"/>
          </a:xfrm>
          <a:custGeom>
            <a:avLst/>
            <a:gdLst/>
            <a:ahLst/>
            <a:cxnLst/>
            <a:rect l="l" t="t" r="r" b="b"/>
            <a:pathLst>
              <a:path w="832484" h="26035">
                <a:moveTo>
                  <a:pt x="832103" y="0"/>
                </a:moveTo>
                <a:lnTo>
                  <a:pt x="0" y="0"/>
                </a:lnTo>
                <a:lnTo>
                  <a:pt x="0" y="25908"/>
                </a:lnTo>
                <a:lnTo>
                  <a:pt x="832103" y="25908"/>
                </a:lnTo>
                <a:lnTo>
                  <a:pt x="8321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25">
            <a:extLst>
              <a:ext uri="{FF2B5EF4-FFF2-40B4-BE49-F238E27FC236}">
                <a16:creationId xmlns:a16="http://schemas.microsoft.com/office/drawing/2014/main" id="{8D1154E9-9E63-4E5E-9312-B853C0981DC3}"/>
              </a:ext>
            </a:extLst>
          </p:cNvPr>
          <p:cNvSpPr txBox="1"/>
          <p:nvPr/>
        </p:nvSpPr>
        <p:spPr>
          <a:xfrm>
            <a:off x="7071755" y="636378"/>
            <a:ext cx="198470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350" dirty="0">
                <a:latin typeface="Cambria Math"/>
                <a:cs typeface="Cambria Math"/>
              </a:rPr>
              <a:t>ⅆ</a:t>
            </a:r>
            <a:r>
              <a:rPr sz="2350" spc="15" dirty="0">
                <a:latin typeface="Cambria Math"/>
                <a:cs typeface="Cambria Math"/>
              </a:rPr>
              <a:t> </a:t>
            </a:r>
            <a:r>
              <a:rPr sz="2350" spc="75" dirty="0">
                <a:latin typeface="Cambria Math"/>
                <a:cs typeface="Cambria Math"/>
              </a:rPr>
              <a:t>𝑥(𝑡)</a:t>
            </a:r>
            <a:r>
              <a:rPr sz="2350" spc="285" dirty="0">
                <a:latin typeface="Cambria Math"/>
                <a:cs typeface="Cambria Math"/>
              </a:rPr>
              <a:t> </a:t>
            </a:r>
            <a:r>
              <a:rPr sz="4800" spc="-75" baseline="-32118" dirty="0">
                <a:latin typeface="Cambria Math"/>
                <a:cs typeface="Cambria Math"/>
              </a:rPr>
              <a:t>=</a:t>
            </a:r>
            <a:r>
              <a:rPr lang="en-US" sz="4800" spc="-75" baseline="-32118" dirty="0">
                <a:latin typeface="Cambria Math"/>
                <a:cs typeface="Cambria Math"/>
              </a:rPr>
              <a:t>  </a:t>
            </a:r>
            <a:r>
              <a:rPr lang="en-US" sz="3600" spc="-75" baseline="-32118" dirty="0">
                <a:latin typeface="Symbol" panose="05050102010706020507" pitchFamily="18" charset="2"/>
                <a:cs typeface="Cambria Math"/>
              </a:rPr>
              <a:t>d +</a:t>
            </a:r>
            <a:endParaRPr sz="3600" baseline="-32118" dirty="0">
              <a:latin typeface="Symbol" panose="05050102010706020507" pitchFamily="18" charset="2"/>
              <a:cs typeface="Cambria Math"/>
            </a:endParaRPr>
          </a:p>
        </p:txBody>
      </p:sp>
      <p:sp>
        <p:nvSpPr>
          <p:cNvPr id="15" name="object 26">
            <a:extLst>
              <a:ext uri="{FF2B5EF4-FFF2-40B4-BE49-F238E27FC236}">
                <a16:creationId xmlns:a16="http://schemas.microsoft.com/office/drawing/2014/main" id="{45830A02-2656-49C0-8CA9-F74BDA5285E5}"/>
              </a:ext>
            </a:extLst>
          </p:cNvPr>
          <p:cNvSpPr txBox="1"/>
          <p:nvPr/>
        </p:nvSpPr>
        <p:spPr>
          <a:xfrm>
            <a:off x="7359481" y="1231731"/>
            <a:ext cx="354965" cy="382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350" spc="-25" dirty="0">
                <a:latin typeface="Cambria Math"/>
                <a:cs typeface="Cambria Math"/>
              </a:rPr>
              <a:t>ⅆ𝑡</a:t>
            </a:r>
            <a:endParaRPr sz="2350">
              <a:latin typeface="Cambria Math"/>
              <a:cs typeface="Cambria Math"/>
            </a:endParaRPr>
          </a:p>
        </p:txBody>
      </p:sp>
      <p:sp>
        <p:nvSpPr>
          <p:cNvPr id="16" name="object 27">
            <a:extLst>
              <a:ext uri="{FF2B5EF4-FFF2-40B4-BE49-F238E27FC236}">
                <a16:creationId xmlns:a16="http://schemas.microsoft.com/office/drawing/2014/main" id="{5EBEA399-2E80-44FF-9E1E-32A95DB3DDD3}"/>
              </a:ext>
            </a:extLst>
          </p:cNvPr>
          <p:cNvSpPr/>
          <p:nvPr/>
        </p:nvSpPr>
        <p:spPr>
          <a:xfrm>
            <a:off x="8973779" y="1133562"/>
            <a:ext cx="1129665" cy="26034"/>
          </a:xfrm>
          <a:custGeom>
            <a:avLst/>
            <a:gdLst/>
            <a:ahLst/>
            <a:cxnLst/>
            <a:rect l="l" t="t" r="r" b="b"/>
            <a:pathLst>
              <a:path w="1129665" h="26035">
                <a:moveTo>
                  <a:pt x="1129283" y="0"/>
                </a:moveTo>
                <a:lnTo>
                  <a:pt x="0" y="0"/>
                </a:lnTo>
                <a:lnTo>
                  <a:pt x="0" y="25908"/>
                </a:lnTo>
                <a:lnTo>
                  <a:pt x="1129283" y="25908"/>
                </a:lnTo>
                <a:lnTo>
                  <a:pt x="1129283" y="0"/>
                </a:lnTo>
                <a:close/>
              </a:path>
            </a:pathLst>
          </a:custGeom>
          <a:solidFill>
            <a:srgbClr val="8369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8">
            <a:extLst>
              <a:ext uri="{FF2B5EF4-FFF2-40B4-BE49-F238E27FC236}">
                <a16:creationId xmlns:a16="http://schemas.microsoft.com/office/drawing/2014/main" id="{A6B9D3FC-9B7E-4C16-A0C7-C719B8930ADB}"/>
              </a:ext>
            </a:extLst>
          </p:cNvPr>
          <p:cNvSpPr txBox="1"/>
          <p:nvPr/>
        </p:nvSpPr>
        <p:spPr>
          <a:xfrm>
            <a:off x="9208094" y="715097"/>
            <a:ext cx="649605" cy="382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350" spc="215" dirty="0">
                <a:latin typeface="Cambria Math"/>
                <a:cs typeface="Cambria Math"/>
              </a:rPr>
              <a:t>𝛽𝑥</a:t>
            </a:r>
            <a:r>
              <a:rPr sz="2850" spc="322" baseline="24853" dirty="0">
                <a:latin typeface="Cambria Math"/>
                <a:cs typeface="Cambria Math"/>
              </a:rPr>
              <a:t>𝑛</a:t>
            </a:r>
            <a:endParaRPr sz="2850" baseline="24853">
              <a:latin typeface="Cambria Math"/>
              <a:cs typeface="Cambria Math"/>
            </a:endParaRPr>
          </a:p>
        </p:txBody>
      </p:sp>
      <p:sp>
        <p:nvSpPr>
          <p:cNvPr id="18" name="object 29">
            <a:extLst>
              <a:ext uri="{FF2B5EF4-FFF2-40B4-BE49-F238E27FC236}">
                <a16:creationId xmlns:a16="http://schemas.microsoft.com/office/drawing/2014/main" id="{A8EAF187-EB2E-4667-AC2F-70C38D577D9B}"/>
              </a:ext>
            </a:extLst>
          </p:cNvPr>
          <p:cNvSpPr txBox="1"/>
          <p:nvPr/>
        </p:nvSpPr>
        <p:spPr>
          <a:xfrm>
            <a:off x="9027754" y="1157056"/>
            <a:ext cx="240029" cy="382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350" spc="-50" dirty="0">
                <a:latin typeface="Cambria Math"/>
                <a:cs typeface="Cambria Math"/>
              </a:rPr>
              <a:t>𝐾</a:t>
            </a:r>
            <a:endParaRPr sz="2350">
              <a:latin typeface="Cambria Math"/>
              <a:cs typeface="Cambria Math"/>
            </a:endParaRPr>
          </a:p>
        </p:txBody>
      </p:sp>
      <p:sp>
        <p:nvSpPr>
          <p:cNvPr id="19" name="object 30">
            <a:extLst>
              <a:ext uri="{FF2B5EF4-FFF2-40B4-BE49-F238E27FC236}">
                <a16:creationId xmlns:a16="http://schemas.microsoft.com/office/drawing/2014/main" id="{88F312B9-8FBE-4B25-A469-80BE7B7FD446}"/>
              </a:ext>
            </a:extLst>
          </p:cNvPr>
          <p:cNvSpPr txBox="1"/>
          <p:nvPr/>
        </p:nvSpPr>
        <p:spPr>
          <a:xfrm>
            <a:off x="9241113" y="1356700"/>
            <a:ext cx="167640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spc="-50" dirty="0">
                <a:latin typeface="Cambria Math"/>
                <a:cs typeface="Cambria Math"/>
              </a:rPr>
              <a:t>𝐷</a:t>
            </a:r>
            <a:endParaRPr sz="1550">
              <a:latin typeface="Cambria Math"/>
              <a:cs typeface="Cambria Math"/>
            </a:endParaRPr>
          </a:p>
        </p:txBody>
      </p:sp>
      <p:sp>
        <p:nvSpPr>
          <p:cNvPr id="20" name="object 31">
            <a:extLst>
              <a:ext uri="{FF2B5EF4-FFF2-40B4-BE49-F238E27FC236}">
                <a16:creationId xmlns:a16="http://schemas.microsoft.com/office/drawing/2014/main" id="{5E1DFE46-6BBE-42D3-B3B4-1E6B9511ED8D}"/>
              </a:ext>
            </a:extLst>
          </p:cNvPr>
          <p:cNvSpPr txBox="1"/>
          <p:nvPr/>
        </p:nvSpPr>
        <p:spPr>
          <a:xfrm>
            <a:off x="9409261" y="1035136"/>
            <a:ext cx="729615" cy="382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550" spc="55" dirty="0">
                <a:latin typeface="Cambria Math"/>
                <a:cs typeface="Cambria Math"/>
              </a:rPr>
              <a:t>𝑛</a:t>
            </a:r>
            <a:r>
              <a:rPr sz="3525" spc="82" baseline="-22458" dirty="0">
                <a:latin typeface="Cambria Math"/>
                <a:cs typeface="Cambria Math"/>
              </a:rPr>
              <a:t>+𝑥</a:t>
            </a:r>
            <a:r>
              <a:rPr sz="1550" spc="55" dirty="0">
                <a:latin typeface="Cambria Math"/>
                <a:cs typeface="Cambria Math"/>
              </a:rPr>
              <a:t>𝑛</a:t>
            </a:r>
            <a:endParaRPr sz="1550">
              <a:latin typeface="Cambria Math"/>
              <a:cs typeface="Cambria Math"/>
            </a:endParaRPr>
          </a:p>
        </p:txBody>
      </p:sp>
      <p:sp>
        <p:nvSpPr>
          <p:cNvPr id="21" name="object 32">
            <a:extLst>
              <a:ext uri="{FF2B5EF4-FFF2-40B4-BE49-F238E27FC236}">
                <a16:creationId xmlns:a16="http://schemas.microsoft.com/office/drawing/2014/main" id="{E40B6E1B-9AD4-4789-8291-351C8D3A00B7}"/>
              </a:ext>
            </a:extLst>
          </p:cNvPr>
          <p:cNvSpPr txBox="1"/>
          <p:nvPr/>
        </p:nvSpPr>
        <p:spPr>
          <a:xfrm>
            <a:off x="10181675" y="843112"/>
            <a:ext cx="7016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Calibri"/>
                <a:cs typeface="Calibri"/>
              </a:rPr>
              <a:t>-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5" dirty="0">
                <a:latin typeface="Cambria Math"/>
                <a:cs typeface="Cambria Math"/>
              </a:rPr>
              <a:t>𝛼𝑥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22" name="object 33">
            <a:extLst>
              <a:ext uri="{FF2B5EF4-FFF2-40B4-BE49-F238E27FC236}">
                <a16:creationId xmlns:a16="http://schemas.microsoft.com/office/drawing/2014/main" id="{D3B8FB8B-6AEE-4154-8757-D1B8E2C1BD18}"/>
              </a:ext>
            </a:extLst>
          </p:cNvPr>
          <p:cNvSpPr/>
          <p:nvPr/>
        </p:nvSpPr>
        <p:spPr>
          <a:xfrm>
            <a:off x="8364179" y="530693"/>
            <a:ext cx="1549272" cy="280670"/>
          </a:xfrm>
          <a:custGeom>
            <a:avLst/>
            <a:gdLst/>
            <a:ahLst/>
            <a:cxnLst/>
            <a:rect l="l" t="t" r="r" b="b"/>
            <a:pathLst>
              <a:path w="760729" h="280670">
                <a:moveTo>
                  <a:pt x="0" y="280416"/>
                </a:moveTo>
                <a:lnTo>
                  <a:pt x="1829" y="225825"/>
                </a:lnTo>
                <a:lnTo>
                  <a:pt x="6826" y="181260"/>
                </a:lnTo>
                <a:lnTo>
                  <a:pt x="14251" y="151221"/>
                </a:lnTo>
                <a:lnTo>
                  <a:pt x="23368" y="140208"/>
                </a:lnTo>
                <a:lnTo>
                  <a:pt x="356870" y="140208"/>
                </a:lnTo>
                <a:lnTo>
                  <a:pt x="365986" y="129194"/>
                </a:lnTo>
                <a:lnTo>
                  <a:pt x="373411" y="99155"/>
                </a:lnTo>
                <a:lnTo>
                  <a:pt x="378408" y="54590"/>
                </a:lnTo>
                <a:lnTo>
                  <a:pt x="380238" y="0"/>
                </a:lnTo>
                <a:lnTo>
                  <a:pt x="382067" y="54590"/>
                </a:lnTo>
                <a:lnTo>
                  <a:pt x="387064" y="99155"/>
                </a:lnTo>
                <a:lnTo>
                  <a:pt x="394489" y="129194"/>
                </a:lnTo>
                <a:lnTo>
                  <a:pt x="403606" y="140208"/>
                </a:lnTo>
                <a:lnTo>
                  <a:pt x="737108" y="140208"/>
                </a:lnTo>
                <a:lnTo>
                  <a:pt x="746224" y="151221"/>
                </a:lnTo>
                <a:lnTo>
                  <a:pt x="753649" y="181260"/>
                </a:lnTo>
                <a:lnTo>
                  <a:pt x="758646" y="225825"/>
                </a:lnTo>
                <a:lnTo>
                  <a:pt x="760476" y="280416"/>
                </a:lnTo>
              </a:path>
            </a:pathLst>
          </a:custGeom>
          <a:ln w="28575">
            <a:solidFill>
              <a:srgbClr val="002F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542E6F-97CB-49F4-AD31-05E506984C0C}"/>
              </a:ext>
            </a:extLst>
          </p:cNvPr>
          <p:cNvSpPr txBox="1"/>
          <p:nvPr/>
        </p:nvSpPr>
        <p:spPr>
          <a:xfrm>
            <a:off x="8534400" y="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Production</a:t>
            </a:r>
          </a:p>
        </p:txBody>
      </p:sp>
      <p:sp>
        <p:nvSpPr>
          <p:cNvPr id="24" name="object 33">
            <a:extLst>
              <a:ext uri="{FF2B5EF4-FFF2-40B4-BE49-F238E27FC236}">
                <a16:creationId xmlns:a16="http://schemas.microsoft.com/office/drawing/2014/main" id="{253E96E3-A542-4D0F-AB03-66A579658C05}"/>
              </a:ext>
            </a:extLst>
          </p:cNvPr>
          <p:cNvSpPr/>
          <p:nvPr/>
        </p:nvSpPr>
        <p:spPr>
          <a:xfrm>
            <a:off x="10181675" y="448968"/>
            <a:ext cx="1549272" cy="280670"/>
          </a:xfrm>
          <a:custGeom>
            <a:avLst/>
            <a:gdLst/>
            <a:ahLst/>
            <a:cxnLst/>
            <a:rect l="l" t="t" r="r" b="b"/>
            <a:pathLst>
              <a:path w="760729" h="280670">
                <a:moveTo>
                  <a:pt x="0" y="280416"/>
                </a:moveTo>
                <a:lnTo>
                  <a:pt x="1829" y="225825"/>
                </a:lnTo>
                <a:lnTo>
                  <a:pt x="6826" y="181260"/>
                </a:lnTo>
                <a:lnTo>
                  <a:pt x="14251" y="151221"/>
                </a:lnTo>
                <a:lnTo>
                  <a:pt x="23368" y="140208"/>
                </a:lnTo>
                <a:lnTo>
                  <a:pt x="356870" y="140208"/>
                </a:lnTo>
                <a:lnTo>
                  <a:pt x="365986" y="129194"/>
                </a:lnTo>
                <a:lnTo>
                  <a:pt x="373411" y="99155"/>
                </a:lnTo>
                <a:lnTo>
                  <a:pt x="378408" y="54590"/>
                </a:lnTo>
                <a:lnTo>
                  <a:pt x="380238" y="0"/>
                </a:lnTo>
                <a:lnTo>
                  <a:pt x="382067" y="54590"/>
                </a:lnTo>
                <a:lnTo>
                  <a:pt x="387064" y="99155"/>
                </a:lnTo>
                <a:lnTo>
                  <a:pt x="394489" y="129194"/>
                </a:lnTo>
                <a:lnTo>
                  <a:pt x="403606" y="140208"/>
                </a:lnTo>
                <a:lnTo>
                  <a:pt x="737108" y="140208"/>
                </a:lnTo>
                <a:lnTo>
                  <a:pt x="746224" y="151221"/>
                </a:lnTo>
                <a:lnTo>
                  <a:pt x="753649" y="181260"/>
                </a:lnTo>
                <a:lnTo>
                  <a:pt x="758646" y="225825"/>
                </a:lnTo>
                <a:lnTo>
                  <a:pt x="760476" y="280416"/>
                </a:lnTo>
              </a:path>
            </a:pathLst>
          </a:custGeom>
          <a:ln w="28575">
            <a:solidFill>
              <a:srgbClr val="002F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F158DC-B059-4D39-AA88-5D94B98C3A91}"/>
              </a:ext>
            </a:extLst>
          </p:cNvPr>
          <p:cNvSpPr txBox="1"/>
          <p:nvPr/>
        </p:nvSpPr>
        <p:spPr>
          <a:xfrm>
            <a:off x="10289527" y="79636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Degradation</a:t>
            </a:r>
          </a:p>
        </p:txBody>
      </p:sp>
    </p:spTree>
    <p:extLst>
      <p:ext uri="{BB962C8B-B14F-4D97-AF65-F5344CB8AC3E}">
        <p14:creationId xmlns:p14="http://schemas.microsoft.com/office/powerpoint/2010/main" val="36944224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304596" y="1661616"/>
            <a:ext cx="80035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</a:tabLst>
            </a:pPr>
            <a:r>
              <a:rPr sz="2400" b="1" spc="-20" dirty="0">
                <a:solidFill>
                  <a:srgbClr val="002F56"/>
                </a:solidFill>
                <a:latin typeface="Gill Sans MT"/>
                <a:cs typeface="Gill Sans MT"/>
              </a:rPr>
              <a:t>Positive</a:t>
            </a:r>
            <a:r>
              <a:rPr sz="2400" b="1" spc="-85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2400" b="1" spc="-45" dirty="0">
                <a:solidFill>
                  <a:srgbClr val="002F56"/>
                </a:solidFill>
                <a:latin typeface="Gill Sans MT"/>
                <a:cs typeface="Gill Sans MT"/>
              </a:rPr>
              <a:t>auto-</a:t>
            </a:r>
            <a:r>
              <a:rPr sz="2400" b="1" spc="-55" dirty="0">
                <a:solidFill>
                  <a:srgbClr val="002F56"/>
                </a:solidFill>
                <a:latin typeface="Gill Sans MT"/>
                <a:cs typeface="Gill Sans MT"/>
              </a:rPr>
              <a:t>regulation:</a:t>
            </a:r>
            <a:r>
              <a:rPr sz="2400" b="1" spc="-70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2400" b="1" spc="-430" dirty="0">
                <a:solidFill>
                  <a:srgbClr val="002F56"/>
                </a:solidFill>
                <a:latin typeface="Gill Sans MT"/>
                <a:cs typeface="Gill Sans MT"/>
              </a:rPr>
              <a:t>X</a:t>
            </a:r>
            <a:r>
              <a:rPr sz="2400" b="1" spc="-65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2400" b="1" spc="-10" dirty="0">
                <a:solidFill>
                  <a:srgbClr val="002F56"/>
                </a:solidFill>
                <a:latin typeface="Gill Sans MT"/>
                <a:cs typeface="Gill Sans MT"/>
              </a:rPr>
              <a:t>activates</a:t>
            </a:r>
            <a:r>
              <a:rPr sz="2400" b="1" spc="-60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2400" b="1" dirty="0">
                <a:solidFill>
                  <a:srgbClr val="002F56"/>
                </a:solidFill>
                <a:latin typeface="Gill Sans MT"/>
                <a:cs typeface="Gill Sans MT"/>
              </a:rPr>
              <a:t>its</a:t>
            </a:r>
            <a:r>
              <a:rPr sz="2400" b="1" spc="-70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2400" b="1" spc="-75" dirty="0">
                <a:solidFill>
                  <a:srgbClr val="002F56"/>
                </a:solidFill>
                <a:latin typeface="Gill Sans MT"/>
                <a:cs typeface="Gill Sans MT"/>
              </a:rPr>
              <a:t>own</a:t>
            </a:r>
            <a:r>
              <a:rPr sz="2400" b="1" spc="-60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2400" b="1" spc="-10" dirty="0">
                <a:solidFill>
                  <a:srgbClr val="002F56"/>
                </a:solidFill>
                <a:latin typeface="Gill Sans MT"/>
                <a:cs typeface="Gill Sans MT"/>
              </a:rPr>
              <a:t>expression</a:t>
            </a:r>
            <a:endParaRPr sz="2400">
              <a:latin typeface="Gill Sans MT"/>
              <a:cs typeface="Gill Sans MT"/>
            </a:endParaRPr>
          </a:p>
        </p:txBody>
      </p:sp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125" y="2549535"/>
            <a:ext cx="4799281" cy="3918320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3667759" y="3341370"/>
            <a:ext cx="601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latin typeface="Times New Roman"/>
                <a:cs typeface="Times New Roman"/>
              </a:rPr>
              <a:t>high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61005" y="4661661"/>
            <a:ext cx="1225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40" dirty="0">
                <a:latin typeface="Cambria Math"/>
                <a:cs typeface="Cambria Math"/>
              </a:rPr>
              <a:t>2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315210" y="4462017"/>
            <a:ext cx="293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44" baseline="-21604" dirty="0">
                <a:latin typeface="Cambria Math"/>
                <a:cs typeface="Cambria Math"/>
              </a:rPr>
              <a:t>𝑥</a:t>
            </a:r>
            <a:r>
              <a:rPr sz="1300" spc="30" dirty="0">
                <a:latin typeface="Cambria Math"/>
                <a:cs typeface="Cambria Math"/>
              </a:rPr>
              <a:t>∗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83510" y="4548885"/>
            <a:ext cx="471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latin typeface="Cambria Math"/>
                <a:cs typeface="Cambria Math"/>
              </a:rPr>
              <a:t>~</a:t>
            </a:r>
            <a:r>
              <a:rPr lang="en-US" sz="1800" spc="55" dirty="0">
                <a:latin typeface="Cambria Math"/>
                <a:cs typeface="Cambria Math"/>
              </a:rPr>
              <a:t> </a:t>
            </a:r>
            <a:r>
              <a:rPr sz="1800" spc="55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𝐾</a:t>
            </a:r>
            <a:endParaRPr sz="1800" dirty="0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130042" y="4681473"/>
            <a:ext cx="1314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Cambria Math"/>
                <a:cs typeface="Cambria Math"/>
              </a:rPr>
              <a:t>𝐷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487548" y="3605529"/>
            <a:ext cx="1225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40" dirty="0">
                <a:latin typeface="Cambria Math"/>
                <a:cs typeface="Cambria Math"/>
              </a:rPr>
              <a:t>3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341752" y="3492754"/>
            <a:ext cx="9728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latin typeface="Cambria Math"/>
                <a:cs typeface="Cambria Math"/>
              </a:rPr>
              <a:t>𝑥</a:t>
            </a:r>
            <a:r>
              <a:rPr sz="1950" spc="82" baseline="29914" dirty="0">
                <a:latin typeface="Cambria Math"/>
                <a:cs typeface="Cambria Math"/>
              </a:rPr>
              <a:t>∗</a:t>
            </a:r>
            <a:r>
              <a:rPr sz="1950" spc="427" baseline="29914" dirty="0">
                <a:latin typeface="Cambria Math"/>
                <a:cs typeface="Cambria Math"/>
              </a:rPr>
              <a:t> </a:t>
            </a:r>
            <a:r>
              <a:rPr lang="en-US" sz="1800" dirty="0">
                <a:latin typeface="Cambria Math"/>
                <a:cs typeface="Cambria Math"/>
              </a:rPr>
              <a:t>~</a:t>
            </a:r>
            <a:r>
              <a:rPr sz="1800" spc="110" dirty="0">
                <a:latin typeface="Cambria Math"/>
                <a:cs typeface="Cambria Math"/>
              </a:rPr>
              <a:t> </a:t>
            </a:r>
            <a:r>
              <a:rPr sz="1800" spc="-25" dirty="0">
                <a:latin typeface="Cambria Math"/>
                <a:cs typeface="Cambria Math"/>
              </a:rPr>
              <a:t>𝛽</a:t>
            </a:r>
            <a:r>
              <a:rPr sz="1800" spc="-25" dirty="0">
                <a:latin typeface="Calibri"/>
                <a:cs typeface="Calibri"/>
              </a:rPr>
              <a:t>/</a:t>
            </a:r>
            <a:r>
              <a:rPr sz="1800" spc="-25" dirty="0">
                <a:latin typeface="Cambria Math"/>
                <a:cs typeface="Cambria Math"/>
              </a:rPr>
              <a:t>𝛼</a:t>
            </a:r>
            <a:endParaRPr sz="1800" dirty="0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328417" y="3234690"/>
            <a:ext cx="8604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20" dirty="0">
                <a:solidFill>
                  <a:srgbClr val="B3A269"/>
                </a:solidFill>
                <a:latin typeface="Gill Sans MT"/>
                <a:cs typeface="Gill Sans MT"/>
              </a:rPr>
              <a:t>STABLE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306827" y="5289930"/>
            <a:ext cx="8604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20" dirty="0">
                <a:solidFill>
                  <a:srgbClr val="B3A269"/>
                </a:solidFill>
                <a:latin typeface="Gill Sans MT"/>
                <a:cs typeface="Gill Sans MT"/>
              </a:rPr>
              <a:t>STABLE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211704" y="4275835"/>
            <a:ext cx="11722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60" dirty="0">
                <a:solidFill>
                  <a:srgbClr val="B3A269"/>
                </a:solidFill>
                <a:latin typeface="Gill Sans MT"/>
                <a:cs typeface="Gill Sans MT"/>
              </a:rPr>
              <a:t>UNSTABLE</a:t>
            </a:r>
            <a:endParaRPr sz="1800">
              <a:latin typeface="Gill Sans MT"/>
              <a:cs typeface="Gill Sans MT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5070762" y="2847519"/>
            <a:ext cx="6826250" cy="2348865"/>
            <a:chOff x="4372355" y="3325367"/>
            <a:chExt cx="6826250" cy="2348865"/>
          </a:xfrm>
        </p:grpSpPr>
        <p:sp>
          <p:nvSpPr>
            <p:cNvPr id="33" name="object 33"/>
            <p:cNvSpPr/>
            <p:nvPr/>
          </p:nvSpPr>
          <p:spPr>
            <a:xfrm>
              <a:off x="4391405" y="3344417"/>
              <a:ext cx="6788150" cy="2310765"/>
            </a:xfrm>
            <a:custGeom>
              <a:avLst/>
              <a:gdLst/>
              <a:ahLst/>
              <a:cxnLst/>
              <a:rect l="l" t="t" r="r" b="b"/>
              <a:pathLst>
                <a:path w="6788150" h="2310765">
                  <a:moveTo>
                    <a:pt x="6402832" y="0"/>
                  </a:moveTo>
                  <a:lnTo>
                    <a:pt x="385064" y="0"/>
                  </a:lnTo>
                  <a:lnTo>
                    <a:pt x="336750" y="2999"/>
                  </a:lnTo>
                  <a:lnTo>
                    <a:pt x="290231" y="11756"/>
                  </a:lnTo>
                  <a:lnTo>
                    <a:pt x="245866" y="25911"/>
                  </a:lnTo>
                  <a:lnTo>
                    <a:pt x="204016" y="45104"/>
                  </a:lnTo>
                  <a:lnTo>
                    <a:pt x="165042" y="68974"/>
                  </a:lnTo>
                  <a:lnTo>
                    <a:pt x="129303" y="97160"/>
                  </a:lnTo>
                  <a:lnTo>
                    <a:pt x="97160" y="129303"/>
                  </a:lnTo>
                  <a:lnTo>
                    <a:pt x="68974" y="165042"/>
                  </a:lnTo>
                  <a:lnTo>
                    <a:pt x="45104" y="204016"/>
                  </a:lnTo>
                  <a:lnTo>
                    <a:pt x="25911" y="245866"/>
                  </a:lnTo>
                  <a:lnTo>
                    <a:pt x="11756" y="290231"/>
                  </a:lnTo>
                  <a:lnTo>
                    <a:pt x="2999" y="336750"/>
                  </a:lnTo>
                  <a:lnTo>
                    <a:pt x="0" y="385064"/>
                  </a:lnTo>
                  <a:lnTo>
                    <a:pt x="0" y="1925320"/>
                  </a:lnTo>
                  <a:lnTo>
                    <a:pt x="2999" y="1973608"/>
                  </a:lnTo>
                  <a:lnTo>
                    <a:pt x="11756" y="2020110"/>
                  </a:lnTo>
                  <a:lnTo>
                    <a:pt x="25911" y="2064465"/>
                  </a:lnTo>
                  <a:lnTo>
                    <a:pt x="45104" y="2106310"/>
                  </a:lnTo>
                  <a:lnTo>
                    <a:pt x="68974" y="2145286"/>
                  </a:lnTo>
                  <a:lnTo>
                    <a:pt x="97160" y="2181029"/>
                  </a:lnTo>
                  <a:lnTo>
                    <a:pt x="129303" y="2213179"/>
                  </a:lnTo>
                  <a:lnTo>
                    <a:pt x="165042" y="2241375"/>
                  </a:lnTo>
                  <a:lnTo>
                    <a:pt x="204016" y="2265254"/>
                  </a:lnTo>
                  <a:lnTo>
                    <a:pt x="245866" y="2284456"/>
                  </a:lnTo>
                  <a:lnTo>
                    <a:pt x="290231" y="2298619"/>
                  </a:lnTo>
                  <a:lnTo>
                    <a:pt x="336750" y="2307382"/>
                  </a:lnTo>
                  <a:lnTo>
                    <a:pt x="385064" y="2310384"/>
                  </a:lnTo>
                  <a:lnTo>
                    <a:pt x="6402832" y="2310384"/>
                  </a:lnTo>
                  <a:lnTo>
                    <a:pt x="6451145" y="2307382"/>
                  </a:lnTo>
                  <a:lnTo>
                    <a:pt x="6497664" y="2298619"/>
                  </a:lnTo>
                  <a:lnTo>
                    <a:pt x="6542029" y="2284456"/>
                  </a:lnTo>
                  <a:lnTo>
                    <a:pt x="6583879" y="2265254"/>
                  </a:lnTo>
                  <a:lnTo>
                    <a:pt x="6622853" y="2241375"/>
                  </a:lnTo>
                  <a:lnTo>
                    <a:pt x="6658592" y="2213179"/>
                  </a:lnTo>
                  <a:lnTo>
                    <a:pt x="6690735" y="2181029"/>
                  </a:lnTo>
                  <a:lnTo>
                    <a:pt x="6718921" y="2145286"/>
                  </a:lnTo>
                  <a:lnTo>
                    <a:pt x="6742791" y="2106310"/>
                  </a:lnTo>
                  <a:lnTo>
                    <a:pt x="6761984" y="2064465"/>
                  </a:lnTo>
                  <a:lnTo>
                    <a:pt x="6776139" y="2020110"/>
                  </a:lnTo>
                  <a:lnTo>
                    <a:pt x="6784896" y="1973608"/>
                  </a:lnTo>
                  <a:lnTo>
                    <a:pt x="6787896" y="1925320"/>
                  </a:lnTo>
                  <a:lnTo>
                    <a:pt x="6787896" y="385064"/>
                  </a:lnTo>
                  <a:lnTo>
                    <a:pt x="6784896" y="336750"/>
                  </a:lnTo>
                  <a:lnTo>
                    <a:pt x="6776139" y="290231"/>
                  </a:lnTo>
                  <a:lnTo>
                    <a:pt x="6761984" y="245866"/>
                  </a:lnTo>
                  <a:lnTo>
                    <a:pt x="6742791" y="204016"/>
                  </a:lnTo>
                  <a:lnTo>
                    <a:pt x="6718921" y="165042"/>
                  </a:lnTo>
                  <a:lnTo>
                    <a:pt x="6690735" y="129303"/>
                  </a:lnTo>
                  <a:lnTo>
                    <a:pt x="6658592" y="97160"/>
                  </a:lnTo>
                  <a:lnTo>
                    <a:pt x="6622853" y="68974"/>
                  </a:lnTo>
                  <a:lnTo>
                    <a:pt x="6583879" y="45104"/>
                  </a:lnTo>
                  <a:lnTo>
                    <a:pt x="6542029" y="25911"/>
                  </a:lnTo>
                  <a:lnTo>
                    <a:pt x="6497664" y="11756"/>
                  </a:lnTo>
                  <a:lnTo>
                    <a:pt x="6451145" y="2999"/>
                  </a:lnTo>
                  <a:lnTo>
                    <a:pt x="6402832" y="0"/>
                  </a:lnTo>
                  <a:close/>
                </a:path>
              </a:pathLst>
            </a:custGeom>
            <a:solidFill>
              <a:srgbClr val="B3A2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391405" y="3344417"/>
              <a:ext cx="6788150" cy="2310765"/>
            </a:xfrm>
            <a:custGeom>
              <a:avLst/>
              <a:gdLst/>
              <a:ahLst/>
              <a:cxnLst/>
              <a:rect l="l" t="t" r="r" b="b"/>
              <a:pathLst>
                <a:path w="6788150" h="2310765">
                  <a:moveTo>
                    <a:pt x="0" y="385064"/>
                  </a:moveTo>
                  <a:lnTo>
                    <a:pt x="2999" y="336750"/>
                  </a:lnTo>
                  <a:lnTo>
                    <a:pt x="11756" y="290231"/>
                  </a:lnTo>
                  <a:lnTo>
                    <a:pt x="25911" y="245866"/>
                  </a:lnTo>
                  <a:lnTo>
                    <a:pt x="45104" y="204016"/>
                  </a:lnTo>
                  <a:lnTo>
                    <a:pt x="68974" y="165042"/>
                  </a:lnTo>
                  <a:lnTo>
                    <a:pt x="97160" y="129303"/>
                  </a:lnTo>
                  <a:lnTo>
                    <a:pt x="129303" y="97160"/>
                  </a:lnTo>
                  <a:lnTo>
                    <a:pt x="165042" y="68974"/>
                  </a:lnTo>
                  <a:lnTo>
                    <a:pt x="204016" y="45104"/>
                  </a:lnTo>
                  <a:lnTo>
                    <a:pt x="245866" y="25911"/>
                  </a:lnTo>
                  <a:lnTo>
                    <a:pt x="290231" y="11756"/>
                  </a:lnTo>
                  <a:lnTo>
                    <a:pt x="336750" y="2999"/>
                  </a:lnTo>
                  <a:lnTo>
                    <a:pt x="385064" y="0"/>
                  </a:lnTo>
                  <a:lnTo>
                    <a:pt x="6402832" y="0"/>
                  </a:lnTo>
                  <a:lnTo>
                    <a:pt x="6451145" y="2999"/>
                  </a:lnTo>
                  <a:lnTo>
                    <a:pt x="6497664" y="11756"/>
                  </a:lnTo>
                  <a:lnTo>
                    <a:pt x="6542029" y="25911"/>
                  </a:lnTo>
                  <a:lnTo>
                    <a:pt x="6583879" y="45104"/>
                  </a:lnTo>
                  <a:lnTo>
                    <a:pt x="6622853" y="68974"/>
                  </a:lnTo>
                  <a:lnTo>
                    <a:pt x="6658592" y="97160"/>
                  </a:lnTo>
                  <a:lnTo>
                    <a:pt x="6690735" y="129303"/>
                  </a:lnTo>
                  <a:lnTo>
                    <a:pt x="6718921" y="165042"/>
                  </a:lnTo>
                  <a:lnTo>
                    <a:pt x="6742791" y="204016"/>
                  </a:lnTo>
                  <a:lnTo>
                    <a:pt x="6761984" y="245866"/>
                  </a:lnTo>
                  <a:lnTo>
                    <a:pt x="6776139" y="290231"/>
                  </a:lnTo>
                  <a:lnTo>
                    <a:pt x="6784896" y="336750"/>
                  </a:lnTo>
                  <a:lnTo>
                    <a:pt x="6787896" y="385064"/>
                  </a:lnTo>
                  <a:lnTo>
                    <a:pt x="6787896" y="1925320"/>
                  </a:lnTo>
                  <a:lnTo>
                    <a:pt x="6784896" y="1973608"/>
                  </a:lnTo>
                  <a:lnTo>
                    <a:pt x="6776139" y="2020110"/>
                  </a:lnTo>
                  <a:lnTo>
                    <a:pt x="6761984" y="2064465"/>
                  </a:lnTo>
                  <a:lnTo>
                    <a:pt x="6742791" y="2106310"/>
                  </a:lnTo>
                  <a:lnTo>
                    <a:pt x="6718921" y="2145286"/>
                  </a:lnTo>
                  <a:lnTo>
                    <a:pt x="6690735" y="2181029"/>
                  </a:lnTo>
                  <a:lnTo>
                    <a:pt x="6658592" y="2213179"/>
                  </a:lnTo>
                  <a:lnTo>
                    <a:pt x="6622853" y="2241375"/>
                  </a:lnTo>
                  <a:lnTo>
                    <a:pt x="6583879" y="2265254"/>
                  </a:lnTo>
                  <a:lnTo>
                    <a:pt x="6542029" y="2284456"/>
                  </a:lnTo>
                  <a:lnTo>
                    <a:pt x="6497664" y="2298619"/>
                  </a:lnTo>
                  <a:lnTo>
                    <a:pt x="6451145" y="2307382"/>
                  </a:lnTo>
                  <a:lnTo>
                    <a:pt x="6402832" y="2310384"/>
                  </a:lnTo>
                  <a:lnTo>
                    <a:pt x="385064" y="2310384"/>
                  </a:lnTo>
                  <a:lnTo>
                    <a:pt x="336750" y="2307382"/>
                  </a:lnTo>
                  <a:lnTo>
                    <a:pt x="290231" y="2298619"/>
                  </a:lnTo>
                  <a:lnTo>
                    <a:pt x="245866" y="2284456"/>
                  </a:lnTo>
                  <a:lnTo>
                    <a:pt x="204016" y="2265254"/>
                  </a:lnTo>
                  <a:lnTo>
                    <a:pt x="165042" y="2241375"/>
                  </a:lnTo>
                  <a:lnTo>
                    <a:pt x="129303" y="2213179"/>
                  </a:lnTo>
                  <a:lnTo>
                    <a:pt x="97160" y="2181029"/>
                  </a:lnTo>
                  <a:lnTo>
                    <a:pt x="68974" y="2145286"/>
                  </a:lnTo>
                  <a:lnTo>
                    <a:pt x="45104" y="2106310"/>
                  </a:lnTo>
                  <a:lnTo>
                    <a:pt x="25911" y="2064465"/>
                  </a:lnTo>
                  <a:lnTo>
                    <a:pt x="11756" y="2020110"/>
                  </a:lnTo>
                  <a:lnTo>
                    <a:pt x="2999" y="1973608"/>
                  </a:lnTo>
                  <a:lnTo>
                    <a:pt x="0" y="1925320"/>
                  </a:lnTo>
                  <a:lnTo>
                    <a:pt x="0" y="385064"/>
                  </a:lnTo>
                  <a:close/>
                </a:path>
              </a:pathLst>
            </a:custGeom>
            <a:ln w="38100">
              <a:solidFill>
                <a:srgbClr val="002F5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3785108" y="5375214"/>
            <a:ext cx="482600" cy="36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20"/>
              </a:lnSpc>
            </a:pPr>
            <a:r>
              <a:rPr sz="2400" b="1" spc="-25" dirty="0">
                <a:latin typeface="Times New Roman"/>
                <a:cs typeface="Times New Roman"/>
              </a:rPr>
              <a:t>low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378710" y="5561541"/>
            <a:ext cx="242570" cy="294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85"/>
              </a:lnSpc>
            </a:pPr>
            <a:r>
              <a:rPr sz="2700" spc="44" baseline="-21604" dirty="0">
                <a:latin typeface="Cambria Math"/>
                <a:cs typeface="Cambria Math"/>
              </a:rPr>
              <a:t>𝑥</a:t>
            </a:r>
            <a:r>
              <a:rPr sz="1300" spc="30" dirty="0">
                <a:latin typeface="Cambria Math"/>
                <a:cs typeface="Cambria Math"/>
              </a:rPr>
              <a:t>∗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666745" y="5600992"/>
            <a:ext cx="386715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60"/>
              </a:lnSpc>
            </a:pPr>
            <a:r>
              <a:rPr lang="en-US" sz="1800" dirty="0">
                <a:latin typeface="Cambria Math"/>
                <a:cs typeface="Cambria Math"/>
              </a:rPr>
              <a:t>~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0</a:t>
            </a:r>
            <a:endParaRPr sz="1800" dirty="0">
              <a:latin typeface="Cambria Math"/>
              <a:cs typeface="Cambria Math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494533" y="5700224"/>
            <a:ext cx="122555" cy="193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85"/>
              </a:lnSpc>
            </a:pPr>
            <a:r>
              <a:rPr sz="1300" spc="40" dirty="0">
                <a:latin typeface="Cambria Math"/>
                <a:cs typeface="Cambria Math"/>
              </a:rPr>
              <a:t>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770900" y="3138384"/>
            <a:ext cx="60198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-30" dirty="0">
                <a:solidFill>
                  <a:srgbClr val="FFFFFF"/>
                </a:solidFill>
                <a:latin typeface="Gill Sans MT"/>
                <a:cs typeface="Gill Sans MT"/>
              </a:rPr>
              <a:t>Molecular memory: cells with low activator levels remain low and vice versa</a:t>
            </a:r>
            <a:endParaRPr sz="3600" dirty="0">
              <a:latin typeface="Gill Sans MT"/>
              <a:cs typeface="Gill Sans MT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283565" y="445134"/>
            <a:ext cx="9969500" cy="731482"/>
          </a:xfrm>
          <a:prstGeom prst="rect">
            <a:avLst/>
          </a:prstGeom>
        </p:spPr>
        <p:txBody>
          <a:bodyPr vert="horz" wrap="square" lIns="0" tIns="5384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125" dirty="0"/>
              <a:t>Memory (hysteresis)</a:t>
            </a:r>
            <a:endParaRPr spc="4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5524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1999" y="0"/>
                </a:lnTo>
              </a:path>
            </a:pathLst>
          </a:custGeom>
          <a:ln w="57150">
            <a:solidFill>
              <a:srgbClr val="B3A2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59079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12191999" y="0"/>
                </a:moveTo>
                <a:lnTo>
                  <a:pt x="0" y="0"/>
                </a:lnTo>
              </a:path>
            </a:pathLst>
          </a:custGeom>
          <a:ln w="57150">
            <a:solidFill>
              <a:srgbClr val="B3A2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04596" y="1661616"/>
            <a:ext cx="664273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</a:tabLst>
            </a:pPr>
            <a:r>
              <a:rPr sz="2400" b="1" spc="-65" dirty="0">
                <a:solidFill>
                  <a:srgbClr val="002F56"/>
                </a:solidFill>
                <a:latin typeface="Gill Sans MT"/>
                <a:cs typeface="Gill Sans MT"/>
              </a:rPr>
              <a:t>Negative</a:t>
            </a:r>
            <a:r>
              <a:rPr sz="2400" b="1" spc="-35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2400" b="1" spc="-45" dirty="0">
                <a:solidFill>
                  <a:srgbClr val="002F56"/>
                </a:solidFill>
                <a:latin typeface="Gill Sans MT"/>
                <a:cs typeface="Gill Sans MT"/>
              </a:rPr>
              <a:t>auto-</a:t>
            </a:r>
            <a:r>
              <a:rPr sz="2400" b="1" spc="-55" dirty="0">
                <a:solidFill>
                  <a:srgbClr val="002F56"/>
                </a:solidFill>
                <a:latin typeface="Gill Sans MT"/>
                <a:cs typeface="Gill Sans MT"/>
              </a:rPr>
              <a:t>regulation:</a:t>
            </a:r>
            <a:r>
              <a:rPr sz="2400" b="1" spc="-50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2400" b="1" spc="-430" dirty="0">
                <a:solidFill>
                  <a:srgbClr val="002F56"/>
                </a:solidFill>
                <a:latin typeface="Gill Sans MT"/>
                <a:cs typeface="Gill Sans MT"/>
              </a:rPr>
              <a:t>X</a:t>
            </a:r>
            <a:r>
              <a:rPr sz="2400" b="1" spc="-50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2400" b="1" dirty="0">
                <a:solidFill>
                  <a:srgbClr val="002F56"/>
                </a:solidFill>
                <a:latin typeface="Gill Sans MT"/>
                <a:cs typeface="Gill Sans MT"/>
              </a:rPr>
              <a:t>represses</a:t>
            </a:r>
            <a:r>
              <a:rPr sz="2400" b="1" spc="-40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2400" b="1" dirty="0">
                <a:solidFill>
                  <a:srgbClr val="002F56"/>
                </a:solidFill>
                <a:latin typeface="Gill Sans MT"/>
                <a:cs typeface="Gill Sans MT"/>
              </a:rPr>
              <a:t>its</a:t>
            </a:r>
            <a:r>
              <a:rPr sz="2400" b="1" spc="-50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2400" b="1" spc="-25" dirty="0">
                <a:solidFill>
                  <a:srgbClr val="002F56"/>
                </a:solidFill>
                <a:latin typeface="Gill Sans MT"/>
                <a:cs typeface="Gill Sans MT"/>
              </a:rPr>
              <a:t>own</a:t>
            </a:r>
            <a:endParaRPr sz="2400">
              <a:latin typeface="Gill Sans MT"/>
              <a:cs typeface="Gill Sans MT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b="1" spc="-10" dirty="0">
                <a:solidFill>
                  <a:srgbClr val="002F56"/>
                </a:solidFill>
                <a:latin typeface="Gill Sans MT"/>
                <a:cs typeface="Gill Sans MT"/>
              </a:rPr>
              <a:t>expression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79434" y="2084070"/>
            <a:ext cx="1049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production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15653" y="2084070"/>
            <a:ext cx="1149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degradation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580881" y="2490977"/>
            <a:ext cx="760730" cy="280670"/>
          </a:xfrm>
          <a:custGeom>
            <a:avLst/>
            <a:gdLst/>
            <a:ahLst/>
            <a:cxnLst/>
            <a:rect l="l" t="t" r="r" b="b"/>
            <a:pathLst>
              <a:path w="760729" h="280669">
                <a:moveTo>
                  <a:pt x="0" y="280416"/>
                </a:moveTo>
                <a:lnTo>
                  <a:pt x="1829" y="225825"/>
                </a:lnTo>
                <a:lnTo>
                  <a:pt x="6826" y="181260"/>
                </a:lnTo>
                <a:lnTo>
                  <a:pt x="14251" y="151221"/>
                </a:lnTo>
                <a:lnTo>
                  <a:pt x="23368" y="140208"/>
                </a:lnTo>
                <a:lnTo>
                  <a:pt x="356870" y="140208"/>
                </a:lnTo>
                <a:lnTo>
                  <a:pt x="365986" y="129194"/>
                </a:lnTo>
                <a:lnTo>
                  <a:pt x="373411" y="99155"/>
                </a:lnTo>
                <a:lnTo>
                  <a:pt x="378408" y="54590"/>
                </a:lnTo>
                <a:lnTo>
                  <a:pt x="380238" y="0"/>
                </a:lnTo>
                <a:lnTo>
                  <a:pt x="382067" y="54590"/>
                </a:lnTo>
                <a:lnTo>
                  <a:pt x="387064" y="99155"/>
                </a:lnTo>
                <a:lnTo>
                  <a:pt x="394489" y="129194"/>
                </a:lnTo>
                <a:lnTo>
                  <a:pt x="403606" y="140208"/>
                </a:lnTo>
                <a:lnTo>
                  <a:pt x="737108" y="140208"/>
                </a:lnTo>
                <a:lnTo>
                  <a:pt x="746224" y="151221"/>
                </a:lnTo>
                <a:lnTo>
                  <a:pt x="753649" y="181260"/>
                </a:lnTo>
                <a:lnTo>
                  <a:pt x="758646" y="225825"/>
                </a:lnTo>
                <a:lnTo>
                  <a:pt x="760476" y="280416"/>
                </a:lnTo>
              </a:path>
            </a:pathLst>
          </a:custGeom>
          <a:ln w="28575">
            <a:solidFill>
              <a:srgbClr val="002F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516618" y="2494026"/>
            <a:ext cx="760730" cy="279400"/>
          </a:xfrm>
          <a:custGeom>
            <a:avLst/>
            <a:gdLst/>
            <a:ahLst/>
            <a:cxnLst/>
            <a:rect l="l" t="t" r="r" b="b"/>
            <a:pathLst>
              <a:path w="760729" h="279400">
                <a:moveTo>
                  <a:pt x="0" y="278891"/>
                </a:moveTo>
                <a:lnTo>
                  <a:pt x="1827" y="224635"/>
                </a:lnTo>
                <a:lnTo>
                  <a:pt x="6810" y="180308"/>
                </a:lnTo>
                <a:lnTo>
                  <a:pt x="14198" y="150411"/>
                </a:lnTo>
                <a:lnTo>
                  <a:pt x="23240" y="139446"/>
                </a:lnTo>
                <a:lnTo>
                  <a:pt x="356997" y="139446"/>
                </a:lnTo>
                <a:lnTo>
                  <a:pt x="366039" y="128480"/>
                </a:lnTo>
                <a:lnTo>
                  <a:pt x="373427" y="98583"/>
                </a:lnTo>
                <a:lnTo>
                  <a:pt x="378410" y="54256"/>
                </a:lnTo>
                <a:lnTo>
                  <a:pt x="380237" y="0"/>
                </a:lnTo>
                <a:lnTo>
                  <a:pt x="382065" y="54256"/>
                </a:lnTo>
                <a:lnTo>
                  <a:pt x="387048" y="98583"/>
                </a:lnTo>
                <a:lnTo>
                  <a:pt x="394436" y="128480"/>
                </a:lnTo>
                <a:lnTo>
                  <a:pt x="403478" y="139446"/>
                </a:lnTo>
                <a:lnTo>
                  <a:pt x="737234" y="139446"/>
                </a:lnTo>
                <a:lnTo>
                  <a:pt x="746277" y="150411"/>
                </a:lnTo>
                <a:lnTo>
                  <a:pt x="753665" y="180308"/>
                </a:lnTo>
                <a:lnTo>
                  <a:pt x="758648" y="224635"/>
                </a:lnTo>
                <a:lnTo>
                  <a:pt x="760476" y="278891"/>
                </a:lnTo>
              </a:path>
            </a:pathLst>
          </a:custGeom>
          <a:ln w="28575">
            <a:solidFill>
              <a:srgbClr val="002F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51218" y="4814442"/>
            <a:ext cx="832485" cy="26034"/>
          </a:xfrm>
          <a:custGeom>
            <a:avLst/>
            <a:gdLst/>
            <a:ahLst/>
            <a:cxnLst/>
            <a:rect l="l" t="t" r="r" b="b"/>
            <a:pathLst>
              <a:path w="832484" h="26035">
                <a:moveTo>
                  <a:pt x="832103" y="0"/>
                </a:moveTo>
                <a:lnTo>
                  <a:pt x="0" y="0"/>
                </a:lnTo>
                <a:lnTo>
                  <a:pt x="0" y="25907"/>
                </a:lnTo>
                <a:lnTo>
                  <a:pt x="832103" y="25907"/>
                </a:lnTo>
                <a:lnTo>
                  <a:pt x="8321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187945" y="4837938"/>
            <a:ext cx="354965" cy="382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350" spc="-25" dirty="0">
                <a:latin typeface="Cambria Math"/>
                <a:cs typeface="Cambria Math"/>
              </a:rPr>
              <a:t>ⅆ𝑡</a:t>
            </a:r>
            <a:endParaRPr sz="2350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801354" y="4814442"/>
            <a:ext cx="1129665" cy="26034"/>
          </a:xfrm>
          <a:custGeom>
            <a:avLst/>
            <a:gdLst/>
            <a:ahLst/>
            <a:cxnLst/>
            <a:rect l="l" t="t" r="r" b="b"/>
            <a:pathLst>
              <a:path w="1129665" h="26035">
                <a:moveTo>
                  <a:pt x="1129284" y="0"/>
                </a:moveTo>
                <a:lnTo>
                  <a:pt x="0" y="0"/>
                </a:lnTo>
                <a:lnTo>
                  <a:pt x="0" y="25907"/>
                </a:lnTo>
                <a:lnTo>
                  <a:pt x="1129284" y="25907"/>
                </a:lnTo>
                <a:lnTo>
                  <a:pt x="1129284" y="0"/>
                </a:lnTo>
                <a:close/>
              </a:path>
            </a:pathLst>
          </a:custGeom>
          <a:solidFill>
            <a:srgbClr val="8369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901433" y="4286250"/>
            <a:ext cx="26022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2359660" algn="l"/>
              </a:tabLst>
            </a:pPr>
            <a:r>
              <a:rPr sz="2350" dirty="0">
                <a:latin typeface="Cambria Math"/>
                <a:cs typeface="Cambria Math"/>
              </a:rPr>
              <a:t>ⅆ</a:t>
            </a:r>
            <a:r>
              <a:rPr sz="2350" spc="35" dirty="0">
                <a:latin typeface="Cambria Math"/>
                <a:cs typeface="Cambria Math"/>
              </a:rPr>
              <a:t> </a:t>
            </a:r>
            <a:r>
              <a:rPr sz="2350" spc="75" dirty="0">
                <a:latin typeface="Cambria Math"/>
                <a:cs typeface="Cambria Math"/>
              </a:rPr>
              <a:t>𝑥(𝑡)</a:t>
            </a:r>
            <a:r>
              <a:rPr sz="2350" spc="315" dirty="0">
                <a:latin typeface="Cambria Math"/>
                <a:cs typeface="Cambria Math"/>
              </a:rPr>
              <a:t> </a:t>
            </a:r>
            <a:r>
              <a:rPr sz="4800" baseline="-32118" dirty="0">
                <a:latin typeface="Cambria Math"/>
                <a:cs typeface="Cambria Math"/>
              </a:rPr>
              <a:t>=</a:t>
            </a:r>
            <a:r>
              <a:rPr sz="4800" spc="187" baseline="-32118" dirty="0">
                <a:latin typeface="Cambria Math"/>
                <a:cs typeface="Cambria Math"/>
              </a:rPr>
              <a:t> </a:t>
            </a:r>
            <a:r>
              <a:rPr sz="4800" spc="-37" baseline="-32118" dirty="0">
                <a:latin typeface="Cambria Math"/>
                <a:cs typeface="Cambria Math"/>
              </a:rPr>
              <a:t>0;</a:t>
            </a:r>
            <a:r>
              <a:rPr sz="4800" baseline="-32118" dirty="0">
                <a:latin typeface="Cambria Math"/>
                <a:cs typeface="Cambria Math"/>
              </a:rPr>
              <a:t>	</a:t>
            </a:r>
            <a:r>
              <a:rPr sz="2350" spc="120" dirty="0">
                <a:latin typeface="Cambria Math"/>
                <a:cs typeface="Cambria Math"/>
              </a:rPr>
              <a:t>𝛽</a:t>
            </a:r>
            <a:endParaRPr sz="235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855456" y="4837938"/>
            <a:ext cx="240029" cy="382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350" spc="-50" dirty="0">
                <a:latin typeface="Cambria Math"/>
                <a:cs typeface="Cambria Math"/>
              </a:rPr>
              <a:t>𝐾</a:t>
            </a:r>
            <a:endParaRPr sz="235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068816" y="5037582"/>
            <a:ext cx="167640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spc="-50" dirty="0">
                <a:latin typeface="Cambria Math"/>
                <a:cs typeface="Cambria Math"/>
              </a:rPr>
              <a:t>𝐷</a:t>
            </a:r>
            <a:endParaRPr sz="155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236964" y="4716017"/>
            <a:ext cx="729615" cy="382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550" spc="55" dirty="0">
                <a:latin typeface="Cambria Math"/>
                <a:cs typeface="Cambria Math"/>
              </a:rPr>
              <a:t>𝑛</a:t>
            </a:r>
            <a:r>
              <a:rPr sz="3525" spc="82" baseline="-22458" dirty="0">
                <a:latin typeface="Cambria Math"/>
                <a:cs typeface="Cambria Math"/>
              </a:rPr>
              <a:t>+𝑥</a:t>
            </a:r>
            <a:r>
              <a:rPr sz="1550" spc="55" dirty="0">
                <a:latin typeface="Cambria Math"/>
                <a:cs typeface="Cambria Math"/>
              </a:rPr>
              <a:t>𝑛</a:t>
            </a:r>
            <a:endParaRPr sz="155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010647" y="4523994"/>
            <a:ext cx="7810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Calibri"/>
                <a:cs typeface="Calibri"/>
              </a:rPr>
              <a:t>=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5" dirty="0">
                <a:latin typeface="Cambria Math"/>
                <a:cs typeface="Cambria Math"/>
              </a:rPr>
              <a:t>𝛼𝑥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961881" y="4234434"/>
            <a:ext cx="760730" cy="280670"/>
          </a:xfrm>
          <a:custGeom>
            <a:avLst/>
            <a:gdLst/>
            <a:ahLst/>
            <a:cxnLst/>
            <a:rect l="l" t="t" r="r" b="b"/>
            <a:pathLst>
              <a:path w="760729" h="280670">
                <a:moveTo>
                  <a:pt x="0" y="280416"/>
                </a:moveTo>
                <a:lnTo>
                  <a:pt x="1829" y="225825"/>
                </a:lnTo>
                <a:lnTo>
                  <a:pt x="6826" y="181260"/>
                </a:lnTo>
                <a:lnTo>
                  <a:pt x="14251" y="151221"/>
                </a:lnTo>
                <a:lnTo>
                  <a:pt x="23368" y="140208"/>
                </a:lnTo>
                <a:lnTo>
                  <a:pt x="356870" y="140208"/>
                </a:lnTo>
                <a:lnTo>
                  <a:pt x="365986" y="129194"/>
                </a:lnTo>
                <a:lnTo>
                  <a:pt x="373411" y="99155"/>
                </a:lnTo>
                <a:lnTo>
                  <a:pt x="378408" y="54590"/>
                </a:lnTo>
                <a:lnTo>
                  <a:pt x="380238" y="0"/>
                </a:lnTo>
                <a:lnTo>
                  <a:pt x="382067" y="54590"/>
                </a:lnTo>
                <a:lnTo>
                  <a:pt x="387064" y="99155"/>
                </a:lnTo>
                <a:lnTo>
                  <a:pt x="394489" y="129194"/>
                </a:lnTo>
                <a:lnTo>
                  <a:pt x="403606" y="140208"/>
                </a:lnTo>
                <a:lnTo>
                  <a:pt x="737108" y="140208"/>
                </a:lnTo>
                <a:lnTo>
                  <a:pt x="746224" y="151221"/>
                </a:lnTo>
                <a:lnTo>
                  <a:pt x="753649" y="181260"/>
                </a:lnTo>
                <a:lnTo>
                  <a:pt x="758646" y="225825"/>
                </a:lnTo>
                <a:lnTo>
                  <a:pt x="760476" y="280416"/>
                </a:lnTo>
              </a:path>
            </a:pathLst>
          </a:custGeom>
          <a:ln w="28575">
            <a:solidFill>
              <a:srgbClr val="002F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230492" y="3622928"/>
            <a:ext cx="3829050" cy="6350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800" b="1" spc="-45" dirty="0">
                <a:solidFill>
                  <a:srgbClr val="002F56"/>
                </a:solidFill>
                <a:latin typeface="Gill Sans MT"/>
                <a:cs typeface="Gill Sans MT"/>
              </a:rPr>
              <a:t>Dynamics</a:t>
            </a:r>
            <a:r>
              <a:rPr sz="1800" b="1" spc="-15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1800" b="1" spc="-40" dirty="0">
                <a:solidFill>
                  <a:srgbClr val="002F56"/>
                </a:solidFill>
                <a:latin typeface="Gill Sans MT"/>
                <a:cs typeface="Gill Sans MT"/>
              </a:rPr>
              <a:t>auto-</a:t>
            </a:r>
            <a:r>
              <a:rPr sz="1800" b="1" spc="-10" dirty="0">
                <a:solidFill>
                  <a:srgbClr val="002F56"/>
                </a:solidFill>
                <a:latin typeface="Gill Sans MT"/>
                <a:cs typeface="Gill Sans MT"/>
              </a:rPr>
              <a:t>repression:</a:t>
            </a:r>
            <a:endParaRPr sz="1800">
              <a:latin typeface="Gill Sans MT"/>
              <a:cs typeface="Gill Sans MT"/>
            </a:endParaRPr>
          </a:p>
          <a:p>
            <a:pPr marR="5080" algn="r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libri"/>
                <a:cs typeface="Calibri"/>
              </a:rPr>
              <a:t>Hill </a:t>
            </a:r>
            <a:r>
              <a:rPr sz="1800" spc="-10" dirty="0">
                <a:latin typeface="Calibri"/>
                <a:cs typeface="Calibri"/>
              </a:rPr>
              <a:t>function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283565" y="445134"/>
            <a:ext cx="9969500" cy="731482"/>
          </a:xfrm>
          <a:prstGeom prst="rect">
            <a:avLst/>
          </a:prstGeom>
        </p:spPr>
        <p:txBody>
          <a:bodyPr vert="horz" wrap="square" lIns="0" tIns="5384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125" dirty="0"/>
              <a:t>What about Negative </a:t>
            </a:r>
            <a:r>
              <a:rPr spc="125" dirty="0"/>
              <a:t>Feedback</a:t>
            </a:r>
            <a:r>
              <a:rPr lang="en-US" spc="125" dirty="0"/>
              <a:t>?</a:t>
            </a:r>
            <a:endParaRPr spc="-10" dirty="0"/>
          </a:p>
        </p:txBody>
      </p:sp>
      <p:sp>
        <p:nvSpPr>
          <p:cNvPr id="23" name="object 23"/>
          <p:cNvSpPr/>
          <p:nvPr/>
        </p:nvSpPr>
        <p:spPr>
          <a:xfrm>
            <a:off x="1681733" y="2954273"/>
            <a:ext cx="2712720" cy="2308860"/>
          </a:xfrm>
          <a:custGeom>
            <a:avLst/>
            <a:gdLst/>
            <a:ahLst/>
            <a:cxnLst/>
            <a:rect l="l" t="t" r="r" b="b"/>
            <a:pathLst>
              <a:path w="2712720" h="2308860">
                <a:moveTo>
                  <a:pt x="0" y="2308860"/>
                </a:moveTo>
                <a:lnTo>
                  <a:pt x="2712720" y="2308860"/>
                </a:lnTo>
                <a:lnTo>
                  <a:pt x="2712720" y="0"/>
                </a:lnTo>
                <a:lnTo>
                  <a:pt x="0" y="0"/>
                </a:lnTo>
                <a:lnTo>
                  <a:pt x="0" y="230886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24840" y="4000753"/>
            <a:ext cx="806450" cy="20320"/>
          </a:xfrm>
          <a:custGeom>
            <a:avLst/>
            <a:gdLst/>
            <a:ahLst/>
            <a:cxnLst/>
            <a:rect l="l" t="t" r="r" b="b"/>
            <a:pathLst>
              <a:path w="806450" h="20320">
                <a:moveTo>
                  <a:pt x="806196" y="0"/>
                </a:moveTo>
                <a:lnTo>
                  <a:pt x="0" y="0"/>
                </a:lnTo>
                <a:lnTo>
                  <a:pt x="0" y="19812"/>
                </a:lnTo>
                <a:lnTo>
                  <a:pt x="806196" y="19812"/>
                </a:lnTo>
                <a:lnTo>
                  <a:pt x="8061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12140" y="3549472"/>
            <a:ext cx="8305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85" dirty="0">
                <a:latin typeface="Cambria Math"/>
                <a:cs typeface="Cambria Math"/>
              </a:rPr>
              <a:t>ⅆ</a:t>
            </a:r>
            <a:r>
              <a:rPr sz="2400" spc="70" dirty="0">
                <a:latin typeface="Cambria Math"/>
                <a:cs typeface="Cambria Math"/>
              </a:rPr>
              <a:t> </a:t>
            </a:r>
            <a:r>
              <a:rPr sz="2400" spc="-20" dirty="0">
                <a:latin typeface="Cambria Math"/>
                <a:cs typeface="Cambria Math"/>
              </a:rPr>
              <a:t>𝑥(𝑡)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57503" y="3984497"/>
            <a:ext cx="3321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80" dirty="0">
                <a:latin typeface="Cambria Math"/>
                <a:cs typeface="Cambria Math"/>
              </a:rPr>
              <a:t>ⅆ𝑡</a:t>
            </a:r>
            <a:endParaRPr sz="2400">
              <a:latin typeface="Cambria Math"/>
              <a:cs typeface="Cambria Math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656778" y="3409315"/>
            <a:ext cx="2750820" cy="1860550"/>
            <a:chOff x="1656778" y="3409315"/>
            <a:chExt cx="2750820" cy="1860550"/>
          </a:xfrm>
        </p:grpSpPr>
        <p:sp>
          <p:nvSpPr>
            <p:cNvPr id="31" name="object 31"/>
            <p:cNvSpPr/>
            <p:nvPr/>
          </p:nvSpPr>
          <p:spPr>
            <a:xfrm>
              <a:off x="1696974" y="3425190"/>
              <a:ext cx="2694940" cy="1828800"/>
            </a:xfrm>
            <a:custGeom>
              <a:avLst/>
              <a:gdLst/>
              <a:ahLst/>
              <a:cxnLst/>
              <a:rect l="l" t="t" r="r" b="b"/>
              <a:pathLst>
                <a:path w="2694940" h="1828800">
                  <a:moveTo>
                    <a:pt x="2694431" y="1821688"/>
                  </a:moveTo>
                  <a:lnTo>
                    <a:pt x="2648810" y="1824257"/>
                  </a:lnTo>
                  <a:lnTo>
                    <a:pt x="2603234" y="1826510"/>
                  </a:lnTo>
                  <a:lnTo>
                    <a:pt x="2557746" y="1828131"/>
                  </a:lnTo>
                  <a:lnTo>
                    <a:pt x="2512391" y="1828803"/>
                  </a:lnTo>
                  <a:lnTo>
                    <a:pt x="2467211" y="1828210"/>
                  </a:lnTo>
                  <a:lnTo>
                    <a:pt x="2422249" y="1826036"/>
                  </a:lnTo>
                  <a:lnTo>
                    <a:pt x="2377549" y="1821964"/>
                  </a:lnTo>
                  <a:lnTo>
                    <a:pt x="2333152" y="1815679"/>
                  </a:lnTo>
                  <a:lnTo>
                    <a:pt x="2289104" y="1806863"/>
                  </a:lnTo>
                  <a:lnTo>
                    <a:pt x="2245446" y="1795202"/>
                  </a:lnTo>
                  <a:lnTo>
                    <a:pt x="2202222" y="1780377"/>
                  </a:lnTo>
                  <a:lnTo>
                    <a:pt x="2159475" y="1762075"/>
                  </a:lnTo>
                  <a:lnTo>
                    <a:pt x="2117248" y="1739977"/>
                  </a:lnTo>
                  <a:lnTo>
                    <a:pt x="2075584" y="1713768"/>
                  </a:lnTo>
                  <a:lnTo>
                    <a:pt x="2034526" y="1683132"/>
                  </a:lnTo>
                  <a:lnTo>
                    <a:pt x="1994118" y="1647752"/>
                  </a:lnTo>
                  <a:lnTo>
                    <a:pt x="1954402" y="1607312"/>
                  </a:lnTo>
                  <a:lnTo>
                    <a:pt x="1910621" y="1550076"/>
                  </a:lnTo>
                  <a:lnTo>
                    <a:pt x="1890314" y="1516765"/>
                  </a:lnTo>
                  <a:lnTo>
                    <a:pt x="1870915" y="1480641"/>
                  </a:lnTo>
                  <a:lnTo>
                    <a:pt x="1852313" y="1441941"/>
                  </a:lnTo>
                  <a:lnTo>
                    <a:pt x="1834397" y="1400903"/>
                  </a:lnTo>
                  <a:lnTo>
                    <a:pt x="1817056" y="1357763"/>
                  </a:lnTo>
                  <a:lnTo>
                    <a:pt x="1800179" y="1312760"/>
                  </a:lnTo>
                  <a:lnTo>
                    <a:pt x="1783657" y="1266129"/>
                  </a:lnTo>
                  <a:lnTo>
                    <a:pt x="1767377" y="1218110"/>
                  </a:lnTo>
                  <a:lnTo>
                    <a:pt x="1751228" y="1168938"/>
                  </a:lnTo>
                  <a:lnTo>
                    <a:pt x="1735101" y="1118851"/>
                  </a:lnTo>
                  <a:lnTo>
                    <a:pt x="1718884" y="1068086"/>
                  </a:lnTo>
                  <a:lnTo>
                    <a:pt x="1702466" y="1016881"/>
                  </a:lnTo>
                  <a:lnTo>
                    <a:pt x="1685737" y="965472"/>
                  </a:lnTo>
                  <a:lnTo>
                    <a:pt x="1668586" y="914097"/>
                  </a:lnTo>
                  <a:lnTo>
                    <a:pt x="1650901" y="862993"/>
                  </a:lnTo>
                  <a:lnTo>
                    <a:pt x="1632572" y="812398"/>
                  </a:lnTo>
                  <a:lnTo>
                    <a:pt x="1613488" y="762548"/>
                  </a:lnTo>
                  <a:lnTo>
                    <a:pt x="1593538" y="713682"/>
                  </a:lnTo>
                  <a:lnTo>
                    <a:pt x="1572612" y="666035"/>
                  </a:lnTo>
                  <a:lnTo>
                    <a:pt x="1550598" y="619845"/>
                  </a:lnTo>
                  <a:lnTo>
                    <a:pt x="1527386" y="575350"/>
                  </a:lnTo>
                  <a:lnTo>
                    <a:pt x="1502865" y="532787"/>
                  </a:lnTo>
                  <a:lnTo>
                    <a:pt x="1476924" y="492393"/>
                  </a:lnTo>
                  <a:lnTo>
                    <a:pt x="1449451" y="454405"/>
                  </a:lnTo>
                  <a:lnTo>
                    <a:pt x="1420337" y="419060"/>
                  </a:lnTo>
                  <a:lnTo>
                    <a:pt x="1389471" y="386596"/>
                  </a:lnTo>
                  <a:lnTo>
                    <a:pt x="1356740" y="357251"/>
                  </a:lnTo>
                  <a:lnTo>
                    <a:pt x="1322373" y="330317"/>
                  </a:lnTo>
                  <a:lnTo>
                    <a:pt x="1286698" y="304923"/>
                  </a:lnTo>
                  <a:lnTo>
                    <a:pt x="1249763" y="281012"/>
                  </a:lnTo>
                  <a:lnTo>
                    <a:pt x="1211614" y="258530"/>
                  </a:lnTo>
                  <a:lnTo>
                    <a:pt x="1172298" y="237422"/>
                  </a:lnTo>
                  <a:lnTo>
                    <a:pt x="1131862" y="217633"/>
                  </a:lnTo>
                  <a:lnTo>
                    <a:pt x="1090353" y="199107"/>
                  </a:lnTo>
                  <a:lnTo>
                    <a:pt x="1047816" y="181790"/>
                  </a:lnTo>
                  <a:lnTo>
                    <a:pt x="1004300" y="165628"/>
                  </a:lnTo>
                  <a:lnTo>
                    <a:pt x="959849" y="150564"/>
                  </a:lnTo>
                  <a:lnTo>
                    <a:pt x="914512" y="136544"/>
                  </a:lnTo>
                  <a:lnTo>
                    <a:pt x="868335" y="123513"/>
                  </a:lnTo>
                  <a:lnTo>
                    <a:pt x="821364" y="111415"/>
                  </a:lnTo>
                  <a:lnTo>
                    <a:pt x="773646" y="100197"/>
                  </a:lnTo>
                  <a:lnTo>
                    <a:pt x="725228" y="89803"/>
                  </a:lnTo>
                  <a:lnTo>
                    <a:pt x="676157" y="80177"/>
                  </a:lnTo>
                  <a:lnTo>
                    <a:pt x="626479" y="71266"/>
                  </a:lnTo>
                  <a:lnTo>
                    <a:pt x="576240" y="63013"/>
                  </a:lnTo>
                  <a:lnTo>
                    <a:pt x="525488" y="55365"/>
                  </a:lnTo>
                  <a:lnTo>
                    <a:pt x="474270" y="48265"/>
                  </a:lnTo>
                  <a:lnTo>
                    <a:pt x="422631" y="41659"/>
                  </a:lnTo>
                  <a:lnTo>
                    <a:pt x="370619" y="35493"/>
                  </a:lnTo>
                  <a:lnTo>
                    <a:pt x="318280" y="29710"/>
                  </a:lnTo>
                  <a:lnTo>
                    <a:pt x="265661" y="24257"/>
                  </a:lnTo>
                  <a:lnTo>
                    <a:pt x="212809" y="19077"/>
                  </a:lnTo>
                  <a:lnTo>
                    <a:pt x="159770" y="14117"/>
                  </a:lnTo>
                  <a:lnTo>
                    <a:pt x="106591" y="9320"/>
                  </a:lnTo>
                  <a:lnTo>
                    <a:pt x="53319" y="4633"/>
                  </a:lnTo>
                  <a:lnTo>
                    <a:pt x="0" y="0"/>
                  </a:lnTo>
                </a:path>
              </a:pathLst>
            </a:custGeom>
            <a:ln w="31749">
              <a:solidFill>
                <a:srgbClr val="002F56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791771" y="4009263"/>
              <a:ext cx="229235" cy="342900"/>
            </a:xfrm>
            <a:custGeom>
              <a:avLst/>
              <a:gdLst/>
              <a:ahLst/>
              <a:cxnLst/>
              <a:rect l="l" t="t" r="r" b="b"/>
              <a:pathLst>
                <a:path w="229235" h="342900">
                  <a:moveTo>
                    <a:pt x="42521" y="200660"/>
                  </a:moveTo>
                  <a:lnTo>
                    <a:pt x="34829" y="200660"/>
                  </a:lnTo>
                  <a:lnTo>
                    <a:pt x="27757" y="201930"/>
                  </a:lnTo>
                  <a:lnTo>
                    <a:pt x="547" y="241300"/>
                  </a:lnTo>
                  <a:lnTo>
                    <a:pt x="0" y="251460"/>
                  </a:lnTo>
                  <a:lnTo>
                    <a:pt x="1214" y="262889"/>
                  </a:lnTo>
                  <a:lnTo>
                    <a:pt x="22296" y="304800"/>
                  </a:lnTo>
                  <a:lnTo>
                    <a:pt x="51692" y="328930"/>
                  </a:lnTo>
                  <a:lnTo>
                    <a:pt x="63190" y="336550"/>
                  </a:lnTo>
                  <a:lnTo>
                    <a:pt x="77795" y="341630"/>
                  </a:lnTo>
                  <a:lnTo>
                    <a:pt x="92273" y="342900"/>
                  </a:lnTo>
                  <a:lnTo>
                    <a:pt x="98750" y="342900"/>
                  </a:lnTo>
                  <a:lnTo>
                    <a:pt x="121534" y="317500"/>
                  </a:lnTo>
                  <a:lnTo>
                    <a:pt x="89479" y="317500"/>
                  </a:lnTo>
                  <a:lnTo>
                    <a:pt x="82113" y="316230"/>
                  </a:lnTo>
                  <a:lnTo>
                    <a:pt x="73096" y="311150"/>
                  </a:lnTo>
                  <a:lnTo>
                    <a:pt x="63545" y="306069"/>
                  </a:lnTo>
                  <a:lnTo>
                    <a:pt x="54506" y="299719"/>
                  </a:lnTo>
                  <a:lnTo>
                    <a:pt x="24884" y="270510"/>
                  </a:lnTo>
                  <a:lnTo>
                    <a:pt x="13835" y="240030"/>
                  </a:lnTo>
                  <a:lnTo>
                    <a:pt x="14654" y="232410"/>
                  </a:lnTo>
                  <a:lnTo>
                    <a:pt x="16962" y="226060"/>
                  </a:lnTo>
                  <a:lnTo>
                    <a:pt x="20137" y="219710"/>
                  </a:lnTo>
                  <a:lnTo>
                    <a:pt x="24836" y="217169"/>
                  </a:lnTo>
                  <a:lnTo>
                    <a:pt x="31186" y="215900"/>
                  </a:lnTo>
                  <a:lnTo>
                    <a:pt x="87091" y="215900"/>
                  </a:lnTo>
                  <a:lnTo>
                    <a:pt x="81200" y="205739"/>
                  </a:lnTo>
                  <a:lnTo>
                    <a:pt x="59761" y="205739"/>
                  </a:lnTo>
                  <a:lnTo>
                    <a:pt x="50831" y="201930"/>
                  </a:lnTo>
                  <a:lnTo>
                    <a:pt x="42521" y="200660"/>
                  </a:lnTo>
                  <a:close/>
                </a:path>
                <a:path w="229235" h="342900">
                  <a:moveTo>
                    <a:pt x="87091" y="215900"/>
                  </a:moveTo>
                  <a:lnTo>
                    <a:pt x="36306" y="215900"/>
                  </a:lnTo>
                  <a:lnTo>
                    <a:pt x="42140" y="217169"/>
                  </a:lnTo>
                  <a:lnTo>
                    <a:pt x="48688" y="219710"/>
                  </a:lnTo>
                  <a:lnTo>
                    <a:pt x="55951" y="222250"/>
                  </a:lnTo>
                  <a:lnTo>
                    <a:pt x="61426" y="226060"/>
                  </a:lnTo>
                  <a:lnTo>
                    <a:pt x="67175" y="228600"/>
                  </a:lnTo>
                  <a:lnTo>
                    <a:pt x="95448" y="259080"/>
                  </a:lnTo>
                  <a:lnTo>
                    <a:pt x="109910" y="294639"/>
                  </a:lnTo>
                  <a:lnTo>
                    <a:pt x="109539" y="302260"/>
                  </a:lnTo>
                  <a:lnTo>
                    <a:pt x="107513" y="308610"/>
                  </a:lnTo>
                  <a:lnTo>
                    <a:pt x="104973" y="313689"/>
                  </a:lnTo>
                  <a:lnTo>
                    <a:pt x="100782" y="316230"/>
                  </a:lnTo>
                  <a:lnTo>
                    <a:pt x="89479" y="317500"/>
                  </a:lnTo>
                  <a:lnTo>
                    <a:pt x="121534" y="317500"/>
                  </a:lnTo>
                  <a:lnTo>
                    <a:pt x="122880" y="311150"/>
                  </a:lnTo>
                  <a:lnTo>
                    <a:pt x="123257" y="303530"/>
                  </a:lnTo>
                  <a:lnTo>
                    <a:pt x="122372" y="295910"/>
                  </a:lnTo>
                  <a:lnTo>
                    <a:pt x="120255" y="287019"/>
                  </a:lnTo>
                  <a:lnTo>
                    <a:pt x="116768" y="276860"/>
                  </a:lnTo>
                  <a:lnTo>
                    <a:pt x="111924" y="266700"/>
                  </a:lnTo>
                  <a:lnTo>
                    <a:pt x="105735" y="255269"/>
                  </a:lnTo>
                  <a:lnTo>
                    <a:pt x="106370" y="254000"/>
                  </a:lnTo>
                  <a:lnTo>
                    <a:pt x="154058" y="254000"/>
                  </a:lnTo>
                  <a:lnTo>
                    <a:pt x="156154" y="250189"/>
                  </a:lnTo>
                  <a:lnTo>
                    <a:pt x="157551" y="243839"/>
                  </a:lnTo>
                  <a:lnTo>
                    <a:pt x="157509" y="242569"/>
                  </a:lnTo>
                  <a:lnTo>
                    <a:pt x="132659" y="242569"/>
                  </a:lnTo>
                  <a:lnTo>
                    <a:pt x="128087" y="241300"/>
                  </a:lnTo>
                  <a:lnTo>
                    <a:pt x="122245" y="238760"/>
                  </a:lnTo>
                  <a:lnTo>
                    <a:pt x="116171" y="234950"/>
                  </a:lnTo>
                  <a:lnTo>
                    <a:pt x="108418" y="231139"/>
                  </a:lnTo>
                  <a:lnTo>
                    <a:pt x="98974" y="224789"/>
                  </a:lnTo>
                  <a:lnTo>
                    <a:pt x="87828" y="217169"/>
                  </a:lnTo>
                  <a:lnTo>
                    <a:pt x="87091" y="215900"/>
                  </a:lnTo>
                  <a:close/>
                </a:path>
                <a:path w="229235" h="342900">
                  <a:moveTo>
                    <a:pt x="154058" y="254000"/>
                  </a:moveTo>
                  <a:lnTo>
                    <a:pt x="106370" y="254000"/>
                  </a:lnTo>
                  <a:lnTo>
                    <a:pt x="110688" y="256539"/>
                  </a:lnTo>
                  <a:lnTo>
                    <a:pt x="114879" y="259080"/>
                  </a:lnTo>
                  <a:lnTo>
                    <a:pt x="118689" y="260350"/>
                  </a:lnTo>
                  <a:lnTo>
                    <a:pt x="130571" y="265430"/>
                  </a:lnTo>
                  <a:lnTo>
                    <a:pt x="140311" y="265430"/>
                  </a:lnTo>
                  <a:lnTo>
                    <a:pt x="147907" y="262889"/>
                  </a:lnTo>
                  <a:lnTo>
                    <a:pt x="153360" y="255269"/>
                  </a:lnTo>
                  <a:lnTo>
                    <a:pt x="154058" y="254000"/>
                  </a:lnTo>
                  <a:close/>
                </a:path>
                <a:path w="229235" h="342900">
                  <a:moveTo>
                    <a:pt x="150439" y="209550"/>
                  </a:moveTo>
                  <a:lnTo>
                    <a:pt x="139390" y="213360"/>
                  </a:lnTo>
                  <a:lnTo>
                    <a:pt x="141930" y="218439"/>
                  </a:lnTo>
                  <a:lnTo>
                    <a:pt x="143454" y="223519"/>
                  </a:lnTo>
                  <a:lnTo>
                    <a:pt x="143962" y="228600"/>
                  </a:lnTo>
                  <a:lnTo>
                    <a:pt x="144597" y="232410"/>
                  </a:lnTo>
                  <a:lnTo>
                    <a:pt x="144216" y="236219"/>
                  </a:lnTo>
                  <a:lnTo>
                    <a:pt x="142946" y="237489"/>
                  </a:lnTo>
                  <a:lnTo>
                    <a:pt x="141422" y="241300"/>
                  </a:lnTo>
                  <a:lnTo>
                    <a:pt x="139009" y="242569"/>
                  </a:lnTo>
                  <a:lnTo>
                    <a:pt x="157509" y="242569"/>
                  </a:lnTo>
                  <a:lnTo>
                    <a:pt x="157297" y="236219"/>
                  </a:lnTo>
                  <a:lnTo>
                    <a:pt x="156725" y="231139"/>
                  </a:lnTo>
                  <a:lnTo>
                    <a:pt x="155392" y="224789"/>
                  </a:lnTo>
                  <a:lnTo>
                    <a:pt x="153296" y="217169"/>
                  </a:lnTo>
                  <a:lnTo>
                    <a:pt x="150439" y="209550"/>
                  </a:lnTo>
                  <a:close/>
                </a:path>
                <a:path w="229235" h="342900">
                  <a:moveTo>
                    <a:pt x="45918" y="146050"/>
                  </a:moveTo>
                  <a:lnTo>
                    <a:pt x="34488" y="170180"/>
                  </a:lnTo>
                  <a:lnTo>
                    <a:pt x="60269" y="204469"/>
                  </a:lnTo>
                  <a:lnTo>
                    <a:pt x="59761" y="205739"/>
                  </a:lnTo>
                  <a:lnTo>
                    <a:pt x="81200" y="205739"/>
                  </a:lnTo>
                  <a:lnTo>
                    <a:pt x="77517" y="199389"/>
                  </a:lnTo>
                  <a:lnTo>
                    <a:pt x="68111" y="181610"/>
                  </a:lnTo>
                  <a:lnTo>
                    <a:pt x="59610" y="166369"/>
                  </a:lnTo>
                  <a:lnTo>
                    <a:pt x="52014" y="151130"/>
                  </a:lnTo>
                  <a:lnTo>
                    <a:pt x="45918" y="146050"/>
                  </a:lnTo>
                  <a:close/>
                </a:path>
                <a:path w="229235" h="342900">
                  <a:moveTo>
                    <a:pt x="161234" y="173989"/>
                  </a:moveTo>
                  <a:lnTo>
                    <a:pt x="156662" y="184150"/>
                  </a:lnTo>
                  <a:lnTo>
                    <a:pt x="178125" y="200660"/>
                  </a:lnTo>
                  <a:lnTo>
                    <a:pt x="180538" y="199389"/>
                  </a:lnTo>
                  <a:lnTo>
                    <a:pt x="188920" y="176530"/>
                  </a:lnTo>
                  <a:lnTo>
                    <a:pt x="165298" y="176530"/>
                  </a:lnTo>
                  <a:lnTo>
                    <a:pt x="161234" y="173989"/>
                  </a:lnTo>
                  <a:close/>
                </a:path>
                <a:path w="229235" h="342900">
                  <a:moveTo>
                    <a:pt x="216733" y="63500"/>
                  </a:moveTo>
                  <a:lnTo>
                    <a:pt x="206700" y="69850"/>
                  </a:lnTo>
                  <a:lnTo>
                    <a:pt x="211145" y="77469"/>
                  </a:lnTo>
                  <a:lnTo>
                    <a:pt x="213812" y="82550"/>
                  </a:lnTo>
                  <a:lnTo>
                    <a:pt x="214574" y="86360"/>
                  </a:lnTo>
                  <a:lnTo>
                    <a:pt x="215209" y="88900"/>
                  </a:lnTo>
                  <a:lnTo>
                    <a:pt x="215082" y="91439"/>
                  </a:lnTo>
                  <a:lnTo>
                    <a:pt x="213177" y="95250"/>
                  </a:lnTo>
                  <a:lnTo>
                    <a:pt x="212415" y="96519"/>
                  </a:lnTo>
                  <a:lnTo>
                    <a:pt x="210383" y="97789"/>
                  </a:lnTo>
                  <a:lnTo>
                    <a:pt x="209113" y="99060"/>
                  </a:lnTo>
                  <a:lnTo>
                    <a:pt x="93670" y="99060"/>
                  </a:lnTo>
                  <a:lnTo>
                    <a:pt x="97988" y="100330"/>
                  </a:lnTo>
                  <a:lnTo>
                    <a:pt x="110688" y="102869"/>
                  </a:lnTo>
                  <a:lnTo>
                    <a:pt x="117419" y="104139"/>
                  </a:lnTo>
                  <a:lnTo>
                    <a:pt x="124658" y="105410"/>
                  </a:lnTo>
                  <a:lnTo>
                    <a:pt x="131770" y="107950"/>
                  </a:lnTo>
                  <a:lnTo>
                    <a:pt x="139263" y="109219"/>
                  </a:lnTo>
                  <a:lnTo>
                    <a:pt x="146883" y="111760"/>
                  </a:lnTo>
                  <a:lnTo>
                    <a:pt x="151524" y="121919"/>
                  </a:lnTo>
                  <a:lnTo>
                    <a:pt x="155535" y="129539"/>
                  </a:lnTo>
                  <a:lnTo>
                    <a:pt x="158902" y="137160"/>
                  </a:lnTo>
                  <a:lnTo>
                    <a:pt x="161615" y="143510"/>
                  </a:lnTo>
                  <a:lnTo>
                    <a:pt x="164790" y="151130"/>
                  </a:lnTo>
                  <a:lnTo>
                    <a:pt x="166949" y="156210"/>
                  </a:lnTo>
                  <a:lnTo>
                    <a:pt x="169489" y="163830"/>
                  </a:lnTo>
                  <a:lnTo>
                    <a:pt x="170124" y="166369"/>
                  </a:lnTo>
                  <a:lnTo>
                    <a:pt x="170124" y="170180"/>
                  </a:lnTo>
                  <a:lnTo>
                    <a:pt x="169743" y="171450"/>
                  </a:lnTo>
                  <a:lnTo>
                    <a:pt x="169235" y="172719"/>
                  </a:lnTo>
                  <a:lnTo>
                    <a:pt x="167965" y="175260"/>
                  </a:lnTo>
                  <a:lnTo>
                    <a:pt x="165298" y="176530"/>
                  </a:lnTo>
                  <a:lnTo>
                    <a:pt x="188920" y="176530"/>
                  </a:lnTo>
                  <a:lnTo>
                    <a:pt x="172775" y="135889"/>
                  </a:lnTo>
                  <a:lnTo>
                    <a:pt x="167741" y="127000"/>
                  </a:lnTo>
                  <a:lnTo>
                    <a:pt x="161742" y="115569"/>
                  </a:lnTo>
                  <a:lnTo>
                    <a:pt x="162504" y="114300"/>
                  </a:lnTo>
                  <a:lnTo>
                    <a:pt x="223464" y="114300"/>
                  </a:lnTo>
                  <a:lnTo>
                    <a:pt x="224734" y="111760"/>
                  </a:lnTo>
                  <a:lnTo>
                    <a:pt x="228163" y="104139"/>
                  </a:lnTo>
                  <a:lnTo>
                    <a:pt x="229179" y="97789"/>
                  </a:lnTo>
                  <a:lnTo>
                    <a:pt x="227909" y="90169"/>
                  </a:lnTo>
                  <a:lnTo>
                    <a:pt x="226484" y="85089"/>
                  </a:lnTo>
                  <a:lnTo>
                    <a:pt x="224131" y="78739"/>
                  </a:lnTo>
                  <a:lnTo>
                    <a:pt x="220872" y="71119"/>
                  </a:lnTo>
                  <a:lnTo>
                    <a:pt x="216733" y="63500"/>
                  </a:lnTo>
                  <a:close/>
                </a:path>
                <a:path w="229235" h="342900">
                  <a:moveTo>
                    <a:pt x="103449" y="76200"/>
                  </a:moveTo>
                  <a:lnTo>
                    <a:pt x="84272" y="76200"/>
                  </a:lnTo>
                  <a:lnTo>
                    <a:pt x="82113" y="77469"/>
                  </a:lnTo>
                  <a:lnTo>
                    <a:pt x="80081" y="77469"/>
                  </a:lnTo>
                  <a:lnTo>
                    <a:pt x="78176" y="80010"/>
                  </a:lnTo>
                  <a:lnTo>
                    <a:pt x="74874" y="82550"/>
                  </a:lnTo>
                  <a:lnTo>
                    <a:pt x="73350" y="85089"/>
                  </a:lnTo>
                  <a:lnTo>
                    <a:pt x="71953" y="87630"/>
                  </a:lnTo>
                  <a:lnTo>
                    <a:pt x="68524" y="95250"/>
                  </a:lnTo>
                  <a:lnTo>
                    <a:pt x="67635" y="101600"/>
                  </a:lnTo>
                  <a:lnTo>
                    <a:pt x="69286" y="109219"/>
                  </a:lnTo>
                  <a:lnTo>
                    <a:pt x="70885" y="115569"/>
                  </a:lnTo>
                  <a:lnTo>
                    <a:pt x="73223" y="120650"/>
                  </a:lnTo>
                  <a:lnTo>
                    <a:pt x="76323" y="128269"/>
                  </a:lnTo>
                  <a:lnTo>
                    <a:pt x="80208" y="134619"/>
                  </a:lnTo>
                  <a:lnTo>
                    <a:pt x="90241" y="129539"/>
                  </a:lnTo>
                  <a:lnTo>
                    <a:pt x="87193" y="124460"/>
                  </a:lnTo>
                  <a:lnTo>
                    <a:pt x="85161" y="120650"/>
                  </a:lnTo>
                  <a:lnTo>
                    <a:pt x="83891" y="116839"/>
                  </a:lnTo>
                  <a:lnTo>
                    <a:pt x="82748" y="114300"/>
                  </a:lnTo>
                  <a:lnTo>
                    <a:pt x="82113" y="111760"/>
                  </a:lnTo>
                  <a:lnTo>
                    <a:pt x="86304" y="100330"/>
                  </a:lnTo>
                  <a:lnTo>
                    <a:pt x="87447" y="100330"/>
                  </a:lnTo>
                  <a:lnTo>
                    <a:pt x="89225" y="99060"/>
                  </a:lnTo>
                  <a:lnTo>
                    <a:pt x="197810" y="99060"/>
                  </a:lnTo>
                  <a:lnTo>
                    <a:pt x="194000" y="97789"/>
                  </a:lnTo>
                  <a:lnTo>
                    <a:pt x="189301" y="97789"/>
                  </a:lnTo>
                  <a:lnTo>
                    <a:pt x="178887" y="95250"/>
                  </a:lnTo>
                  <a:lnTo>
                    <a:pt x="171902" y="93980"/>
                  </a:lnTo>
                  <a:lnTo>
                    <a:pt x="165044" y="91439"/>
                  </a:lnTo>
                  <a:lnTo>
                    <a:pt x="156916" y="90169"/>
                  </a:lnTo>
                  <a:lnTo>
                    <a:pt x="147518" y="87630"/>
                  </a:lnTo>
                  <a:lnTo>
                    <a:pt x="145803" y="83819"/>
                  </a:lnTo>
                  <a:lnTo>
                    <a:pt x="131643" y="83819"/>
                  </a:lnTo>
                  <a:lnTo>
                    <a:pt x="119705" y="81280"/>
                  </a:lnTo>
                  <a:lnTo>
                    <a:pt x="113990" y="78739"/>
                  </a:lnTo>
                  <a:lnTo>
                    <a:pt x="108402" y="77469"/>
                  </a:lnTo>
                  <a:lnTo>
                    <a:pt x="103449" y="76200"/>
                  </a:lnTo>
                  <a:close/>
                </a:path>
                <a:path w="229235" h="342900">
                  <a:moveTo>
                    <a:pt x="223464" y="114300"/>
                  </a:moveTo>
                  <a:lnTo>
                    <a:pt x="162504" y="114300"/>
                  </a:lnTo>
                  <a:lnTo>
                    <a:pt x="167862" y="115569"/>
                  </a:lnTo>
                  <a:lnTo>
                    <a:pt x="174410" y="118110"/>
                  </a:lnTo>
                  <a:lnTo>
                    <a:pt x="182149" y="119380"/>
                  </a:lnTo>
                  <a:lnTo>
                    <a:pt x="191079" y="121919"/>
                  </a:lnTo>
                  <a:lnTo>
                    <a:pt x="198318" y="123189"/>
                  </a:lnTo>
                  <a:lnTo>
                    <a:pt x="203779" y="124460"/>
                  </a:lnTo>
                  <a:lnTo>
                    <a:pt x="207843" y="123189"/>
                  </a:lnTo>
                  <a:lnTo>
                    <a:pt x="211780" y="123189"/>
                  </a:lnTo>
                  <a:lnTo>
                    <a:pt x="215209" y="121919"/>
                  </a:lnTo>
                  <a:lnTo>
                    <a:pt x="217876" y="120650"/>
                  </a:lnTo>
                  <a:lnTo>
                    <a:pt x="220543" y="118110"/>
                  </a:lnTo>
                  <a:lnTo>
                    <a:pt x="222829" y="115569"/>
                  </a:lnTo>
                  <a:lnTo>
                    <a:pt x="223464" y="114300"/>
                  </a:lnTo>
                  <a:close/>
                </a:path>
                <a:path w="229235" h="342900">
                  <a:moveTo>
                    <a:pt x="117673" y="0"/>
                  </a:moveTo>
                  <a:lnTo>
                    <a:pt x="115260" y="2539"/>
                  </a:lnTo>
                  <a:lnTo>
                    <a:pt x="113101" y="5080"/>
                  </a:lnTo>
                  <a:lnTo>
                    <a:pt x="111069" y="10160"/>
                  </a:lnTo>
                  <a:lnTo>
                    <a:pt x="108783" y="13969"/>
                  </a:lnTo>
                  <a:lnTo>
                    <a:pt x="107513" y="19050"/>
                  </a:lnTo>
                  <a:lnTo>
                    <a:pt x="107132" y="21589"/>
                  </a:lnTo>
                  <a:lnTo>
                    <a:pt x="106878" y="25400"/>
                  </a:lnTo>
                  <a:lnTo>
                    <a:pt x="107386" y="29210"/>
                  </a:lnTo>
                  <a:lnTo>
                    <a:pt x="108656" y="33019"/>
                  </a:lnTo>
                  <a:lnTo>
                    <a:pt x="109799" y="38100"/>
                  </a:lnTo>
                  <a:lnTo>
                    <a:pt x="115514" y="50800"/>
                  </a:lnTo>
                  <a:lnTo>
                    <a:pt x="118491" y="57150"/>
                  </a:lnTo>
                  <a:lnTo>
                    <a:pt x="122277" y="63500"/>
                  </a:lnTo>
                  <a:lnTo>
                    <a:pt x="126873" y="72389"/>
                  </a:lnTo>
                  <a:lnTo>
                    <a:pt x="132278" y="82550"/>
                  </a:lnTo>
                  <a:lnTo>
                    <a:pt x="131643" y="83819"/>
                  </a:lnTo>
                  <a:lnTo>
                    <a:pt x="145803" y="83819"/>
                  </a:lnTo>
                  <a:lnTo>
                    <a:pt x="140660" y="72389"/>
                  </a:lnTo>
                  <a:lnTo>
                    <a:pt x="135834" y="62230"/>
                  </a:lnTo>
                  <a:lnTo>
                    <a:pt x="131516" y="52069"/>
                  </a:lnTo>
                  <a:lnTo>
                    <a:pt x="129738" y="46989"/>
                  </a:lnTo>
                  <a:lnTo>
                    <a:pt x="128341" y="44450"/>
                  </a:lnTo>
                  <a:lnTo>
                    <a:pt x="126944" y="40639"/>
                  </a:lnTo>
                  <a:lnTo>
                    <a:pt x="125674" y="34289"/>
                  </a:lnTo>
                  <a:lnTo>
                    <a:pt x="125674" y="33019"/>
                  </a:lnTo>
                  <a:lnTo>
                    <a:pt x="125801" y="31750"/>
                  </a:lnTo>
                  <a:lnTo>
                    <a:pt x="126309" y="29210"/>
                  </a:lnTo>
                  <a:lnTo>
                    <a:pt x="127960" y="26669"/>
                  </a:lnTo>
                  <a:lnTo>
                    <a:pt x="130627" y="25400"/>
                  </a:lnTo>
                  <a:lnTo>
                    <a:pt x="135235" y="25400"/>
                  </a:lnTo>
                  <a:lnTo>
                    <a:pt x="139263" y="17780"/>
                  </a:lnTo>
                  <a:lnTo>
                    <a:pt x="117673" y="0"/>
                  </a:lnTo>
                  <a:close/>
                </a:path>
                <a:path w="229235" h="342900">
                  <a:moveTo>
                    <a:pt x="95321" y="74930"/>
                  </a:moveTo>
                  <a:lnTo>
                    <a:pt x="89225" y="74930"/>
                  </a:lnTo>
                  <a:lnTo>
                    <a:pt x="86558" y="76200"/>
                  </a:lnTo>
                  <a:lnTo>
                    <a:pt x="99385" y="76200"/>
                  </a:lnTo>
                  <a:lnTo>
                    <a:pt x="95321" y="74930"/>
                  </a:lnTo>
                  <a:close/>
                </a:path>
                <a:path w="229235" h="342900">
                  <a:moveTo>
                    <a:pt x="135235" y="25400"/>
                  </a:moveTo>
                  <a:lnTo>
                    <a:pt x="130627" y="25400"/>
                  </a:lnTo>
                  <a:lnTo>
                    <a:pt x="134564" y="26669"/>
                  </a:lnTo>
                  <a:lnTo>
                    <a:pt x="135235" y="254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671066" y="3507486"/>
              <a:ext cx="1673860" cy="1746885"/>
            </a:xfrm>
            <a:custGeom>
              <a:avLst/>
              <a:gdLst/>
              <a:ahLst/>
              <a:cxnLst/>
              <a:rect l="l" t="t" r="r" b="b"/>
              <a:pathLst>
                <a:path w="1673860" h="1746885">
                  <a:moveTo>
                    <a:pt x="0" y="1746503"/>
                  </a:moveTo>
                  <a:lnTo>
                    <a:pt x="1673352" y="1746503"/>
                  </a:lnTo>
                  <a:lnTo>
                    <a:pt x="1673352" y="0"/>
                  </a:lnTo>
                  <a:lnTo>
                    <a:pt x="0" y="0"/>
                  </a:lnTo>
                  <a:lnTo>
                    <a:pt x="0" y="1746503"/>
                  </a:lnTo>
                  <a:close/>
                </a:path>
              </a:pathLst>
            </a:custGeom>
            <a:ln w="28574">
              <a:solidFill>
                <a:srgbClr val="002F5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3224022" y="3067558"/>
            <a:ext cx="1930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15" dirty="0">
                <a:latin typeface="Symbol"/>
                <a:cs typeface="Symbol"/>
              </a:rPr>
              <a:t>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556636" y="5260975"/>
            <a:ext cx="1051560" cy="713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4845">
              <a:lnSpc>
                <a:spcPts val="2705"/>
              </a:lnSpc>
              <a:spcBef>
                <a:spcPts val="100"/>
              </a:spcBef>
            </a:pPr>
            <a:r>
              <a:rPr sz="2400" spc="-25" dirty="0">
                <a:latin typeface="Cambria Math"/>
                <a:cs typeface="Cambria Math"/>
              </a:rPr>
              <a:t>𝐾</a:t>
            </a:r>
            <a:r>
              <a:rPr sz="2625" spc="-37" baseline="-15873" dirty="0">
                <a:latin typeface="Cambria Math"/>
                <a:cs typeface="Cambria Math"/>
              </a:rPr>
              <a:t>𝐷</a:t>
            </a:r>
            <a:endParaRPr sz="2625" baseline="-15873">
              <a:latin typeface="Cambria Math"/>
              <a:cs typeface="Cambria Math"/>
            </a:endParaRPr>
          </a:p>
          <a:p>
            <a:pPr marL="38100">
              <a:lnSpc>
                <a:spcPts val="2705"/>
              </a:lnSpc>
            </a:pPr>
            <a:r>
              <a:rPr sz="2400" spc="-20" dirty="0">
                <a:latin typeface="Cambria Math"/>
                <a:cs typeface="Cambria Math"/>
              </a:rPr>
              <a:t>𝑥(𝑡)</a:t>
            </a:r>
            <a:endParaRPr sz="2400">
              <a:latin typeface="Cambria Math"/>
              <a:cs typeface="Cambria Math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644523" y="2942970"/>
            <a:ext cx="1054100" cy="2326005"/>
            <a:chOff x="1644523" y="2942970"/>
            <a:chExt cx="1054100" cy="2326005"/>
          </a:xfrm>
        </p:grpSpPr>
        <p:sp>
          <p:nvSpPr>
            <p:cNvPr id="37" name="object 37"/>
            <p:cNvSpPr/>
            <p:nvPr/>
          </p:nvSpPr>
          <p:spPr>
            <a:xfrm>
              <a:off x="1660398" y="2958845"/>
              <a:ext cx="1022350" cy="2294255"/>
            </a:xfrm>
            <a:custGeom>
              <a:avLst/>
              <a:gdLst/>
              <a:ahLst/>
              <a:cxnLst/>
              <a:rect l="l" t="t" r="r" b="b"/>
              <a:pathLst>
                <a:path w="1022350" h="2294254">
                  <a:moveTo>
                    <a:pt x="0" y="2293873"/>
                  </a:moveTo>
                  <a:lnTo>
                    <a:pt x="1022350" y="0"/>
                  </a:lnTo>
                </a:path>
              </a:pathLst>
            </a:custGeom>
            <a:ln w="31750">
              <a:solidFill>
                <a:srgbClr val="B3A2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57374" y="3439413"/>
              <a:ext cx="155956" cy="160527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2256282" y="3093211"/>
            <a:ext cx="147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5" dirty="0">
                <a:solidFill>
                  <a:srgbClr val="002F56"/>
                </a:solidFill>
                <a:latin typeface="Gill Sans MT"/>
                <a:cs typeface="Gill Sans MT"/>
              </a:rPr>
              <a:t>a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037069" y="3111754"/>
            <a:ext cx="832485" cy="26034"/>
          </a:xfrm>
          <a:custGeom>
            <a:avLst/>
            <a:gdLst/>
            <a:ahLst/>
            <a:cxnLst/>
            <a:rect l="l" t="t" r="r" b="b"/>
            <a:pathLst>
              <a:path w="832484" h="26035">
                <a:moveTo>
                  <a:pt x="832103" y="0"/>
                </a:moveTo>
                <a:lnTo>
                  <a:pt x="0" y="0"/>
                </a:lnTo>
                <a:lnTo>
                  <a:pt x="0" y="25908"/>
                </a:lnTo>
                <a:lnTo>
                  <a:pt x="832103" y="25908"/>
                </a:lnTo>
                <a:lnTo>
                  <a:pt x="8321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7025385" y="2692654"/>
            <a:ext cx="857885" cy="382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350" dirty="0">
                <a:latin typeface="Cambria Math"/>
                <a:cs typeface="Cambria Math"/>
              </a:rPr>
              <a:t>ⅆ</a:t>
            </a:r>
            <a:r>
              <a:rPr sz="2350" spc="-80" dirty="0">
                <a:latin typeface="Cambria Math"/>
                <a:cs typeface="Cambria Math"/>
              </a:rPr>
              <a:t> </a:t>
            </a:r>
            <a:r>
              <a:rPr sz="2350" spc="55" dirty="0">
                <a:latin typeface="Cambria Math"/>
                <a:cs typeface="Cambria Math"/>
              </a:rPr>
              <a:t>𝑥(𝑡)</a:t>
            </a:r>
            <a:endParaRPr sz="2350">
              <a:latin typeface="Cambria Math"/>
              <a:cs typeface="Cambria Math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8398002" y="3111754"/>
            <a:ext cx="1129665" cy="26034"/>
          </a:xfrm>
          <a:custGeom>
            <a:avLst/>
            <a:gdLst/>
            <a:ahLst/>
            <a:cxnLst/>
            <a:rect l="l" t="t" r="r" b="b"/>
            <a:pathLst>
              <a:path w="1129665" h="26035">
                <a:moveTo>
                  <a:pt x="1129283" y="0"/>
                </a:moveTo>
                <a:lnTo>
                  <a:pt x="0" y="0"/>
                </a:lnTo>
                <a:lnTo>
                  <a:pt x="0" y="25908"/>
                </a:lnTo>
                <a:lnTo>
                  <a:pt x="1129283" y="25908"/>
                </a:lnTo>
                <a:lnTo>
                  <a:pt x="1129283" y="0"/>
                </a:lnTo>
                <a:close/>
              </a:path>
            </a:pathLst>
          </a:custGeom>
          <a:solidFill>
            <a:srgbClr val="8369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8845042" y="2692654"/>
            <a:ext cx="229870" cy="382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350" spc="120" dirty="0">
                <a:latin typeface="Cambria Math"/>
                <a:cs typeface="Cambria Math"/>
              </a:rPr>
              <a:t>𝛽</a:t>
            </a:r>
            <a:endParaRPr sz="2350">
              <a:latin typeface="Cambria Math"/>
              <a:cs typeface="Cambria Math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273797" y="3134309"/>
            <a:ext cx="1417955" cy="3829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190625" algn="l"/>
              </a:tabLst>
            </a:pPr>
            <a:r>
              <a:rPr sz="2350" spc="-25" dirty="0">
                <a:latin typeface="Cambria Math"/>
                <a:cs typeface="Cambria Math"/>
              </a:rPr>
              <a:t>ⅆ𝑡</a:t>
            </a:r>
            <a:r>
              <a:rPr sz="2350" dirty="0">
                <a:latin typeface="Cambria Math"/>
                <a:cs typeface="Cambria Math"/>
              </a:rPr>
              <a:t>	</a:t>
            </a:r>
            <a:r>
              <a:rPr sz="2350" spc="-50" dirty="0">
                <a:latin typeface="Cambria Math"/>
                <a:cs typeface="Cambria Math"/>
              </a:rPr>
              <a:t>𝐾</a:t>
            </a:r>
            <a:endParaRPr sz="2350">
              <a:latin typeface="Cambria Math"/>
              <a:cs typeface="Cambria Math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665209" y="3333953"/>
            <a:ext cx="167640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spc="-50" dirty="0">
                <a:latin typeface="Cambria Math"/>
                <a:cs typeface="Cambria Math"/>
              </a:rPr>
              <a:t>𝐷</a:t>
            </a:r>
            <a:endParaRPr sz="1550">
              <a:latin typeface="Cambria Math"/>
              <a:cs typeface="Cambria Math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944866" y="2820365"/>
            <a:ext cx="24009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926465" algn="l"/>
              </a:tabLst>
            </a:pPr>
            <a:r>
              <a:rPr sz="3200" spc="-50" dirty="0">
                <a:latin typeface="Cambria Math"/>
                <a:cs typeface="Cambria Math"/>
              </a:rPr>
              <a:t>=</a:t>
            </a:r>
            <a:r>
              <a:rPr sz="3200" dirty="0">
                <a:latin typeface="Cambria Math"/>
                <a:cs typeface="Cambria Math"/>
              </a:rPr>
              <a:t>	</a:t>
            </a:r>
            <a:r>
              <a:rPr sz="2325" spc="120" baseline="-23297" dirty="0">
                <a:latin typeface="Cambria Math"/>
                <a:cs typeface="Cambria Math"/>
              </a:rPr>
              <a:t>𝑛</a:t>
            </a:r>
            <a:r>
              <a:rPr sz="3525" spc="120" baseline="-37825" dirty="0">
                <a:latin typeface="Cambria Math"/>
                <a:cs typeface="Cambria Math"/>
              </a:rPr>
              <a:t>+𝑥</a:t>
            </a:r>
            <a:r>
              <a:rPr sz="2325" spc="120" baseline="-23297" dirty="0">
                <a:latin typeface="Cambria Math"/>
                <a:cs typeface="Cambria Math"/>
              </a:rPr>
              <a:t>𝑛</a:t>
            </a:r>
            <a:r>
              <a:rPr sz="2325" spc="592" baseline="-23297" dirty="0">
                <a:latin typeface="Cambria Math"/>
                <a:cs typeface="Cambria Math"/>
              </a:rPr>
              <a:t> </a:t>
            </a:r>
            <a:r>
              <a:rPr sz="3200" dirty="0">
                <a:latin typeface="Calibri"/>
                <a:cs typeface="Calibri"/>
              </a:rPr>
              <a:t>-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5" dirty="0">
                <a:latin typeface="Cambria Math"/>
                <a:cs typeface="Cambria Math"/>
              </a:rPr>
              <a:t>𝛼𝑥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50" name="object 24">
            <a:extLst>
              <a:ext uri="{FF2B5EF4-FFF2-40B4-BE49-F238E27FC236}">
                <a16:creationId xmlns:a16="http://schemas.microsoft.com/office/drawing/2014/main" id="{843977E5-81F7-49B7-B35C-660AC28A2CEB}"/>
              </a:ext>
            </a:extLst>
          </p:cNvPr>
          <p:cNvSpPr/>
          <p:nvPr/>
        </p:nvSpPr>
        <p:spPr>
          <a:xfrm>
            <a:off x="1676400" y="3824817"/>
            <a:ext cx="2703093" cy="1428283"/>
          </a:xfrm>
          <a:custGeom>
            <a:avLst/>
            <a:gdLst/>
            <a:ahLst/>
            <a:cxnLst/>
            <a:rect l="l" t="t" r="r" b="b"/>
            <a:pathLst>
              <a:path w="812800" h="2279015">
                <a:moveTo>
                  <a:pt x="0" y="2278722"/>
                </a:moveTo>
                <a:lnTo>
                  <a:pt x="812419" y="0"/>
                </a:lnTo>
              </a:path>
            </a:pathLst>
          </a:custGeom>
          <a:ln w="31750">
            <a:solidFill>
              <a:srgbClr val="B3A2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>
            <a:extLst>
              <a:ext uri="{FF2B5EF4-FFF2-40B4-BE49-F238E27FC236}">
                <a16:creationId xmlns:a16="http://schemas.microsoft.com/office/drawing/2014/main" id="{1B140504-1E16-4579-88FE-CD2705891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82"/>
          <a:stretch>
            <a:fillRect/>
          </a:stretch>
        </p:blipFill>
        <p:spPr bwMode="auto">
          <a:xfrm>
            <a:off x="57722" y="3505200"/>
            <a:ext cx="4789057" cy="3159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bject 2"/>
          <p:cNvSpPr/>
          <p:nvPr/>
        </p:nvSpPr>
        <p:spPr>
          <a:xfrm>
            <a:off x="0" y="1525524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1999" y="0"/>
                </a:lnTo>
              </a:path>
            </a:pathLst>
          </a:custGeom>
          <a:ln w="57150">
            <a:solidFill>
              <a:srgbClr val="B3A2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59079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12191999" y="0"/>
                </a:moveTo>
                <a:lnTo>
                  <a:pt x="0" y="0"/>
                </a:lnTo>
              </a:path>
            </a:pathLst>
          </a:custGeom>
          <a:ln w="57150">
            <a:solidFill>
              <a:srgbClr val="B3A2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04596" y="1661616"/>
            <a:ext cx="1181120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</a:tabLst>
            </a:pPr>
            <a:r>
              <a:rPr lang="en-US" sz="2400" b="1" spc="-65" dirty="0" err="1">
                <a:solidFill>
                  <a:srgbClr val="002F56"/>
                </a:solidFill>
                <a:latin typeface="Gill Sans MT"/>
                <a:cs typeface="Gill Sans MT"/>
              </a:rPr>
              <a:t>LacI</a:t>
            </a:r>
            <a:r>
              <a:rPr lang="en-US" sz="2400" b="1" spc="-65" dirty="0">
                <a:solidFill>
                  <a:srgbClr val="002F56"/>
                </a:solidFill>
                <a:latin typeface="Gill Sans MT"/>
                <a:cs typeface="Gill Sans MT"/>
              </a:rPr>
              <a:t> is a repressor that only binds to DNA when NOT bound to the inducer</a:t>
            </a:r>
            <a:endParaRPr sz="2400" dirty="0">
              <a:latin typeface="Gill Sans MT"/>
              <a:cs typeface="Gill Sans MT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283564" y="445134"/>
            <a:ext cx="11679835" cy="731482"/>
          </a:xfrm>
          <a:prstGeom prst="rect">
            <a:avLst/>
          </a:prstGeom>
        </p:spPr>
        <p:txBody>
          <a:bodyPr vert="horz" wrap="square" lIns="0" tIns="5384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125" dirty="0"/>
              <a:t>Regulation of TF activity with inducers</a:t>
            </a:r>
            <a:endParaRPr spc="-10" dirty="0"/>
          </a:p>
        </p:txBody>
      </p:sp>
      <p:sp>
        <p:nvSpPr>
          <p:cNvPr id="49" name="object 15">
            <a:extLst>
              <a:ext uri="{FF2B5EF4-FFF2-40B4-BE49-F238E27FC236}">
                <a16:creationId xmlns:a16="http://schemas.microsoft.com/office/drawing/2014/main" id="{9CCC57BE-BAE3-4634-A04D-DD47D9C51A95}"/>
              </a:ext>
            </a:extLst>
          </p:cNvPr>
          <p:cNvSpPr txBox="1"/>
          <p:nvPr/>
        </p:nvSpPr>
        <p:spPr>
          <a:xfrm>
            <a:off x="5903036" y="2364583"/>
            <a:ext cx="3314054" cy="872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8950">
              <a:lnSpc>
                <a:spcPts val="2245"/>
              </a:lnSpc>
              <a:spcBef>
                <a:spcPts val="100"/>
              </a:spcBef>
            </a:pPr>
            <a:r>
              <a:rPr lang="en-US" sz="2400" dirty="0">
                <a:latin typeface="Cambria Math"/>
                <a:cs typeface="Cambria Math"/>
              </a:rPr>
              <a:t>0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30" dirty="0">
                <a:latin typeface="Cambria Math"/>
                <a:cs typeface="Cambria Math"/>
              </a:rPr>
              <a:t> </a:t>
            </a:r>
            <a:r>
              <a:rPr sz="2400" spc="70" dirty="0">
                <a:latin typeface="Cambria Math"/>
                <a:cs typeface="Cambria Math"/>
              </a:rPr>
              <a:t>𝑘</a:t>
            </a:r>
            <a:r>
              <a:rPr lang="en-US" sz="2625" spc="104" baseline="-15873" dirty="0">
                <a:latin typeface="Cambria Math"/>
                <a:cs typeface="Cambria Math"/>
              </a:rPr>
              <a:t>b</a:t>
            </a:r>
            <a:r>
              <a:rPr sz="2625" spc="165" baseline="-15873" dirty="0">
                <a:latin typeface="Cambria Math"/>
                <a:cs typeface="Cambria Math"/>
              </a:rPr>
              <a:t> </a:t>
            </a:r>
            <a:r>
              <a:rPr sz="2625" spc="150" baseline="-15873" dirty="0">
                <a:latin typeface="Cambria Math"/>
                <a:cs typeface="Cambria Math"/>
              </a:rPr>
              <a:t> </a:t>
            </a:r>
            <a:r>
              <a:rPr lang="en-US" sz="2400" dirty="0">
                <a:latin typeface="Cambria Math"/>
                <a:cs typeface="Cambria Math"/>
              </a:rPr>
              <a:t>𝑥</a:t>
            </a:r>
            <a:r>
              <a:rPr lang="en-US" sz="2400" spc="-37" baseline="-16260" dirty="0">
                <a:latin typeface="Cambria Math"/>
                <a:cs typeface="Cambria Math"/>
              </a:rPr>
              <a:t>u</a:t>
            </a:r>
            <a:r>
              <a:rPr sz="2400" spc="65" dirty="0">
                <a:latin typeface="Cambria Math"/>
                <a:cs typeface="Cambria Math"/>
              </a:rPr>
              <a:t>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sz="2400" dirty="0">
                <a:latin typeface="Cambria Math"/>
                <a:cs typeface="Cambria Math"/>
              </a:rPr>
              <a:t>− </a:t>
            </a:r>
            <a:r>
              <a:rPr sz="2400" spc="65" dirty="0">
                <a:latin typeface="Cambria Math"/>
                <a:cs typeface="Cambria Math"/>
              </a:rPr>
              <a:t>𝑘</a:t>
            </a:r>
            <a:r>
              <a:rPr lang="en-US" sz="2625" spc="97" baseline="-15873" dirty="0">
                <a:latin typeface="Cambria Math"/>
                <a:cs typeface="Cambria Math"/>
              </a:rPr>
              <a:t>d</a:t>
            </a:r>
            <a:r>
              <a:rPr sz="2625" spc="165" baseline="-15873" dirty="0">
                <a:latin typeface="Cambria Math"/>
                <a:cs typeface="Cambria Math"/>
              </a:rPr>
              <a:t> </a:t>
            </a:r>
            <a:r>
              <a:rPr lang="en-US" sz="2400" dirty="0">
                <a:latin typeface="Cambria Math"/>
                <a:cs typeface="Cambria Math"/>
              </a:rPr>
              <a:t>𝑥</a:t>
            </a:r>
            <a:r>
              <a:rPr lang="en-US" sz="2400" spc="-37" baseline="-16260" dirty="0">
                <a:latin typeface="Cambria Math"/>
                <a:cs typeface="Cambria Math"/>
              </a:rPr>
              <a:t>b</a:t>
            </a:r>
            <a:br>
              <a:rPr lang="en-US" sz="2400" spc="-37" baseline="-16260" dirty="0">
                <a:latin typeface="Cambria Math"/>
                <a:cs typeface="Cambria Math"/>
              </a:rPr>
            </a:br>
            <a:endParaRPr lang="en-US" sz="2400" spc="-37" baseline="-16260" dirty="0">
              <a:latin typeface="Cambria Math"/>
              <a:cs typeface="Cambria Math"/>
            </a:endParaRPr>
          </a:p>
          <a:p>
            <a:pPr marL="488950">
              <a:lnSpc>
                <a:spcPts val="2245"/>
              </a:lnSpc>
              <a:spcBef>
                <a:spcPts val="100"/>
              </a:spcBef>
            </a:pPr>
            <a:r>
              <a:rPr lang="en-US" sz="2400" dirty="0">
                <a:latin typeface="Cambria Math"/>
                <a:cs typeface="Cambria Math"/>
              </a:rPr>
              <a:t>𝑥 = 𝑥</a:t>
            </a:r>
            <a:r>
              <a:rPr lang="en-US" sz="2400" spc="-37" baseline="-16260" dirty="0">
                <a:latin typeface="Cambria Math"/>
                <a:cs typeface="Cambria Math"/>
              </a:rPr>
              <a:t>u+</a:t>
            </a:r>
            <a:r>
              <a:rPr lang="en-US" sz="2400" dirty="0">
                <a:latin typeface="Cambria Math"/>
                <a:cs typeface="Cambria Math"/>
              </a:rPr>
              <a:t> 𝑥</a:t>
            </a:r>
            <a:r>
              <a:rPr lang="en-US" sz="2400" spc="-37" baseline="-16260" dirty="0">
                <a:latin typeface="Cambria Math"/>
                <a:cs typeface="Cambria Math"/>
              </a:rPr>
              <a:t>b</a:t>
            </a:r>
            <a:endParaRPr sz="2625" baseline="-15873" dirty="0">
              <a:latin typeface="Cambria Math"/>
              <a:cs typeface="Cambria Math"/>
            </a:endParaRPr>
          </a:p>
        </p:txBody>
      </p:sp>
      <p:sp>
        <p:nvSpPr>
          <p:cNvPr id="51" name="object 16">
            <a:extLst>
              <a:ext uri="{FF2B5EF4-FFF2-40B4-BE49-F238E27FC236}">
                <a16:creationId xmlns:a16="http://schemas.microsoft.com/office/drawing/2014/main" id="{440959AF-9A55-4BBA-9863-0168CCD9E677}"/>
              </a:ext>
            </a:extLst>
          </p:cNvPr>
          <p:cNvSpPr txBox="1"/>
          <p:nvPr/>
        </p:nvSpPr>
        <p:spPr>
          <a:xfrm>
            <a:off x="2971800" y="2286000"/>
            <a:ext cx="25558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2211705" algn="l"/>
              </a:tabLst>
            </a:pP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075" spc="397" baseline="-16260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+</a:t>
            </a:r>
            <a:r>
              <a:rPr sz="2800" spc="-20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𝑥</a:t>
            </a:r>
            <a:r>
              <a:rPr lang="en-US" sz="2800" spc="-37" baseline="-16260" dirty="0">
                <a:latin typeface="Cambria Math"/>
                <a:cs typeface="Cambria Math"/>
              </a:rPr>
              <a:t>u</a:t>
            </a:r>
            <a:r>
              <a:rPr sz="2800" spc="215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⇆</a:t>
            </a:r>
            <a:r>
              <a:rPr sz="2800" spc="130" dirty="0">
                <a:latin typeface="Cambria Math"/>
                <a:cs typeface="Cambria Math"/>
              </a:rPr>
              <a:t> </a:t>
            </a:r>
            <a:r>
              <a:rPr lang="en-US" sz="2800" dirty="0">
                <a:latin typeface="Cambria Math"/>
                <a:cs typeface="Cambria Math"/>
              </a:rPr>
              <a:t>𝑥</a:t>
            </a:r>
            <a:r>
              <a:rPr lang="en-US" sz="2800" spc="-37" baseline="-16260" dirty="0">
                <a:latin typeface="Cambria Math"/>
                <a:cs typeface="Cambria Math"/>
              </a:rPr>
              <a:t>b </a:t>
            </a:r>
            <a:r>
              <a:rPr sz="3075" baseline="-16260" dirty="0">
                <a:latin typeface="Cambria Math"/>
                <a:cs typeface="Cambria Math"/>
              </a:rPr>
              <a:t>	</a:t>
            </a:r>
            <a:r>
              <a:rPr sz="2800" spc="-50" dirty="0">
                <a:latin typeface="Cambria Math"/>
                <a:cs typeface="Cambria Math"/>
              </a:rPr>
              <a:t>⇨</a:t>
            </a:r>
            <a:endParaRPr sz="2800" dirty="0">
              <a:latin typeface="Cambria Math"/>
              <a:cs typeface="Cambria Math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14D4F6-83DF-4FEC-B267-294E08244FBB}"/>
              </a:ext>
            </a:extLst>
          </p:cNvPr>
          <p:cNvSpPr txBox="1"/>
          <p:nvPr/>
        </p:nvSpPr>
        <p:spPr>
          <a:xfrm>
            <a:off x="4689912" y="2611038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concentration of repressor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474ED84-98AE-4138-AD64-2A7179D55A46}"/>
              </a:ext>
            </a:extLst>
          </p:cNvPr>
          <p:cNvSpPr txBox="1"/>
          <p:nvPr/>
        </p:nvSpPr>
        <p:spPr>
          <a:xfrm>
            <a:off x="4343707" y="2034431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 equilibrium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3DBD8F-580A-4E40-87DE-068039F7115F}"/>
              </a:ext>
            </a:extLst>
          </p:cNvPr>
          <p:cNvSpPr/>
          <p:nvPr/>
        </p:nvSpPr>
        <p:spPr>
          <a:xfrm>
            <a:off x="3921540" y="2042950"/>
            <a:ext cx="422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spc="70" dirty="0">
                <a:latin typeface="Cambria Math"/>
                <a:cs typeface="Cambria Math"/>
              </a:rPr>
              <a:t>𝑘</a:t>
            </a:r>
            <a:r>
              <a:rPr lang="en-US" sz="2000" spc="104" baseline="-15873" dirty="0">
                <a:latin typeface="Cambria Math"/>
                <a:cs typeface="Cambria Math"/>
              </a:rPr>
              <a:t>b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B27300-D265-48E5-A5A6-ADE258F7DD2F}"/>
              </a:ext>
            </a:extLst>
          </p:cNvPr>
          <p:cNvSpPr/>
          <p:nvPr/>
        </p:nvSpPr>
        <p:spPr>
          <a:xfrm>
            <a:off x="3904113" y="2537479"/>
            <a:ext cx="4224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spc="65" dirty="0">
                <a:latin typeface="Cambria Math"/>
                <a:cs typeface="Cambria Math"/>
              </a:rPr>
              <a:t>𝑘</a:t>
            </a:r>
            <a:r>
              <a:rPr lang="en-US" sz="2000" spc="97" baseline="-15873" dirty="0">
                <a:latin typeface="Cambria Math"/>
                <a:cs typeface="Cambria Math"/>
              </a:rPr>
              <a:t>d</a:t>
            </a:r>
            <a:endParaRPr lang="en-US" dirty="0"/>
          </a:p>
        </p:txBody>
      </p:sp>
      <p:sp>
        <p:nvSpPr>
          <p:cNvPr id="54" name="object 7">
            <a:extLst>
              <a:ext uri="{FF2B5EF4-FFF2-40B4-BE49-F238E27FC236}">
                <a16:creationId xmlns:a16="http://schemas.microsoft.com/office/drawing/2014/main" id="{0A53B243-467A-4A1A-85BF-6BAA3EC926AC}"/>
              </a:ext>
            </a:extLst>
          </p:cNvPr>
          <p:cNvSpPr txBox="1"/>
          <p:nvPr/>
        </p:nvSpPr>
        <p:spPr>
          <a:xfrm>
            <a:off x="5199787" y="4295037"/>
            <a:ext cx="1049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production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5" name="object 8">
            <a:extLst>
              <a:ext uri="{FF2B5EF4-FFF2-40B4-BE49-F238E27FC236}">
                <a16:creationId xmlns:a16="http://schemas.microsoft.com/office/drawing/2014/main" id="{48A99F40-26BB-46FF-9C8D-F2660A790FFA}"/>
              </a:ext>
            </a:extLst>
          </p:cNvPr>
          <p:cNvSpPr txBox="1"/>
          <p:nvPr/>
        </p:nvSpPr>
        <p:spPr>
          <a:xfrm>
            <a:off x="6955458" y="4190564"/>
            <a:ext cx="1149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degradation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6" name="object 9">
            <a:extLst>
              <a:ext uri="{FF2B5EF4-FFF2-40B4-BE49-F238E27FC236}">
                <a16:creationId xmlns:a16="http://schemas.microsoft.com/office/drawing/2014/main" id="{BAF02811-920B-41AD-89E1-F99222F59085}"/>
              </a:ext>
            </a:extLst>
          </p:cNvPr>
          <p:cNvSpPr/>
          <p:nvPr/>
        </p:nvSpPr>
        <p:spPr>
          <a:xfrm>
            <a:off x="4770492" y="4643657"/>
            <a:ext cx="1771253" cy="280670"/>
          </a:xfrm>
          <a:custGeom>
            <a:avLst/>
            <a:gdLst/>
            <a:ahLst/>
            <a:cxnLst/>
            <a:rect l="l" t="t" r="r" b="b"/>
            <a:pathLst>
              <a:path w="760729" h="280669">
                <a:moveTo>
                  <a:pt x="0" y="280416"/>
                </a:moveTo>
                <a:lnTo>
                  <a:pt x="1829" y="225825"/>
                </a:lnTo>
                <a:lnTo>
                  <a:pt x="6826" y="181260"/>
                </a:lnTo>
                <a:lnTo>
                  <a:pt x="14251" y="151221"/>
                </a:lnTo>
                <a:lnTo>
                  <a:pt x="23368" y="140208"/>
                </a:lnTo>
                <a:lnTo>
                  <a:pt x="356870" y="140208"/>
                </a:lnTo>
                <a:lnTo>
                  <a:pt x="365986" y="129194"/>
                </a:lnTo>
                <a:lnTo>
                  <a:pt x="373411" y="99155"/>
                </a:lnTo>
                <a:lnTo>
                  <a:pt x="378408" y="54590"/>
                </a:lnTo>
                <a:lnTo>
                  <a:pt x="380238" y="0"/>
                </a:lnTo>
                <a:lnTo>
                  <a:pt x="382067" y="54590"/>
                </a:lnTo>
                <a:lnTo>
                  <a:pt x="387064" y="99155"/>
                </a:lnTo>
                <a:lnTo>
                  <a:pt x="394489" y="129194"/>
                </a:lnTo>
                <a:lnTo>
                  <a:pt x="403606" y="140208"/>
                </a:lnTo>
                <a:lnTo>
                  <a:pt x="737108" y="140208"/>
                </a:lnTo>
                <a:lnTo>
                  <a:pt x="746224" y="151221"/>
                </a:lnTo>
                <a:lnTo>
                  <a:pt x="753649" y="181260"/>
                </a:lnTo>
                <a:lnTo>
                  <a:pt x="758646" y="225825"/>
                </a:lnTo>
                <a:lnTo>
                  <a:pt x="760476" y="280416"/>
                </a:lnTo>
              </a:path>
            </a:pathLst>
          </a:custGeom>
          <a:ln w="28575">
            <a:solidFill>
              <a:srgbClr val="002F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10">
            <a:extLst>
              <a:ext uri="{FF2B5EF4-FFF2-40B4-BE49-F238E27FC236}">
                <a16:creationId xmlns:a16="http://schemas.microsoft.com/office/drawing/2014/main" id="{B2E6F5CB-6365-4096-8DB4-1C42160D5796}"/>
              </a:ext>
            </a:extLst>
          </p:cNvPr>
          <p:cNvSpPr/>
          <p:nvPr/>
        </p:nvSpPr>
        <p:spPr>
          <a:xfrm>
            <a:off x="7056423" y="4600520"/>
            <a:ext cx="760730" cy="279400"/>
          </a:xfrm>
          <a:custGeom>
            <a:avLst/>
            <a:gdLst/>
            <a:ahLst/>
            <a:cxnLst/>
            <a:rect l="l" t="t" r="r" b="b"/>
            <a:pathLst>
              <a:path w="760729" h="279400">
                <a:moveTo>
                  <a:pt x="0" y="278891"/>
                </a:moveTo>
                <a:lnTo>
                  <a:pt x="1827" y="224635"/>
                </a:lnTo>
                <a:lnTo>
                  <a:pt x="6810" y="180308"/>
                </a:lnTo>
                <a:lnTo>
                  <a:pt x="14198" y="150411"/>
                </a:lnTo>
                <a:lnTo>
                  <a:pt x="23240" y="139446"/>
                </a:lnTo>
                <a:lnTo>
                  <a:pt x="356997" y="139446"/>
                </a:lnTo>
                <a:lnTo>
                  <a:pt x="366039" y="128480"/>
                </a:lnTo>
                <a:lnTo>
                  <a:pt x="373427" y="98583"/>
                </a:lnTo>
                <a:lnTo>
                  <a:pt x="378410" y="54256"/>
                </a:lnTo>
                <a:lnTo>
                  <a:pt x="380237" y="0"/>
                </a:lnTo>
                <a:lnTo>
                  <a:pt x="382065" y="54256"/>
                </a:lnTo>
                <a:lnTo>
                  <a:pt x="387048" y="98583"/>
                </a:lnTo>
                <a:lnTo>
                  <a:pt x="394436" y="128480"/>
                </a:lnTo>
                <a:lnTo>
                  <a:pt x="403478" y="139446"/>
                </a:lnTo>
                <a:lnTo>
                  <a:pt x="737234" y="139446"/>
                </a:lnTo>
                <a:lnTo>
                  <a:pt x="746277" y="150411"/>
                </a:lnTo>
                <a:lnTo>
                  <a:pt x="753665" y="180308"/>
                </a:lnTo>
                <a:lnTo>
                  <a:pt x="758648" y="224635"/>
                </a:lnTo>
                <a:lnTo>
                  <a:pt x="760476" y="278891"/>
                </a:lnTo>
              </a:path>
            </a:pathLst>
          </a:custGeom>
          <a:ln w="28575">
            <a:solidFill>
              <a:srgbClr val="002F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601F7A1-6978-4127-B168-05CE13BB0779}"/>
                  </a:ext>
                </a:extLst>
              </p:cNvPr>
              <p:cNvSpPr txBox="1"/>
              <p:nvPr/>
            </p:nvSpPr>
            <p:spPr>
              <a:xfrm>
                <a:off x="4174855" y="4879920"/>
                <a:ext cx="3826145" cy="7641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601F7A1-6978-4127-B168-05CE13BB07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4855" y="4879920"/>
                <a:ext cx="3826145" cy="7641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BC92441-40F7-4C7A-8524-634A647140B4}"/>
                  </a:ext>
                </a:extLst>
              </p:cNvPr>
              <p:cNvSpPr/>
              <p:nvPr/>
            </p:nvSpPr>
            <p:spPr>
              <a:xfrm>
                <a:off x="8868747" y="2737534"/>
                <a:ext cx="2028344" cy="6135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BC92441-40F7-4C7A-8524-634A647140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8747" y="2737534"/>
                <a:ext cx="2028344" cy="6135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17B82FB4-4DFB-44F4-ACBE-A5A0A682225E}"/>
              </a:ext>
            </a:extLst>
          </p:cNvPr>
          <p:cNvSpPr txBox="1"/>
          <p:nvPr/>
        </p:nvSpPr>
        <p:spPr>
          <a:xfrm>
            <a:off x="8839200" y="4963144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Lac-operon production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D9191C97-B578-472C-B0DE-9720B1BE3F8A}"/>
                  </a:ext>
                </a:extLst>
              </p:cNvPr>
              <p:cNvSpPr/>
              <p:nvPr/>
            </p:nvSpPr>
            <p:spPr>
              <a:xfrm>
                <a:off x="7752734" y="3417976"/>
                <a:ext cx="13726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D9191C97-B578-472C-B0DE-9720B1BE3F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2734" y="3417976"/>
                <a:ext cx="1372620" cy="369332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21013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5524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1999" y="0"/>
                </a:lnTo>
              </a:path>
            </a:pathLst>
          </a:custGeom>
          <a:ln w="57150">
            <a:solidFill>
              <a:srgbClr val="B3A2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59079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12191999" y="0"/>
                </a:moveTo>
                <a:lnTo>
                  <a:pt x="0" y="0"/>
                </a:lnTo>
              </a:path>
            </a:pathLst>
          </a:custGeom>
          <a:ln w="57150">
            <a:solidFill>
              <a:srgbClr val="B3A2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4532" y="2294872"/>
            <a:ext cx="4170916" cy="152396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053589" y="3653408"/>
            <a:ext cx="19424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(Gardner et al.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2000)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4596" y="1661616"/>
            <a:ext cx="46577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</a:tabLst>
            </a:pPr>
            <a:r>
              <a:rPr sz="2400" b="1" spc="-35" dirty="0">
                <a:solidFill>
                  <a:srgbClr val="002F56"/>
                </a:solidFill>
                <a:latin typeface="Gill Sans MT"/>
                <a:cs typeface="Gill Sans MT"/>
              </a:rPr>
              <a:t>Bistability</a:t>
            </a:r>
            <a:r>
              <a:rPr sz="2400" b="1" spc="-95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2400" b="1" dirty="0">
                <a:solidFill>
                  <a:srgbClr val="002F56"/>
                </a:solidFill>
                <a:latin typeface="Gill Sans MT"/>
                <a:cs typeface="Gill Sans MT"/>
              </a:rPr>
              <a:t>enables</a:t>
            </a:r>
            <a:r>
              <a:rPr sz="2400" b="1" spc="-80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2400" b="1" dirty="0">
                <a:solidFill>
                  <a:srgbClr val="002F56"/>
                </a:solidFill>
                <a:latin typeface="Gill Sans MT"/>
                <a:cs typeface="Gill Sans MT"/>
              </a:rPr>
              <a:t>cell</a:t>
            </a:r>
            <a:r>
              <a:rPr sz="2400" b="1" spc="-80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2400" b="1" spc="-100" dirty="0">
                <a:solidFill>
                  <a:srgbClr val="002F56"/>
                </a:solidFill>
                <a:latin typeface="Gill Sans MT"/>
                <a:cs typeface="Gill Sans MT"/>
              </a:rPr>
              <a:t>memory</a:t>
            </a:r>
            <a:endParaRPr sz="2400">
              <a:latin typeface="Gill Sans MT"/>
              <a:cs typeface="Gill Sans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615943" y="2543601"/>
            <a:ext cx="2001520" cy="1030605"/>
            <a:chOff x="5615943" y="2543601"/>
            <a:chExt cx="2001520" cy="1030605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15943" y="2543601"/>
              <a:ext cx="1729634" cy="103015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331201" y="3044189"/>
              <a:ext cx="270510" cy="8255"/>
            </a:xfrm>
            <a:custGeom>
              <a:avLst/>
              <a:gdLst/>
              <a:ahLst/>
              <a:cxnLst/>
              <a:rect l="l" t="t" r="r" b="b"/>
              <a:pathLst>
                <a:path w="270509" h="8255">
                  <a:moveTo>
                    <a:pt x="0" y="8127"/>
                  </a:moveTo>
                  <a:lnTo>
                    <a:pt x="270001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6371082" y="2219705"/>
            <a:ext cx="184785" cy="238125"/>
          </a:xfrm>
          <a:custGeom>
            <a:avLst/>
            <a:gdLst/>
            <a:ahLst/>
            <a:cxnLst/>
            <a:rect l="l" t="t" r="r" b="b"/>
            <a:pathLst>
              <a:path w="184784" h="238125">
                <a:moveTo>
                  <a:pt x="88391" y="227965"/>
                </a:moveTo>
                <a:lnTo>
                  <a:pt x="88391" y="0"/>
                </a:lnTo>
              </a:path>
              <a:path w="184784" h="238125">
                <a:moveTo>
                  <a:pt x="0" y="237744"/>
                </a:moveTo>
                <a:lnTo>
                  <a:pt x="184276" y="237744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774816" y="1870709"/>
            <a:ext cx="1543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IPTG </a:t>
            </a:r>
            <a:r>
              <a:rPr sz="1800" b="1" spc="-10" dirty="0">
                <a:latin typeface="Times New Roman"/>
                <a:cs typeface="Times New Roman"/>
              </a:rPr>
              <a:t>(inducer)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80452" y="2083689"/>
            <a:ext cx="8470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Times New Roman"/>
                <a:cs typeface="Times New Roman"/>
              </a:rPr>
              <a:t>Visible reporter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600188" y="2804160"/>
            <a:ext cx="883919" cy="480059"/>
          </a:xfrm>
          <a:prstGeom prst="rect">
            <a:avLst/>
          </a:prstGeom>
          <a:solidFill>
            <a:srgbClr val="6FAC46"/>
          </a:solidFill>
          <a:ln w="12700">
            <a:solidFill>
              <a:srgbClr val="2E528F"/>
            </a:solidFill>
          </a:ln>
        </p:spPr>
        <p:txBody>
          <a:bodyPr vert="horz" wrap="square" lIns="0" tIns="5715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450"/>
              </a:spcBef>
            </a:pPr>
            <a:r>
              <a:rPr sz="2400" b="1" spc="-25" dirty="0">
                <a:latin typeface="Times New Roman"/>
                <a:cs typeface="Times New Roman"/>
              </a:rPr>
              <a:t>GFP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83578" y="3912870"/>
            <a:ext cx="141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aTC</a:t>
            </a:r>
            <a:r>
              <a:rPr sz="1800" b="1" spc="-10" dirty="0">
                <a:latin typeface="Times New Roman"/>
                <a:cs typeface="Times New Roman"/>
              </a:rPr>
              <a:t> (inducer)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381750" y="3644646"/>
            <a:ext cx="184785" cy="227965"/>
          </a:xfrm>
          <a:custGeom>
            <a:avLst/>
            <a:gdLst/>
            <a:ahLst/>
            <a:cxnLst/>
            <a:rect l="l" t="t" r="r" b="b"/>
            <a:pathLst>
              <a:path w="184784" h="227964">
                <a:moveTo>
                  <a:pt x="88391" y="227964"/>
                </a:moveTo>
                <a:lnTo>
                  <a:pt x="88391" y="0"/>
                </a:lnTo>
              </a:path>
              <a:path w="184784" h="227964">
                <a:moveTo>
                  <a:pt x="0" y="3047"/>
                </a:moveTo>
                <a:lnTo>
                  <a:pt x="184276" y="3047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733288" y="2878835"/>
            <a:ext cx="326390" cy="37084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17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50"/>
              </a:spcBef>
            </a:pPr>
            <a:r>
              <a:rPr sz="1800" dirty="0">
                <a:latin typeface="Calibri"/>
                <a:cs typeface="Calibri"/>
              </a:rPr>
              <a:t>u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902195" y="2866644"/>
            <a:ext cx="321945" cy="37084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111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5"/>
              </a:spcBef>
            </a:pPr>
            <a:r>
              <a:rPr sz="1800" dirty="0">
                <a:latin typeface="Calibri"/>
                <a:cs typeface="Calibri"/>
              </a:rPr>
              <a:t>v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77234" y="2105767"/>
            <a:ext cx="2276327" cy="1422726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283565" y="445134"/>
            <a:ext cx="9969500" cy="731482"/>
          </a:xfrm>
          <a:prstGeom prst="rect">
            <a:avLst/>
          </a:prstGeom>
        </p:spPr>
        <p:txBody>
          <a:bodyPr vert="horz" wrap="square" lIns="0" tIns="5384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125" dirty="0"/>
              <a:t>Building synthetic </a:t>
            </a:r>
            <a:r>
              <a:rPr lang="en-US" spc="125" dirty="0" err="1"/>
              <a:t>bistable</a:t>
            </a:r>
            <a:r>
              <a:rPr lang="en-US" spc="125" dirty="0"/>
              <a:t> switch</a:t>
            </a:r>
            <a:endParaRPr spc="4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4532" y="2294872"/>
            <a:ext cx="4170916" cy="15239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3608" y="4301826"/>
            <a:ext cx="2240280" cy="243425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83565" y="3613141"/>
            <a:ext cx="3712210" cy="69024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782445">
              <a:lnSpc>
                <a:spcPct val="100000"/>
              </a:lnSpc>
              <a:spcBef>
                <a:spcPts val="415"/>
              </a:spcBef>
            </a:pPr>
            <a:r>
              <a:rPr sz="1800" dirty="0">
                <a:latin typeface="Times New Roman"/>
                <a:cs typeface="Times New Roman"/>
              </a:rPr>
              <a:t>(Gardner et al.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2000)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59"/>
              </a:spcBef>
              <a:buFont typeface="Arial"/>
              <a:buChar char="•"/>
              <a:tabLst>
                <a:tab pos="355600" algn="l"/>
              </a:tabLst>
            </a:pPr>
            <a:r>
              <a:rPr sz="2000" b="1" spc="-100" dirty="0">
                <a:solidFill>
                  <a:srgbClr val="002F56"/>
                </a:solidFill>
                <a:latin typeface="Gill Sans MT"/>
                <a:cs typeface="Gill Sans MT"/>
              </a:rPr>
              <a:t>Theory</a:t>
            </a:r>
            <a:r>
              <a:rPr sz="2000" b="1" spc="-35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2000" b="1" spc="55" dirty="0">
                <a:solidFill>
                  <a:srgbClr val="002F56"/>
                </a:solidFill>
                <a:latin typeface="Gill Sans MT"/>
                <a:cs typeface="Gill Sans MT"/>
              </a:rPr>
              <a:t>says:</a:t>
            </a:r>
            <a:endParaRPr sz="2000">
              <a:latin typeface="Gill Sans MT"/>
              <a:cs typeface="Gill Sans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615943" y="2543601"/>
            <a:ext cx="2001520" cy="1030605"/>
            <a:chOff x="5615943" y="2543601"/>
            <a:chExt cx="2001520" cy="1030605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15943" y="2543601"/>
              <a:ext cx="1729634" cy="103015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331201" y="3044189"/>
              <a:ext cx="270510" cy="8255"/>
            </a:xfrm>
            <a:custGeom>
              <a:avLst/>
              <a:gdLst/>
              <a:ahLst/>
              <a:cxnLst/>
              <a:rect l="l" t="t" r="r" b="b"/>
              <a:pathLst>
                <a:path w="270509" h="8255">
                  <a:moveTo>
                    <a:pt x="0" y="8127"/>
                  </a:moveTo>
                  <a:lnTo>
                    <a:pt x="270001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6371082" y="2219705"/>
            <a:ext cx="184785" cy="238125"/>
          </a:xfrm>
          <a:custGeom>
            <a:avLst/>
            <a:gdLst/>
            <a:ahLst/>
            <a:cxnLst/>
            <a:rect l="l" t="t" r="r" b="b"/>
            <a:pathLst>
              <a:path w="184784" h="238125">
                <a:moveTo>
                  <a:pt x="88391" y="227965"/>
                </a:moveTo>
                <a:lnTo>
                  <a:pt x="88391" y="0"/>
                </a:lnTo>
              </a:path>
              <a:path w="184784" h="238125">
                <a:moveTo>
                  <a:pt x="0" y="237744"/>
                </a:moveTo>
                <a:lnTo>
                  <a:pt x="184276" y="237744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774816" y="1870709"/>
            <a:ext cx="1543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IPTG </a:t>
            </a:r>
            <a:r>
              <a:rPr sz="1800" b="1" spc="-10" dirty="0">
                <a:latin typeface="Times New Roman"/>
                <a:cs typeface="Times New Roman"/>
              </a:rPr>
              <a:t>(inducer)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680452" y="2083689"/>
            <a:ext cx="8470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Times New Roman"/>
                <a:cs typeface="Times New Roman"/>
              </a:rPr>
              <a:t>Visible reporter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600188" y="2804160"/>
            <a:ext cx="883919" cy="480059"/>
          </a:xfrm>
          <a:prstGeom prst="rect">
            <a:avLst/>
          </a:prstGeom>
          <a:solidFill>
            <a:srgbClr val="6FAC46"/>
          </a:solidFill>
          <a:ln w="12700">
            <a:solidFill>
              <a:srgbClr val="2E528F"/>
            </a:solidFill>
          </a:ln>
        </p:spPr>
        <p:txBody>
          <a:bodyPr vert="horz" wrap="square" lIns="0" tIns="5715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450"/>
              </a:spcBef>
            </a:pPr>
            <a:r>
              <a:rPr sz="2400" b="1" spc="-25" dirty="0">
                <a:latin typeface="Times New Roman"/>
                <a:cs typeface="Times New Roman"/>
              </a:rPr>
              <a:t>GFP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83578" y="3912870"/>
            <a:ext cx="141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aTC</a:t>
            </a:r>
            <a:r>
              <a:rPr sz="1800" b="1" spc="-10" dirty="0">
                <a:latin typeface="Times New Roman"/>
                <a:cs typeface="Times New Roman"/>
              </a:rPr>
              <a:t> (inducer)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381750" y="3644646"/>
            <a:ext cx="184785" cy="227965"/>
          </a:xfrm>
          <a:custGeom>
            <a:avLst/>
            <a:gdLst/>
            <a:ahLst/>
            <a:cxnLst/>
            <a:rect l="l" t="t" r="r" b="b"/>
            <a:pathLst>
              <a:path w="184784" h="227964">
                <a:moveTo>
                  <a:pt x="88391" y="227964"/>
                </a:moveTo>
                <a:lnTo>
                  <a:pt x="88391" y="0"/>
                </a:lnTo>
              </a:path>
              <a:path w="184784" h="227964">
                <a:moveTo>
                  <a:pt x="0" y="3047"/>
                </a:moveTo>
                <a:lnTo>
                  <a:pt x="184276" y="3047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733288" y="2878835"/>
            <a:ext cx="326390" cy="37084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17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50"/>
              </a:spcBef>
            </a:pPr>
            <a:r>
              <a:rPr sz="1800" dirty="0">
                <a:latin typeface="Calibri"/>
                <a:cs typeface="Calibri"/>
              </a:rPr>
              <a:t>u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902195" y="2866644"/>
            <a:ext cx="321945" cy="37084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111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5"/>
              </a:spcBef>
            </a:pPr>
            <a:r>
              <a:rPr sz="1800" dirty="0">
                <a:latin typeface="Calibri"/>
                <a:cs typeface="Calibri"/>
              </a:rPr>
              <a:t>v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977234" y="2105767"/>
            <a:ext cx="2276327" cy="1422726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1766442" y="4661154"/>
            <a:ext cx="1052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B3A269"/>
                </a:solidFill>
                <a:latin typeface="Gill Sans MT"/>
                <a:cs typeface="Gill Sans MT"/>
              </a:rPr>
              <a:t>Bistability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790066" y="92989"/>
            <a:ext cx="9969500" cy="1408591"/>
          </a:xfrm>
          <a:prstGeom prst="rect">
            <a:avLst/>
          </a:prstGeom>
        </p:spPr>
        <p:txBody>
          <a:bodyPr vert="horz" wrap="square" lIns="0" tIns="5384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125" dirty="0"/>
              <a:t>Model predicts two stable states: high u/low v and </a:t>
            </a:r>
            <a:r>
              <a:rPr lang="en-US" spc="125" dirty="0" err="1"/>
              <a:t>hing</a:t>
            </a:r>
            <a:r>
              <a:rPr lang="en-US" spc="125" dirty="0"/>
              <a:t> v/low u</a:t>
            </a:r>
            <a:endParaRPr spc="4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5524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1999" y="0"/>
                </a:lnTo>
              </a:path>
            </a:pathLst>
          </a:custGeom>
          <a:ln w="57150">
            <a:solidFill>
              <a:srgbClr val="B3A2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4532" y="2294872"/>
            <a:ext cx="4170916" cy="152396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053589" y="3653408"/>
            <a:ext cx="19424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(Gardner et al.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2000)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3608" y="4301826"/>
            <a:ext cx="2240280" cy="243425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72028" y="4677155"/>
            <a:ext cx="3991355" cy="183179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04596" y="1661616"/>
            <a:ext cx="46577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</a:tabLst>
            </a:pPr>
            <a:r>
              <a:rPr sz="2400" b="1" spc="-35" dirty="0">
                <a:solidFill>
                  <a:srgbClr val="002F56"/>
                </a:solidFill>
                <a:latin typeface="Gill Sans MT"/>
                <a:cs typeface="Gill Sans MT"/>
              </a:rPr>
              <a:t>Bistability</a:t>
            </a:r>
            <a:r>
              <a:rPr sz="2400" b="1" spc="-95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2400" b="1" dirty="0">
                <a:solidFill>
                  <a:srgbClr val="002F56"/>
                </a:solidFill>
                <a:latin typeface="Gill Sans MT"/>
                <a:cs typeface="Gill Sans MT"/>
              </a:rPr>
              <a:t>enables</a:t>
            </a:r>
            <a:r>
              <a:rPr sz="2400" b="1" spc="-80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2400" b="1" dirty="0">
                <a:solidFill>
                  <a:srgbClr val="002F56"/>
                </a:solidFill>
                <a:latin typeface="Gill Sans MT"/>
                <a:cs typeface="Gill Sans MT"/>
              </a:rPr>
              <a:t>cell</a:t>
            </a:r>
            <a:r>
              <a:rPr sz="2400" b="1" spc="-80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2400" b="1" spc="-100" dirty="0">
                <a:solidFill>
                  <a:srgbClr val="002F56"/>
                </a:solidFill>
                <a:latin typeface="Gill Sans MT"/>
                <a:cs typeface="Gill Sans MT"/>
              </a:rPr>
              <a:t>memory</a:t>
            </a:r>
            <a:endParaRPr sz="2400">
              <a:latin typeface="Gill Sans MT"/>
              <a:cs typeface="Gill Sans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615943" y="2543601"/>
            <a:ext cx="2001520" cy="1030605"/>
            <a:chOff x="5615943" y="2543601"/>
            <a:chExt cx="2001520" cy="1030605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15943" y="2543601"/>
              <a:ext cx="1729634" cy="103015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331201" y="3044189"/>
              <a:ext cx="270510" cy="8255"/>
            </a:xfrm>
            <a:custGeom>
              <a:avLst/>
              <a:gdLst/>
              <a:ahLst/>
              <a:cxnLst/>
              <a:rect l="l" t="t" r="r" b="b"/>
              <a:pathLst>
                <a:path w="270509" h="8255">
                  <a:moveTo>
                    <a:pt x="0" y="8127"/>
                  </a:moveTo>
                  <a:lnTo>
                    <a:pt x="270001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6371082" y="2219705"/>
            <a:ext cx="184785" cy="238125"/>
          </a:xfrm>
          <a:custGeom>
            <a:avLst/>
            <a:gdLst/>
            <a:ahLst/>
            <a:cxnLst/>
            <a:rect l="l" t="t" r="r" b="b"/>
            <a:pathLst>
              <a:path w="184784" h="238125">
                <a:moveTo>
                  <a:pt x="88391" y="227965"/>
                </a:moveTo>
                <a:lnTo>
                  <a:pt x="88391" y="0"/>
                </a:lnTo>
              </a:path>
              <a:path w="184784" h="238125">
                <a:moveTo>
                  <a:pt x="0" y="237744"/>
                </a:moveTo>
                <a:lnTo>
                  <a:pt x="184276" y="237744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774816" y="1870709"/>
            <a:ext cx="1543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IPTG </a:t>
            </a:r>
            <a:r>
              <a:rPr sz="1800" b="1" spc="-10" dirty="0">
                <a:latin typeface="Times New Roman"/>
                <a:cs typeface="Times New Roman"/>
              </a:rPr>
              <a:t>(inducer)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680452" y="2083689"/>
            <a:ext cx="8470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Times New Roman"/>
                <a:cs typeface="Times New Roman"/>
              </a:rPr>
              <a:t>Visible reporter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600188" y="2804160"/>
            <a:ext cx="883919" cy="480059"/>
          </a:xfrm>
          <a:prstGeom prst="rect">
            <a:avLst/>
          </a:prstGeom>
          <a:solidFill>
            <a:srgbClr val="6FAC46"/>
          </a:solidFill>
          <a:ln w="12700">
            <a:solidFill>
              <a:srgbClr val="2E528F"/>
            </a:solidFill>
          </a:ln>
        </p:spPr>
        <p:txBody>
          <a:bodyPr vert="horz" wrap="square" lIns="0" tIns="5715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450"/>
              </a:spcBef>
            </a:pPr>
            <a:r>
              <a:rPr sz="2400" b="1" spc="-25" dirty="0">
                <a:latin typeface="Times New Roman"/>
                <a:cs typeface="Times New Roman"/>
              </a:rPr>
              <a:t>GFP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283578" y="3912870"/>
            <a:ext cx="141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aTC</a:t>
            </a:r>
            <a:r>
              <a:rPr sz="1800" b="1" spc="-10" dirty="0">
                <a:latin typeface="Times New Roman"/>
                <a:cs typeface="Times New Roman"/>
              </a:rPr>
              <a:t> (inducer)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381750" y="3644646"/>
            <a:ext cx="184785" cy="227965"/>
          </a:xfrm>
          <a:custGeom>
            <a:avLst/>
            <a:gdLst/>
            <a:ahLst/>
            <a:cxnLst/>
            <a:rect l="l" t="t" r="r" b="b"/>
            <a:pathLst>
              <a:path w="184784" h="227964">
                <a:moveTo>
                  <a:pt x="88391" y="227964"/>
                </a:moveTo>
                <a:lnTo>
                  <a:pt x="88391" y="0"/>
                </a:lnTo>
              </a:path>
              <a:path w="184784" h="227964">
                <a:moveTo>
                  <a:pt x="0" y="3047"/>
                </a:moveTo>
                <a:lnTo>
                  <a:pt x="184276" y="3047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733288" y="2878835"/>
            <a:ext cx="326390" cy="37084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17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50"/>
              </a:spcBef>
            </a:pPr>
            <a:r>
              <a:rPr sz="1800" dirty="0">
                <a:latin typeface="Calibri"/>
                <a:cs typeface="Calibri"/>
              </a:rPr>
              <a:t>u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902195" y="2866644"/>
            <a:ext cx="321945" cy="37084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111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5"/>
              </a:spcBef>
            </a:pPr>
            <a:r>
              <a:rPr sz="1800" dirty="0">
                <a:latin typeface="Calibri"/>
                <a:cs typeface="Calibri"/>
              </a:rPr>
              <a:t>v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22" name="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77234" y="2105767"/>
            <a:ext cx="2276327" cy="1422726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283565" y="3972559"/>
            <a:ext cx="18307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z="2000" b="1" spc="-100" dirty="0">
                <a:solidFill>
                  <a:srgbClr val="002F56"/>
                </a:solidFill>
                <a:latin typeface="Gill Sans MT"/>
                <a:cs typeface="Gill Sans MT"/>
              </a:rPr>
              <a:t>Theory</a:t>
            </a:r>
            <a:r>
              <a:rPr sz="2000" b="1" spc="-35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2000" b="1" spc="55" dirty="0">
                <a:solidFill>
                  <a:srgbClr val="002F56"/>
                </a:solidFill>
                <a:latin typeface="Gill Sans MT"/>
                <a:cs typeface="Gill Sans MT"/>
              </a:rPr>
              <a:t>says:</a:t>
            </a:r>
            <a:endParaRPr sz="2000">
              <a:latin typeface="Gill Sans MT"/>
              <a:cs typeface="Gill Sans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316985" y="3986910"/>
            <a:ext cx="20529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</a:tabLst>
            </a:pPr>
            <a:r>
              <a:rPr sz="2000" b="1" spc="-200" dirty="0">
                <a:solidFill>
                  <a:srgbClr val="002F56"/>
                </a:solidFill>
                <a:latin typeface="Gill Sans MT"/>
                <a:cs typeface="Gill Sans MT"/>
              </a:rPr>
              <a:t>What</a:t>
            </a:r>
            <a:r>
              <a:rPr sz="2000" b="1" spc="-50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2000" b="1" spc="-60" dirty="0">
                <a:solidFill>
                  <a:srgbClr val="002F56"/>
                </a:solidFill>
                <a:latin typeface="Gill Sans MT"/>
                <a:cs typeface="Gill Sans MT"/>
              </a:rPr>
              <a:t>they</a:t>
            </a:r>
            <a:r>
              <a:rPr sz="2000" b="1" spc="-50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2000" b="1" spc="-20" dirty="0">
                <a:solidFill>
                  <a:srgbClr val="002F56"/>
                </a:solidFill>
                <a:latin typeface="Gill Sans MT"/>
                <a:cs typeface="Gill Sans MT"/>
              </a:rPr>
              <a:t>see:</a:t>
            </a:r>
            <a:endParaRPr sz="2000">
              <a:latin typeface="Gill Sans MT"/>
              <a:cs typeface="Gill Sans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766442" y="4220420"/>
            <a:ext cx="4784725" cy="74104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562735">
              <a:lnSpc>
                <a:spcPct val="100000"/>
              </a:lnSpc>
              <a:spcBef>
                <a:spcPts val="665"/>
              </a:spcBef>
            </a:pPr>
            <a:r>
              <a:rPr sz="2000" b="1" dirty="0">
                <a:solidFill>
                  <a:srgbClr val="B3A269"/>
                </a:solidFill>
                <a:latin typeface="Gill Sans MT"/>
                <a:cs typeface="Gill Sans MT"/>
              </a:rPr>
              <a:t>1</a:t>
            </a:r>
            <a:r>
              <a:rPr sz="2000" b="1" spc="-60" dirty="0">
                <a:solidFill>
                  <a:srgbClr val="B3A269"/>
                </a:solidFill>
                <a:latin typeface="Gill Sans MT"/>
                <a:cs typeface="Gill Sans MT"/>
              </a:rPr>
              <a:t> </a:t>
            </a:r>
            <a:r>
              <a:rPr sz="2000" b="1" dirty="0">
                <a:solidFill>
                  <a:srgbClr val="B3A269"/>
                </a:solidFill>
                <a:latin typeface="Gill Sans MT"/>
                <a:cs typeface="Gill Sans MT"/>
              </a:rPr>
              <a:t>.</a:t>
            </a:r>
            <a:r>
              <a:rPr sz="2000" b="1" spc="-60" dirty="0">
                <a:solidFill>
                  <a:srgbClr val="B3A269"/>
                </a:solidFill>
                <a:latin typeface="Gill Sans MT"/>
                <a:cs typeface="Gill Sans MT"/>
              </a:rPr>
              <a:t> </a:t>
            </a:r>
            <a:r>
              <a:rPr sz="2000" b="1" spc="-75" dirty="0">
                <a:solidFill>
                  <a:srgbClr val="B3A269"/>
                </a:solidFill>
                <a:latin typeface="Gill Sans MT"/>
                <a:cs typeface="Gill Sans MT"/>
              </a:rPr>
              <a:t>High</a:t>
            </a:r>
            <a:r>
              <a:rPr sz="2000" b="1" spc="-60" dirty="0">
                <a:solidFill>
                  <a:srgbClr val="B3A269"/>
                </a:solidFill>
                <a:latin typeface="Gill Sans MT"/>
                <a:cs typeface="Gill Sans MT"/>
              </a:rPr>
              <a:t> </a:t>
            </a:r>
            <a:r>
              <a:rPr sz="2000" b="1" spc="-10" dirty="0">
                <a:solidFill>
                  <a:srgbClr val="B3A269"/>
                </a:solidFill>
                <a:latin typeface="Gill Sans MT"/>
                <a:cs typeface="Gill Sans MT"/>
              </a:rPr>
              <a:t>and</a:t>
            </a:r>
            <a:r>
              <a:rPr sz="2000" b="1" spc="-70" dirty="0">
                <a:solidFill>
                  <a:srgbClr val="B3A269"/>
                </a:solidFill>
                <a:latin typeface="Gill Sans MT"/>
                <a:cs typeface="Gill Sans MT"/>
              </a:rPr>
              <a:t> </a:t>
            </a:r>
            <a:r>
              <a:rPr sz="2000" b="1" spc="-45" dirty="0">
                <a:solidFill>
                  <a:srgbClr val="B3A269"/>
                </a:solidFill>
                <a:latin typeface="Gill Sans MT"/>
                <a:cs typeface="Gill Sans MT"/>
              </a:rPr>
              <a:t>low </a:t>
            </a:r>
            <a:r>
              <a:rPr sz="2000" b="1" dirty="0">
                <a:solidFill>
                  <a:srgbClr val="B3A269"/>
                </a:solidFill>
                <a:latin typeface="Gill Sans MT"/>
                <a:cs typeface="Gill Sans MT"/>
              </a:rPr>
              <a:t>states</a:t>
            </a:r>
            <a:r>
              <a:rPr sz="2000" b="1" spc="-75" dirty="0">
                <a:solidFill>
                  <a:srgbClr val="B3A269"/>
                </a:solidFill>
                <a:latin typeface="Gill Sans MT"/>
                <a:cs typeface="Gill Sans MT"/>
              </a:rPr>
              <a:t> </a:t>
            </a:r>
            <a:r>
              <a:rPr sz="2000" b="1" spc="-20" dirty="0">
                <a:solidFill>
                  <a:srgbClr val="B3A269"/>
                </a:solidFill>
                <a:latin typeface="Gill Sans MT"/>
                <a:cs typeface="Gill Sans MT"/>
              </a:rPr>
              <a:t>exist</a:t>
            </a:r>
            <a:endParaRPr sz="20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800" b="1" spc="-10" dirty="0">
                <a:solidFill>
                  <a:srgbClr val="B3A269"/>
                </a:solidFill>
                <a:latin typeface="Gill Sans MT"/>
                <a:cs typeface="Gill Sans MT"/>
              </a:rPr>
              <a:t>Bistability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283565" y="445134"/>
            <a:ext cx="9969500" cy="731482"/>
          </a:xfrm>
          <a:prstGeom prst="rect">
            <a:avLst/>
          </a:prstGeom>
        </p:spPr>
        <p:txBody>
          <a:bodyPr vert="horz" wrap="square" lIns="0" tIns="5384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125" dirty="0"/>
              <a:t>Experiments show two stable states</a:t>
            </a:r>
            <a:endParaRPr spc="4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D539A12-E75C-4B9B-A54D-CEE151346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370" y="27992"/>
            <a:ext cx="5934075" cy="3682842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0A865F-B0D4-4CC0-8CD4-63766E101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1664" y="1295400"/>
            <a:ext cx="6460135" cy="1754326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Biochemical reaction inside the cells: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/>
              <a:t>Metabolism (</a:t>
            </a:r>
            <a:r>
              <a:rPr lang="en-US" dirty="0" err="1"/>
              <a:t>inputs&amp;otputs</a:t>
            </a:r>
            <a:r>
              <a:rPr lang="en-US" dirty="0"/>
              <a:t> = metabolites/fluxes)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/>
              <a:t>Signaling networks (input – extracellular </a:t>
            </a:r>
            <a:r>
              <a:rPr lang="en-US" dirty="0" err="1"/>
              <a:t>lignand</a:t>
            </a:r>
            <a:r>
              <a:rPr lang="en-US" dirty="0"/>
              <a:t>, output – rate of a cellular process or activity of protein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/>
              <a:t>Gene regulatory networks (input – concentration of transcription factors, output – gene expression rate)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0176A5FC-72B8-4277-BE0C-90494B804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47" y="3222884"/>
            <a:ext cx="3733800" cy="356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002F157-B8EC-4FED-A963-D24BE01DA71F}"/>
              </a:ext>
            </a:extLst>
          </p:cNvPr>
          <p:cNvSpPr txBox="1">
            <a:spLocks/>
          </p:cNvSpPr>
          <p:nvPr/>
        </p:nvSpPr>
        <p:spPr>
          <a:xfrm>
            <a:off x="4310743" y="3961848"/>
            <a:ext cx="7848600" cy="2667551"/>
          </a:xfrm>
          <a:prstGeom prst="rect">
            <a:avLst/>
          </a:prstGeom>
        </p:spPr>
        <p:txBody>
          <a:bodyPr wrap="square" lIns="0" tIns="0" rIns="0" bIns="0" rtlCol="0">
            <a:normAutofit/>
          </a:bodyPr>
          <a:lstStyle>
            <a:lvl1pPr marL="0">
              <a:defRPr sz="2400" b="1" i="0">
                <a:solidFill>
                  <a:srgbClr val="002F56"/>
                </a:solidFill>
                <a:latin typeface="Gill Sans MT"/>
                <a:ea typeface="+mn-ea"/>
                <a:cs typeface="Gill Sans MT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Regulation of protein level is often regulated on the level of transcription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Complexity of higher organisms in many ways associated with complexity of transcriptional networks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Transcriptional regulators often regulate genes encoding other transcriptional regulators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Transcriptional networks control most of biocomplexity</a:t>
            </a:r>
          </a:p>
          <a:p>
            <a:pPr>
              <a:buFont typeface="Arial" panose="020B0604020202020204" pitchFamily="34" charset="0"/>
              <a:buNone/>
              <a:defRPr/>
            </a:pP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50AB5D-BB86-427A-A707-67A4F0A65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47" y="193159"/>
            <a:ext cx="9969500" cy="677108"/>
          </a:xfrm>
        </p:spPr>
        <p:txBody>
          <a:bodyPr/>
          <a:lstStyle/>
          <a:p>
            <a:r>
              <a:rPr lang="en-US" dirty="0"/>
              <a:t>How cells make decisions?</a:t>
            </a:r>
          </a:p>
        </p:txBody>
      </p:sp>
    </p:spTree>
    <p:extLst>
      <p:ext uri="{BB962C8B-B14F-4D97-AF65-F5344CB8AC3E}">
        <p14:creationId xmlns:p14="http://schemas.microsoft.com/office/powerpoint/2010/main" val="23889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1106911" y="6477380"/>
            <a:ext cx="155575" cy="15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54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4532" y="2294872"/>
            <a:ext cx="4170916" cy="152396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053589" y="3653408"/>
            <a:ext cx="19424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(Gardner et al.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2000)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3608" y="4301826"/>
            <a:ext cx="2240280" cy="243425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8110728" y="4329684"/>
            <a:ext cx="3749040" cy="2456815"/>
            <a:chOff x="8110728" y="4329684"/>
            <a:chExt cx="3749040" cy="2456815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82000" y="4329684"/>
              <a:ext cx="3477767" cy="65684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82000" y="4942332"/>
              <a:ext cx="3477767" cy="43434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10728" y="5317234"/>
              <a:ext cx="3636264" cy="1469136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272028" y="4677155"/>
            <a:ext cx="3991355" cy="1831795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304596" y="1661616"/>
            <a:ext cx="46577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</a:tabLst>
            </a:pPr>
            <a:r>
              <a:rPr sz="2400" b="1" spc="-35" dirty="0">
                <a:solidFill>
                  <a:srgbClr val="002F56"/>
                </a:solidFill>
                <a:latin typeface="Gill Sans MT"/>
                <a:cs typeface="Gill Sans MT"/>
              </a:rPr>
              <a:t>Bistability</a:t>
            </a:r>
            <a:r>
              <a:rPr sz="2400" b="1" spc="-95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2400" b="1" dirty="0">
                <a:solidFill>
                  <a:srgbClr val="002F56"/>
                </a:solidFill>
                <a:latin typeface="Gill Sans MT"/>
                <a:cs typeface="Gill Sans MT"/>
              </a:rPr>
              <a:t>enables</a:t>
            </a:r>
            <a:r>
              <a:rPr sz="2400" b="1" spc="-80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2400" b="1" dirty="0">
                <a:solidFill>
                  <a:srgbClr val="002F56"/>
                </a:solidFill>
                <a:latin typeface="Gill Sans MT"/>
                <a:cs typeface="Gill Sans MT"/>
              </a:rPr>
              <a:t>cell</a:t>
            </a:r>
            <a:r>
              <a:rPr sz="2400" b="1" spc="-80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2400" b="1" spc="-100" dirty="0">
                <a:solidFill>
                  <a:srgbClr val="002F56"/>
                </a:solidFill>
                <a:latin typeface="Gill Sans MT"/>
                <a:cs typeface="Gill Sans MT"/>
              </a:rPr>
              <a:t>memory</a:t>
            </a:r>
            <a:endParaRPr sz="2400">
              <a:latin typeface="Gill Sans MT"/>
              <a:cs typeface="Gill Sans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615943" y="2543601"/>
            <a:ext cx="2001520" cy="1030605"/>
            <a:chOff x="5615943" y="2543601"/>
            <a:chExt cx="2001520" cy="1030605"/>
          </a:xfrm>
        </p:grpSpPr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15943" y="2543601"/>
              <a:ext cx="1729634" cy="103015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7331201" y="3044189"/>
              <a:ext cx="270510" cy="8255"/>
            </a:xfrm>
            <a:custGeom>
              <a:avLst/>
              <a:gdLst/>
              <a:ahLst/>
              <a:cxnLst/>
              <a:rect l="l" t="t" r="r" b="b"/>
              <a:pathLst>
                <a:path w="270509" h="8255">
                  <a:moveTo>
                    <a:pt x="0" y="8127"/>
                  </a:moveTo>
                  <a:lnTo>
                    <a:pt x="270001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/>
          <p:nvPr/>
        </p:nvSpPr>
        <p:spPr>
          <a:xfrm>
            <a:off x="6371082" y="2219705"/>
            <a:ext cx="184785" cy="238125"/>
          </a:xfrm>
          <a:custGeom>
            <a:avLst/>
            <a:gdLst/>
            <a:ahLst/>
            <a:cxnLst/>
            <a:rect l="l" t="t" r="r" b="b"/>
            <a:pathLst>
              <a:path w="184784" h="238125">
                <a:moveTo>
                  <a:pt x="88391" y="227965"/>
                </a:moveTo>
                <a:lnTo>
                  <a:pt x="88391" y="0"/>
                </a:lnTo>
              </a:path>
              <a:path w="184784" h="238125">
                <a:moveTo>
                  <a:pt x="0" y="237744"/>
                </a:moveTo>
                <a:lnTo>
                  <a:pt x="184276" y="237744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774816" y="1870709"/>
            <a:ext cx="1543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IPTG </a:t>
            </a:r>
            <a:r>
              <a:rPr sz="1800" b="1" spc="-10" dirty="0">
                <a:latin typeface="Times New Roman"/>
                <a:cs typeface="Times New Roman"/>
              </a:rPr>
              <a:t>(inducer)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680452" y="2083689"/>
            <a:ext cx="8470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Times New Roman"/>
                <a:cs typeface="Times New Roman"/>
              </a:rPr>
              <a:t>Visible reporter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600188" y="2804160"/>
            <a:ext cx="883919" cy="480059"/>
          </a:xfrm>
          <a:prstGeom prst="rect">
            <a:avLst/>
          </a:prstGeom>
          <a:solidFill>
            <a:srgbClr val="6FAC46"/>
          </a:solidFill>
          <a:ln w="12700">
            <a:solidFill>
              <a:srgbClr val="2E528F"/>
            </a:solidFill>
          </a:ln>
        </p:spPr>
        <p:txBody>
          <a:bodyPr vert="horz" wrap="square" lIns="0" tIns="5715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450"/>
              </a:spcBef>
            </a:pPr>
            <a:r>
              <a:rPr sz="2400" b="1" spc="-25" dirty="0">
                <a:latin typeface="Times New Roman"/>
                <a:cs typeface="Times New Roman"/>
              </a:rPr>
              <a:t>GFP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283578" y="3912870"/>
            <a:ext cx="141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aTC</a:t>
            </a:r>
            <a:r>
              <a:rPr sz="1800" b="1" spc="-10" dirty="0">
                <a:latin typeface="Times New Roman"/>
                <a:cs typeface="Times New Roman"/>
              </a:rPr>
              <a:t> (inducer)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381750" y="3644646"/>
            <a:ext cx="184785" cy="227965"/>
          </a:xfrm>
          <a:custGeom>
            <a:avLst/>
            <a:gdLst/>
            <a:ahLst/>
            <a:cxnLst/>
            <a:rect l="l" t="t" r="r" b="b"/>
            <a:pathLst>
              <a:path w="184784" h="227964">
                <a:moveTo>
                  <a:pt x="88391" y="227964"/>
                </a:moveTo>
                <a:lnTo>
                  <a:pt x="88391" y="0"/>
                </a:lnTo>
              </a:path>
              <a:path w="184784" h="227964">
                <a:moveTo>
                  <a:pt x="0" y="3047"/>
                </a:moveTo>
                <a:lnTo>
                  <a:pt x="184276" y="3047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733288" y="2878835"/>
            <a:ext cx="326390" cy="37084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17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50"/>
              </a:spcBef>
            </a:pPr>
            <a:r>
              <a:rPr sz="1800" dirty="0">
                <a:latin typeface="Calibri"/>
                <a:cs typeface="Calibri"/>
              </a:rPr>
              <a:t>u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902195" y="2866644"/>
            <a:ext cx="321945" cy="37084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111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5"/>
              </a:spcBef>
            </a:pPr>
            <a:r>
              <a:rPr sz="1800" dirty="0">
                <a:latin typeface="Calibri"/>
                <a:cs typeface="Calibri"/>
              </a:rPr>
              <a:t>v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27" name="object 2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977234" y="2105767"/>
            <a:ext cx="2276327" cy="1422726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283565" y="3972559"/>
            <a:ext cx="18307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z="2000" b="1" spc="-100" dirty="0">
                <a:solidFill>
                  <a:srgbClr val="002F56"/>
                </a:solidFill>
                <a:latin typeface="Gill Sans MT"/>
                <a:cs typeface="Gill Sans MT"/>
              </a:rPr>
              <a:t>Theory</a:t>
            </a:r>
            <a:r>
              <a:rPr sz="2000" b="1" spc="-35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2000" b="1" spc="55" dirty="0">
                <a:solidFill>
                  <a:srgbClr val="002F56"/>
                </a:solidFill>
                <a:latin typeface="Gill Sans MT"/>
                <a:cs typeface="Gill Sans MT"/>
              </a:rPr>
              <a:t>says:</a:t>
            </a:r>
            <a:endParaRPr sz="2000">
              <a:latin typeface="Gill Sans MT"/>
              <a:cs typeface="Gill Sans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738878" y="6464680"/>
            <a:ext cx="271462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Adriana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 Lucia-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Sanz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  <a:hlinkClick r:id="rId10"/>
              </a:rPr>
              <a:t>agarcia337@gatech.edu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316985" y="3986910"/>
            <a:ext cx="20529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</a:tabLst>
            </a:pPr>
            <a:r>
              <a:rPr sz="2000" b="1" spc="-200" dirty="0">
                <a:solidFill>
                  <a:srgbClr val="002F56"/>
                </a:solidFill>
                <a:latin typeface="Gill Sans MT"/>
                <a:cs typeface="Gill Sans MT"/>
              </a:rPr>
              <a:t>What</a:t>
            </a:r>
            <a:r>
              <a:rPr sz="2000" b="1" spc="-50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2000" b="1" spc="-60" dirty="0">
                <a:solidFill>
                  <a:srgbClr val="002F56"/>
                </a:solidFill>
                <a:latin typeface="Gill Sans MT"/>
                <a:cs typeface="Gill Sans MT"/>
              </a:rPr>
              <a:t>they</a:t>
            </a:r>
            <a:r>
              <a:rPr sz="2000" b="1" spc="-50" dirty="0">
                <a:solidFill>
                  <a:srgbClr val="002F56"/>
                </a:solidFill>
                <a:latin typeface="Gill Sans MT"/>
                <a:cs typeface="Gill Sans MT"/>
              </a:rPr>
              <a:t> </a:t>
            </a:r>
            <a:r>
              <a:rPr sz="2000" b="1" spc="-20" dirty="0">
                <a:solidFill>
                  <a:srgbClr val="002F56"/>
                </a:solidFill>
                <a:latin typeface="Gill Sans MT"/>
                <a:cs typeface="Gill Sans MT"/>
              </a:rPr>
              <a:t>see:</a:t>
            </a:r>
            <a:endParaRPr sz="2000">
              <a:latin typeface="Gill Sans MT"/>
              <a:cs typeface="Gill Sans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766442" y="4220420"/>
            <a:ext cx="4720590" cy="74104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562735">
              <a:lnSpc>
                <a:spcPct val="100000"/>
              </a:lnSpc>
              <a:spcBef>
                <a:spcPts val="665"/>
              </a:spcBef>
            </a:pPr>
            <a:r>
              <a:rPr sz="2000" b="1" dirty="0">
                <a:solidFill>
                  <a:srgbClr val="B3A269"/>
                </a:solidFill>
                <a:latin typeface="Gill Sans MT"/>
                <a:cs typeface="Gill Sans MT"/>
              </a:rPr>
              <a:t>1.</a:t>
            </a:r>
            <a:r>
              <a:rPr sz="2000" b="1" spc="-70" dirty="0">
                <a:solidFill>
                  <a:srgbClr val="B3A269"/>
                </a:solidFill>
                <a:latin typeface="Gill Sans MT"/>
                <a:cs typeface="Gill Sans MT"/>
              </a:rPr>
              <a:t> </a:t>
            </a:r>
            <a:r>
              <a:rPr sz="2000" b="1" spc="-75" dirty="0">
                <a:solidFill>
                  <a:srgbClr val="B3A269"/>
                </a:solidFill>
                <a:latin typeface="Gill Sans MT"/>
                <a:cs typeface="Gill Sans MT"/>
              </a:rPr>
              <a:t>High</a:t>
            </a:r>
            <a:r>
              <a:rPr sz="2000" b="1" spc="-65" dirty="0">
                <a:solidFill>
                  <a:srgbClr val="B3A269"/>
                </a:solidFill>
                <a:latin typeface="Gill Sans MT"/>
                <a:cs typeface="Gill Sans MT"/>
              </a:rPr>
              <a:t> </a:t>
            </a:r>
            <a:r>
              <a:rPr sz="2000" b="1" dirty="0">
                <a:solidFill>
                  <a:srgbClr val="B3A269"/>
                </a:solidFill>
                <a:latin typeface="Gill Sans MT"/>
                <a:cs typeface="Gill Sans MT"/>
              </a:rPr>
              <a:t>and</a:t>
            </a:r>
            <a:r>
              <a:rPr sz="2000" b="1" spc="-55" dirty="0">
                <a:solidFill>
                  <a:srgbClr val="B3A269"/>
                </a:solidFill>
                <a:latin typeface="Gill Sans MT"/>
                <a:cs typeface="Gill Sans MT"/>
              </a:rPr>
              <a:t> </a:t>
            </a:r>
            <a:r>
              <a:rPr sz="2000" b="1" spc="-50" dirty="0">
                <a:solidFill>
                  <a:srgbClr val="B3A269"/>
                </a:solidFill>
                <a:latin typeface="Gill Sans MT"/>
                <a:cs typeface="Gill Sans MT"/>
              </a:rPr>
              <a:t>low</a:t>
            </a:r>
            <a:r>
              <a:rPr sz="2000" b="1" spc="-60" dirty="0">
                <a:solidFill>
                  <a:srgbClr val="B3A269"/>
                </a:solidFill>
                <a:latin typeface="Gill Sans MT"/>
                <a:cs typeface="Gill Sans MT"/>
              </a:rPr>
              <a:t> </a:t>
            </a:r>
            <a:r>
              <a:rPr sz="2000" b="1" dirty="0">
                <a:solidFill>
                  <a:srgbClr val="B3A269"/>
                </a:solidFill>
                <a:latin typeface="Gill Sans MT"/>
                <a:cs typeface="Gill Sans MT"/>
              </a:rPr>
              <a:t>states</a:t>
            </a:r>
            <a:r>
              <a:rPr sz="2000" b="1" spc="-75" dirty="0">
                <a:solidFill>
                  <a:srgbClr val="B3A269"/>
                </a:solidFill>
                <a:latin typeface="Gill Sans MT"/>
                <a:cs typeface="Gill Sans MT"/>
              </a:rPr>
              <a:t> </a:t>
            </a:r>
            <a:r>
              <a:rPr sz="2000" b="1" spc="-20" dirty="0">
                <a:solidFill>
                  <a:srgbClr val="B3A269"/>
                </a:solidFill>
                <a:latin typeface="Gill Sans MT"/>
                <a:cs typeface="Gill Sans MT"/>
              </a:rPr>
              <a:t>exist</a:t>
            </a:r>
            <a:endParaRPr sz="20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800" b="1" spc="-10" dirty="0">
                <a:solidFill>
                  <a:srgbClr val="B3A269"/>
                </a:solidFill>
                <a:latin typeface="Gill Sans MT"/>
                <a:cs typeface="Gill Sans MT"/>
              </a:rPr>
              <a:t>Bistability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570721" y="3895470"/>
            <a:ext cx="3074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B3A269"/>
                </a:solidFill>
                <a:latin typeface="Gill Sans MT"/>
                <a:cs typeface="Gill Sans MT"/>
              </a:rPr>
              <a:t>2.</a:t>
            </a:r>
            <a:r>
              <a:rPr sz="1800" b="1" spc="-25" dirty="0">
                <a:solidFill>
                  <a:srgbClr val="B3A269"/>
                </a:solidFill>
                <a:latin typeface="Gill Sans MT"/>
                <a:cs typeface="Gill Sans MT"/>
              </a:rPr>
              <a:t> </a:t>
            </a:r>
            <a:r>
              <a:rPr sz="1800" b="1" spc="-30" dirty="0">
                <a:solidFill>
                  <a:srgbClr val="B3A269"/>
                </a:solidFill>
                <a:latin typeface="Gill Sans MT"/>
                <a:cs typeface="Gill Sans MT"/>
              </a:rPr>
              <a:t>Bistability</a:t>
            </a:r>
            <a:r>
              <a:rPr sz="1800" b="1" spc="-55" dirty="0">
                <a:solidFill>
                  <a:srgbClr val="B3A269"/>
                </a:solidFill>
                <a:latin typeface="Gill Sans MT"/>
                <a:cs typeface="Gill Sans MT"/>
              </a:rPr>
              <a:t> </a:t>
            </a:r>
            <a:r>
              <a:rPr sz="1800" b="1" dirty="0">
                <a:solidFill>
                  <a:srgbClr val="B3A269"/>
                </a:solidFill>
                <a:latin typeface="Gill Sans MT"/>
                <a:cs typeface="Gill Sans MT"/>
              </a:rPr>
              <a:t>enables</a:t>
            </a:r>
            <a:r>
              <a:rPr sz="1800" b="1" spc="-5" dirty="0">
                <a:solidFill>
                  <a:srgbClr val="B3A269"/>
                </a:solidFill>
                <a:latin typeface="Gill Sans MT"/>
                <a:cs typeface="Gill Sans MT"/>
              </a:rPr>
              <a:t> </a:t>
            </a:r>
            <a:r>
              <a:rPr sz="1800" b="1" spc="-75" dirty="0">
                <a:solidFill>
                  <a:srgbClr val="B3A269"/>
                </a:solidFill>
                <a:latin typeface="Gill Sans MT"/>
                <a:cs typeface="Gill Sans MT"/>
              </a:rPr>
              <a:t>memory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xfrm>
            <a:off x="263349" y="114739"/>
            <a:ext cx="11576202" cy="1408591"/>
          </a:xfrm>
          <a:prstGeom prst="rect">
            <a:avLst/>
          </a:prstGeom>
        </p:spPr>
        <p:txBody>
          <a:bodyPr vert="horz" wrap="square" lIns="0" tIns="5384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125" dirty="0"/>
              <a:t>Small molecules regulating TF can flip the switch</a:t>
            </a:r>
            <a:endParaRPr spc="4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84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35" dirty="0"/>
              <a:t>Summary</a:t>
            </a:r>
            <a:r>
              <a:rPr spc="155" dirty="0"/>
              <a:t> </a:t>
            </a:r>
            <a:r>
              <a:rPr spc="560" dirty="0">
                <a:latin typeface="Arial"/>
                <a:cs typeface="Arial"/>
              </a:rPr>
              <a:t>–</a:t>
            </a:r>
            <a:r>
              <a:rPr spc="-210" dirty="0">
                <a:latin typeface="Arial"/>
                <a:cs typeface="Arial"/>
              </a:rPr>
              <a:t> </a:t>
            </a:r>
            <a:r>
              <a:rPr spc="140" dirty="0"/>
              <a:t>basics</a:t>
            </a:r>
            <a:r>
              <a:rPr spc="75" dirty="0"/>
              <a:t> </a:t>
            </a:r>
            <a:r>
              <a:rPr spc="65" dirty="0"/>
              <a:t>in</a:t>
            </a:r>
            <a:r>
              <a:rPr spc="-95" dirty="0"/>
              <a:t> </a:t>
            </a:r>
            <a:r>
              <a:rPr spc="95" dirty="0"/>
              <a:t>gene</a:t>
            </a:r>
            <a:r>
              <a:rPr spc="20" dirty="0"/>
              <a:t> </a:t>
            </a:r>
            <a:r>
              <a:rPr spc="70" dirty="0"/>
              <a:t>regulation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16939" y="1884629"/>
            <a:ext cx="10424795" cy="3928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</a:tabLst>
            </a:pPr>
            <a:r>
              <a:rPr sz="2400" spc="-20" dirty="0">
                <a:solidFill>
                  <a:srgbClr val="002F56"/>
                </a:solidFill>
                <a:latin typeface="Trebuchet MS"/>
                <a:cs typeface="Trebuchet MS"/>
              </a:rPr>
              <a:t>Regulation</a:t>
            </a:r>
            <a:r>
              <a:rPr sz="2400" spc="-30" dirty="0">
                <a:solidFill>
                  <a:srgbClr val="002F56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002F56"/>
                </a:solidFill>
                <a:latin typeface="Trebuchet MS"/>
                <a:cs typeface="Trebuchet MS"/>
              </a:rPr>
              <a:t>of</a:t>
            </a:r>
            <a:r>
              <a:rPr sz="2400" spc="-45" dirty="0">
                <a:solidFill>
                  <a:srgbClr val="002F56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002F56"/>
                </a:solidFill>
                <a:latin typeface="Trebuchet MS"/>
                <a:cs typeface="Trebuchet MS"/>
              </a:rPr>
              <a:t>gene</a:t>
            </a:r>
            <a:r>
              <a:rPr sz="2400" spc="-20" dirty="0">
                <a:solidFill>
                  <a:srgbClr val="002F56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002F56"/>
                </a:solidFill>
                <a:latin typeface="Trebuchet MS"/>
                <a:cs typeface="Trebuchet MS"/>
              </a:rPr>
              <a:t>expression</a:t>
            </a:r>
            <a:r>
              <a:rPr sz="2400" spc="-30" dirty="0">
                <a:solidFill>
                  <a:srgbClr val="002F56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002F56"/>
                </a:solidFill>
                <a:latin typeface="Trebuchet MS"/>
                <a:cs typeface="Trebuchet MS"/>
              </a:rPr>
              <a:t>enables</a:t>
            </a:r>
            <a:r>
              <a:rPr sz="2400" spc="-50" dirty="0">
                <a:solidFill>
                  <a:srgbClr val="002F56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002F56"/>
                </a:solidFill>
                <a:latin typeface="Trebuchet MS"/>
                <a:cs typeface="Trebuchet MS"/>
              </a:rPr>
              <a:t>cells</a:t>
            </a:r>
            <a:r>
              <a:rPr sz="2400" spc="-35" dirty="0">
                <a:solidFill>
                  <a:srgbClr val="002F56"/>
                </a:solidFill>
                <a:latin typeface="Trebuchet MS"/>
                <a:cs typeface="Trebuchet MS"/>
              </a:rPr>
              <a:t> </a:t>
            </a:r>
            <a:r>
              <a:rPr sz="2400" spc="-45" dirty="0">
                <a:solidFill>
                  <a:srgbClr val="002F56"/>
                </a:solidFill>
                <a:latin typeface="Trebuchet MS"/>
                <a:cs typeface="Trebuchet MS"/>
              </a:rPr>
              <a:t>to </a:t>
            </a:r>
            <a:r>
              <a:rPr sz="2400" dirty="0">
                <a:solidFill>
                  <a:srgbClr val="002F56"/>
                </a:solidFill>
                <a:latin typeface="Trebuchet MS"/>
                <a:cs typeface="Trebuchet MS"/>
              </a:rPr>
              <a:t>respond</a:t>
            </a:r>
            <a:r>
              <a:rPr sz="2400" spc="-30" dirty="0">
                <a:solidFill>
                  <a:srgbClr val="002F56"/>
                </a:solidFill>
                <a:latin typeface="Trebuchet MS"/>
                <a:cs typeface="Trebuchet MS"/>
              </a:rPr>
              <a:t> </a:t>
            </a:r>
            <a:r>
              <a:rPr sz="2400" spc="-45" dirty="0">
                <a:solidFill>
                  <a:srgbClr val="002F56"/>
                </a:solidFill>
                <a:latin typeface="Trebuchet MS"/>
                <a:cs typeface="Trebuchet MS"/>
              </a:rPr>
              <a:t>to </a:t>
            </a:r>
            <a:r>
              <a:rPr sz="2400" spc="-70" dirty="0">
                <a:solidFill>
                  <a:srgbClr val="002F56"/>
                </a:solidFill>
                <a:latin typeface="Trebuchet MS"/>
                <a:cs typeface="Trebuchet MS"/>
              </a:rPr>
              <a:t>internal</a:t>
            </a:r>
            <a:r>
              <a:rPr sz="2400" spc="-30" dirty="0">
                <a:solidFill>
                  <a:srgbClr val="002F56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002F56"/>
                </a:solidFill>
                <a:latin typeface="Trebuchet MS"/>
                <a:cs typeface="Trebuchet MS"/>
              </a:rPr>
              <a:t>and</a:t>
            </a:r>
            <a:endParaRPr sz="2400">
              <a:latin typeface="Trebuchet MS"/>
              <a:cs typeface="Trebuchet MS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2400" spc="-75" dirty="0">
                <a:solidFill>
                  <a:srgbClr val="002F56"/>
                </a:solidFill>
                <a:latin typeface="Trebuchet MS"/>
                <a:cs typeface="Trebuchet MS"/>
              </a:rPr>
              <a:t>external</a:t>
            </a:r>
            <a:r>
              <a:rPr sz="2400" spc="-55" dirty="0">
                <a:solidFill>
                  <a:srgbClr val="002F56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002F56"/>
                </a:solidFill>
                <a:latin typeface="Trebuchet MS"/>
                <a:cs typeface="Trebuchet MS"/>
              </a:rPr>
              <a:t>stimuli.</a:t>
            </a:r>
            <a:endParaRPr sz="2400"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99085" algn="l"/>
              </a:tabLst>
            </a:pPr>
            <a:r>
              <a:rPr sz="2400" spc="-10" dirty="0">
                <a:solidFill>
                  <a:srgbClr val="002F56"/>
                </a:solidFill>
                <a:latin typeface="Trebuchet MS"/>
                <a:cs typeface="Trebuchet MS"/>
              </a:rPr>
              <a:t>Gene</a:t>
            </a:r>
            <a:r>
              <a:rPr sz="2400" spc="-125" dirty="0">
                <a:solidFill>
                  <a:srgbClr val="002F56"/>
                </a:solidFill>
                <a:latin typeface="Trebuchet MS"/>
                <a:cs typeface="Trebuchet MS"/>
              </a:rPr>
              <a:t> </a:t>
            </a:r>
            <a:r>
              <a:rPr sz="2400" spc="-35" dirty="0">
                <a:solidFill>
                  <a:srgbClr val="002F56"/>
                </a:solidFill>
                <a:latin typeface="Trebuchet MS"/>
                <a:cs typeface="Trebuchet MS"/>
              </a:rPr>
              <a:t>regulation</a:t>
            </a:r>
            <a:r>
              <a:rPr sz="2400" spc="-114" dirty="0">
                <a:solidFill>
                  <a:srgbClr val="002F56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002F56"/>
                </a:solidFill>
                <a:latin typeface="Trebuchet MS"/>
                <a:cs typeface="Trebuchet MS"/>
              </a:rPr>
              <a:t>is</a:t>
            </a:r>
            <a:r>
              <a:rPr sz="2400" spc="-130" dirty="0">
                <a:solidFill>
                  <a:srgbClr val="002F56"/>
                </a:solidFill>
                <a:latin typeface="Trebuchet MS"/>
                <a:cs typeface="Trebuchet MS"/>
              </a:rPr>
              <a:t> </a:t>
            </a:r>
            <a:r>
              <a:rPr sz="2400" spc="-35" dirty="0">
                <a:solidFill>
                  <a:srgbClr val="002F56"/>
                </a:solidFill>
                <a:latin typeface="Trebuchet MS"/>
                <a:cs typeface="Trebuchet MS"/>
              </a:rPr>
              <a:t>fundamentally</a:t>
            </a:r>
            <a:r>
              <a:rPr sz="2400" spc="-110" dirty="0">
                <a:solidFill>
                  <a:srgbClr val="002F56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002F56"/>
                </a:solidFill>
                <a:latin typeface="Trebuchet MS"/>
                <a:cs typeface="Trebuchet MS"/>
              </a:rPr>
              <a:t>nonlinear.</a:t>
            </a:r>
            <a:endParaRPr sz="2400"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99085" algn="l"/>
              </a:tabLst>
            </a:pPr>
            <a:r>
              <a:rPr sz="2400" spc="-20" dirty="0">
                <a:solidFill>
                  <a:srgbClr val="002F56"/>
                </a:solidFill>
                <a:latin typeface="Trebuchet MS"/>
                <a:cs typeface="Trebuchet MS"/>
              </a:rPr>
              <a:t>Nonlinear</a:t>
            </a:r>
            <a:r>
              <a:rPr sz="2400" spc="-120" dirty="0">
                <a:solidFill>
                  <a:srgbClr val="002F56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002F56"/>
                </a:solidFill>
                <a:latin typeface="Trebuchet MS"/>
                <a:cs typeface="Trebuchet MS"/>
              </a:rPr>
              <a:t>gene</a:t>
            </a:r>
            <a:r>
              <a:rPr sz="2400" spc="-95" dirty="0">
                <a:solidFill>
                  <a:srgbClr val="002F56"/>
                </a:solidFill>
                <a:latin typeface="Trebuchet MS"/>
                <a:cs typeface="Trebuchet MS"/>
              </a:rPr>
              <a:t> </a:t>
            </a:r>
            <a:r>
              <a:rPr sz="2400" spc="-35" dirty="0">
                <a:solidFill>
                  <a:srgbClr val="002F56"/>
                </a:solidFill>
                <a:latin typeface="Trebuchet MS"/>
                <a:cs typeface="Trebuchet MS"/>
              </a:rPr>
              <a:t>regulation</a:t>
            </a:r>
            <a:r>
              <a:rPr sz="2400" spc="-95" dirty="0">
                <a:solidFill>
                  <a:srgbClr val="002F56"/>
                </a:solidFill>
                <a:latin typeface="Trebuchet MS"/>
                <a:cs typeface="Trebuchet MS"/>
              </a:rPr>
              <a:t> </a:t>
            </a:r>
            <a:r>
              <a:rPr sz="2400" spc="80" dirty="0">
                <a:solidFill>
                  <a:srgbClr val="002F56"/>
                </a:solidFill>
                <a:latin typeface="Trebuchet MS"/>
                <a:cs typeface="Trebuchet MS"/>
              </a:rPr>
              <a:t>is</a:t>
            </a:r>
            <a:r>
              <a:rPr sz="2400" spc="-120" dirty="0">
                <a:solidFill>
                  <a:srgbClr val="002F56"/>
                </a:solidFill>
                <a:latin typeface="Trebuchet MS"/>
                <a:cs typeface="Trebuchet MS"/>
              </a:rPr>
              <a:t> </a:t>
            </a:r>
            <a:r>
              <a:rPr sz="2400" spc="-75" dirty="0">
                <a:solidFill>
                  <a:srgbClr val="002F56"/>
                </a:solidFill>
                <a:latin typeface="Trebuchet MS"/>
                <a:cs typeface="Trebuchet MS"/>
              </a:rPr>
              <a:t>the</a:t>
            </a:r>
            <a:r>
              <a:rPr sz="2400" spc="-105" dirty="0">
                <a:solidFill>
                  <a:srgbClr val="002F56"/>
                </a:solidFill>
                <a:latin typeface="Trebuchet MS"/>
                <a:cs typeface="Trebuchet MS"/>
              </a:rPr>
              <a:t> </a:t>
            </a:r>
            <a:r>
              <a:rPr sz="2400" spc="90" dirty="0">
                <a:solidFill>
                  <a:srgbClr val="002F56"/>
                </a:solidFill>
                <a:latin typeface="Trebuchet MS"/>
                <a:cs typeface="Trebuchet MS"/>
              </a:rPr>
              <a:t>basis</a:t>
            </a:r>
            <a:r>
              <a:rPr sz="2400" spc="-114" dirty="0">
                <a:solidFill>
                  <a:srgbClr val="002F56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002F56"/>
                </a:solidFill>
                <a:latin typeface="Trebuchet MS"/>
                <a:cs typeface="Trebuchet MS"/>
              </a:rPr>
              <a:t>for</a:t>
            </a:r>
            <a:r>
              <a:rPr sz="2400" spc="-80" dirty="0">
                <a:solidFill>
                  <a:srgbClr val="002F56"/>
                </a:solidFill>
                <a:latin typeface="Trebuchet MS"/>
                <a:cs typeface="Trebuchet MS"/>
              </a:rPr>
              <a:t> bistability,</a:t>
            </a:r>
            <a:r>
              <a:rPr sz="2400" spc="-95" dirty="0">
                <a:solidFill>
                  <a:srgbClr val="002F56"/>
                </a:solidFill>
                <a:latin typeface="Trebuchet MS"/>
                <a:cs typeface="Trebuchet MS"/>
              </a:rPr>
              <a:t> </a:t>
            </a:r>
            <a:r>
              <a:rPr sz="2400" spc="-225" dirty="0">
                <a:solidFill>
                  <a:srgbClr val="002F56"/>
                </a:solidFill>
                <a:latin typeface="Trebuchet MS"/>
                <a:cs typeface="Trebuchet MS"/>
              </a:rPr>
              <a:t>i.e.,</a:t>
            </a:r>
            <a:r>
              <a:rPr sz="2400" spc="-100" dirty="0">
                <a:solidFill>
                  <a:srgbClr val="002F56"/>
                </a:solidFill>
                <a:latin typeface="Trebuchet MS"/>
                <a:cs typeface="Trebuchet MS"/>
              </a:rPr>
              <a:t> </a:t>
            </a:r>
            <a:r>
              <a:rPr sz="2400" spc="-50" dirty="0">
                <a:solidFill>
                  <a:srgbClr val="002F56"/>
                </a:solidFill>
                <a:latin typeface="Trebuchet MS"/>
                <a:cs typeface="Trebuchet MS"/>
              </a:rPr>
              <a:t>in</a:t>
            </a:r>
            <a:r>
              <a:rPr sz="2400" spc="-114" dirty="0">
                <a:solidFill>
                  <a:srgbClr val="002F56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002F56"/>
                </a:solidFill>
                <a:latin typeface="Trebuchet MS"/>
                <a:cs typeface="Trebuchet MS"/>
              </a:rPr>
              <a:t>which</a:t>
            </a:r>
            <a:r>
              <a:rPr sz="2400" spc="-100" dirty="0">
                <a:solidFill>
                  <a:srgbClr val="002F56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002F56"/>
                </a:solidFill>
                <a:latin typeface="Trebuchet MS"/>
                <a:cs typeface="Trebuchet MS"/>
              </a:rPr>
              <a:t>vastly</a:t>
            </a:r>
            <a:endParaRPr sz="2400">
              <a:latin typeface="Trebuchet MS"/>
              <a:cs typeface="Trebuchet MS"/>
            </a:endParaRPr>
          </a:p>
          <a:p>
            <a:pPr marL="299085">
              <a:lnSpc>
                <a:spcPct val="100000"/>
              </a:lnSpc>
            </a:pPr>
            <a:r>
              <a:rPr sz="2400" spc="-65" dirty="0">
                <a:solidFill>
                  <a:srgbClr val="002F56"/>
                </a:solidFill>
                <a:latin typeface="Trebuchet MS"/>
                <a:cs typeface="Trebuchet MS"/>
              </a:rPr>
              <a:t>different</a:t>
            </a:r>
            <a:r>
              <a:rPr sz="2400" spc="-25" dirty="0">
                <a:solidFill>
                  <a:srgbClr val="002F56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002F56"/>
                </a:solidFill>
                <a:latin typeface="Trebuchet MS"/>
                <a:cs typeface="Trebuchet MS"/>
              </a:rPr>
              <a:t>outcomes can</a:t>
            </a:r>
            <a:r>
              <a:rPr sz="2400" spc="-45" dirty="0">
                <a:solidFill>
                  <a:srgbClr val="002F56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002F56"/>
                </a:solidFill>
                <a:latin typeface="Trebuchet MS"/>
                <a:cs typeface="Trebuchet MS"/>
              </a:rPr>
              <a:t>arise</a:t>
            </a:r>
            <a:r>
              <a:rPr sz="2400" spc="-60" dirty="0">
                <a:solidFill>
                  <a:srgbClr val="002F56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002F56"/>
                </a:solidFill>
                <a:latin typeface="Trebuchet MS"/>
                <a:cs typeface="Trebuchet MS"/>
              </a:rPr>
              <a:t>given</a:t>
            </a:r>
            <a:r>
              <a:rPr sz="2400" spc="-30" dirty="0">
                <a:solidFill>
                  <a:srgbClr val="002F56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002F56"/>
                </a:solidFill>
                <a:latin typeface="Trebuchet MS"/>
                <a:cs typeface="Trebuchet MS"/>
              </a:rPr>
              <a:t>small</a:t>
            </a:r>
            <a:r>
              <a:rPr sz="2400" spc="-35" dirty="0">
                <a:solidFill>
                  <a:srgbClr val="002F56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002F56"/>
                </a:solidFill>
                <a:latin typeface="Trebuchet MS"/>
                <a:cs typeface="Trebuchet MS"/>
              </a:rPr>
              <a:t>differences</a:t>
            </a:r>
            <a:r>
              <a:rPr sz="2400" spc="-15" dirty="0">
                <a:solidFill>
                  <a:srgbClr val="002F56"/>
                </a:solidFill>
                <a:latin typeface="Trebuchet MS"/>
                <a:cs typeface="Trebuchet MS"/>
              </a:rPr>
              <a:t> </a:t>
            </a:r>
            <a:r>
              <a:rPr sz="2400" spc="-50" dirty="0">
                <a:solidFill>
                  <a:srgbClr val="002F56"/>
                </a:solidFill>
                <a:latin typeface="Trebuchet MS"/>
                <a:cs typeface="Trebuchet MS"/>
              </a:rPr>
              <a:t>in </a:t>
            </a:r>
            <a:r>
              <a:rPr sz="2400" spc="-10" dirty="0">
                <a:solidFill>
                  <a:srgbClr val="002F56"/>
                </a:solidFill>
                <a:latin typeface="Trebuchet MS"/>
                <a:cs typeface="Trebuchet MS"/>
              </a:rPr>
              <a:t>input.</a:t>
            </a:r>
            <a:endParaRPr sz="2400">
              <a:latin typeface="Trebuchet MS"/>
              <a:cs typeface="Trebuchet MS"/>
            </a:endParaRPr>
          </a:p>
          <a:p>
            <a:pPr marL="299085" marR="5080" indent="-28702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002F56"/>
                </a:solidFill>
                <a:latin typeface="Trebuchet MS"/>
                <a:cs typeface="Trebuchet MS"/>
              </a:rPr>
              <a:t>Stimulus</a:t>
            </a:r>
            <a:r>
              <a:rPr sz="2400" spc="-40" dirty="0">
                <a:solidFill>
                  <a:srgbClr val="002F56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002F56"/>
                </a:solidFill>
                <a:latin typeface="Trebuchet MS"/>
                <a:cs typeface="Trebuchet MS"/>
              </a:rPr>
              <a:t>can</a:t>
            </a:r>
            <a:r>
              <a:rPr sz="2400" spc="-55" dirty="0">
                <a:solidFill>
                  <a:srgbClr val="002F56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002F56"/>
                </a:solidFill>
                <a:latin typeface="Trebuchet MS"/>
                <a:cs typeface="Trebuchet MS"/>
              </a:rPr>
              <a:t>induce</a:t>
            </a:r>
            <a:r>
              <a:rPr sz="2400" spc="-40" dirty="0">
                <a:solidFill>
                  <a:srgbClr val="002F56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002F56"/>
                </a:solidFill>
                <a:latin typeface="Trebuchet MS"/>
                <a:cs typeface="Trebuchet MS"/>
              </a:rPr>
              <a:t>a</a:t>
            </a:r>
            <a:r>
              <a:rPr sz="2400" spc="-55" dirty="0">
                <a:solidFill>
                  <a:srgbClr val="002F56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002F56"/>
                </a:solidFill>
                <a:latin typeface="Trebuchet MS"/>
                <a:cs typeface="Trebuchet MS"/>
              </a:rPr>
              <a:t>change</a:t>
            </a:r>
            <a:r>
              <a:rPr sz="2400" spc="-40" dirty="0">
                <a:solidFill>
                  <a:srgbClr val="002F56"/>
                </a:solidFill>
                <a:latin typeface="Trebuchet MS"/>
                <a:cs typeface="Trebuchet MS"/>
              </a:rPr>
              <a:t> </a:t>
            </a:r>
            <a:r>
              <a:rPr sz="2400" spc="-35" dirty="0">
                <a:solidFill>
                  <a:srgbClr val="002F56"/>
                </a:solidFill>
                <a:latin typeface="Trebuchet MS"/>
                <a:cs typeface="Trebuchet MS"/>
              </a:rPr>
              <a:t>in </a:t>
            </a:r>
            <a:r>
              <a:rPr sz="2400" dirty="0">
                <a:solidFill>
                  <a:srgbClr val="002F56"/>
                </a:solidFill>
                <a:latin typeface="Trebuchet MS"/>
                <a:cs typeface="Trebuchet MS"/>
              </a:rPr>
              <a:t>gene</a:t>
            </a:r>
            <a:r>
              <a:rPr sz="2400" spc="-40" dirty="0">
                <a:solidFill>
                  <a:srgbClr val="002F56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002F56"/>
                </a:solidFill>
                <a:latin typeface="Trebuchet MS"/>
                <a:cs typeface="Trebuchet MS"/>
              </a:rPr>
              <a:t>expression</a:t>
            </a:r>
            <a:r>
              <a:rPr sz="2400" spc="-35" dirty="0">
                <a:solidFill>
                  <a:srgbClr val="002F56"/>
                </a:solidFill>
                <a:latin typeface="Trebuchet MS"/>
                <a:cs typeface="Trebuchet MS"/>
              </a:rPr>
              <a:t> </a:t>
            </a:r>
            <a:r>
              <a:rPr sz="2400" spc="-80" dirty="0">
                <a:solidFill>
                  <a:srgbClr val="002F56"/>
                </a:solidFill>
                <a:latin typeface="Trebuchet MS"/>
                <a:cs typeface="Trebuchet MS"/>
              </a:rPr>
              <a:t>that</a:t>
            </a:r>
            <a:r>
              <a:rPr sz="2400" spc="-35" dirty="0">
                <a:solidFill>
                  <a:srgbClr val="002F56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002F56"/>
                </a:solidFill>
                <a:latin typeface="Trebuchet MS"/>
                <a:cs typeface="Trebuchet MS"/>
              </a:rPr>
              <a:t>is</a:t>
            </a:r>
            <a:r>
              <a:rPr sz="2400" spc="-50" dirty="0">
                <a:solidFill>
                  <a:srgbClr val="002F56"/>
                </a:solidFill>
                <a:latin typeface="Trebuchet MS"/>
                <a:cs typeface="Trebuchet MS"/>
              </a:rPr>
              <a:t> </a:t>
            </a:r>
            <a:r>
              <a:rPr sz="2400" spc="-65" dirty="0">
                <a:solidFill>
                  <a:srgbClr val="002F56"/>
                </a:solidFill>
                <a:latin typeface="Trebuchet MS"/>
                <a:cs typeface="Trebuchet MS"/>
              </a:rPr>
              <a:t>retained</a:t>
            </a:r>
            <a:r>
              <a:rPr sz="2400" spc="-60" dirty="0">
                <a:solidFill>
                  <a:srgbClr val="002F56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002F56"/>
                </a:solidFill>
                <a:latin typeface="Trebuchet MS"/>
                <a:cs typeface="Trebuchet MS"/>
              </a:rPr>
              <a:t>over</a:t>
            </a:r>
            <a:r>
              <a:rPr sz="2400" spc="-30" dirty="0">
                <a:solidFill>
                  <a:srgbClr val="002F56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002F56"/>
                </a:solidFill>
                <a:latin typeface="Trebuchet MS"/>
                <a:cs typeface="Trebuchet MS"/>
              </a:rPr>
              <a:t>time </a:t>
            </a:r>
            <a:r>
              <a:rPr sz="2400" spc="-10" dirty="0">
                <a:solidFill>
                  <a:srgbClr val="002F56"/>
                </a:solidFill>
                <a:latin typeface="Trebuchet MS"/>
                <a:cs typeface="Trebuchet MS"/>
              </a:rPr>
              <a:t>(memory).</a:t>
            </a:r>
            <a:endParaRPr sz="2400"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99085" algn="l"/>
              </a:tabLst>
            </a:pPr>
            <a:r>
              <a:rPr sz="2400" spc="50" dirty="0">
                <a:solidFill>
                  <a:srgbClr val="002F56"/>
                </a:solidFill>
                <a:latin typeface="Trebuchet MS"/>
                <a:cs typeface="Trebuchet MS"/>
              </a:rPr>
              <a:t>Memory</a:t>
            </a:r>
            <a:r>
              <a:rPr sz="2400" spc="-114" dirty="0">
                <a:solidFill>
                  <a:srgbClr val="002F56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002F56"/>
                </a:solidFill>
                <a:latin typeface="Trebuchet MS"/>
                <a:cs typeface="Trebuchet MS"/>
              </a:rPr>
              <a:t>and</a:t>
            </a:r>
            <a:r>
              <a:rPr sz="2400" spc="-114" dirty="0">
                <a:solidFill>
                  <a:srgbClr val="002F56"/>
                </a:solidFill>
                <a:latin typeface="Trebuchet MS"/>
                <a:cs typeface="Trebuchet MS"/>
              </a:rPr>
              <a:t> </a:t>
            </a:r>
            <a:r>
              <a:rPr sz="2400" spc="-50" dirty="0">
                <a:solidFill>
                  <a:srgbClr val="002F56"/>
                </a:solidFill>
                <a:latin typeface="Trebuchet MS"/>
                <a:cs typeface="Trebuchet MS"/>
              </a:rPr>
              <a:t>bistability</a:t>
            </a:r>
            <a:r>
              <a:rPr sz="2400" spc="-95" dirty="0">
                <a:solidFill>
                  <a:srgbClr val="002F56"/>
                </a:solidFill>
                <a:latin typeface="Trebuchet MS"/>
                <a:cs typeface="Trebuchet MS"/>
              </a:rPr>
              <a:t> </a:t>
            </a:r>
            <a:r>
              <a:rPr sz="2400" spc="-50" dirty="0">
                <a:solidFill>
                  <a:srgbClr val="002F56"/>
                </a:solidFill>
                <a:latin typeface="Trebuchet MS"/>
                <a:cs typeface="Trebuchet MS"/>
              </a:rPr>
              <a:t>in</a:t>
            </a:r>
            <a:r>
              <a:rPr sz="2400" spc="-120" dirty="0">
                <a:solidFill>
                  <a:srgbClr val="002F56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002F56"/>
                </a:solidFill>
                <a:latin typeface="Trebuchet MS"/>
                <a:cs typeface="Trebuchet MS"/>
              </a:rPr>
              <a:t>cells</a:t>
            </a:r>
            <a:r>
              <a:rPr sz="2400" spc="-100" dirty="0">
                <a:solidFill>
                  <a:srgbClr val="002F56"/>
                </a:solidFill>
                <a:latin typeface="Trebuchet MS"/>
                <a:cs typeface="Trebuchet MS"/>
              </a:rPr>
              <a:t> </a:t>
            </a:r>
            <a:r>
              <a:rPr sz="2400" spc="80" dirty="0">
                <a:solidFill>
                  <a:srgbClr val="002F56"/>
                </a:solidFill>
                <a:latin typeface="Trebuchet MS"/>
                <a:cs typeface="Trebuchet MS"/>
              </a:rPr>
              <a:t>is</a:t>
            </a:r>
            <a:r>
              <a:rPr sz="2400" spc="-120" dirty="0">
                <a:solidFill>
                  <a:srgbClr val="002F56"/>
                </a:solidFill>
                <a:latin typeface="Trebuchet MS"/>
                <a:cs typeface="Trebuchet MS"/>
              </a:rPr>
              <a:t> </a:t>
            </a:r>
            <a:r>
              <a:rPr sz="2400" spc="-75" dirty="0">
                <a:solidFill>
                  <a:srgbClr val="002F56"/>
                </a:solidFill>
                <a:latin typeface="Trebuchet MS"/>
                <a:cs typeface="Trebuchet MS"/>
              </a:rPr>
              <a:t>the</a:t>
            </a:r>
            <a:r>
              <a:rPr sz="2400" spc="-105" dirty="0">
                <a:solidFill>
                  <a:srgbClr val="002F56"/>
                </a:solidFill>
                <a:latin typeface="Trebuchet MS"/>
                <a:cs typeface="Trebuchet MS"/>
              </a:rPr>
              <a:t> </a:t>
            </a:r>
            <a:r>
              <a:rPr sz="2400" spc="90" dirty="0">
                <a:solidFill>
                  <a:srgbClr val="002F56"/>
                </a:solidFill>
                <a:latin typeface="Trebuchet MS"/>
                <a:cs typeface="Trebuchet MS"/>
              </a:rPr>
              <a:t>basis</a:t>
            </a:r>
            <a:r>
              <a:rPr sz="2400" spc="-120" dirty="0">
                <a:solidFill>
                  <a:srgbClr val="002F56"/>
                </a:solidFill>
                <a:latin typeface="Trebuchet MS"/>
                <a:cs typeface="Trebuchet MS"/>
              </a:rPr>
              <a:t> </a:t>
            </a:r>
            <a:r>
              <a:rPr sz="2400" spc="-35" dirty="0">
                <a:solidFill>
                  <a:srgbClr val="002F56"/>
                </a:solidFill>
                <a:latin typeface="Trebuchet MS"/>
                <a:cs typeface="Trebuchet MS"/>
              </a:rPr>
              <a:t>for</a:t>
            </a:r>
            <a:r>
              <a:rPr sz="2400" spc="-100" dirty="0">
                <a:solidFill>
                  <a:srgbClr val="002F56"/>
                </a:solidFill>
                <a:latin typeface="Trebuchet MS"/>
                <a:cs typeface="Trebuchet MS"/>
              </a:rPr>
              <a:t> </a:t>
            </a:r>
            <a:r>
              <a:rPr sz="2400" spc="-60" dirty="0">
                <a:solidFill>
                  <a:srgbClr val="002F56"/>
                </a:solidFill>
                <a:latin typeface="Trebuchet MS"/>
                <a:cs typeface="Trebuchet MS"/>
              </a:rPr>
              <a:t>differentiation</a:t>
            </a:r>
            <a:r>
              <a:rPr sz="2400" spc="-85" dirty="0">
                <a:solidFill>
                  <a:srgbClr val="002F56"/>
                </a:solidFill>
                <a:latin typeface="Trebuchet MS"/>
                <a:cs typeface="Trebuchet MS"/>
              </a:rPr>
              <a:t> </a:t>
            </a:r>
            <a:r>
              <a:rPr sz="2400" spc="-35" dirty="0">
                <a:solidFill>
                  <a:srgbClr val="002F56"/>
                </a:solidFill>
                <a:latin typeface="Trebuchet MS"/>
                <a:cs typeface="Trebuchet MS"/>
              </a:rPr>
              <a:t>in</a:t>
            </a:r>
            <a:r>
              <a:rPr sz="2400" spc="-100" dirty="0">
                <a:solidFill>
                  <a:srgbClr val="002F56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002F56"/>
                </a:solidFill>
                <a:latin typeface="Trebuchet MS"/>
                <a:cs typeface="Trebuchet MS"/>
              </a:rPr>
              <a:t>single-</a:t>
            </a:r>
            <a:r>
              <a:rPr sz="2400" spc="-105" dirty="0">
                <a:solidFill>
                  <a:srgbClr val="002F56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002F56"/>
                </a:solidFill>
                <a:latin typeface="Trebuchet MS"/>
                <a:cs typeface="Trebuchet MS"/>
              </a:rPr>
              <a:t>and</a:t>
            </a:r>
            <a:endParaRPr sz="2400">
              <a:latin typeface="Trebuchet MS"/>
              <a:cs typeface="Trebuchet MS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2400" spc="-95" dirty="0">
                <a:solidFill>
                  <a:srgbClr val="002F56"/>
                </a:solidFill>
                <a:latin typeface="Trebuchet MS"/>
                <a:cs typeface="Trebuchet MS"/>
              </a:rPr>
              <a:t>multi-</a:t>
            </a:r>
            <a:r>
              <a:rPr sz="2400" spc="-50" dirty="0">
                <a:solidFill>
                  <a:srgbClr val="002F56"/>
                </a:solidFill>
                <a:latin typeface="Trebuchet MS"/>
                <a:cs typeface="Trebuchet MS"/>
              </a:rPr>
              <a:t>cellular</a:t>
            </a:r>
            <a:r>
              <a:rPr sz="2400" spc="-60" dirty="0">
                <a:solidFill>
                  <a:srgbClr val="002F56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002F56"/>
                </a:solidFill>
                <a:latin typeface="Trebuchet MS"/>
                <a:cs typeface="Trebuchet MS"/>
              </a:rPr>
              <a:t>organisms.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6270" y="1866392"/>
            <a:ext cx="10714990" cy="3961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002F56"/>
                </a:solidFill>
                <a:latin typeface="Calibri"/>
                <a:cs typeface="Calibri"/>
              </a:rPr>
              <a:t>Basics</a:t>
            </a:r>
            <a:r>
              <a:rPr sz="3200" b="1" spc="-85" dirty="0">
                <a:solidFill>
                  <a:srgbClr val="002F56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02F56"/>
                </a:solidFill>
                <a:latin typeface="Calibri"/>
                <a:cs typeface="Calibri"/>
              </a:rPr>
              <a:t>in</a:t>
            </a:r>
            <a:r>
              <a:rPr sz="3200" b="1" spc="-60" dirty="0">
                <a:solidFill>
                  <a:srgbClr val="002F56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02F56"/>
                </a:solidFill>
                <a:latin typeface="Calibri"/>
                <a:cs typeface="Calibri"/>
              </a:rPr>
              <a:t>gene</a:t>
            </a:r>
            <a:r>
              <a:rPr sz="3200" b="1" spc="-80" dirty="0">
                <a:solidFill>
                  <a:srgbClr val="002F56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02F56"/>
                </a:solidFill>
                <a:latin typeface="Calibri"/>
                <a:cs typeface="Calibri"/>
              </a:rPr>
              <a:t>expression</a:t>
            </a:r>
            <a:r>
              <a:rPr sz="3200" b="1" spc="-85" dirty="0">
                <a:solidFill>
                  <a:srgbClr val="002F56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02F56"/>
                </a:solidFill>
                <a:latin typeface="Calibri"/>
                <a:cs typeface="Calibri"/>
              </a:rPr>
              <a:t>and</a:t>
            </a:r>
            <a:r>
              <a:rPr sz="3200" b="1" spc="-85" dirty="0">
                <a:solidFill>
                  <a:srgbClr val="002F56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002F56"/>
                </a:solidFill>
                <a:latin typeface="Calibri"/>
                <a:cs typeface="Calibri"/>
              </a:rPr>
              <a:t>regulation</a:t>
            </a:r>
            <a:endParaRPr sz="3200" dirty="0">
              <a:latin typeface="Calibri"/>
              <a:cs typeface="Calibri"/>
            </a:endParaRPr>
          </a:p>
          <a:p>
            <a:pPr marL="812165" indent="-342265">
              <a:lnSpc>
                <a:spcPct val="100000"/>
              </a:lnSpc>
              <a:spcBef>
                <a:spcPts val="2105"/>
              </a:spcBef>
              <a:buFont typeface="Arial"/>
              <a:buChar char="•"/>
              <a:tabLst>
                <a:tab pos="812165" algn="l"/>
                <a:tab pos="5894070" algn="l"/>
              </a:tabLst>
            </a:pPr>
            <a:r>
              <a:rPr sz="2400" spc="-20" dirty="0">
                <a:solidFill>
                  <a:srgbClr val="002F56"/>
                </a:solidFill>
                <a:latin typeface="Trebuchet MS"/>
                <a:cs typeface="Trebuchet MS"/>
              </a:rPr>
              <a:t>Principal</a:t>
            </a:r>
            <a:r>
              <a:rPr sz="2400" spc="-125" dirty="0">
                <a:solidFill>
                  <a:srgbClr val="002F56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002F56"/>
                </a:solidFill>
                <a:latin typeface="Trebuchet MS"/>
                <a:cs typeface="Trebuchet MS"/>
              </a:rPr>
              <a:t>players</a:t>
            </a:r>
            <a:r>
              <a:rPr sz="2400" spc="-130" dirty="0">
                <a:solidFill>
                  <a:srgbClr val="002F56"/>
                </a:solidFill>
                <a:latin typeface="Trebuchet MS"/>
                <a:cs typeface="Trebuchet MS"/>
              </a:rPr>
              <a:t> </a:t>
            </a:r>
            <a:r>
              <a:rPr sz="2400" spc="-50" dirty="0">
                <a:solidFill>
                  <a:srgbClr val="002F56"/>
                </a:solidFill>
                <a:latin typeface="Trebuchet MS"/>
                <a:cs typeface="Trebuchet MS"/>
              </a:rPr>
              <a:t>in</a:t>
            </a:r>
            <a:r>
              <a:rPr sz="2400" spc="-125" dirty="0">
                <a:solidFill>
                  <a:srgbClr val="002F56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002F56"/>
                </a:solidFill>
                <a:latin typeface="Trebuchet MS"/>
                <a:cs typeface="Trebuchet MS"/>
              </a:rPr>
              <a:t>gene</a:t>
            </a:r>
            <a:r>
              <a:rPr sz="2400" spc="-95" dirty="0">
                <a:solidFill>
                  <a:srgbClr val="002F56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002F56"/>
                </a:solidFill>
                <a:latin typeface="Trebuchet MS"/>
                <a:cs typeface="Trebuchet MS"/>
              </a:rPr>
              <a:t>expression:</a:t>
            </a:r>
            <a:r>
              <a:rPr sz="2400" dirty="0">
                <a:solidFill>
                  <a:srgbClr val="002F56"/>
                </a:solidFill>
                <a:latin typeface="Trebuchet MS"/>
                <a:cs typeface="Trebuchet MS"/>
              </a:rPr>
              <a:t>	</a:t>
            </a:r>
            <a:r>
              <a:rPr sz="2400" spc="-60" dirty="0">
                <a:solidFill>
                  <a:srgbClr val="002F56"/>
                </a:solidFill>
                <a:latin typeface="Trebuchet MS"/>
                <a:cs typeface="Trebuchet MS"/>
              </a:rPr>
              <a:t>transcription,</a:t>
            </a:r>
            <a:r>
              <a:rPr sz="2400" spc="-75" dirty="0">
                <a:solidFill>
                  <a:srgbClr val="002F56"/>
                </a:solidFill>
                <a:latin typeface="Trebuchet MS"/>
                <a:cs typeface="Trebuchet MS"/>
              </a:rPr>
              <a:t> </a:t>
            </a:r>
            <a:r>
              <a:rPr sz="2400" spc="-65" dirty="0">
                <a:solidFill>
                  <a:srgbClr val="002F56"/>
                </a:solidFill>
                <a:latin typeface="Trebuchet MS"/>
                <a:cs typeface="Trebuchet MS"/>
              </a:rPr>
              <a:t>translation,</a:t>
            </a:r>
            <a:r>
              <a:rPr sz="2400" spc="-70" dirty="0">
                <a:solidFill>
                  <a:srgbClr val="002F56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002F56"/>
                </a:solidFill>
                <a:latin typeface="Trebuchet MS"/>
                <a:cs typeface="Trebuchet MS"/>
              </a:rPr>
              <a:t>regulation</a:t>
            </a:r>
            <a:endParaRPr sz="2400" dirty="0">
              <a:latin typeface="Trebuchet MS"/>
              <a:cs typeface="Trebuchet MS"/>
            </a:endParaRPr>
          </a:p>
          <a:p>
            <a:pPr marL="812165" indent="-342265">
              <a:lnSpc>
                <a:spcPct val="100000"/>
              </a:lnSpc>
              <a:buFont typeface="Arial"/>
              <a:buChar char="•"/>
              <a:tabLst>
                <a:tab pos="812165" algn="l"/>
              </a:tabLst>
            </a:pPr>
            <a:r>
              <a:rPr sz="2400" spc="-20" dirty="0">
                <a:solidFill>
                  <a:srgbClr val="002F56"/>
                </a:solidFill>
                <a:latin typeface="Trebuchet MS"/>
                <a:cs typeface="Trebuchet MS"/>
              </a:rPr>
              <a:t>Activation</a:t>
            </a:r>
            <a:r>
              <a:rPr sz="2400" spc="-50" dirty="0">
                <a:solidFill>
                  <a:srgbClr val="002F56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002F56"/>
                </a:solidFill>
                <a:latin typeface="Trebuchet MS"/>
                <a:cs typeface="Trebuchet MS"/>
              </a:rPr>
              <a:t>and</a:t>
            </a:r>
            <a:r>
              <a:rPr sz="2400" spc="-80" dirty="0">
                <a:solidFill>
                  <a:srgbClr val="002F56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002F56"/>
                </a:solidFill>
                <a:latin typeface="Trebuchet MS"/>
                <a:cs typeface="Trebuchet MS"/>
              </a:rPr>
              <a:t>repression</a:t>
            </a:r>
            <a:r>
              <a:rPr sz="2400" spc="-45" dirty="0">
                <a:solidFill>
                  <a:srgbClr val="002F56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002F56"/>
                </a:solidFill>
                <a:latin typeface="Trebuchet MS"/>
                <a:cs typeface="Trebuchet MS"/>
              </a:rPr>
              <a:t>of</a:t>
            </a:r>
            <a:r>
              <a:rPr sz="2400" spc="-65" dirty="0">
                <a:solidFill>
                  <a:srgbClr val="002F56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002F56"/>
                </a:solidFill>
                <a:latin typeface="Trebuchet MS"/>
                <a:cs typeface="Trebuchet MS"/>
              </a:rPr>
              <a:t>gene</a:t>
            </a:r>
            <a:r>
              <a:rPr sz="2400" spc="-60" dirty="0">
                <a:solidFill>
                  <a:srgbClr val="002F56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002F56"/>
                </a:solidFill>
                <a:latin typeface="Trebuchet MS"/>
                <a:cs typeface="Trebuchet MS"/>
              </a:rPr>
              <a:t>expression</a:t>
            </a:r>
            <a:r>
              <a:rPr lang="en-US" sz="2400" spc="-10" dirty="0">
                <a:solidFill>
                  <a:srgbClr val="002F56"/>
                </a:solidFill>
                <a:latin typeface="Trebuchet MS"/>
                <a:cs typeface="Trebuchet MS"/>
              </a:rPr>
              <a:t>: Lac operon example</a:t>
            </a:r>
            <a:endParaRPr sz="2400" dirty="0">
              <a:latin typeface="Trebuchet MS"/>
              <a:cs typeface="Trebuchet MS"/>
            </a:endParaRPr>
          </a:p>
          <a:p>
            <a:pPr marL="812165" indent="-342265">
              <a:lnSpc>
                <a:spcPct val="100000"/>
              </a:lnSpc>
              <a:buFont typeface="Arial"/>
              <a:buChar char="•"/>
              <a:tabLst>
                <a:tab pos="812165" algn="l"/>
              </a:tabLst>
            </a:pPr>
            <a:r>
              <a:rPr lang="en-US" sz="2400" spc="-10" dirty="0">
                <a:solidFill>
                  <a:srgbClr val="002F56"/>
                </a:solidFill>
                <a:latin typeface="Trebuchet MS"/>
                <a:cs typeface="Trebuchet MS"/>
              </a:rPr>
              <a:t>Modeling gene regulation - cooperativity</a:t>
            </a:r>
            <a:endParaRPr sz="2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1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3200" b="1" dirty="0">
                <a:solidFill>
                  <a:srgbClr val="002F56"/>
                </a:solidFill>
                <a:latin typeface="Calibri"/>
                <a:cs typeface="Calibri"/>
              </a:rPr>
              <a:t>Feedbacks</a:t>
            </a:r>
            <a:r>
              <a:rPr sz="3200" b="1" spc="-75" dirty="0">
                <a:solidFill>
                  <a:srgbClr val="002F56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02F56"/>
                </a:solidFill>
                <a:latin typeface="Calibri"/>
                <a:cs typeface="Calibri"/>
              </a:rPr>
              <a:t>and</a:t>
            </a:r>
            <a:r>
              <a:rPr sz="3200" b="1" spc="-70" dirty="0">
                <a:solidFill>
                  <a:srgbClr val="002F56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002F56"/>
                </a:solidFill>
                <a:latin typeface="Calibri"/>
                <a:cs typeface="Calibri"/>
              </a:rPr>
              <a:t>bistability</a:t>
            </a:r>
            <a:endParaRPr sz="3200" dirty="0">
              <a:latin typeface="Calibri"/>
              <a:cs typeface="Calibri"/>
            </a:endParaRPr>
          </a:p>
          <a:p>
            <a:pPr marL="742950" indent="-342900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742950" algn="l"/>
              </a:tabLst>
            </a:pPr>
            <a:r>
              <a:rPr sz="2400" dirty="0">
                <a:solidFill>
                  <a:srgbClr val="002F56"/>
                </a:solidFill>
                <a:latin typeface="Trebuchet MS"/>
                <a:cs typeface="Trebuchet MS"/>
              </a:rPr>
              <a:t>Positive</a:t>
            </a:r>
            <a:r>
              <a:rPr sz="2400" spc="-85" dirty="0">
                <a:solidFill>
                  <a:srgbClr val="002F56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002F56"/>
                </a:solidFill>
                <a:latin typeface="Trebuchet MS"/>
                <a:cs typeface="Trebuchet MS"/>
              </a:rPr>
              <a:t>and</a:t>
            </a:r>
            <a:r>
              <a:rPr sz="2400" spc="-95" dirty="0">
                <a:solidFill>
                  <a:srgbClr val="002F56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002F56"/>
                </a:solidFill>
                <a:latin typeface="Trebuchet MS"/>
                <a:cs typeface="Trebuchet MS"/>
              </a:rPr>
              <a:t>negative</a:t>
            </a:r>
            <a:r>
              <a:rPr sz="2400" spc="-80" dirty="0">
                <a:solidFill>
                  <a:srgbClr val="002F56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002F56"/>
                </a:solidFill>
                <a:latin typeface="Trebuchet MS"/>
                <a:cs typeface="Trebuchet MS"/>
              </a:rPr>
              <a:t>feedbacks</a:t>
            </a:r>
            <a:endParaRPr sz="2400" dirty="0">
              <a:latin typeface="Trebuchet MS"/>
              <a:cs typeface="Trebuchet MS"/>
            </a:endParaRPr>
          </a:p>
          <a:p>
            <a:pPr marL="742950" indent="-342900">
              <a:lnSpc>
                <a:spcPct val="100000"/>
              </a:lnSpc>
              <a:buFont typeface="Arial"/>
              <a:buChar char="•"/>
              <a:tabLst>
                <a:tab pos="742950" algn="l"/>
              </a:tabLst>
            </a:pPr>
            <a:r>
              <a:rPr sz="2400" spc="-10" dirty="0">
                <a:solidFill>
                  <a:srgbClr val="002F56"/>
                </a:solidFill>
                <a:latin typeface="Trebuchet MS"/>
                <a:cs typeface="Trebuchet MS"/>
              </a:rPr>
              <a:t>Bistability</a:t>
            </a:r>
            <a:endParaRPr sz="2400" dirty="0">
              <a:latin typeface="Trebuchet MS"/>
              <a:cs typeface="Trebuchet MS"/>
            </a:endParaRPr>
          </a:p>
          <a:p>
            <a:pPr marL="74295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742950" algn="l"/>
              </a:tabLst>
            </a:pPr>
            <a:r>
              <a:rPr lang="en-US" sz="2400" spc="50" dirty="0">
                <a:solidFill>
                  <a:srgbClr val="002F56"/>
                </a:solidFill>
                <a:latin typeface="Trebuchet MS"/>
                <a:cs typeface="Trebuchet MS"/>
              </a:rPr>
              <a:t>Engineering a biostable circuit</a:t>
            </a:r>
            <a:r>
              <a:rPr sz="2400" spc="-40" dirty="0">
                <a:solidFill>
                  <a:srgbClr val="002F56"/>
                </a:solidFill>
                <a:latin typeface="Trebuchet MS"/>
                <a:cs typeface="Trebuchet MS"/>
              </a:rPr>
              <a:t>:</a:t>
            </a:r>
            <a:r>
              <a:rPr sz="2400" spc="-110" dirty="0">
                <a:solidFill>
                  <a:srgbClr val="002F56"/>
                </a:solidFill>
                <a:latin typeface="Trebuchet MS"/>
                <a:cs typeface="Trebuchet MS"/>
              </a:rPr>
              <a:t> </a:t>
            </a:r>
            <a:r>
              <a:rPr sz="2400" i="1" u="sng" spc="125" dirty="0">
                <a:solidFill>
                  <a:srgbClr val="002F56"/>
                </a:solidFill>
                <a:uFill>
                  <a:solidFill>
                    <a:srgbClr val="002F56"/>
                  </a:solidFill>
                </a:uFill>
                <a:latin typeface="Gill Sans MT"/>
                <a:cs typeface="Gill Sans MT"/>
              </a:rPr>
              <a:t>Gardner</a:t>
            </a:r>
            <a:r>
              <a:rPr sz="2400" i="1" u="sng" spc="-70" dirty="0">
                <a:solidFill>
                  <a:srgbClr val="002F56"/>
                </a:solidFill>
                <a:uFill>
                  <a:solidFill>
                    <a:srgbClr val="002F56"/>
                  </a:solidFill>
                </a:uFill>
                <a:latin typeface="Gill Sans MT"/>
                <a:cs typeface="Gill Sans MT"/>
              </a:rPr>
              <a:t> </a:t>
            </a:r>
            <a:r>
              <a:rPr sz="2400" i="1" u="sng" spc="140" dirty="0">
                <a:solidFill>
                  <a:srgbClr val="002F56"/>
                </a:solidFill>
                <a:uFill>
                  <a:solidFill>
                    <a:srgbClr val="002F56"/>
                  </a:solidFill>
                </a:uFill>
                <a:latin typeface="Gill Sans MT"/>
                <a:cs typeface="Gill Sans MT"/>
              </a:rPr>
              <a:t>et</a:t>
            </a:r>
            <a:r>
              <a:rPr sz="2400" i="1" u="sng" spc="-70" dirty="0">
                <a:solidFill>
                  <a:srgbClr val="002F56"/>
                </a:solidFill>
                <a:uFill>
                  <a:solidFill>
                    <a:srgbClr val="002F56"/>
                  </a:solidFill>
                </a:uFill>
                <a:latin typeface="Gill Sans MT"/>
                <a:cs typeface="Gill Sans MT"/>
              </a:rPr>
              <a:t> </a:t>
            </a:r>
            <a:r>
              <a:rPr sz="2400" i="1" u="sng" spc="130" dirty="0">
                <a:solidFill>
                  <a:srgbClr val="002F56"/>
                </a:solidFill>
                <a:uFill>
                  <a:solidFill>
                    <a:srgbClr val="002F56"/>
                  </a:solidFill>
                </a:uFill>
                <a:latin typeface="Gill Sans MT"/>
                <a:cs typeface="Gill Sans MT"/>
              </a:rPr>
              <a:t>al</a:t>
            </a:r>
            <a:r>
              <a:rPr sz="2400" i="1" u="sng" spc="-80" dirty="0">
                <a:solidFill>
                  <a:srgbClr val="002F56"/>
                </a:solidFill>
                <a:uFill>
                  <a:solidFill>
                    <a:srgbClr val="002F56"/>
                  </a:solidFill>
                </a:uFill>
                <a:latin typeface="Gill Sans MT"/>
                <a:cs typeface="Gill Sans MT"/>
              </a:rPr>
              <a:t> </a:t>
            </a:r>
            <a:r>
              <a:rPr sz="2400" i="1" u="sng" spc="60" dirty="0">
                <a:solidFill>
                  <a:srgbClr val="002F56"/>
                </a:solidFill>
                <a:uFill>
                  <a:solidFill>
                    <a:srgbClr val="002F56"/>
                  </a:solidFill>
                </a:uFill>
                <a:latin typeface="Gill Sans MT"/>
                <a:cs typeface="Gill Sans MT"/>
              </a:rPr>
              <a:t>2000.</a:t>
            </a:r>
            <a:endParaRPr sz="2400" dirty="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Outline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565" y="445134"/>
            <a:ext cx="9969500" cy="731482"/>
          </a:xfrm>
          <a:prstGeom prst="rect">
            <a:avLst/>
          </a:prstGeom>
        </p:spPr>
        <p:txBody>
          <a:bodyPr vert="horz" wrap="square" lIns="0" tIns="5384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65" dirty="0"/>
              <a:t>Basics</a:t>
            </a:r>
            <a:r>
              <a:rPr spc="45" dirty="0"/>
              <a:t> </a:t>
            </a:r>
            <a:r>
              <a:rPr lang="en-US" spc="65" dirty="0"/>
              <a:t>processes and players</a:t>
            </a:r>
            <a:endParaRPr spc="140" dirty="0"/>
          </a:p>
        </p:txBody>
      </p:sp>
      <p:sp>
        <p:nvSpPr>
          <p:cNvPr id="6" name="object 6"/>
          <p:cNvSpPr txBox="1"/>
          <p:nvPr/>
        </p:nvSpPr>
        <p:spPr>
          <a:xfrm>
            <a:off x="4331589" y="3680841"/>
            <a:ext cx="1518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solidFill>
                  <a:srgbClr val="002F56"/>
                </a:solidFill>
                <a:latin typeface="Palatino Linotype"/>
                <a:cs typeface="Palatino Linotype"/>
              </a:rPr>
              <a:t>Transcription</a:t>
            </a:r>
            <a:endParaRPr sz="1800">
              <a:latin typeface="Palatino Linotype"/>
              <a:cs typeface="Palatino Linotype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355" y="1862672"/>
            <a:ext cx="5048130" cy="1734684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693781" y="3687521"/>
            <a:ext cx="930910" cy="161925"/>
          </a:xfrm>
          <a:custGeom>
            <a:avLst/>
            <a:gdLst/>
            <a:ahLst/>
            <a:cxnLst/>
            <a:rect l="l" t="t" r="r" b="b"/>
            <a:pathLst>
              <a:path w="930910" h="161925">
                <a:moveTo>
                  <a:pt x="62089" y="0"/>
                </a:moveTo>
                <a:lnTo>
                  <a:pt x="0" y="0"/>
                </a:lnTo>
                <a:lnTo>
                  <a:pt x="0" y="159119"/>
                </a:lnTo>
                <a:lnTo>
                  <a:pt x="32793" y="159119"/>
                </a:lnTo>
                <a:lnTo>
                  <a:pt x="32793" y="103056"/>
                </a:lnTo>
                <a:lnTo>
                  <a:pt x="61542" y="103056"/>
                </a:lnTo>
                <a:lnTo>
                  <a:pt x="105857" y="89548"/>
                </a:lnTo>
                <a:lnTo>
                  <a:pt x="116178" y="76499"/>
                </a:lnTo>
                <a:lnTo>
                  <a:pt x="32793" y="76499"/>
                </a:lnTo>
                <a:lnTo>
                  <a:pt x="32793" y="26556"/>
                </a:lnTo>
                <a:lnTo>
                  <a:pt x="115264" y="26556"/>
                </a:lnTo>
                <a:lnTo>
                  <a:pt x="114558" y="25179"/>
                </a:lnTo>
                <a:lnTo>
                  <a:pt x="78925" y="1639"/>
                </a:lnTo>
                <a:lnTo>
                  <a:pt x="70775" y="409"/>
                </a:lnTo>
                <a:lnTo>
                  <a:pt x="62089" y="0"/>
                </a:lnTo>
                <a:close/>
              </a:path>
              <a:path w="930910" h="161925">
                <a:moveTo>
                  <a:pt x="115264" y="26556"/>
                </a:moveTo>
                <a:lnTo>
                  <a:pt x="62854" y="26556"/>
                </a:lnTo>
                <a:lnTo>
                  <a:pt x="70943" y="26687"/>
                </a:lnTo>
                <a:lnTo>
                  <a:pt x="77283" y="29179"/>
                </a:lnTo>
                <a:lnTo>
                  <a:pt x="86465" y="38796"/>
                </a:lnTo>
                <a:lnTo>
                  <a:pt x="88761" y="45091"/>
                </a:lnTo>
                <a:lnTo>
                  <a:pt x="88761" y="60456"/>
                </a:lnTo>
                <a:lnTo>
                  <a:pt x="86487" y="66292"/>
                </a:lnTo>
                <a:lnTo>
                  <a:pt x="77370" y="74445"/>
                </a:lnTo>
                <a:lnTo>
                  <a:pt x="70746" y="76499"/>
                </a:lnTo>
                <a:lnTo>
                  <a:pt x="116178" y="76499"/>
                </a:lnTo>
                <a:lnTo>
                  <a:pt x="117879" y="73579"/>
                </a:lnTo>
                <a:lnTo>
                  <a:pt x="120882" y="63745"/>
                </a:lnTo>
                <a:lnTo>
                  <a:pt x="121882" y="52675"/>
                </a:lnTo>
                <a:lnTo>
                  <a:pt x="121407" y="45091"/>
                </a:lnTo>
                <a:lnTo>
                  <a:pt x="120049" y="38091"/>
                </a:lnTo>
                <a:lnTo>
                  <a:pt x="117759" y="31424"/>
                </a:lnTo>
                <a:lnTo>
                  <a:pt x="115264" y="26556"/>
                </a:lnTo>
                <a:close/>
              </a:path>
              <a:path w="930910" h="161925">
                <a:moveTo>
                  <a:pt x="172231" y="40872"/>
                </a:moveTo>
                <a:lnTo>
                  <a:pt x="142389" y="40872"/>
                </a:lnTo>
                <a:lnTo>
                  <a:pt x="142389" y="159119"/>
                </a:lnTo>
                <a:lnTo>
                  <a:pt x="173980" y="159119"/>
                </a:lnTo>
                <a:lnTo>
                  <a:pt x="173980" y="81745"/>
                </a:lnTo>
                <a:lnTo>
                  <a:pt x="177539" y="76438"/>
                </a:lnTo>
                <a:lnTo>
                  <a:pt x="182641" y="72647"/>
                </a:lnTo>
                <a:lnTo>
                  <a:pt x="189288" y="70373"/>
                </a:lnTo>
                <a:lnTo>
                  <a:pt x="197482" y="69614"/>
                </a:lnTo>
                <a:lnTo>
                  <a:pt x="208863" y="69614"/>
                </a:lnTo>
                <a:lnTo>
                  <a:pt x="209074" y="54970"/>
                </a:lnTo>
                <a:lnTo>
                  <a:pt x="173106" y="54970"/>
                </a:lnTo>
                <a:lnTo>
                  <a:pt x="172231" y="40872"/>
                </a:lnTo>
                <a:close/>
              </a:path>
              <a:path w="930910" h="161925">
                <a:moveTo>
                  <a:pt x="208863" y="69614"/>
                </a:moveTo>
                <a:lnTo>
                  <a:pt x="200762" y="69614"/>
                </a:lnTo>
                <a:lnTo>
                  <a:pt x="204544" y="69898"/>
                </a:lnTo>
                <a:lnTo>
                  <a:pt x="208851" y="70489"/>
                </a:lnTo>
                <a:lnTo>
                  <a:pt x="208863" y="69614"/>
                </a:lnTo>
                <a:close/>
              </a:path>
              <a:path w="930910" h="161925">
                <a:moveTo>
                  <a:pt x="202948" y="38687"/>
                </a:moveTo>
                <a:lnTo>
                  <a:pt x="199450" y="38687"/>
                </a:lnTo>
                <a:lnTo>
                  <a:pt x="191485" y="39703"/>
                </a:lnTo>
                <a:lnTo>
                  <a:pt x="184441" y="42755"/>
                </a:lnTo>
                <a:lnTo>
                  <a:pt x="178317" y="47843"/>
                </a:lnTo>
                <a:lnTo>
                  <a:pt x="173106" y="54970"/>
                </a:lnTo>
                <a:lnTo>
                  <a:pt x="209074" y="54970"/>
                </a:lnTo>
                <a:lnTo>
                  <a:pt x="209288" y="40107"/>
                </a:lnTo>
                <a:lnTo>
                  <a:pt x="206227" y="39146"/>
                </a:lnTo>
                <a:lnTo>
                  <a:pt x="202948" y="38687"/>
                </a:lnTo>
                <a:close/>
              </a:path>
              <a:path w="930910" h="161925">
                <a:moveTo>
                  <a:pt x="270984" y="38687"/>
                </a:moveTo>
                <a:lnTo>
                  <a:pt x="230161" y="55325"/>
                </a:lnTo>
                <a:lnTo>
                  <a:pt x="215129" y="98837"/>
                </a:lnTo>
                <a:lnTo>
                  <a:pt x="215188" y="101198"/>
                </a:lnTo>
                <a:lnTo>
                  <a:pt x="230363" y="144912"/>
                </a:lnTo>
                <a:lnTo>
                  <a:pt x="271202" y="161305"/>
                </a:lnTo>
                <a:lnTo>
                  <a:pt x="283341" y="160276"/>
                </a:lnTo>
                <a:lnTo>
                  <a:pt x="318598" y="135978"/>
                </a:lnTo>
                <a:lnTo>
                  <a:pt x="318670" y="135841"/>
                </a:lnTo>
                <a:lnTo>
                  <a:pt x="263332" y="135841"/>
                </a:lnTo>
                <a:lnTo>
                  <a:pt x="257276" y="132869"/>
                </a:lnTo>
                <a:lnTo>
                  <a:pt x="246720" y="101198"/>
                </a:lnTo>
                <a:lnTo>
                  <a:pt x="247111" y="92289"/>
                </a:lnTo>
                <a:lnTo>
                  <a:pt x="263244" y="64150"/>
                </a:lnTo>
                <a:lnTo>
                  <a:pt x="318339" y="64150"/>
                </a:lnTo>
                <a:lnTo>
                  <a:pt x="316787" y="61301"/>
                </a:lnTo>
                <a:lnTo>
                  <a:pt x="310052" y="53331"/>
                </a:lnTo>
                <a:lnTo>
                  <a:pt x="301940" y="46921"/>
                </a:lnTo>
                <a:lnTo>
                  <a:pt x="292723" y="42345"/>
                </a:lnTo>
                <a:lnTo>
                  <a:pt x="282404" y="39601"/>
                </a:lnTo>
                <a:lnTo>
                  <a:pt x="270984" y="38687"/>
                </a:lnTo>
                <a:close/>
              </a:path>
              <a:path w="930910" h="161925">
                <a:moveTo>
                  <a:pt x="318339" y="64150"/>
                </a:moveTo>
                <a:lnTo>
                  <a:pt x="278767" y="64150"/>
                </a:lnTo>
                <a:lnTo>
                  <a:pt x="284823" y="67166"/>
                </a:lnTo>
                <a:lnTo>
                  <a:pt x="289129" y="73221"/>
                </a:lnTo>
                <a:lnTo>
                  <a:pt x="291945" y="78228"/>
                </a:lnTo>
                <a:lnTo>
                  <a:pt x="293961" y="84168"/>
                </a:lnTo>
                <a:lnTo>
                  <a:pt x="295174" y="91039"/>
                </a:lnTo>
                <a:lnTo>
                  <a:pt x="295579" y="98837"/>
                </a:lnTo>
                <a:lnTo>
                  <a:pt x="295174" y="107866"/>
                </a:lnTo>
                <a:lnTo>
                  <a:pt x="278854" y="135841"/>
                </a:lnTo>
                <a:lnTo>
                  <a:pt x="318670" y="135841"/>
                </a:lnTo>
                <a:lnTo>
                  <a:pt x="323369" y="125711"/>
                </a:lnTo>
                <a:lnTo>
                  <a:pt x="326219" y="114128"/>
                </a:lnTo>
                <a:lnTo>
                  <a:pt x="327170" y="101198"/>
                </a:lnTo>
                <a:lnTo>
                  <a:pt x="326951" y="93111"/>
                </a:lnTo>
                <a:lnTo>
                  <a:pt x="325233" y="81193"/>
                </a:lnTo>
                <a:lnTo>
                  <a:pt x="321846" y="70590"/>
                </a:lnTo>
                <a:lnTo>
                  <a:pt x="318339" y="64150"/>
                </a:lnTo>
                <a:close/>
              </a:path>
              <a:path w="930910" h="161925">
                <a:moveTo>
                  <a:pt x="376295" y="40872"/>
                </a:moveTo>
                <a:lnTo>
                  <a:pt x="346671" y="40872"/>
                </a:lnTo>
                <a:lnTo>
                  <a:pt x="346671" y="159119"/>
                </a:lnTo>
                <a:lnTo>
                  <a:pt x="378262" y="159119"/>
                </a:lnTo>
                <a:lnTo>
                  <a:pt x="378262" y="75516"/>
                </a:lnTo>
                <a:lnTo>
                  <a:pt x="382263" y="68084"/>
                </a:lnTo>
                <a:lnTo>
                  <a:pt x="388756" y="64369"/>
                </a:lnTo>
                <a:lnTo>
                  <a:pt x="513946" y="64369"/>
                </a:lnTo>
                <a:lnTo>
                  <a:pt x="513858" y="63912"/>
                </a:lnTo>
                <a:lnTo>
                  <a:pt x="511121" y="56719"/>
                </a:lnTo>
                <a:lnTo>
                  <a:pt x="442647" y="56719"/>
                </a:lnTo>
                <a:lnTo>
                  <a:pt x="440931" y="54096"/>
                </a:lnTo>
                <a:lnTo>
                  <a:pt x="377279" y="54096"/>
                </a:lnTo>
                <a:lnTo>
                  <a:pt x="376295" y="40872"/>
                </a:lnTo>
                <a:close/>
              </a:path>
              <a:path w="930910" h="161925">
                <a:moveTo>
                  <a:pt x="457207" y="64369"/>
                </a:moveTo>
                <a:lnTo>
                  <a:pt x="404191" y="64369"/>
                </a:lnTo>
                <a:lnTo>
                  <a:pt x="408782" y="65899"/>
                </a:lnTo>
                <a:lnTo>
                  <a:pt x="414182" y="72019"/>
                </a:lnTo>
                <a:lnTo>
                  <a:pt x="415538" y="76958"/>
                </a:lnTo>
                <a:lnTo>
                  <a:pt x="415538" y="159119"/>
                </a:lnTo>
                <a:lnTo>
                  <a:pt x="447129" y="159119"/>
                </a:lnTo>
                <a:lnTo>
                  <a:pt x="447020" y="77920"/>
                </a:lnTo>
                <a:lnTo>
                  <a:pt x="450649" y="68871"/>
                </a:lnTo>
                <a:lnTo>
                  <a:pt x="457207" y="64369"/>
                </a:lnTo>
                <a:close/>
              </a:path>
              <a:path w="930910" h="161925">
                <a:moveTo>
                  <a:pt x="513946" y="64369"/>
                </a:moveTo>
                <a:lnTo>
                  <a:pt x="473320" y="64369"/>
                </a:lnTo>
                <a:lnTo>
                  <a:pt x="477955" y="65899"/>
                </a:lnTo>
                <a:lnTo>
                  <a:pt x="483202" y="72106"/>
                </a:lnTo>
                <a:lnTo>
                  <a:pt x="484502" y="76958"/>
                </a:lnTo>
                <a:lnTo>
                  <a:pt x="484513" y="159119"/>
                </a:lnTo>
                <a:lnTo>
                  <a:pt x="516214" y="159119"/>
                </a:lnTo>
                <a:lnTo>
                  <a:pt x="516214" y="83603"/>
                </a:lnTo>
                <a:lnTo>
                  <a:pt x="515624" y="73050"/>
                </a:lnTo>
                <a:lnTo>
                  <a:pt x="513946" y="64369"/>
                </a:lnTo>
                <a:close/>
              </a:path>
              <a:path w="930910" h="161925">
                <a:moveTo>
                  <a:pt x="478173" y="38687"/>
                </a:moveTo>
                <a:lnTo>
                  <a:pt x="467298" y="39814"/>
                </a:lnTo>
                <a:lnTo>
                  <a:pt x="457754" y="43195"/>
                </a:lnTo>
                <a:lnTo>
                  <a:pt x="449538" y="48830"/>
                </a:lnTo>
                <a:lnTo>
                  <a:pt x="442647" y="56719"/>
                </a:lnTo>
                <a:lnTo>
                  <a:pt x="511121" y="56719"/>
                </a:lnTo>
                <a:lnTo>
                  <a:pt x="478173" y="38687"/>
                </a:lnTo>
                <a:close/>
              </a:path>
              <a:path w="930910" h="161925">
                <a:moveTo>
                  <a:pt x="411275" y="38687"/>
                </a:moveTo>
                <a:lnTo>
                  <a:pt x="401108" y="39650"/>
                </a:lnTo>
                <a:lnTo>
                  <a:pt x="392055" y="42539"/>
                </a:lnTo>
                <a:lnTo>
                  <a:pt x="384112" y="47354"/>
                </a:lnTo>
                <a:lnTo>
                  <a:pt x="377279" y="54096"/>
                </a:lnTo>
                <a:lnTo>
                  <a:pt x="440931" y="54096"/>
                </a:lnTo>
                <a:lnTo>
                  <a:pt x="437487" y="48830"/>
                </a:lnTo>
                <a:lnTo>
                  <a:pt x="430535" y="43195"/>
                </a:lnTo>
                <a:lnTo>
                  <a:pt x="421796" y="39814"/>
                </a:lnTo>
                <a:lnTo>
                  <a:pt x="411275" y="38687"/>
                </a:lnTo>
                <a:close/>
              </a:path>
              <a:path w="930910" h="161925">
                <a:moveTo>
                  <a:pt x="591399" y="38687"/>
                </a:moveTo>
                <a:lnTo>
                  <a:pt x="550576" y="55325"/>
                </a:lnTo>
                <a:lnTo>
                  <a:pt x="535544" y="98837"/>
                </a:lnTo>
                <a:lnTo>
                  <a:pt x="535603" y="101198"/>
                </a:lnTo>
                <a:lnTo>
                  <a:pt x="550778" y="144912"/>
                </a:lnTo>
                <a:lnTo>
                  <a:pt x="591617" y="161305"/>
                </a:lnTo>
                <a:lnTo>
                  <a:pt x="603756" y="160276"/>
                </a:lnTo>
                <a:lnTo>
                  <a:pt x="639013" y="135978"/>
                </a:lnTo>
                <a:lnTo>
                  <a:pt x="639085" y="135841"/>
                </a:lnTo>
                <a:lnTo>
                  <a:pt x="583747" y="135841"/>
                </a:lnTo>
                <a:lnTo>
                  <a:pt x="577691" y="132869"/>
                </a:lnTo>
                <a:lnTo>
                  <a:pt x="567135" y="101198"/>
                </a:lnTo>
                <a:lnTo>
                  <a:pt x="567526" y="92289"/>
                </a:lnTo>
                <a:lnTo>
                  <a:pt x="583659" y="64150"/>
                </a:lnTo>
                <a:lnTo>
                  <a:pt x="638754" y="64150"/>
                </a:lnTo>
                <a:lnTo>
                  <a:pt x="637202" y="61301"/>
                </a:lnTo>
                <a:lnTo>
                  <a:pt x="630467" y="53331"/>
                </a:lnTo>
                <a:lnTo>
                  <a:pt x="622346" y="46921"/>
                </a:lnTo>
                <a:lnTo>
                  <a:pt x="613130" y="42345"/>
                </a:lnTo>
                <a:lnTo>
                  <a:pt x="602816" y="39601"/>
                </a:lnTo>
                <a:lnTo>
                  <a:pt x="591399" y="38687"/>
                </a:lnTo>
                <a:close/>
              </a:path>
              <a:path w="930910" h="161925">
                <a:moveTo>
                  <a:pt x="638754" y="64150"/>
                </a:moveTo>
                <a:lnTo>
                  <a:pt x="599182" y="64150"/>
                </a:lnTo>
                <a:lnTo>
                  <a:pt x="605238" y="67166"/>
                </a:lnTo>
                <a:lnTo>
                  <a:pt x="609544" y="73221"/>
                </a:lnTo>
                <a:lnTo>
                  <a:pt x="612360" y="78228"/>
                </a:lnTo>
                <a:lnTo>
                  <a:pt x="614376" y="84168"/>
                </a:lnTo>
                <a:lnTo>
                  <a:pt x="615589" y="91039"/>
                </a:lnTo>
                <a:lnTo>
                  <a:pt x="615994" y="98837"/>
                </a:lnTo>
                <a:lnTo>
                  <a:pt x="615589" y="107866"/>
                </a:lnTo>
                <a:lnTo>
                  <a:pt x="599269" y="135841"/>
                </a:lnTo>
                <a:lnTo>
                  <a:pt x="639085" y="135841"/>
                </a:lnTo>
                <a:lnTo>
                  <a:pt x="643784" y="125711"/>
                </a:lnTo>
                <a:lnTo>
                  <a:pt x="646634" y="114128"/>
                </a:lnTo>
                <a:lnTo>
                  <a:pt x="647585" y="101198"/>
                </a:lnTo>
                <a:lnTo>
                  <a:pt x="647366" y="93111"/>
                </a:lnTo>
                <a:lnTo>
                  <a:pt x="645648" y="81193"/>
                </a:lnTo>
                <a:lnTo>
                  <a:pt x="642261" y="70590"/>
                </a:lnTo>
                <a:lnTo>
                  <a:pt x="638754" y="64150"/>
                </a:lnTo>
                <a:close/>
              </a:path>
              <a:path w="930910" h="161925">
                <a:moveTo>
                  <a:pt x="704952" y="64041"/>
                </a:moveTo>
                <a:lnTo>
                  <a:pt x="673251" y="64041"/>
                </a:lnTo>
                <a:lnTo>
                  <a:pt x="673251" y="127754"/>
                </a:lnTo>
                <a:lnTo>
                  <a:pt x="675625" y="142430"/>
                </a:lnTo>
                <a:lnTo>
                  <a:pt x="682078" y="152914"/>
                </a:lnTo>
                <a:lnTo>
                  <a:pt x="692589" y="159207"/>
                </a:lnTo>
                <a:lnTo>
                  <a:pt x="707138" y="161305"/>
                </a:lnTo>
                <a:lnTo>
                  <a:pt x="713697" y="161305"/>
                </a:lnTo>
                <a:lnTo>
                  <a:pt x="720037" y="160343"/>
                </a:lnTo>
                <a:lnTo>
                  <a:pt x="726377" y="158463"/>
                </a:lnTo>
                <a:lnTo>
                  <a:pt x="726377" y="135295"/>
                </a:lnTo>
                <a:lnTo>
                  <a:pt x="712385" y="135295"/>
                </a:lnTo>
                <a:lnTo>
                  <a:pt x="709106" y="134333"/>
                </a:lnTo>
                <a:lnTo>
                  <a:pt x="707357" y="132453"/>
                </a:lnTo>
                <a:lnTo>
                  <a:pt x="705826" y="130552"/>
                </a:lnTo>
                <a:lnTo>
                  <a:pt x="705044" y="127754"/>
                </a:lnTo>
                <a:lnTo>
                  <a:pt x="704952" y="64041"/>
                </a:lnTo>
                <a:close/>
              </a:path>
              <a:path w="930910" h="161925">
                <a:moveTo>
                  <a:pt x="726377" y="134530"/>
                </a:moveTo>
                <a:lnTo>
                  <a:pt x="723535" y="135033"/>
                </a:lnTo>
                <a:lnTo>
                  <a:pt x="720474" y="135295"/>
                </a:lnTo>
                <a:lnTo>
                  <a:pt x="726377" y="135295"/>
                </a:lnTo>
                <a:lnTo>
                  <a:pt x="726377" y="134530"/>
                </a:lnTo>
                <a:close/>
              </a:path>
              <a:path w="930910" h="161925">
                <a:moveTo>
                  <a:pt x="725065" y="40872"/>
                </a:moveTo>
                <a:lnTo>
                  <a:pt x="655980" y="40872"/>
                </a:lnTo>
                <a:lnTo>
                  <a:pt x="655980" y="64041"/>
                </a:lnTo>
                <a:lnTo>
                  <a:pt x="725065" y="64041"/>
                </a:lnTo>
                <a:lnTo>
                  <a:pt x="725065" y="40872"/>
                </a:lnTo>
                <a:close/>
              </a:path>
              <a:path w="930910" h="161925">
                <a:moveTo>
                  <a:pt x="704952" y="11802"/>
                </a:moveTo>
                <a:lnTo>
                  <a:pt x="673251" y="11802"/>
                </a:lnTo>
                <a:lnTo>
                  <a:pt x="673251" y="40872"/>
                </a:lnTo>
                <a:lnTo>
                  <a:pt x="704952" y="40872"/>
                </a:lnTo>
                <a:lnTo>
                  <a:pt x="704952" y="11802"/>
                </a:lnTo>
                <a:close/>
              </a:path>
              <a:path w="930910" h="161925">
                <a:moveTo>
                  <a:pt x="793494" y="38687"/>
                </a:moveTo>
                <a:lnTo>
                  <a:pt x="753541" y="55484"/>
                </a:lnTo>
                <a:lnTo>
                  <a:pt x="738815" y="91097"/>
                </a:lnTo>
                <a:lnTo>
                  <a:pt x="738401" y="102837"/>
                </a:lnTo>
                <a:lnTo>
                  <a:pt x="739426" y="115452"/>
                </a:lnTo>
                <a:lnTo>
                  <a:pt x="763481" y="152324"/>
                </a:lnTo>
                <a:lnTo>
                  <a:pt x="796992" y="161305"/>
                </a:lnTo>
                <a:lnTo>
                  <a:pt x="804207" y="160952"/>
                </a:lnTo>
                <a:lnTo>
                  <a:pt x="843122" y="139994"/>
                </a:lnTo>
                <a:lnTo>
                  <a:pt x="839412" y="135841"/>
                </a:lnTo>
                <a:lnTo>
                  <a:pt x="791308" y="135841"/>
                </a:lnTo>
                <a:lnTo>
                  <a:pt x="784749" y="133503"/>
                </a:lnTo>
                <a:lnTo>
                  <a:pt x="779721" y="128847"/>
                </a:lnTo>
                <a:lnTo>
                  <a:pt x="774474" y="124170"/>
                </a:lnTo>
                <a:lnTo>
                  <a:pt x="771413" y="117984"/>
                </a:lnTo>
                <a:lnTo>
                  <a:pt x="770320" y="110269"/>
                </a:lnTo>
                <a:lnTo>
                  <a:pt x="845746" y="110269"/>
                </a:lnTo>
                <a:lnTo>
                  <a:pt x="845746" y="97373"/>
                </a:lnTo>
                <a:lnTo>
                  <a:pt x="845182" y="88739"/>
                </a:lnTo>
                <a:lnTo>
                  <a:pt x="770758" y="88739"/>
                </a:lnTo>
                <a:lnTo>
                  <a:pt x="771851" y="80827"/>
                </a:lnTo>
                <a:lnTo>
                  <a:pt x="774256" y="74751"/>
                </a:lnTo>
                <a:lnTo>
                  <a:pt x="782126" y="66270"/>
                </a:lnTo>
                <a:lnTo>
                  <a:pt x="787154" y="64150"/>
                </a:lnTo>
                <a:lnTo>
                  <a:pt x="838655" y="64150"/>
                </a:lnTo>
                <a:lnTo>
                  <a:pt x="837906" y="62428"/>
                </a:lnTo>
                <a:lnTo>
                  <a:pt x="831754" y="53987"/>
                </a:lnTo>
                <a:lnTo>
                  <a:pt x="824177" y="47290"/>
                </a:lnTo>
                <a:lnTo>
                  <a:pt x="815248" y="42509"/>
                </a:lnTo>
                <a:lnTo>
                  <a:pt x="805006" y="39642"/>
                </a:lnTo>
                <a:lnTo>
                  <a:pt x="793494" y="38687"/>
                </a:lnTo>
                <a:close/>
              </a:path>
              <a:path w="930910" h="161925">
                <a:moveTo>
                  <a:pt x="827600" y="122618"/>
                </a:moveTo>
                <a:lnTo>
                  <a:pt x="822021" y="128400"/>
                </a:lnTo>
                <a:lnTo>
                  <a:pt x="815439" y="132533"/>
                </a:lnTo>
                <a:lnTo>
                  <a:pt x="807831" y="135014"/>
                </a:lnTo>
                <a:lnTo>
                  <a:pt x="799179" y="135841"/>
                </a:lnTo>
                <a:lnTo>
                  <a:pt x="839412" y="135841"/>
                </a:lnTo>
                <a:lnTo>
                  <a:pt x="827600" y="122618"/>
                </a:lnTo>
                <a:close/>
              </a:path>
              <a:path w="930910" h="161925">
                <a:moveTo>
                  <a:pt x="838655" y="64150"/>
                </a:moveTo>
                <a:lnTo>
                  <a:pt x="800272" y="64150"/>
                </a:lnTo>
                <a:lnTo>
                  <a:pt x="805300" y="66073"/>
                </a:lnTo>
                <a:lnTo>
                  <a:pt x="812733" y="73745"/>
                </a:lnTo>
                <a:lnTo>
                  <a:pt x="814482" y="79188"/>
                </a:lnTo>
                <a:lnTo>
                  <a:pt x="814598" y="82893"/>
                </a:lnTo>
                <a:lnTo>
                  <a:pt x="814701" y="88739"/>
                </a:lnTo>
                <a:lnTo>
                  <a:pt x="845182" y="88739"/>
                </a:lnTo>
                <a:lnTo>
                  <a:pt x="844881" y="84124"/>
                </a:lnTo>
                <a:lnTo>
                  <a:pt x="842275" y="72475"/>
                </a:lnTo>
                <a:lnTo>
                  <a:pt x="838655" y="64150"/>
                </a:lnTo>
                <a:close/>
              </a:path>
              <a:path w="930910" h="161925">
                <a:moveTo>
                  <a:pt x="893406" y="40872"/>
                </a:moveTo>
                <a:lnTo>
                  <a:pt x="863673" y="40872"/>
                </a:lnTo>
                <a:lnTo>
                  <a:pt x="863673" y="159119"/>
                </a:lnTo>
                <a:lnTo>
                  <a:pt x="895154" y="159119"/>
                </a:lnTo>
                <a:lnTo>
                  <a:pt x="895154" y="81745"/>
                </a:lnTo>
                <a:lnTo>
                  <a:pt x="898721" y="76438"/>
                </a:lnTo>
                <a:lnTo>
                  <a:pt x="903845" y="72647"/>
                </a:lnTo>
                <a:lnTo>
                  <a:pt x="910526" y="70373"/>
                </a:lnTo>
                <a:lnTo>
                  <a:pt x="918766" y="69614"/>
                </a:lnTo>
                <a:lnTo>
                  <a:pt x="930147" y="69614"/>
                </a:lnTo>
                <a:lnTo>
                  <a:pt x="930358" y="54970"/>
                </a:lnTo>
                <a:lnTo>
                  <a:pt x="894280" y="54970"/>
                </a:lnTo>
                <a:lnTo>
                  <a:pt x="893406" y="40872"/>
                </a:lnTo>
                <a:close/>
              </a:path>
              <a:path w="930910" h="161925">
                <a:moveTo>
                  <a:pt x="930147" y="69614"/>
                </a:moveTo>
                <a:lnTo>
                  <a:pt x="922045" y="69614"/>
                </a:lnTo>
                <a:lnTo>
                  <a:pt x="925762" y="69898"/>
                </a:lnTo>
                <a:lnTo>
                  <a:pt x="930134" y="70489"/>
                </a:lnTo>
                <a:lnTo>
                  <a:pt x="930147" y="69614"/>
                </a:lnTo>
                <a:close/>
              </a:path>
              <a:path w="930910" h="161925">
                <a:moveTo>
                  <a:pt x="924231" y="38687"/>
                </a:moveTo>
                <a:lnTo>
                  <a:pt x="920733" y="38687"/>
                </a:lnTo>
                <a:lnTo>
                  <a:pt x="912788" y="39703"/>
                </a:lnTo>
                <a:lnTo>
                  <a:pt x="905703" y="42755"/>
                </a:lnTo>
                <a:lnTo>
                  <a:pt x="899520" y="47843"/>
                </a:lnTo>
                <a:lnTo>
                  <a:pt x="894280" y="54970"/>
                </a:lnTo>
                <a:lnTo>
                  <a:pt x="930358" y="54970"/>
                </a:lnTo>
                <a:lnTo>
                  <a:pt x="930572" y="40107"/>
                </a:lnTo>
                <a:lnTo>
                  <a:pt x="927511" y="39146"/>
                </a:lnTo>
                <a:lnTo>
                  <a:pt x="924231" y="386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4122144" y="3710230"/>
            <a:ext cx="176530" cy="537845"/>
            <a:chOff x="4122144" y="3710230"/>
            <a:chExt cx="176530" cy="537845"/>
          </a:xfrm>
        </p:grpSpPr>
        <p:sp>
          <p:nvSpPr>
            <p:cNvPr id="10" name="object 10"/>
            <p:cNvSpPr/>
            <p:nvPr/>
          </p:nvSpPr>
          <p:spPr>
            <a:xfrm>
              <a:off x="4196695" y="3710230"/>
              <a:ext cx="26670" cy="511809"/>
            </a:xfrm>
            <a:custGeom>
              <a:avLst/>
              <a:gdLst/>
              <a:ahLst/>
              <a:cxnLst/>
              <a:rect l="l" t="t" r="r" b="b"/>
              <a:pathLst>
                <a:path w="26670" h="511810">
                  <a:moveTo>
                    <a:pt x="26234" y="0"/>
                  </a:moveTo>
                  <a:lnTo>
                    <a:pt x="0" y="21"/>
                  </a:lnTo>
                  <a:lnTo>
                    <a:pt x="437" y="511499"/>
                  </a:lnTo>
                  <a:lnTo>
                    <a:pt x="26672" y="511477"/>
                  </a:lnTo>
                  <a:lnTo>
                    <a:pt x="26234" y="0"/>
                  </a:lnTo>
                  <a:close/>
                </a:path>
              </a:pathLst>
            </a:custGeom>
            <a:solidFill>
              <a:srgbClr val="002F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2144" y="4082456"/>
              <a:ext cx="175992" cy="165501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3481139" y="4353409"/>
            <a:ext cx="1459865" cy="922655"/>
            <a:chOff x="3481139" y="4353409"/>
            <a:chExt cx="1459865" cy="922655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81139" y="4353409"/>
              <a:ext cx="1459313" cy="38100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196695" y="4737863"/>
              <a:ext cx="26670" cy="511809"/>
            </a:xfrm>
            <a:custGeom>
              <a:avLst/>
              <a:gdLst/>
              <a:ahLst/>
              <a:cxnLst/>
              <a:rect l="l" t="t" r="r" b="b"/>
              <a:pathLst>
                <a:path w="26670" h="511810">
                  <a:moveTo>
                    <a:pt x="26234" y="0"/>
                  </a:moveTo>
                  <a:lnTo>
                    <a:pt x="0" y="21"/>
                  </a:lnTo>
                  <a:lnTo>
                    <a:pt x="437" y="511521"/>
                  </a:lnTo>
                  <a:lnTo>
                    <a:pt x="26672" y="511477"/>
                  </a:lnTo>
                  <a:lnTo>
                    <a:pt x="26234" y="0"/>
                  </a:lnTo>
                  <a:close/>
                </a:path>
              </a:pathLst>
            </a:custGeom>
            <a:solidFill>
              <a:srgbClr val="002F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22144" y="5110111"/>
              <a:ext cx="175992" cy="165480"/>
            </a:xfrm>
            <a:prstGeom prst="rect">
              <a:avLst/>
            </a:prstGeom>
          </p:spPr>
        </p:pic>
      </p:grpSp>
      <p:sp>
        <p:nvSpPr>
          <p:cNvPr id="16" name="object 16"/>
          <p:cNvSpPr/>
          <p:nvPr/>
        </p:nvSpPr>
        <p:spPr>
          <a:xfrm>
            <a:off x="2724483" y="4522702"/>
            <a:ext cx="635000" cy="159385"/>
          </a:xfrm>
          <a:custGeom>
            <a:avLst/>
            <a:gdLst/>
            <a:ahLst/>
            <a:cxnLst/>
            <a:rect l="l" t="t" r="r" b="b"/>
            <a:pathLst>
              <a:path w="635000" h="159385">
                <a:moveTo>
                  <a:pt x="29732" y="40872"/>
                </a:moveTo>
                <a:lnTo>
                  <a:pt x="0" y="40872"/>
                </a:lnTo>
                <a:lnTo>
                  <a:pt x="0" y="159119"/>
                </a:lnTo>
                <a:lnTo>
                  <a:pt x="31700" y="159119"/>
                </a:lnTo>
                <a:lnTo>
                  <a:pt x="31700" y="75516"/>
                </a:lnTo>
                <a:lnTo>
                  <a:pt x="35635" y="68084"/>
                </a:lnTo>
                <a:lnTo>
                  <a:pt x="42194" y="64369"/>
                </a:lnTo>
                <a:lnTo>
                  <a:pt x="167336" y="64369"/>
                </a:lnTo>
                <a:lnTo>
                  <a:pt x="167247" y="63912"/>
                </a:lnTo>
                <a:lnTo>
                  <a:pt x="164504" y="56719"/>
                </a:lnTo>
                <a:lnTo>
                  <a:pt x="95975" y="56719"/>
                </a:lnTo>
                <a:lnTo>
                  <a:pt x="94259" y="54096"/>
                </a:lnTo>
                <a:lnTo>
                  <a:pt x="30607" y="54096"/>
                </a:lnTo>
                <a:lnTo>
                  <a:pt x="29732" y="40872"/>
                </a:lnTo>
                <a:close/>
              </a:path>
              <a:path w="635000" h="159385">
                <a:moveTo>
                  <a:pt x="110623" y="64369"/>
                </a:moveTo>
                <a:lnTo>
                  <a:pt x="57498" y="64369"/>
                </a:lnTo>
                <a:lnTo>
                  <a:pt x="62089" y="65899"/>
                </a:lnTo>
                <a:lnTo>
                  <a:pt x="64931" y="68959"/>
                </a:lnTo>
                <a:lnTo>
                  <a:pt x="67554" y="72019"/>
                </a:lnTo>
                <a:lnTo>
                  <a:pt x="68866" y="76958"/>
                </a:lnTo>
                <a:lnTo>
                  <a:pt x="68866" y="159119"/>
                </a:lnTo>
                <a:lnTo>
                  <a:pt x="100566" y="159119"/>
                </a:lnTo>
                <a:lnTo>
                  <a:pt x="100348" y="77920"/>
                </a:lnTo>
                <a:lnTo>
                  <a:pt x="104064" y="68871"/>
                </a:lnTo>
                <a:lnTo>
                  <a:pt x="110623" y="64369"/>
                </a:lnTo>
                <a:close/>
              </a:path>
              <a:path w="635000" h="159385">
                <a:moveTo>
                  <a:pt x="167336" y="64369"/>
                </a:moveTo>
                <a:lnTo>
                  <a:pt x="126801" y="64369"/>
                </a:lnTo>
                <a:lnTo>
                  <a:pt x="131392" y="65899"/>
                </a:lnTo>
                <a:lnTo>
                  <a:pt x="136639" y="72106"/>
                </a:lnTo>
                <a:lnTo>
                  <a:pt x="137939" y="76958"/>
                </a:lnTo>
                <a:lnTo>
                  <a:pt x="137951" y="159119"/>
                </a:lnTo>
                <a:lnTo>
                  <a:pt x="169652" y="159119"/>
                </a:lnTo>
                <a:lnTo>
                  <a:pt x="169652" y="83603"/>
                </a:lnTo>
                <a:lnTo>
                  <a:pt x="169043" y="73050"/>
                </a:lnTo>
                <a:lnTo>
                  <a:pt x="167336" y="64369"/>
                </a:lnTo>
                <a:close/>
              </a:path>
              <a:path w="635000" h="159385">
                <a:moveTo>
                  <a:pt x="131611" y="38687"/>
                </a:moveTo>
                <a:lnTo>
                  <a:pt x="120663" y="39814"/>
                </a:lnTo>
                <a:lnTo>
                  <a:pt x="111088" y="43195"/>
                </a:lnTo>
                <a:lnTo>
                  <a:pt x="102865" y="48830"/>
                </a:lnTo>
                <a:lnTo>
                  <a:pt x="95975" y="56719"/>
                </a:lnTo>
                <a:lnTo>
                  <a:pt x="164504" y="56719"/>
                </a:lnTo>
                <a:lnTo>
                  <a:pt x="131611" y="38687"/>
                </a:lnTo>
                <a:close/>
              </a:path>
              <a:path w="635000" h="159385">
                <a:moveTo>
                  <a:pt x="64712" y="38687"/>
                </a:moveTo>
                <a:lnTo>
                  <a:pt x="54495" y="39650"/>
                </a:lnTo>
                <a:lnTo>
                  <a:pt x="45446" y="42539"/>
                </a:lnTo>
                <a:lnTo>
                  <a:pt x="37504" y="47354"/>
                </a:lnTo>
                <a:lnTo>
                  <a:pt x="30607" y="54096"/>
                </a:lnTo>
                <a:lnTo>
                  <a:pt x="94259" y="54096"/>
                </a:lnTo>
                <a:lnTo>
                  <a:pt x="90814" y="48830"/>
                </a:lnTo>
                <a:lnTo>
                  <a:pt x="83869" y="43195"/>
                </a:lnTo>
                <a:lnTo>
                  <a:pt x="75162" y="39814"/>
                </a:lnTo>
                <a:lnTo>
                  <a:pt x="64712" y="38687"/>
                </a:lnTo>
                <a:close/>
              </a:path>
              <a:path w="635000" h="159385">
                <a:moveTo>
                  <a:pt x="255133" y="0"/>
                </a:moveTo>
                <a:lnTo>
                  <a:pt x="195886" y="0"/>
                </a:lnTo>
                <a:lnTo>
                  <a:pt x="195886" y="159119"/>
                </a:lnTo>
                <a:lnTo>
                  <a:pt x="228680" y="159119"/>
                </a:lnTo>
                <a:lnTo>
                  <a:pt x="228680" y="100870"/>
                </a:lnTo>
                <a:lnTo>
                  <a:pt x="289906" y="100870"/>
                </a:lnTo>
                <a:lnTo>
                  <a:pt x="285522" y="92564"/>
                </a:lnTo>
                <a:lnTo>
                  <a:pt x="292156" y="89060"/>
                </a:lnTo>
                <a:lnTo>
                  <a:pt x="297929" y="85004"/>
                </a:lnTo>
                <a:lnTo>
                  <a:pt x="302800" y="80396"/>
                </a:lnTo>
                <a:lnTo>
                  <a:pt x="306729" y="75232"/>
                </a:lnTo>
                <a:lnTo>
                  <a:pt x="307230" y="74314"/>
                </a:lnTo>
                <a:lnTo>
                  <a:pt x="228680" y="74314"/>
                </a:lnTo>
                <a:lnTo>
                  <a:pt x="228680" y="26556"/>
                </a:lnTo>
                <a:lnTo>
                  <a:pt x="309381" y="26556"/>
                </a:lnTo>
                <a:lnTo>
                  <a:pt x="305273" y="19497"/>
                </a:lnTo>
                <a:lnTo>
                  <a:pt x="298640" y="12567"/>
                </a:lnTo>
                <a:lnTo>
                  <a:pt x="290151" y="7063"/>
                </a:lnTo>
                <a:lnTo>
                  <a:pt x="280084" y="3136"/>
                </a:lnTo>
                <a:lnTo>
                  <a:pt x="268418" y="783"/>
                </a:lnTo>
                <a:lnTo>
                  <a:pt x="255133" y="0"/>
                </a:lnTo>
                <a:close/>
              </a:path>
              <a:path w="635000" h="159385">
                <a:moveTo>
                  <a:pt x="289906" y="100870"/>
                </a:moveTo>
                <a:lnTo>
                  <a:pt x="254915" y="100870"/>
                </a:lnTo>
                <a:lnTo>
                  <a:pt x="284648" y="159119"/>
                </a:lnTo>
                <a:lnTo>
                  <a:pt x="319846" y="159119"/>
                </a:lnTo>
                <a:lnTo>
                  <a:pt x="319846" y="157589"/>
                </a:lnTo>
                <a:lnTo>
                  <a:pt x="289906" y="100870"/>
                </a:lnTo>
                <a:close/>
              </a:path>
              <a:path w="635000" h="159385">
                <a:moveTo>
                  <a:pt x="309381" y="26556"/>
                </a:moveTo>
                <a:lnTo>
                  <a:pt x="263878" y="26556"/>
                </a:lnTo>
                <a:lnTo>
                  <a:pt x="270437" y="28698"/>
                </a:lnTo>
                <a:lnTo>
                  <a:pt x="274591" y="33004"/>
                </a:lnTo>
                <a:lnTo>
                  <a:pt x="278963" y="37288"/>
                </a:lnTo>
                <a:lnTo>
                  <a:pt x="281150" y="43189"/>
                </a:lnTo>
                <a:lnTo>
                  <a:pt x="281150" y="58052"/>
                </a:lnTo>
                <a:lnTo>
                  <a:pt x="278745" y="63822"/>
                </a:lnTo>
                <a:lnTo>
                  <a:pt x="274372" y="68019"/>
                </a:lnTo>
                <a:lnTo>
                  <a:pt x="269781" y="72215"/>
                </a:lnTo>
                <a:lnTo>
                  <a:pt x="263441" y="74314"/>
                </a:lnTo>
                <a:lnTo>
                  <a:pt x="307230" y="74314"/>
                </a:lnTo>
                <a:lnTo>
                  <a:pt x="309885" y="69453"/>
                </a:lnTo>
                <a:lnTo>
                  <a:pt x="312140" y="63003"/>
                </a:lnTo>
                <a:lnTo>
                  <a:pt x="313492" y="55880"/>
                </a:lnTo>
                <a:lnTo>
                  <a:pt x="313943" y="48085"/>
                </a:lnTo>
                <a:lnTo>
                  <a:pt x="312966" y="37258"/>
                </a:lnTo>
                <a:lnTo>
                  <a:pt x="310063" y="27728"/>
                </a:lnTo>
                <a:lnTo>
                  <a:pt x="309381" y="26556"/>
                </a:lnTo>
                <a:close/>
              </a:path>
              <a:path w="635000" h="159385">
                <a:moveTo>
                  <a:pt x="371441" y="0"/>
                </a:moveTo>
                <a:lnTo>
                  <a:pt x="338648" y="0"/>
                </a:lnTo>
                <a:lnTo>
                  <a:pt x="338648" y="159119"/>
                </a:lnTo>
                <a:lnTo>
                  <a:pt x="371441" y="159119"/>
                </a:lnTo>
                <a:lnTo>
                  <a:pt x="371441" y="54424"/>
                </a:lnTo>
                <a:lnTo>
                  <a:pt x="404671" y="54424"/>
                </a:lnTo>
                <a:lnTo>
                  <a:pt x="371441" y="0"/>
                </a:lnTo>
                <a:close/>
              </a:path>
              <a:path w="635000" h="159385">
                <a:moveTo>
                  <a:pt x="404671" y="54424"/>
                </a:moveTo>
                <a:lnTo>
                  <a:pt x="371441" y="54424"/>
                </a:lnTo>
                <a:lnTo>
                  <a:pt x="435279" y="159119"/>
                </a:lnTo>
                <a:lnTo>
                  <a:pt x="468073" y="159119"/>
                </a:lnTo>
                <a:lnTo>
                  <a:pt x="468073" y="104914"/>
                </a:lnTo>
                <a:lnTo>
                  <a:pt x="435498" y="104914"/>
                </a:lnTo>
                <a:lnTo>
                  <a:pt x="404671" y="54424"/>
                </a:lnTo>
                <a:close/>
              </a:path>
              <a:path w="635000" h="159385">
                <a:moveTo>
                  <a:pt x="468073" y="0"/>
                </a:moveTo>
                <a:lnTo>
                  <a:pt x="435498" y="0"/>
                </a:lnTo>
                <a:lnTo>
                  <a:pt x="435498" y="104914"/>
                </a:lnTo>
                <a:lnTo>
                  <a:pt x="468073" y="104914"/>
                </a:lnTo>
                <a:lnTo>
                  <a:pt x="468073" y="0"/>
                </a:lnTo>
                <a:close/>
              </a:path>
              <a:path w="635000" h="159385">
                <a:moveTo>
                  <a:pt x="574980" y="0"/>
                </a:moveTo>
                <a:lnTo>
                  <a:pt x="544591" y="0"/>
                </a:lnTo>
                <a:lnTo>
                  <a:pt x="485344" y="159119"/>
                </a:lnTo>
                <a:lnTo>
                  <a:pt x="520324" y="159119"/>
                </a:lnTo>
                <a:lnTo>
                  <a:pt x="531255" y="126333"/>
                </a:lnTo>
                <a:lnTo>
                  <a:pt x="622367" y="126333"/>
                </a:lnTo>
                <a:lnTo>
                  <a:pt x="612406" y="99777"/>
                </a:lnTo>
                <a:lnTo>
                  <a:pt x="540000" y="99777"/>
                </a:lnTo>
                <a:lnTo>
                  <a:pt x="559895" y="40217"/>
                </a:lnTo>
                <a:lnTo>
                  <a:pt x="590065" y="40217"/>
                </a:lnTo>
                <a:lnTo>
                  <a:pt x="574980" y="0"/>
                </a:lnTo>
                <a:close/>
              </a:path>
              <a:path w="635000" h="159385">
                <a:moveTo>
                  <a:pt x="622367" y="126333"/>
                </a:moveTo>
                <a:lnTo>
                  <a:pt x="588753" y="126333"/>
                </a:lnTo>
                <a:lnTo>
                  <a:pt x="599684" y="159119"/>
                </a:lnTo>
                <a:lnTo>
                  <a:pt x="634664" y="159119"/>
                </a:lnTo>
                <a:lnTo>
                  <a:pt x="622367" y="126333"/>
                </a:lnTo>
                <a:close/>
              </a:path>
              <a:path w="635000" h="159385">
                <a:moveTo>
                  <a:pt x="590065" y="40217"/>
                </a:moveTo>
                <a:lnTo>
                  <a:pt x="559895" y="40217"/>
                </a:lnTo>
                <a:lnTo>
                  <a:pt x="579790" y="99777"/>
                </a:lnTo>
                <a:lnTo>
                  <a:pt x="612406" y="99777"/>
                </a:lnTo>
                <a:lnTo>
                  <a:pt x="590065" y="402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80079" y="5335458"/>
            <a:ext cx="438259" cy="438283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4094226" y="4774438"/>
            <a:ext cx="1534160" cy="969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9554">
              <a:lnSpc>
                <a:spcPct val="100000"/>
              </a:lnSpc>
              <a:spcBef>
                <a:spcPts val="100"/>
              </a:spcBef>
            </a:pPr>
            <a:r>
              <a:rPr sz="1800" spc="65" dirty="0">
                <a:solidFill>
                  <a:srgbClr val="002F56"/>
                </a:solidFill>
                <a:latin typeface="Palatino Linotype"/>
                <a:cs typeface="Palatino Linotype"/>
              </a:rPr>
              <a:t>Translation</a:t>
            </a:r>
            <a:endParaRPr sz="18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70" dirty="0">
                <a:solidFill>
                  <a:srgbClr val="002F56"/>
                </a:solidFill>
                <a:latin typeface="Trebuchet MS"/>
                <a:cs typeface="Trebuchet MS"/>
              </a:rPr>
              <a:t>Y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671357" y="5438405"/>
            <a:ext cx="687705" cy="210820"/>
          </a:xfrm>
          <a:custGeom>
            <a:avLst/>
            <a:gdLst/>
            <a:ahLst/>
            <a:cxnLst/>
            <a:rect l="l" t="t" r="r" b="b"/>
            <a:pathLst>
              <a:path w="687704" h="210820">
                <a:moveTo>
                  <a:pt x="29295" y="46883"/>
                </a:moveTo>
                <a:lnTo>
                  <a:pt x="0" y="46883"/>
                </a:lnTo>
                <a:lnTo>
                  <a:pt x="0" y="210593"/>
                </a:lnTo>
                <a:lnTo>
                  <a:pt x="31481" y="210593"/>
                </a:lnTo>
                <a:lnTo>
                  <a:pt x="31481" y="154857"/>
                </a:lnTo>
                <a:lnTo>
                  <a:pt x="90258" y="154857"/>
                </a:lnTo>
                <a:lnTo>
                  <a:pt x="94008" y="150868"/>
                </a:lnTo>
                <a:lnTo>
                  <a:pt x="99460" y="141964"/>
                </a:lnTo>
                <a:lnTo>
                  <a:pt x="42194" y="141852"/>
                </a:lnTo>
                <a:lnTo>
                  <a:pt x="35417" y="137955"/>
                </a:lnTo>
                <a:lnTo>
                  <a:pt x="31481" y="130158"/>
                </a:lnTo>
                <a:lnTo>
                  <a:pt x="31481" y="81745"/>
                </a:lnTo>
                <a:lnTo>
                  <a:pt x="35198" y="74161"/>
                </a:lnTo>
                <a:lnTo>
                  <a:pt x="41975" y="70379"/>
                </a:lnTo>
                <a:lnTo>
                  <a:pt x="99795" y="70379"/>
                </a:lnTo>
                <a:lnTo>
                  <a:pt x="99552" y="69720"/>
                </a:lnTo>
                <a:lnTo>
                  <a:pt x="94226" y="60872"/>
                </a:lnTo>
                <a:lnTo>
                  <a:pt x="91956" y="58467"/>
                </a:lnTo>
                <a:lnTo>
                  <a:pt x="30388" y="58467"/>
                </a:lnTo>
                <a:lnTo>
                  <a:pt x="29295" y="46883"/>
                </a:lnTo>
                <a:close/>
              </a:path>
              <a:path w="687704" h="210820">
                <a:moveTo>
                  <a:pt x="90258" y="154857"/>
                </a:moveTo>
                <a:lnTo>
                  <a:pt x="31481" y="154857"/>
                </a:lnTo>
                <a:lnTo>
                  <a:pt x="37470" y="160308"/>
                </a:lnTo>
                <a:lnTo>
                  <a:pt x="44298" y="164201"/>
                </a:lnTo>
                <a:lnTo>
                  <a:pt x="51988" y="166537"/>
                </a:lnTo>
                <a:lnTo>
                  <a:pt x="60558" y="167316"/>
                </a:lnTo>
                <a:lnTo>
                  <a:pt x="70519" y="166288"/>
                </a:lnTo>
                <a:lnTo>
                  <a:pt x="79415" y="163204"/>
                </a:lnTo>
                <a:lnTo>
                  <a:pt x="87244" y="158064"/>
                </a:lnTo>
                <a:lnTo>
                  <a:pt x="90258" y="154857"/>
                </a:lnTo>
                <a:close/>
              </a:path>
              <a:path w="687704" h="210820">
                <a:moveTo>
                  <a:pt x="99795" y="70379"/>
                </a:moveTo>
                <a:lnTo>
                  <a:pt x="59465" y="70379"/>
                </a:lnTo>
                <a:lnTo>
                  <a:pt x="65149" y="73374"/>
                </a:lnTo>
                <a:lnTo>
                  <a:pt x="69085" y="79341"/>
                </a:lnTo>
                <a:lnTo>
                  <a:pt x="71541" y="84291"/>
                </a:lnTo>
                <a:lnTo>
                  <a:pt x="73320" y="90187"/>
                </a:lnTo>
                <a:lnTo>
                  <a:pt x="74403" y="97027"/>
                </a:lnTo>
                <a:lnTo>
                  <a:pt x="74769" y="104804"/>
                </a:lnTo>
                <a:lnTo>
                  <a:pt x="73372" y="121013"/>
                </a:lnTo>
                <a:lnTo>
                  <a:pt x="69167" y="132590"/>
                </a:lnTo>
                <a:lnTo>
                  <a:pt x="62133" y="139537"/>
                </a:lnTo>
                <a:lnTo>
                  <a:pt x="52251" y="141852"/>
                </a:lnTo>
                <a:lnTo>
                  <a:pt x="99502" y="141852"/>
                </a:lnTo>
                <a:lnTo>
                  <a:pt x="103354" y="131702"/>
                </a:lnTo>
                <a:lnTo>
                  <a:pt x="105690" y="120080"/>
                </a:lnTo>
                <a:lnTo>
                  <a:pt x="106469" y="107099"/>
                </a:lnTo>
                <a:lnTo>
                  <a:pt x="106431" y="104804"/>
                </a:lnTo>
                <a:lnTo>
                  <a:pt x="105694" y="92014"/>
                </a:lnTo>
                <a:lnTo>
                  <a:pt x="103381" y="80100"/>
                </a:lnTo>
                <a:lnTo>
                  <a:pt x="99795" y="70379"/>
                </a:lnTo>
                <a:close/>
              </a:path>
              <a:path w="687704" h="210820">
                <a:moveTo>
                  <a:pt x="60340" y="44697"/>
                </a:moveTo>
                <a:lnTo>
                  <a:pt x="51479" y="45558"/>
                </a:lnTo>
                <a:lnTo>
                  <a:pt x="43560" y="48140"/>
                </a:lnTo>
                <a:lnTo>
                  <a:pt x="36544" y="52443"/>
                </a:lnTo>
                <a:lnTo>
                  <a:pt x="30388" y="58467"/>
                </a:lnTo>
                <a:lnTo>
                  <a:pt x="91956" y="58467"/>
                </a:lnTo>
                <a:lnTo>
                  <a:pt x="87548" y="53798"/>
                </a:lnTo>
                <a:lnTo>
                  <a:pt x="79661" y="48744"/>
                </a:lnTo>
                <a:lnTo>
                  <a:pt x="70584" y="45709"/>
                </a:lnTo>
                <a:lnTo>
                  <a:pt x="60340" y="44697"/>
                </a:lnTo>
                <a:close/>
              </a:path>
              <a:path w="687704" h="210820">
                <a:moveTo>
                  <a:pt x="155660" y="46883"/>
                </a:moveTo>
                <a:lnTo>
                  <a:pt x="125927" y="46883"/>
                </a:lnTo>
                <a:lnTo>
                  <a:pt x="125927" y="165130"/>
                </a:lnTo>
                <a:lnTo>
                  <a:pt x="157409" y="165130"/>
                </a:lnTo>
                <a:lnTo>
                  <a:pt x="157409" y="87756"/>
                </a:lnTo>
                <a:lnTo>
                  <a:pt x="160975" y="82449"/>
                </a:lnTo>
                <a:lnTo>
                  <a:pt x="166099" y="78658"/>
                </a:lnTo>
                <a:lnTo>
                  <a:pt x="172781" y="76383"/>
                </a:lnTo>
                <a:lnTo>
                  <a:pt x="181020" y="75625"/>
                </a:lnTo>
                <a:lnTo>
                  <a:pt x="192401" y="75625"/>
                </a:lnTo>
                <a:lnTo>
                  <a:pt x="192612" y="60981"/>
                </a:lnTo>
                <a:lnTo>
                  <a:pt x="156534" y="60981"/>
                </a:lnTo>
                <a:lnTo>
                  <a:pt x="155660" y="46883"/>
                </a:lnTo>
                <a:close/>
              </a:path>
              <a:path w="687704" h="210820">
                <a:moveTo>
                  <a:pt x="192401" y="75625"/>
                </a:moveTo>
                <a:lnTo>
                  <a:pt x="184299" y="75625"/>
                </a:lnTo>
                <a:lnTo>
                  <a:pt x="188016" y="75909"/>
                </a:lnTo>
                <a:lnTo>
                  <a:pt x="192388" y="76499"/>
                </a:lnTo>
                <a:lnTo>
                  <a:pt x="192401" y="75625"/>
                </a:lnTo>
                <a:close/>
              </a:path>
              <a:path w="687704" h="210820">
                <a:moveTo>
                  <a:pt x="186486" y="44697"/>
                </a:moveTo>
                <a:lnTo>
                  <a:pt x="182988" y="44697"/>
                </a:lnTo>
                <a:lnTo>
                  <a:pt x="174950" y="45714"/>
                </a:lnTo>
                <a:lnTo>
                  <a:pt x="167875" y="48765"/>
                </a:lnTo>
                <a:lnTo>
                  <a:pt x="161744" y="53854"/>
                </a:lnTo>
                <a:lnTo>
                  <a:pt x="156534" y="60981"/>
                </a:lnTo>
                <a:lnTo>
                  <a:pt x="192612" y="60981"/>
                </a:lnTo>
                <a:lnTo>
                  <a:pt x="192826" y="46118"/>
                </a:lnTo>
                <a:lnTo>
                  <a:pt x="189765" y="45178"/>
                </a:lnTo>
                <a:lnTo>
                  <a:pt x="186486" y="44697"/>
                </a:lnTo>
                <a:close/>
              </a:path>
              <a:path w="687704" h="210820">
                <a:moveTo>
                  <a:pt x="254478" y="44697"/>
                </a:moveTo>
                <a:lnTo>
                  <a:pt x="213677" y="61336"/>
                </a:lnTo>
                <a:lnTo>
                  <a:pt x="198732" y="104848"/>
                </a:lnTo>
                <a:lnTo>
                  <a:pt x="198790" y="107209"/>
                </a:lnTo>
                <a:lnTo>
                  <a:pt x="213814" y="150923"/>
                </a:lnTo>
                <a:lnTo>
                  <a:pt x="254696" y="167316"/>
                </a:lnTo>
                <a:lnTo>
                  <a:pt x="266833" y="166288"/>
                </a:lnTo>
                <a:lnTo>
                  <a:pt x="302166" y="141989"/>
                </a:lnTo>
                <a:lnTo>
                  <a:pt x="302233" y="141852"/>
                </a:lnTo>
                <a:lnTo>
                  <a:pt x="246826" y="141852"/>
                </a:lnTo>
                <a:lnTo>
                  <a:pt x="240704" y="138879"/>
                </a:lnTo>
                <a:lnTo>
                  <a:pt x="230213" y="107209"/>
                </a:lnTo>
                <a:lnTo>
                  <a:pt x="230617" y="98312"/>
                </a:lnTo>
                <a:lnTo>
                  <a:pt x="246826" y="70161"/>
                </a:lnTo>
                <a:lnTo>
                  <a:pt x="301877" y="70161"/>
                </a:lnTo>
                <a:lnTo>
                  <a:pt x="300330" y="67321"/>
                </a:lnTo>
                <a:lnTo>
                  <a:pt x="293611" y="59342"/>
                </a:lnTo>
                <a:lnTo>
                  <a:pt x="285498" y="52932"/>
                </a:lnTo>
                <a:lnTo>
                  <a:pt x="276258" y="48356"/>
                </a:lnTo>
                <a:lnTo>
                  <a:pt x="265911" y="45611"/>
                </a:lnTo>
                <a:lnTo>
                  <a:pt x="254478" y="44697"/>
                </a:lnTo>
                <a:close/>
              </a:path>
              <a:path w="687704" h="210820">
                <a:moveTo>
                  <a:pt x="301877" y="70161"/>
                </a:moveTo>
                <a:lnTo>
                  <a:pt x="262348" y="70161"/>
                </a:lnTo>
                <a:lnTo>
                  <a:pt x="268251" y="73199"/>
                </a:lnTo>
                <a:lnTo>
                  <a:pt x="272623" y="79253"/>
                </a:lnTo>
                <a:lnTo>
                  <a:pt x="275493" y="84258"/>
                </a:lnTo>
                <a:lnTo>
                  <a:pt x="277542" y="90190"/>
                </a:lnTo>
                <a:lnTo>
                  <a:pt x="278772" y="97053"/>
                </a:lnTo>
                <a:lnTo>
                  <a:pt x="279182" y="104848"/>
                </a:lnTo>
                <a:lnTo>
                  <a:pt x="278772" y="113879"/>
                </a:lnTo>
                <a:lnTo>
                  <a:pt x="262348" y="141852"/>
                </a:lnTo>
                <a:lnTo>
                  <a:pt x="302233" y="141852"/>
                </a:lnTo>
                <a:lnTo>
                  <a:pt x="306893" y="131729"/>
                </a:lnTo>
                <a:lnTo>
                  <a:pt x="309721" y="120142"/>
                </a:lnTo>
                <a:lnTo>
                  <a:pt x="310664" y="107209"/>
                </a:lnTo>
                <a:lnTo>
                  <a:pt x="310445" y="99121"/>
                </a:lnTo>
                <a:lnTo>
                  <a:pt x="308768" y="87207"/>
                </a:lnTo>
                <a:lnTo>
                  <a:pt x="305390" y="76609"/>
                </a:lnTo>
                <a:lnTo>
                  <a:pt x="301877" y="70161"/>
                </a:lnTo>
                <a:close/>
              </a:path>
              <a:path w="687704" h="210820">
                <a:moveTo>
                  <a:pt x="367943" y="70051"/>
                </a:moveTo>
                <a:lnTo>
                  <a:pt x="336461" y="70051"/>
                </a:lnTo>
                <a:lnTo>
                  <a:pt x="336461" y="133765"/>
                </a:lnTo>
                <a:lnTo>
                  <a:pt x="338805" y="148443"/>
                </a:lnTo>
                <a:lnTo>
                  <a:pt x="345206" y="158928"/>
                </a:lnTo>
                <a:lnTo>
                  <a:pt x="355707" y="165219"/>
                </a:lnTo>
                <a:lnTo>
                  <a:pt x="370348" y="167316"/>
                </a:lnTo>
                <a:lnTo>
                  <a:pt x="376907" y="167316"/>
                </a:lnTo>
                <a:lnTo>
                  <a:pt x="383247" y="166369"/>
                </a:lnTo>
                <a:lnTo>
                  <a:pt x="389368" y="164474"/>
                </a:lnTo>
                <a:lnTo>
                  <a:pt x="389368" y="141306"/>
                </a:lnTo>
                <a:lnTo>
                  <a:pt x="375376" y="141306"/>
                </a:lnTo>
                <a:lnTo>
                  <a:pt x="372097" y="140359"/>
                </a:lnTo>
                <a:lnTo>
                  <a:pt x="370567" y="138464"/>
                </a:lnTo>
                <a:lnTo>
                  <a:pt x="368818" y="136569"/>
                </a:lnTo>
                <a:lnTo>
                  <a:pt x="368035" y="133765"/>
                </a:lnTo>
                <a:lnTo>
                  <a:pt x="367943" y="70051"/>
                </a:lnTo>
                <a:close/>
              </a:path>
              <a:path w="687704" h="210820">
                <a:moveTo>
                  <a:pt x="389368" y="140541"/>
                </a:moveTo>
                <a:lnTo>
                  <a:pt x="386745" y="141050"/>
                </a:lnTo>
                <a:lnTo>
                  <a:pt x="383684" y="141306"/>
                </a:lnTo>
                <a:lnTo>
                  <a:pt x="389368" y="141306"/>
                </a:lnTo>
                <a:lnTo>
                  <a:pt x="389368" y="140541"/>
                </a:lnTo>
                <a:close/>
              </a:path>
              <a:path w="687704" h="210820">
                <a:moveTo>
                  <a:pt x="388275" y="46883"/>
                </a:moveTo>
                <a:lnTo>
                  <a:pt x="319190" y="46883"/>
                </a:lnTo>
                <a:lnTo>
                  <a:pt x="319190" y="70051"/>
                </a:lnTo>
                <a:lnTo>
                  <a:pt x="388275" y="70051"/>
                </a:lnTo>
                <a:lnTo>
                  <a:pt x="388275" y="46883"/>
                </a:lnTo>
                <a:close/>
              </a:path>
              <a:path w="687704" h="210820">
                <a:moveTo>
                  <a:pt x="367943" y="17813"/>
                </a:moveTo>
                <a:lnTo>
                  <a:pt x="336461" y="17813"/>
                </a:lnTo>
                <a:lnTo>
                  <a:pt x="336461" y="46883"/>
                </a:lnTo>
                <a:lnTo>
                  <a:pt x="367943" y="46883"/>
                </a:lnTo>
                <a:lnTo>
                  <a:pt x="367943" y="17813"/>
                </a:lnTo>
                <a:close/>
              </a:path>
              <a:path w="687704" h="210820">
                <a:moveTo>
                  <a:pt x="456705" y="44697"/>
                </a:moveTo>
                <a:lnTo>
                  <a:pt x="416724" y="61500"/>
                </a:lnTo>
                <a:lnTo>
                  <a:pt x="401840" y="97120"/>
                </a:lnTo>
                <a:lnTo>
                  <a:pt x="401393" y="108848"/>
                </a:lnTo>
                <a:lnTo>
                  <a:pt x="402418" y="121463"/>
                </a:lnTo>
                <a:lnTo>
                  <a:pt x="426569" y="158341"/>
                </a:lnTo>
                <a:lnTo>
                  <a:pt x="460203" y="167316"/>
                </a:lnTo>
                <a:lnTo>
                  <a:pt x="467417" y="166964"/>
                </a:lnTo>
                <a:lnTo>
                  <a:pt x="506332" y="146005"/>
                </a:lnTo>
                <a:lnTo>
                  <a:pt x="502622" y="141852"/>
                </a:lnTo>
                <a:lnTo>
                  <a:pt x="454300" y="141852"/>
                </a:lnTo>
                <a:lnTo>
                  <a:pt x="447960" y="139520"/>
                </a:lnTo>
                <a:lnTo>
                  <a:pt x="442713" y="134858"/>
                </a:lnTo>
                <a:lnTo>
                  <a:pt x="437684" y="130196"/>
                </a:lnTo>
                <a:lnTo>
                  <a:pt x="434405" y="124001"/>
                </a:lnTo>
                <a:lnTo>
                  <a:pt x="433530" y="116279"/>
                </a:lnTo>
                <a:lnTo>
                  <a:pt x="508737" y="116279"/>
                </a:lnTo>
                <a:lnTo>
                  <a:pt x="508737" y="103384"/>
                </a:lnTo>
                <a:lnTo>
                  <a:pt x="508176" y="94750"/>
                </a:lnTo>
                <a:lnTo>
                  <a:pt x="433749" y="94750"/>
                </a:lnTo>
                <a:lnTo>
                  <a:pt x="434842" y="86838"/>
                </a:lnTo>
                <a:lnTo>
                  <a:pt x="437466" y="80761"/>
                </a:lnTo>
                <a:lnTo>
                  <a:pt x="441401" y="76521"/>
                </a:lnTo>
                <a:lnTo>
                  <a:pt x="445117" y="72281"/>
                </a:lnTo>
                <a:lnTo>
                  <a:pt x="450364" y="70161"/>
                </a:lnTo>
                <a:lnTo>
                  <a:pt x="501723" y="70161"/>
                </a:lnTo>
                <a:lnTo>
                  <a:pt x="500990" y="68448"/>
                </a:lnTo>
                <a:lnTo>
                  <a:pt x="494964" y="59997"/>
                </a:lnTo>
                <a:lnTo>
                  <a:pt x="487295" y="53300"/>
                </a:lnTo>
                <a:lnTo>
                  <a:pt x="478376" y="48520"/>
                </a:lnTo>
                <a:lnTo>
                  <a:pt x="468186" y="45652"/>
                </a:lnTo>
                <a:lnTo>
                  <a:pt x="456705" y="44697"/>
                </a:lnTo>
                <a:close/>
              </a:path>
              <a:path w="687704" h="210820">
                <a:moveTo>
                  <a:pt x="490810" y="128628"/>
                </a:moveTo>
                <a:lnTo>
                  <a:pt x="485105" y="134413"/>
                </a:lnTo>
                <a:lnTo>
                  <a:pt x="478458" y="138546"/>
                </a:lnTo>
                <a:lnTo>
                  <a:pt x="470826" y="141025"/>
                </a:lnTo>
                <a:lnTo>
                  <a:pt x="462170" y="141852"/>
                </a:lnTo>
                <a:lnTo>
                  <a:pt x="502622" y="141852"/>
                </a:lnTo>
                <a:lnTo>
                  <a:pt x="490810" y="128628"/>
                </a:lnTo>
                <a:close/>
              </a:path>
              <a:path w="687704" h="210820">
                <a:moveTo>
                  <a:pt x="501723" y="70161"/>
                </a:moveTo>
                <a:lnTo>
                  <a:pt x="463263" y="70161"/>
                </a:lnTo>
                <a:lnTo>
                  <a:pt x="468510" y="72084"/>
                </a:lnTo>
                <a:lnTo>
                  <a:pt x="472008" y="75931"/>
                </a:lnTo>
                <a:lnTo>
                  <a:pt x="475725" y="79756"/>
                </a:lnTo>
                <a:lnTo>
                  <a:pt x="477692" y="85198"/>
                </a:lnTo>
                <a:lnTo>
                  <a:pt x="477692" y="94750"/>
                </a:lnTo>
                <a:lnTo>
                  <a:pt x="508176" y="94750"/>
                </a:lnTo>
                <a:lnTo>
                  <a:pt x="507876" y="90137"/>
                </a:lnTo>
                <a:lnTo>
                  <a:pt x="505294" y="78494"/>
                </a:lnTo>
                <a:lnTo>
                  <a:pt x="501723" y="70161"/>
                </a:lnTo>
                <a:close/>
              </a:path>
              <a:path w="687704" h="210820">
                <a:moveTo>
                  <a:pt x="560114" y="46883"/>
                </a:moveTo>
                <a:lnTo>
                  <a:pt x="528413" y="46883"/>
                </a:lnTo>
                <a:lnTo>
                  <a:pt x="528413" y="165130"/>
                </a:lnTo>
                <a:lnTo>
                  <a:pt x="560114" y="165130"/>
                </a:lnTo>
                <a:lnTo>
                  <a:pt x="560114" y="46883"/>
                </a:lnTo>
                <a:close/>
              </a:path>
              <a:path w="687704" h="210820">
                <a:moveTo>
                  <a:pt x="549620" y="0"/>
                </a:moveTo>
                <a:lnTo>
                  <a:pt x="538688" y="0"/>
                </a:lnTo>
                <a:lnTo>
                  <a:pt x="534535" y="1529"/>
                </a:lnTo>
                <a:lnTo>
                  <a:pt x="531255" y="4589"/>
                </a:lnTo>
                <a:lnTo>
                  <a:pt x="528195" y="7649"/>
                </a:lnTo>
                <a:lnTo>
                  <a:pt x="526446" y="11540"/>
                </a:lnTo>
                <a:lnTo>
                  <a:pt x="526446" y="21092"/>
                </a:lnTo>
                <a:lnTo>
                  <a:pt x="528195" y="25026"/>
                </a:lnTo>
                <a:lnTo>
                  <a:pt x="531474" y="28086"/>
                </a:lnTo>
                <a:lnTo>
                  <a:pt x="534535" y="31146"/>
                </a:lnTo>
                <a:lnTo>
                  <a:pt x="538907" y="32676"/>
                </a:lnTo>
                <a:lnTo>
                  <a:pt x="549620" y="32676"/>
                </a:lnTo>
                <a:lnTo>
                  <a:pt x="553773" y="31146"/>
                </a:lnTo>
                <a:lnTo>
                  <a:pt x="560332" y="25026"/>
                </a:lnTo>
                <a:lnTo>
                  <a:pt x="561863" y="21092"/>
                </a:lnTo>
                <a:lnTo>
                  <a:pt x="561863" y="11540"/>
                </a:lnTo>
                <a:lnTo>
                  <a:pt x="560332" y="7649"/>
                </a:lnTo>
                <a:lnTo>
                  <a:pt x="557053" y="4589"/>
                </a:lnTo>
                <a:lnTo>
                  <a:pt x="553992" y="1529"/>
                </a:lnTo>
                <a:lnTo>
                  <a:pt x="549620" y="0"/>
                </a:lnTo>
                <a:close/>
              </a:path>
              <a:path w="687704" h="210820">
                <a:moveTo>
                  <a:pt x="615207" y="46883"/>
                </a:moveTo>
                <a:lnTo>
                  <a:pt x="585474" y="46883"/>
                </a:lnTo>
                <a:lnTo>
                  <a:pt x="585474" y="165130"/>
                </a:lnTo>
                <a:lnTo>
                  <a:pt x="617174" y="165130"/>
                </a:lnTo>
                <a:lnTo>
                  <a:pt x="617174" y="81745"/>
                </a:lnTo>
                <a:lnTo>
                  <a:pt x="621547" y="74161"/>
                </a:lnTo>
                <a:lnTo>
                  <a:pt x="628324" y="70379"/>
                </a:lnTo>
                <a:lnTo>
                  <a:pt x="685342" y="70379"/>
                </a:lnTo>
                <a:lnTo>
                  <a:pt x="685166" y="69508"/>
                </a:lnTo>
                <a:lnTo>
                  <a:pt x="682222" y="61940"/>
                </a:lnTo>
                <a:lnTo>
                  <a:pt x="681310" y="60544"/>
                </a:lnTo>
                <a:lnTo>
                  <a:pt x="616300" y="60544"/>
                </a:lnTo>
                <a:lnTo>
                  <a:pt x="615207" y="46883"/>
                </a:lnTo>
                <a:close/>
              </a:path>
              <a:path w="687704" h="210820">
                <a:moveTo>
                  <a:pt x="685342" y="70379"/>
                </a:moveTo>
                <a:lnTo>
                  <a:pt x="643846" y="70379"/>
                </a:lnTo>
                <a:lnTo>
                  <a:pt x="648875" y="71887"/>
                </a:lnTo>
                <a:lnTo>
                  <a:pt x="654559" y="77942"/>
                </a:lnTo>
                <a:lnTo>
                  <a:pt x="656089" y="82794"/>
                </a:lnTo>
                <a:lnTo>
                  <a:pt x="656089" y="165130"/>
                </a:lnTo>
                <a:lnTo>
                  <a:pt x="687571" y="165130"/>
                </a:lnTo>
                <a:lnTo>
                  <a:pt x="687571" y="88739"/>
                </a:lnTo>
                <a:lnTo>
                  <a:pt x="686963" y="78440"/>
                </a:lnTo>
                <a:lnTo>
                  <a:pt x="685342" y="70379"/>
                </a:lnTo>
                <a:close/>
              </a:path>
              <a:path w="687704" h="210820">
                <a:moveTo>
                  <a:pt x="650187" y="44697"/>
                </a:moveTo>
                <a:lnTo>
                  <a:pt x="640096" y="45689"/>
                </a:lnTo>
                <a:lnTo>
                  <a:pt x="631112" y="48662"/>
                </a:lnTo>
                <a:lnTo>
                  <a:pt x="623193" y="53614"/>
                </a:lnTo>
                <a:lnTo>
                  <a:pt x="616300" y="60544"/>
                </a:lnTo>
                <a:lnTo>
                  <a:pt x="681310" y="60544"/>
                </a:lnTo>
                <a:lnTo>
                  <a:pt x="650187" y="446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348855" y="1738376"/>
            <a:ext cx="4077970" cy="18548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R="1106170" algn="ctr">
              <a:lnSpc>
                <a:spcPct val="100000"/>
              </a:lnSpc>
              <a:spcBef>
                <a:spcPts val="1300"/>
              </a:spcBef>
            </a:pPr>
            <a:r>
              <a:rPr sz="1800" b="1" spc="65" dirty="0">
                <a:solidFill>
                  <a:srgbClr val="002F56"/>
                </a:solidFill>
                <a:latin typeface="Palatino Linotype"/>
                <a:cs typeface="Palatino Linotype"/>
              </a:rPr>
              <a:t>Players</a:t>
            </a:r>
            <a:r>
              <a:rPr sz="1800" b="1" spc="50" dirty="0">
                <a:solidFill>
                  <a:srgbClr val="002F56"/>
                </a:solidFill>
                <a:latin typeface="Palatino Linotype"/>
                <a:cs typeface="Palatino Linotype"/>
              </a:rPr>
              <a:t> </a:t>
            </a:r>
            <a:r>
              <a:rPr sz="1800" b="1" dirty="0">
                <a:solidFill>
                  <a:srgbClr val="002F56"/>
                </a:solidFill>
                <a:latin typeface="Palatino Linotype"/>
                <a:cs typeface="Palatino Linotype"/>
              </a:rPr>
              <a:t>in</a:t>
            </a:r>
            <a:r>
              <a:rPr sz="1800" b="1" spc="20" dirty="0">
                <a:solidFill>
                  <a:srgbClr val="002F56"/>
                </a:solidFill>
                <a:latin typeface="Palatino Linotype"/>
                <a:cs typeface="Palatino Linotype"/>
              </a:rPr>
              <a:t> </a:t>
            </a:r>
            <a:r>
              <a:rPr sz="1800" b="1" dirty="0">
                <a:solidFill>
                  <a:srgbClr val="002F56"/>
                </a:solidFill>
                <a:latin typeface="Palatino Linotype"/>
                <a:cs typeface="Palatino Linotype"/>
              </a:rPr>
              <a:t>gene</a:t>
            </a:r>
            <a:r>
              <a:rPr sz="1800" b="1" spc="95" dirty="0">
                <a:solidFill>
                  <a:srgbClr val="002F56"/>
                </a:solidFill>
                <a:latin typeface="Palatino Linotype"/>
                <a:cs typeface="Palatino Linotype"/>
              </a:rPr>
              <a:t> </a:t>
            </a:r>
            <a:r>
              <a:rPr sz="1800" b="1" spc="50" dirty="0">
                <a:solidFill>
                  <a:srgbClr val="002F56"/>
                </a:solidFill>
                <a:latin typeface="Palatino Linotype"/>
                <a:cs typeface="Palatino Linotype"/>
              </a:rPr>
              <a:t>expression</a:t>
            </a:r>
            <a:endParaRPr sz="1800">
              <a:latin typeface="Palatino Linotype"/>
              <a:cs typeface="Palatino Linotype"/>
            </a:endParaRPr>
          </a:p>
          <a:p>
            <a:pPr marL="355600" marR="5080" indent="-342900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355600" algn="l"/>
              </a:tabLst>
            </a:pPr>
            <a:r>
              <a:rPr sz="1800" spc="70" dirty="0">
                <a:solidFill>
                  <a:srgbClr val="002F56"/>
                </a:solidFill>
                <a:latin typeface="Palatino Linotype"/>
                <a:cs typeface="Palatino Linotype"/>
              </a:rPr>
              <a:t>Transciption</a:t>
            </a:r>
            <a:r>
              <a:rPr sz="1800" spc="-40" dirty="0">
                <a:solidFill>
                  <a:srgbClr val="002F56"/>
                </a:solidFill>
                <a:latin typeface="Palatino Linotype"/>
                <a:cs typeface="Palatino Linotype"/>
              </a:rPr>
              <a:t> </a:t>
            </a:r>
            <a:r>
              <a:rPr sz="1800" spc="95" dirty="0">
                <a:solidFill>
                  <a:srgbClr val="002F56"/>
                </a:solidFill>
                <a:latin typeface="Palatino Linotype"/>
                <a:cs typeface="Palatino Linotype"/>
              </a:rPr>
              <a:t>-</a:t>
            </a:r>
            <a:r>
              <a:rPr sz="1800" spc="-15" dirty="0">
                <a:solidFill>
                  <a:srgbClr val="002F56"/>
                </a:solidFill>
                <a:latin typeface="Palatino Linotype"/>
                <a:cs typeface="Palatino Linotype"/>
              </a:rPr>
              <a:t> </a:t>
            </a:r>
            <a:r>
              <a:rPr sz="1800" b="1" spc="-35" dirty="0">
                <a:solidFill>
                  <a:srgbClr val="002F56"/>
                </a:solidFill>
                <a:latin typeface="Palatino Linotype"/>
                <a:cs typeface="Palatino Linotype"/>
              </a:rPr>
              <a:t>RNAP</a:t>
            </a:r>
            <a:r>
              <a:rPr sz="1800" b="1" spc="25" dirty="0">
                <a:solidFill>
                  <a:srgbClr val="002F56"/>
                </a:solidFill>
                <a:latin typeface="Palatino Linotype"/>
                <a:cs typeface="Palatino Linotype"/>
              </a:rPr>
              <a:t> </a:t>
            </a:r>
            <a:r>
              <a:rPr sz="1800" spc="55" dirty="0">
                <a:solidFill>
                  <a:srgbClr val="002F56"/>
                </a:solidFill>
                <a:latin typeface="Palatino Linotype"/>
                <a:cs typeface="Palatino Linotype"/>
              </a:rPr>
              <a:t>binds</a:t>
            </a:r>
            <a:r>
              <a:rPr sz="1800" spc="-15" dirty="0">
                <a:solidFill>
                  <a:srgbClr val="002F56"/>
                </a:solidFill>
                <a:latin typeface="Palatino Linotype"/>
                <a:cs typeface="Palatino Linotype"/>
              </a:rPr>
              <a:t> </a:t>
            </a:r>
            <a:r>
              <a:rPr sz="1800" spc="35" dirty="0">
                <a:solidFill>
                  <a:srgbClr val="002F56"/>
                </a:solidFill>
                <a:latin typeface="Palatino Linotype"/>
                <a:cs typeface="Palatino Linotype"/>
              </a:rPr>
              <a:t>the </a:t>
            </a:r>
            <a:r>
              <a:rPr sz="1800" dirty="0">
                <a:solidFill>
                  <a:srgbClr val="002F56"/>
                </a:solidFill>
                <a:latin typeface="Palatino Linotype"/>
                <a:cs typeface="Palatino Linotype"/>
              </a:rPr>
              <a:t>promoter</a:t>
            </a:r>
            <a:r>
              <a:rPr sz="1800" spc="150" dirty="0">
                <a:solidFill>
                  <a:srgbClr val="002F56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002F56"/>
                </a:solidFill>
                <a:latin typeface="Palatino Linotype"/>
                <a:cs typeface="Palatino Linotype"/>
              </a:rPr>
              <a:t>region</a:t>
            </a:r>
            <a:r>
              <a:rPr sz="1800" spc="140" dirty="0">
                <a:solidFill>
                  <a:srgbClr val="002F56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002F56"/>
                </a:solidFill>
                <a:latin typeface="Palatino Linotype"/>
                <a:cs typeface="Palatino Linotype"/>
              </a:rPr>
              <a:t>to</a:t>
            </a:r>
            <a:r>
              <a:rPr sz="1800" spc="190" dirty="0">
                <a:solidFill>
                  <a:srgbClr val="002F56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002F56"/>
                </a:solidFill>
                <a:latin typeface="Palatino Linotype"/>
                <a:cs typeface="Palatino Linotype"/>
              </a:rPr>
              <a:t>produce</a:t>
            </a:r>
            <a:r>
              <a:rPr sz="1800" spc="180" dirty="0">
                <a:solidFill>
                  <a:srgbClr val="002F56"/>
                </a:solidFill>
                <a:latin typeface="Palatino Linotype"/>
                <a:cs typeface="Palatino Linotype"/>
              </a:rPr>
              <a:t> </a:t>
            </a:r>
            <a:r>
              <a:rPr sz="1800" spc="-20" dirty="0">
                <a:solidFill>
                  <a:srgbClr val="002F56"/>
                </a:solidFill>
                <a:latin typeface="Palatino Linotype"/>
                <a:cs typeface="Palatino Linotype"/>
              </a:rPr>
              <a:t>mRNA</a:t>
            </a:r>
            <a:endParaRPr sz="1800">
              <a:latin typeface="Palatino Linotype"/>
              <a:cs typeface="Palatino Linotype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354965" algn="l"/>
              </a:tabLst>
            </a:pPr>
            <a:r>
              <a:rPr sz="1800" spc="80" dirty="0">
                <a:solidFill>
                  <a:srgbClr val="002F56"/>
                </a:solidFill>
                <a:latin typeface="Palatino Linotype"/>
                <a:cs typeface="Palatino Linotype"/>
              </a:rPr>
              <a:t>Translation</a:t>
            </a:r>
            <a:r>
              <a:rPr sz="1800" spc="60" dirty="0">
                <a:solidFill>
                  <a:srgbClr val="002F56"/>
                </a:solidFill>
                <a:latin typeface="Palatino Linotype"/>
                <a:cs typeface="Palatino Linotype"/>
              </a:rPr>
              <a:t> </a:t>
            </a:r>
            <a:r>
              <a:rPr sz="1800" spc="229" dirty="0">
                <a:solidFill>
                  <a:srgbClr val="002F56"/>
                </a:solidFill>
                <a:latin typeface="Arial"/>
                <a:cs typeface="Arial"/>
              </a:rPr>
              <a:t>–</a:t>
            </a:r>
            <a:r>
              <a:rPr sz="1800" spc="20" dirty="0">
                <a:solidFill>
                  <a:srgbClr val="002F56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2F56"/>
                </a:solidFill>
                <a:latin typeface="Palatino Linotype"/>
                <a:cs typeface="Palatino Linotype"/>
              </a:rPr>
              <a:t>r</a:t>
            </a:r>
            <a:r>
              <a:rPr sz="1800" b="1" dirty="0">
                <a:solidFill>
                  <a:srgbClr val="002F56"/>
                </a:solidFill>
                <a:latin typeface="Palatino Linotype"/>
                <a:cs typeface="Palatino Linotype"/>
              </a:rPr>
              <a:t>ibosomes</a:t>
            </a:r>
            <a:r>
              <a:rPr sz="1800" b="1" spc="85" dirty="0">
                <a:solidFill>
                  <a:srgbClr val="002F56"/>
                </a:solidFill>
                <a:latin typeface="Palatino Linotype"/>
                <a:cs typeface="Palatino Linotype"/>
              </a:rPr>
              <a:t> </a:t>
            </a:r>
            <a:r>
              <a:rPr sz="1800" spc="-10" dirty="0">
                <a:solidFill>
                  <a:srgbClr val="002F56"/>
                </a:solidFill>
                <a:latin typeface="Palatino Linotype"/>
                <a:cs typeface="Palatino Linotype"/>
              </a:rPr>
              <a:t>produce</a:t>
            </a:r>
            <a:endParaRPr sz="1800">
              <a:latin typeface="Palatino Linotype"/>
              <a:cs typeface="Palatino Linotype"/>
            </a:endParaRPr>
          </a:p>
          <a:p>
            <a:pPr marR="1108075" algn="ctr">
              <a:lnSpc>
                <a:spcPct val="100000"/>
              </a:lnSpc>
            </a:pPr>
            <a:r>
              <a:rPr sz="1800" spc="50" dirty="0">
                <a:solidFill>
                  <a:srgbClr val="002F56"/>
                </a:solidFill>
                <a:latin typeface="Palatino Linotype"/>
                <a:cs typeface="Palatino Linotype"/>
              </a:rPr>
              <a:t>proteins</a:t>
            </a:r>
            <a:r>
              <a:rPr sz="1800" spc="70" dirty="0">
                <a:solidFill>
                  <a:srgbClr val="002F56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002F56"/>
                </a:solidFill>
                <a:latin typeface="Palatino Linotype"/>
                <a:cs typeface="Palatino Linotype"/>
              </a:rPr>
              <a:t>from</a:t>
            </a:r>
            <a:r>
              <a:rPr sz="1800" spc="100" dirty="0">
                <a:solidFill>
                  <a:srgbClr val="002F56"/>
                </a:solidFill>
                <a:latin typeface="Palatino Linotype"/>
                <a:cs typeface="Palatino Linotype"/>
              </a:rPr>
              <a:t> </a:t>
            </a:r>
            <a:r>
              <a:rPr sz="1800" spc="-20" dirty="0">
                <a:solidFill>
                  <a:srgbClr val="002F56"/>
                </a:solidFill>
                <a:latin typeface="Palatino Linotype"/>
                <a:cs typeface="Palatino Linotype"/>
              </a:rPr>
              <a:t>mRNA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565" y="445134"/>
            <a:ext cx="9969500" cy="731482"/>
          </a:xfrm>
          <a:prstGeom prst="rect">
            <a:avLst/>
          </a:prstGeom>
        </p:spPr>
        <p:txBody>
          <a:bodyPr vert="horz" wrap="square" lIns="0" tIns="5384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165" dirty="0"/>
              <a:t>Timescales</a:t>
            </a:r>
            <a:endParaRPr spc="14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355" y="1862672"/>
            <a:ext cx="5048130" cy="1734684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693781" y="3687521"/>
            <a:ext cx="930910" cy="161925"/>
          </a:xfrm>
          <a:custGeom>
            <a:avLst/>
            <a:gdLst/>
            <a:ahLst/>
            <a:cxnLst/>
            <a:rect l="l" t="t" r="r" b="b"/>
            <a:pathLst>
              <a:path w="930910" h="161925">
                <a:moveTo>
                  <a:pt x="62089" y="0"/>
                </a:moveTo>
                <a:lnTo>
                  <a:pt x="0" y="0"/>
                </a:lnTo>
                <a:lnTo>
                  <a:pt x="0" y="159119"/>
                </a:lnTo>
                <a:lnTo>
                  <a:pt x="32793" y="159119"/>
                </a:lnTo>
                <a:lnTo>
                  <a:pt x="32793" y="103056"/>
                </a:lnTo>
                <a:lnTo>
                  <a:pt x="61542" y="103056"/>
                </a:lnTo>
                <a:lnTo>
                  <a:pt x="105857" y="89548"/>
                </a:lnTo>
                <a:lnTo>
                  <a:pt x="116178" y="76499"/>
                </a:lnTo>
                <a:lnTo>
                  <a:pt x="32793" y="76499"/>
                </a:lnTo>
                <a:lnTo>
                  <a:pt x="32793" y="26556"/>
                </a:lnTo>
                <a:lnTo>
                  <a:pt x="115264" y="26556"/>
                </a:lnTo>
                <a:lnTo>
                  <a:pt x="114558" y="25179"/>
                </a:lnTo>
                <a:lnTo>
                  <a:pt x="78925" y="1639"/>
                </a:lnTo>
                <a:lnTo>
                  <a:pt x="70775" y="409"/>
                </a:lnTo>
                <a:lnTo>
                  <a:pt x="62089" y="0"/>
                </a:lnTo>
                <a:close/>
              </a:path>
              <a:path w="930910" h="161925">
                <a:moveTo>
                  <a:pt x="115264" y="26556"/>
                </a:moveTo>
                <a:lnTo>
                  <a:pt x="62854" y="26556"/>
                </a:lnTo>
                <a:lnTo>
                  <a:pt x="70943" y="26687"/>
                </a:lnTo>
                <a:lnTo>
                  <a:pt x="77283" y="29179"/>
                </a:lnTo>
                <a:lnTo>
                  <a:pt x="86465" y="38796"/>
                </a:lnTo>
                <a:lnTo>
                  <a:pt x="88761" y="45091"/>
                </a:lnTo>
                <a:lnTo>
                  <a:pt x="88761" y="60456"/>
                </a:lnTo>
                <a:lnTo>
                  <a:pt x="86487" y="66292"/>
                </a:lnTo>
                <a:lnTo>
                  <a:pt x="77370" y="74445"/>
                </a:lnTo>
                <a:lnTo>
                  <a:pt x="70746" y="76499"/>
                </a:lnTo>
                <a:lnTo>
                  <a:pt x="116178" y="76499"/>
                </a:lnTo>
                <a:lnTo>
                  <a:pt x="117879" y="73579"/>
                </a:lnTo>
                <a:lnTo>
                  <a:pt x="120882" y="63745"/>
                </a:lnTo>
                <a:lnTo>
                  <a:pt x="121882" y="52675"/>
                </a:lnTo>
                <a:lnTo>
                  <a:pt x="121407" y="45091"/>
                </a:lnTo>
                <a:lnTo>
                  <a:pt x="120049" y="38091"/>
                </a:lnTo>
                <a:lnTo>
                  <a:pt x="117759" y="31424"/>
                </a:lnTo>
                <a:lnTo>
                  <a:pt x="115264" y="26556"/>
                </a:lnTo>
                <a:close/>
              </a:path>
              <a:path w="930910" h="161925">
                <a:moveTo>
                  <a:pt x="172231" y="40872"/>
                </a:moveTo>
                <a:lnTo>
                  <a:pt x="142389" y="40872"/>
                </a:lnTo>
                <a:lnTo>
                  <a:pt x="142389" y="159119"/>
                </a:lnTo>
                <a:lnTo>
                  <a:pt x="173980" y="159119"/>
                </a:lnTo>
                <a:lnTo>
                  <a:pt x="173980" y="81745"/>
                </a:lnTo>
                <a:lnTo>
                  <a:pt x="177539" y="76438"/>
                </a:lnTo>
                <a:lnTo>
                  <a:pt x="182641" y="72647"/>
                </a:lnTo>
                <a:lnTo>
                  <a:pt x="189288" y="70373"/>
                </a:lnTo>
                <a:lnTo>
                  <a:pt x="197482" y="69614"/>
                </a:lnTo>
                <a:lnTo>
                  <a:pt x="208863" y="69614"/>
                </a:lnTo>
                <a:lnTo>
                  <a:pt x="209074" y="54970"/>
                </a:lnTo>
                <a:lnTo>
                  <a:pt x="173106" y="54970"/>
                </a:lnTo>
                <a:lnTo>
                  <a:pt x="172231" y="40872"/>
                </a:lnTo>
                <a:close/>
              </a:path>
              <a:path w="930910" h="161925">
                <a:moveTo>
                  <a:pt x="208863" y="69614"/>
                </a:moveTo>
                <a:lnTo>
                  <a:pt x="200762" y="69614"/>
                </a:lnTo>
                <a:lnTo>
                  <a:pt x="204544" y="69898"/>
                </a:lnTo>
                <a:lnTo>
                  <a:pt x="208851" y="70489"/>
                </a:lnTo>
                <a:lnTo>
                  <a:pt x="208863" y="69614"/>
                </a:lnTo>
                <a:close/>
              </a:path>
              <a:path w="930910" h="161925">
                <a:moveTo>
                  <a:pt x="202948" y="38687"/>
                </a:moveTo>
                <a:lnTo>
                  <a:pt x="199450" y="38687"/>
                </a:lnTo>
                <a:lnTo>
                  <a:pt x="191485" y="39703"/>
                </a:lnTo>
                <a:lnTo>
                  <a:pt x="184441" y="42755"/>
                </a:lnTo>
                <a:lnTo>
                  <a:pt x="178317" y="47843"/>
                </a:lnTo>
                <a:lnTo>
                  <a:pt x="173106" y="54970"/>
                </a:lnTo>
                <a:lnTo>
                  <a:pt x="209074" y="54970"/>
                </a:lnTo>
                <a:lnTo>
                  <a:pt x="209288" y="40107"/>
                </a:lnTo>
                <a:lnTo>
                  <a:pt x="206227" y="39146"/>
                </a:lnTo>
                <a:lnTo>
                  <a:pt x="202948" y="38687"/>
                </a:lnTo>
                <a:close/>
              </a:path>
              <a:path w="930910" h="161925">
                <a:moveTo>
                  <a:pt x="270984" y="38687"/>
                </a:moveTo>
                <a:lnTo>
                  <a:pt x="230161" y="55325"/>
                </a:lnTo>
                <a:lnTo>
                  <a:pt x="215129" y="98837"/>
                </a:lnTo>
                <a:lnTo>
                  <a:pt x="215188" y="101198"/>
                </a:lnTo>
                <a:lnTo>
                  <a:pt x="230363" y="144912"/>
                </a:lnTo>
                <a:lnTo>
                  <a:pt x="271202" y="161305"/>
                </a:lnTo>
                <a:lnTo>
                  <a:pt x="283341" y="160276"/>
                </a:lnTo>
                <a:lnTo>
                  <a:pt x="318598" y="135978"/>
                </a:lnTo>
                <a:lnTo>
                  <a:pt x="318670" y="135841"/>
                </a:lnTo>
                <a:lnTo>
                  <a:pt x="263332" y="135841"/>
                </a:lnTo>
                <a:lnTo>
                  <a:pt x="257276" y="132869"/>
                </a:lnTo>
                <a:lnTo>
                  <a:pt x="246720" y="101198"/>
                </a:lnTo>
                <a:lnTo>
                  <a:pt x="247111" y="92289"/>
                </a:lnTo>
                <a:lnTo>
                  <a:pt x="263244" y="64150"/>
                </a:lnTo>
                <a:lnTo>
                  <a:pt x="318339" y="64150"/>
                </a:lnTo>
                <a:lnTo>
                  <a:pt x="316787" y="61301"/>
                </a:lnTo>
                <a:lnTo>
                  <a:pt x="310052" y="53331"/>
                </a:lnTo>
                <a:lnTo>
                  <a:pt x="301940" y="46921"/>
                </a:lnTo>
                <a:lnTo>
                  <a:pt x="292723" y="42345"/>
                </a:lnTo>
                <a:lnTo>
                  <a:pt x="282404" y="39601"/>
                </a:lnTo>
                <a:lnTo>
                  <a:pt x="270984" y="38687"/>
                </a:lnTo>
                <a:close/>
              </a:path>
              <a:path w="930910" h="161925">
                <a:moveTo>
                  <a:pt x="318339" y="64150"/>
                </a:moveTo>
                <a:lnTo>
                  <a:pt x="278767" y="64150"/>
                </a:lnTo>
                <a:lnTo>
                  <a:pt x="284823" y="67166"/>
                </a:lnTo>
                <a:lnTo>
                  <a:pt x="289129" y="73221"/>
                </a:lnTo>
                <a:lnTo>
                  <a:pt x="291945" y="78228"/>
                </a:lnTo>
                <a:lnTo>
                  <a:pt x="293961" y="84168"/>
                </a:lnTo>
                <a:lnTo>
                  <a:pt x="295174" y="91039"/>
                </a:lnTo>
                <a:lnTo>
                  <a:pt x="295579" y="98837"/>
                </a:lnTo>
                <a:lnTo>
                  <a:pt x="295174" y="107866"/>
                </a:lnTo>
                <a:lnTo>
                  <a:pt x="278854" y="135841"/>
                </a:lnTo>
                <a:lnTo>
                  <a:pt x="318670" y="135841"/>
                </a:lnTo>
                <a:lnTo>
                  <a:pt x="323369" y="125711"/>
                </a:lnTo>
                <a:lnTo>
                  <a:pt x="326219" y="114128"/>
                </a:lnTo>
                <a:lnTo>
                  <a:pt x="327170" y="101198"/>
                </a:lnTo>
                <a:lnTo>
                  <a:pt x="326951" y="93111"/>
                </a:lnTo>
                <a:lnTo>
                  <a:pt x="325233" y="81193"/>
                </a:lnTo>
                <a:lnTo>
                  <a:pt x="321846" y="70590"/>
                </a:lnTo>
                <a:lnTo>
                  <a:pt x="318339" y="64150"/>
                </a:lnTo>
                <a:close/>
              </a:path>
              <a:path w="930910" h="161925">
                <a:moveTo>
                  <a:pt x="376295" y="40872"/>
                </a:moveTo>
                <a:lnTo>
                  <a:pt x="346671" y="40872"/>
                </a:lnTo>
                <a:lnTo>
                  <a:pt x="346671" y="159119"/>
                </a:lnTo>
                <a:lnTo>
                  <a:pt x="378262" y="159119"/>
                </a:lnTo>
                <a:lnTo>
                  <a:pt x="378262" y="75516"/>
                </a:lnTo>
                <a:lnTo>
                  <a:pt x="382263" y="68084"/>
                </a:lnTo>
                <a:lnTo>
                  <a:pt x="388756" y="64369"/>
                </a:lnTo>
                <a:lnTo>
                  <a:pt x="513946" y="64369"/>
                </a:lnTo>
                <a:lnTo>
                  <a:pt x="513858" y="63912"/>
                </a:lnTo>
                <a:lnTo>
                  <a:pt x="511121" y="56719"/>
                </a:lnTo>
                <a:lnTo>
                  <a:pt x="442647" y="56719"/>
                </a:lnTo>
                <a:lnTo>
                  <a:pt x="440931" y="54096"/>
                </a:lnTo>
                <a:lnTo>
                  <a:pt x="377279" y="54096"/>
                </a:lnTo>
                <a:lnTo>
                  <a:pt x="376295" y="40872"/>
                </a:lnTo>
                <a:close/>
              </a:path>
              <a:path w="930910" h="161925">
                <a:moveTo>
                  <a:pt x="457207" y="64369"/>
                </a:moveTo>
                <a:lnTo>
                  <a:pt x="404191" y="64369"/>
                </a:lnTo>
                <a:lnTo>
                  <a:pt x="408782" y="65899"/>
                </a:lnTo>
                <a:lnTo>
                  <a:pt x="414182" y="72019"/>
                </a:lnTo>
                <a:lnTo>
                  <a:pt x="415538" y="76958"/>
                </a:lnTo>
                <a:lnTo>
                  <a:pt x="415538" y="159119"/>
                </a:lnTo>
                <a:lnTo>
                  <a:pt x="447129" y="159119"/>
                </a:lnTo>
                <a:lnTo>
                  <a:pt x="447020" y="77920"/>
                </a:lnTo>
                <a:lnTo>
                  <a:pt x="450649" y="68871"/>
                </a:lnTo>
                <a:lnTo>
                  <a:pt x="457207" y="64369"/>
                </a:lnTo>
                <a:close/>
              </a:path>
              <a:path w="930910" h="161925">
                <a:moveTo>
                  <a:pt x="513946" y="64369"/>
                </a:moveTo>
                <a:lnTo>
                  <a:pt x="473320" y="64369"/>
                </a:lnTo>
                <a:lnTo>
                  <a:pt x="477955" y="65899"/>
                </a:lnTo>
                <a:lnTo>
                  <a:pt x="483202" y="72106"/>
                </a:lnTo>
                <a:lnTo>
                  <a:pt x="484502" y="76958"/>
                </a:lnTo>
                <a:lnTo>
                  <a:pt x="484513" y="159119"/>
                </a:lnTo>
                <a:lnTo>
                  <a:pt x="516214" y="159119"/>
                </a:lnTo>
                <a:lnTo>
                  <a:pt x="516214" y="83603"/>
                </a:lnTo>
                <a:lnTo>
                  <a:pt x="515624" y="73050"/>
                </a:lnTo>
                <a:lnTo>
                  <a:pt x="513946" y="64369"/>
                </a:lnTo>
                <a:close/>
              </a:path>
              <a:path w="930910" h="161925">
                <a:moveTo>
                  <a:pt x="478173" y="38687"/>
                </a:moveTo>
                <a:lnTo>
                  <a:pt x="467298" y="39814"/>
                </a:lnTo>
                <a:lnTo>
                  <a:pt x="457754" y="43195"/>
                </a:lnTo>
                <a:lnTo>
                  <a:pt x="449538" y="48830"/>
                </a:lnTo>
                <a:lnTo>
                  <a:pt x="442647" y="56719"/>
                </a:lnTo>
                <a:lnTo>
                  <a:pt x="511121" y="56719"/>
                </a:lnTo>
                <a:lnTo>
                  <a:pt x="478173" y="38687"/>
                </a:lnTo>
                <a:close/>
              </a:path>
              <a:path w="930910" h="161925">
                <a:moveTo>
                  <a:pt x="411275" y="38687"/>
                </a:moveTo>
                <a:lnTo>
                  <a:pt x="401108" y="39650"/>
                </a:lnTo>
                <a:lnTo>
                  <a:pt x="392055" y="42539"/>
                </a:lnTo>
                <a:lnTo>
                  <a:pt x="384112" y="47354"/>
                </a:lnTo>
                <a:lnTo>
                  <a:pt x="377279" y="54096"/>
                </a:lnTo>
                <a:lnTo>
                  <a:pt x="440931" y="54096"/>
                </a:lnTo>
                <a:lnTo>
                  <a:pt x="437487" y="48830"/>
                </a:lnTo>
                <a:lnTo>
                  <a:pt x="430535" y="43195"/>
                </a:lnTo>
                <a:lnTo>
                  <a:pt x="421796" y="39814"/>
                </a:lnTo>
                <a:lnTo>
                  <a:pt x="411275" y="38687"/>
                </a:lnTo>
                <a:close/>
              </a:path>
              <a:path w="930910" h="161925">
                <a:moveTo>
                  <a:pt x="591399" y="38687"/>
                </a:moveTo>
                <a:lnTo>
                  <a:pt x="550576" y="55325"/>
                </a:lnTo>
                <a:lnTo>
                  <a:pt x="535544" y="98837"/>
                </a:lnTo>
                <a:lnTo>
                  <a:pt x="535603" y="101198"/>
                </a:lnTo>
                <a:lnTo>
                  <a:pt x="550778" y="144912"/>
                </a:lnTo>
                <a:lnTo>
                  <a:pt x="591617" y="161305"/>
                </a:lnTo>
                <a:lnTo>
                  <a:pt x="603756" y="160276"/>
                </a:lnTo>
                <a:lnTo>
                  <a:pt x="639013" y="135978"/>
                </a:lnTo>
                <a:lnTo>
                  <a:pt x="639085" y="135841"/>
                </a:lnTo>
                <a:lnTo>
                  <a:pt x="583747" y="135841"/>
                </a:lnTo>
                <a:lnTo>
                  <a:pt x="577691" y="132869"/>
                </a:lnTo>
                <a:lnTo>
                  <a:pt x="567135" y="101198"/>
                </a:lnTo>
                <a:lnTo>
                  <a:pt x="567526" y="92289"/>
                </a:lnTo>
                <a:lnTo>
                  <a:pt x="583659" y="64150"/>
                </a:lnTo>
                <a:lnTo>
                  <a:pt x="638754" y="64150"/>
                </a:lnTo>
                <a:lnTo>
                  <a:pt x="637202" y="61301"/>
                </a:lnTo>
                <a:lnTo>
                  <a:pt x="630467" y="53331"/>
                </a:lnTo>
                <a:lnTo>
                  <a:pt x="622346" y="46921"/>
                </a:lnTo>
                <a:lnTo>
                  <a:pt x="613130" y="42345"/>
                </a:lnTo>
                <a:lnTo>
                  <a:pt x="602816" y="39601"/>
                </a:lnTo>
                <a:lnTo>
                  <a:pt x="591399" y="38687"/>
                </a:lnTo>
                <a:close/>
              </a:path>
              <a:path w="930910" h="161925">
                <a:moveTo>
                  <a:pt x="638754" y="64150"/>
                </a:moveTo>
                <a:lnTo>
                  <a:pt x="599182" y="64150"/>
                </a:lnTo>
                <a:lnTo>
                  <a:pt x="605238" y="67166"/>
                </a:lnTo>
                <a:lnTo>
                  <a:pt x="609544" y="73221"/>
                </a:lnTo>
                <a:lnTo>
                  <a:pt x="612360" y="78228"/>
                </a:lnTo>
                <a:lnTo>
                  <a:pt x="614376" y="84168"/>
                </a:lnTo>
                <a:lnTo>
                  <a:pt x="615589" y="91039"/>
                </a:lnTo>
                <a:lnTo>
                  <a:pt x="615994" y="98837"/>
                </a:lnTo>
                <a:lnTo>
                  <a:pt x="615589" y="107866"/>
                </a:lnTo>
                <a:lnTo>
                  <a:pt x="599269" y="135841"/>
                </a:lnTo>
                <a:lnTo>
                  <a:pt x="639085" y="135841"/>
                </a:lnTo>
                <a:lnTo>
                  <a:pt x="643784" y="125711"/>
                </a:lnTo>
                <a:lnTo>
                  <a:pt x="646634" y="114128"/>
                </a:lnTo>
                <a:lnTo>
                  <a:pt x="647585" y="101198"/>
                </a:lnTo>
                <a:lnTo>
                  <a:pt x="647366" y="93111"/>
                </a:lnTo>
                <a:lnTo>
                  <a:pt x="645648" y="81193"/>
                </a:lnTo>
                <a:lnTo>
                  <a:pt x="642261" y="70590"/>
                </a:lnTo>
                <a:lnTo>
                  <a:pt x="638754" y="64150"/>
                </a:lnTo>
                <a:close/>
              </a:path>
              <a:path w="930910" h="161925">
                <a:moveTo>
                  <a:pt x="704952" y="64041"/>
                </a:moveTo>
                <a:lnTo>
                  <a:pt x="673251" y="64041"/>
                </a:lnTo>
                <a:lnTo>
                  <a:pt x="673251" y="127754"/>
                </a:lnTo>
                <a:lnTo>
                  <a:pt x="675625" y="142430"/>
                </a:lnTo>
                <a:lnTo>
                  <a:pt x="682078" y="152914"/>
                </a:lnTo>
                <a:lnTo>
                  <a:pt x="692589" y="159207"/>
                </a:lnTo>
                <a:lnTo>
                  <a:pt x="707138" y="161305"/>
                </a:lnTo>
                <a:lnTo>
                  <a:pt x="713697" y="161305"/>
                </a:lnTo>
                <a:lnTo>
                  <a:pt x="720037" y="160343"/>
                </a:lnTo>
                <a:lnTo>
                  <a:pt x="726377" y="158463"/>
                </a:lnTo>
                <a:lnTo>
                  <a:pt x="726377" y="135295"/>
                </a:lnTo>
                <a:lnTo>
                  <a:pt x="712385" y="135295"/>
                </a:lnTo>
                <a:lnTo>
                  <a:pt x="709106" y="134333"/>
                </a:lnTo>
                <a:lnTo>
                  <a:pt x="707357" y="132453"/>
                </a:lnTo>
                <a:lnTo>
                  <a:pt x="705826" y="130552"/>
                </a:lnTo>
                <a:lnTo>
                  <a:pt x="705044" y="127754"/>
                </a:lnTo>
                <a:lnTo>
                  <a:pt x="704952" y="64041"/>
                </a:lnTo>
                <a:close/>
              </a:path>
              <a:path w="930910" h="161925">
                <a:moveTo>
                  <a:pt x="726377" y="134530"/>
                </a:moveTo>
                <a:lnTo>
                  <a:pt x="723535" y="135033"/>
                </a:lnTo>
                <a:lnTo>
                  <a:pt x="720474" y="135295"/>
                </a:lnTo>
                <a:lnTo>
                  <a:pt x="726377" y="135295"/>
                </a:lnTo>
                <a:lnTo>
                  <a:pt x="726377" y="134530"/>
                </a:lnTo>
                <a:close/>
              </a:path>
              <a:path w="930910" h="161925">
                <a:moveTo>
                  <a:pt x="725065" y="40872"/>
                </a:moveTo>
                <a:lnTo>
                  <a:pt x="655980" y="40872"/>
                </a:lnTo>
                <a:lnTo>
                  <a:pt x="655980" y="64041"/>
                </a:lnTo>
                <a:lnTo>
                  <a:pt x="725065" y="64041"/>
                </a:lnTo>
                <a:lnTo>
                  <a:pt x="725065" y="40872"/>
                </a:lnTo>
                <a:close/>
              </a:path>
              <a:path w="930910" h="161925">
                <a:moveTo>
                  <a:pt x="704952" y="11802"/>
                </a:moveTo>
                <a:lnTo>
                  <a:pt x="673251" y="11802"/>
                </a:lnTo>
                <a:lnTo>
                  <a:pt x="673251" y="40872"/>
                </a:lnTo>
                <a:lnTo>
                  <a:pt x="704952" y="40872"/>
                </a:lnTo>
                <a:lnTo>
                  <a:pt x="704952" y="11802"/>
                </a:lnTo>
                <a:close/>
              </a:path>
              <a:path w="930910" h="161925">
                <a:moveTo>
                  <a:pt x="793494" y="38687"/>
                </a:moveTo>
                <a:lnTo>
                  <a:pt x="753541" y="55484"/>
                </a:lnTo>
                <a:lnTo>
                  <a:pt x="738815" y="91097"/>
                </a:lnTo>
                <a:lnTo>
                  <a:pt x="738401" y="102837"/>
                </a:lnTo>
                <a:lnTo>
                  <a:pt x="739426" y="115452"/>
                </a:lnTo>
                <a:lnTo>
                  <a:pt x="763481" y="152324"/>
                </a:lnTo>
                <a:lnTo>
                  <a:pt x="796992" y="161305"/>
                </a:lnTo>
                <a:lnTo>
                  <a:pt x="804207" y="160952"/>
                </a:lnTo>
                <a:lnTo>
                  <a:pt x="843122" y="139994"/>
                </a:lnTo>
                <a:lnTo>
                  <a:pt x="839412" y="135841"/>
                </a:lnTo>
                <a:lnTo>
                  <a:pt x="791308" y="135841"/>
                </a:lnTo>
                <a:lnTo>
                  <a:pt x="784749" y="133503"/>
                </a:lnTo>
                <a:lnTo>
                  <a:pt x="779721" y="128847"/>
                </a:lnTo>
                <a:lnTo>
                  <a:pt x="774474" y="124170"/>
                </a:lnTo>
                <a:lnTo>
                  <a:pt x="771413" y="117984"/>
                </a:lnTo>
                <a:lnTo>
                  <a:pt x="770320" y="110269"/>
                </a:lnTo>
                <a:lnTo>
                  <a:pt x="845746" y="110269"/>
                </a:lnTo>
                <a:lnTo>
                  <a:pt x="845746" y="97373"/>
                </a:lnTo>
                <a:lnTo>
                  <a:pt x="845182" y="88739"/>
                </a:lnTo>
                <a:lnTo>
                  <a:pt x="770758" y="88739"/>
                </a:lnTo>
                <a:lnTo>
                  <a:pt x="771851" y="80827"/>
                </a:lnTo>
                <a:lnTo>
                  <a:pt x="774256" y="74751"/>
                </a:lnTo>
                <a:lnTo>
                  <a:pt x="782126" y="66270"/>
                </a:lnTo>
                <a:lnTo>
                  <a:pt x="787154" y="64150"/>
                </a:lnTo>
                <a:lnTo>
                  <a:pt x="838655" y="64150"/>
                </a:lnTo>
                <a:lnTo>
                  <a:pt x="837906" y="62428"/>
                </a:lnTo>
                <a:lnTo>
                  <a:pt x="831754" y="53987"/>
                </a:lnTo>
                <a:lnTo>
                  <a:pt x="824177" y="47290"/>
                </a:lnTo>
                <a:lnTo>
                  <a:pt x="815248" y="42509"/>
                </a:lnTo>
                <a:lnTo>
                  <a:pt x="805006" y="39642"/>
                </a:lnTo>
                <a:lnTo>
                  <a:pt x="793494" y="38687"/>
                </a:lnTo>
                <a:close/>
              </a:path>
              <a:path w="930910" h="161925">
                <a:moveTo>
                  <a:pt x="827600" y="122618"/>
                </a:moveTo>
                <a:lnTo>
                  <a:pt x="822021" y="128400"/>
                </a:lnTo>
                <a:lnTo>
                  <a:pt x="815439" y="132533"/>
                </a:lnTo>
                <a:lnTo>
                  <a:pt x="807831" y="135014"/>
                </a:lnTo>
                <a:lnTo>
                  <a:pt x="799179" y="135841"/>
                </a:lnTo>
                <a:lnTo>
                  <a:pt x="839412" y="135841"/>
                </a:lnTo>
                <a:lnTo>
                  <a:pt x="827600" y="122618"/>
                </a:lnTo>
                <a:close/>
              </a:path>
              <a:path w="930910" h="161925">
                <a:moveTo>
                  <a:pt x="838655" y="64150"/>
                </a:moveTo>
                <a:lnTo>
                  <a:pt x="800272" y="64150"/>
                </a:lnTo>
                <a:lnTo>
                  <a:pt x="805300" y="66073"/>
                </a:lnTo>
                <a:lnTo>
                  <a:pt x="812733" y="73745"/>
                </a:lnTo>
                <a:lnTo>
                  <a:pt x="814482" y="79188"/>
                </a:lnTo>
                <a:lnTo>
                  <a:pt x="814598" y="82893"/>
                </a:lnTo>
                <a:lnTo>
                  <a:pt x="814701" y="88739"/>
                </a:lnTo>
                <a:lnTo>
                  <a:pt x="845182" y="88739"/>
                </a:lnTo>
                <a:lnTo>
                  <a:pt x="844881" y="84124"/>
                </a:lnTo>
                <a:lnTo>
                  <a:pt x="842275" y="72475"/>
                </a:lnTo>
                <a:lnTo>
                  <a:pt x="838655" y="64150"/>
                </a:lnTo>
                <a:close/>
              </a:path>
              <a:path w="930910" h="161925">
                <a:moveTo>
                  <a:pt x="893406" y="40872"/>
                </a:moveTo>
                <a:lnTo>
                  <a:pt x="863673" y="40872"/>
                </a:lnTo>
                <a:lnTo>
                  <a:pt x="863673" y="159119"/>
                </a:lnTo>
                <a:lnTo>
                  <a:pt x="895154" y="159119"/>
                </a:lnTo>
                <a:lnTo>
                  <a:pt x="895154" y="81745"/>
                </a:lnTo>
                <a:lnTo>
                  <a:pt x="898721" y="76438"/>
                </a:lnTo>
                <a:lnTo>
                  <a:pt x="903845" y="72647"/>
                </a:lnTo>
                <a:lnTo>
                  <a:pt x="910526" y="70373"/>
                </a:lnTo>
                <a:lnTo>
                  <a:pt x="918766" y="69614"/>
                </a:lnTo>
                <a:lnTo>
                  <a:pt x="930147" y="69614"/>
                </a:lnTo>
                <a:lnTo>
                  <a:pt x="930358" y="54970"/>
                </a:lnTo>
                <a:lnTo>
                  <a:pt x="894280" y="54970"/>
                </a:lnTo>
                <a:lnTo>
                  <a:pt x="893406" y="40872"/>
                </a:lnTo>
                <a:close/>
              </a:path>
              <a:path w="930910" h="161925">
                <a:moveTo>
                  <a:pt x="930147" y="69614"/>
                </a:moveTo>
                <a:lnTo>
                  <a:pt x="922045" y="69614"/>
                </a:lnTo>
                <a:lnTo>
                  <a:pt x="925762" y="69898"/>
                </a:lnTo>
                <a:lnTo>
                  <a:pt x="930134" y="70489"/>
                </a:lnTo>
                <a:lnTo>
                  <a:pt x="930147" y="69614"/>
                </a:lnTo>
                <a:close/>
              </a:path>
              <a:path w="930910" h="161925">
                <a:moveTo>
                  <a:pt x="924231" y="38687"/>
                </a:moveTo>
                <a:lnTo>
                  <a:pt x="920733" y="38687"/>
                </a:lnTo>
                <a:lnTo>
                  <a:pt x="912788" y="39703"/>
                </a:lnTo>
                <a:lnTo>
                  <a:pt x="905703" y="42755"/>
                </a:lnTo>
                <a:lnTo>
                  <a:pt x="899520" y="47843"/>
                </a:lnTo>
                <a:lnTo>
                  <a:pt x="894280" y="54970"/>
                </a:lnTo>
                <a:lnTo>
                  <a:pt x="930358" y="54970"/>
                </a:lnTo>
                <a:lnTo>
                  <a:pt x="930572" y="40107"/>
                </a:lnTo>
                <a:lnTo>
                  <a:pt x="927511" y="39146"/>
                </a:lnTo>
                <a:lnTo>
                  <a:pt x="924231" y="386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4122144" y="3710230"/>
            <a:ext cx="176530" cy="537845"/>
            <a:chOff x="4122144" y="3710230"/>
            <a:chExt cx="176530" cy="537845"/>
          </a:xfrm>
        </p:grpSpPr>
        <p:sp>
          <p:nvSpPr>
            <p:cNvPr id="9" name="object 9"/>
            <p:cNvSpPr/>
            <p:nvPr/>
          </p:nvSpPr>
          <p:spPr>
            <a:xfrm>
              <a:off x="4196695" y="3710230"/>
              <a:ext cx="26670" cy="511809"/>
            </a:xfrm>
            <a:custGeom>
              <a:avLst/>
              <a:gdLst/>
              <a:ahLst/>
              <a:cxnLst/>
              <a:rect l="l" t="t" r="r" b="b"/>
              <a:pathLst>
                <a:path w="26670" h="511810">
                  <a:moveTo>
                    <a:pt x="26234" y="0"/>
                  </a:moveTo>
                  <a:lnTo>
                    <a:pt x="0" y="21"/>
                  </a:lnTo>
                  <a:lnTo>
                    <a:pt x="437" y="511499"/>
                  </a:lnTo>
                  <a:lnTo>
                    <a:pt x="26672" y="511477"/>
                  </a:lnTo>
                  <a:lnTo>
                    <a:pt x="26234" y="0"/>
                  </a:lnTo>
                  <a:close/>
                </a:path>
              </a:pathLst>
            </a:custGeom>
            <a:solidFill>
              <a:srgbClr val="002F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2144" y="4082456"/>
              <a:ext cx="175992" cy="165501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3481139" y="4353409"/>
            <a:ext cx="1459865" cy="922655"/>
            <a:chOff x="3481139" y="4353409"/>
            <a:chExt cx="1459865" cy="922655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81139" y="4353409"/>
              <a:ext cx="1459313" cy="3810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196695" y="4737863"/>
              <a:ext cx="26670" cy="511809"/>
            </a:xfrm>
            <a:custGeom>
              <a:avLst/>
              <a:gdLst/>
              <a:ahLst/>
              <a:cxnLst/>
              <a:rect l="l" t="t" r="r" b="b"/>
              <a:pathLst>
                <a:path w="26670" h="511810">
                  <a:moveTo>
                    <a:pt x="26234" y="0"/>
                  </a:moveTo>
                  <a:lnTo>
                    <a:pt x="0" y="21"/>
                  </a:lnTo>
                  <a:lnTo>
                    <a:pt x="437" y="511521"/>
                  </a:lnTo>
                  <a:lnTo>
                    <a:pt x="26672" y="511477"/>
                  </a:lnTo>
                  <a:lnTo>
                    <a:pt x="26234" y="0"/>
                  </a:lnTo>
                  <a:close/>
                </a:path>
              </a:pathLst>
            </a:custGeom>
            <a:solidFill>
              <a:srgbClr val="002F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22144" y="5110111"/>
              <a:ext cx="175992" cy="165480"/>
            </a:xfrm>
            <a:prstGeom prst="rect">
              <a:avLst/>
            </a:prstGeom>
          </p:spPr>
        </p:pic>
      </p:grpSp>
      <p:sp>
        <p:nvSpPr>
          <p:cNvPr id="15" name="object 15"/>
          <p:cNvSpPr/>
          <p:nvPr/>
        </p:nvSpPr>
        <p:spPr>
          <a:xfrm>
            <a:off x="2724483" y="4522702"/>
            <a:ext cx="635000" cy="159385"/>
          </a:xfrm>
          <a:custGeom>
            <a:avLst/>
            <a:gdLst/>
            <a:ahLst/>
            <a:cxnLst/>
            <a:rect l="l" t="t" r="r" b="b"/>
            <a:pathLst>
              <a:path w="635000" h="159385">
                <a:moveTo>
                  <a:pt x="29732" y="40872"/>
                </a:moveTo>
                <a:lnTo>
                  <a:pt x="0" y="40872"/>
                </a:lnTo>
                <a:lnTo>
                  <a:pt x="0" y="159119"/>
                </a:lnTo>
                <a:lnTo>
                  <a:pt x="31700" y="159119"/>
                </a:lnTo>
                <a:lnTo>
                  <a:pt x="31700" y="75516"/>
                </a:lnTo>
                <a:lnTo>
                  <a:pt x="35635" y="68084"/>
                </a:lnTo>
                <a:lnTo>
                  <a:pt x="42194" y="64369"/>
                </a:lnTo>
                <a:lnTo>
                  <a:pt x="167336" y="64369"/>
                </a:lnTo>
                <a:lnTo>
                  <a:pt x="167247" y="63912"/>
                </a:lnTo>
                <a:lnTo>
                  <a:pt x="164504" y="56719"/>
                </a:lnTo>
                <a:lnTo>
                  <a:pt x="95975" y="56719"/>
                </a:lnTo>
                <a:lnTo>
                  <a:pt x="94259" y="54096"/>
                </a:lnTo>
                <a:lnTo>
                  <a:pt x="30607" y="54096"/>
                </a:lnTo>
                <a:lnTo>
                  <a:pt x="29732" y="40872"/>
                </a:lnTo>
                <a:close/>
              </a:path>
              <a:path w="635000" h="159385">
                <a:moveTo>
                  <a:pt x="110623" y="64369"/>
                </a:moveTo>
                <a:lnTo>
                  <a:pt x="57498" y="64369"/>
                </a:lnTo>
                <a:lnTo>
                  <a:pt x="62089" y="65899"/>
                </a:lnTo>
                <a:lnTo>
                  <a:pt x="64931" y="68959"/>
                </a:lnTo>
                <a:lnTo>
                  <a:pt x="67554" y="72019"/>
                </a:lnTo>
                <a:lnTo>
                  <a:pt x="68866" y="76958"/>
                </a:lnTo>
                <a:lnTo>
                  <a:pt x="68866" y="159119"/>
                </a:lnTo>
                <a:lnTo>
                  <a:pt x="100566" y="159119"/>
                </a:lnTo>
                <a:lnTo>
                  <a:pt x="100348" y="77920"/>
                </a:lnTo>
                <a:lnTo>
                  <a:pt x="104064" y="68871"/>
                </a:lnTo>
                <a:lnTo>
                  <a:pt x="110623" y="64369"/>
                </a:lnTo>
                <a:close/>
              </a:path>
              <a:path w="635000" h="159385">
                <a:moveTo>
                  <a:pt x="167336" y="64369"/>
                </a:moveTo>
                <a:lnTo>
                  <a:pt x="126801" y="64369"/>
                </a:lnTo>
                <a:lnTo>
                  <a:pt x="131392" y="65899"/>
                </a:lnTo>
                <a:lnTo>
                  <a:pt x="136639" y="72106"/>
                </a:lnTo>
                <a:lnTo>
                  <a:pt x="137939" y="76958"/>
                </a:lnTo>
                <a:lnTo>
                  <a:pt x="137951" y="159119"/>
                </a:lnTo>
                <a:lnTo>
                  <a:pt x="169652" y="159119"/>
                </a:lnTo>
                <a:lnTo>
                  <a:pt x="169652" y="83603"/>
                </a:lnTo>
                <a:lnTo>
                  <a:pt x="169043" y="73050"/>
                </a:lnTo>
                <a:lnTo>
                  <a:pt x="167336" y="64369"/>
                </a:lnTo>
                <a:close/>
              </a:path>
              <a:path w="635000" h="159385">
                <a:moveTo>
                  <a:pt x="131611" y="38687"/>
                </a:moveTo>
                <a:lnTo>
                  <a:pt x="120663" y="39814"/>
                </a:lnTo>
                <a:lnTo>
                  <a:pt x="111088" y="43195"/>
                </a:lnTo>
                <a:lnTo>
                  <a:pt x="102865" y="48830"/>
                </a:lnTo>
                <a:lnTo>
                  <a:pt x="95975" y="56719"/>
                </a:lnTo>
                <a:lnTo>
                  <a:pt x="164504" y="56719"/>
                </a:lnTo>
                <a:lnTo>
                  <a:pt x="131611" y="38687"/>
                </a:lnTo>
                <a:close/>
              </a:path>
              <a:path w="635000" h="159385">
                <a:moveTo>
                  <a:pt x="64712" y="38687"/>
                </a:moveTo>
                <a:lnTo>
                  <a:pt x="54495" y="39650"/>
                </a:lnTo>
                <a:lnTo>
                  <a:pt x="45446" y="42539"/>
                </a:lnTo>
                <a:lnTo>
                  <a:pt x="37504" y="47354"/>
                </a:lnTo>
                <a:lnTo>
                  <a:pt x="30607" y="54096"/>
                </a:lnTo>
                <a:lnTo>
                  <a:pt x="94259" y="54096"/>
                </a:lnTo>
                <a:lnTo>
                  <a:pt x="90814" y="48830"/>
                </a:lnTo>
                <a:lnTo>
                  <a:pt x="83869" y="43195"/>
                </a:lnTo>
                <a:lnTo>
                  <a:pt x="75162" y="39814"/>
                </a:lnTo>
                <a:lnTo>
                  <a:pt x="64712" y="38687"/>
                </a:lnTo>
                <a:close/>
              </a:path>
              <a:path w="635000" h="159385">
                <a:moveTo>
                  <a:pt x="255133" y="0"/>
                </a:moveTo>
                <a:lnTo>
                  <a:pt x="195886" y="0"/>
                </a:lnTo>
                <a:lnTo>
                  <a:pt x="195886" y="159119"/>
                </a:lnTo>
                <a:lnTo>
                  <a:pt x="228680" y="159119"/>
                </a:lnTo>
                <a:lnTo>
                  <a:pt x="228680" y="100870"/>
                </a:lnTo>
                <a:lnTo>
                  <a:pt x="289906" y="100870"/>
                </a:lnTo>
                <a:lnTo>
                  <a:pt x="285522" y="92564"/>
                </a:lnTo>
                <a:lnTo>
                  <a:pt x="292156" y="89060"/>
                </a:lnTo>
                <a:lnTo>
                  <a:pt x="297929" y="85004"/>
                </a:lnTo>
                <a:lnTo>
                  <a:pt x="302800" y="80396"/>
                </a:lnTo>
                <a:lnTo>
                  <a:pt x="306729" y="75232"/>
                </a:lnTo>
                <a:lnTo>
                  <a:pt x="307230" y="74314"/>
                </a:lnTo>
                <a:lnTo>
                  <a:pt x="228680" y="74314"/>
                </a:lnTo>
                <a:lnTo>
                  <a:pt x="228680" y="26556"/>
                </a:lnTo>
                <a:lnTo>
                  <a:pt x="309381" y="26556"/>
                </a:lnTo>
                <a:lnTo>
                  <a:pt x="305273" y="19497"/>
                </a:lnTo>
                <a:lnTo>
                  <a:pt x="298640" y="12567"/>
                </a:lnTo>
                <a:lnTo>
                  <a:pt x="290151" y="7063"/>
                </a:lnTo>
                <a:lnTo>
                  <a:pt x="280084" y="3136"/>
                </a:lnTo>
                <a:lnTo>
                  <a:pt x="268418" y="783"/>
                </a:lnTo>
                <a:lnTo>
                  <a:pt x="255133" y="0"/>
                </a:lnTo>
                <a:close/>
              </a:path>
              <a:path w="635000" h="159385">
                <a:moveTo>
                  <a:pt x="289906" y="100870"/>
                </a:moveTo>
                <a:lnTo>
                  <a:pt x="254915" y="100870"/>
                </a:lnTo>
                <a:lnTo>
                  <a:pt x="284648" y="159119"/>
                </a:lnTo>
                <a:lnTo>
                  <a:pt x="319846" y="159119"/>
                </a:lnTo>
                <a:lnTo>
                  <a:pt x="319846" y="157589"/>
                </a:lnTo>
                <a:lnTo>
                  <a:pt x="289906" y="100870"/>
                </a:lnTo>
                <a:close/>
              </a:path>
              <a:path w="635000" h="159385">
                <a:moveTo>
                  <a:pt x="309381" y="26556"/>
                </a:moveTo>
                <a:lnTo>
                  <a:pt x="263878" y="26556"/>
                </a:lnTo>
                <a:lnTo>
                  <a:pt x="270437" y="28698"/>
                </a:lnTo>
                <a:lnTo>
                  <a:pt x="274591" y="33004"/>
                </a:lnTo>
                <a:lnTo>
                  <a:pt x="278963" y="37288"/>
                </a:lnTo>
                <a:lnTo>
                  <a:pt x="281150" y="43189"/>
                </a:lnTo>
                <a:lnTo>
                  <a:pt x="281150" y="58052"/>
                </a:lnTo>
                <a:lnTo>
                  <a:pt x="278745" y="63822"/>
                </a:lnTo>
                <a:lnTo>
                  <a:pt x="274372" y="68019"/>
                </a:lnTo>
                <a:lnTo>
                  <a:pt x="269781" y="72215"/>
                </a:lnTo>
                <a:lnTo>
                  <a:pt x="263441" y="74314"/>
                </a:lnTo>
                <a:lnTo>
                  <a:pt x="307230" y="74314"/>
                </a:lnTo>
                <a:lnTo>
                  <a:pt x="309885" y="69453"/>
                </a:lnTo>
                <a:lnTo>
                  <a:pt x="312140" y="63003"/>
                </a:lnTo>
                <a:lnTo>
                  <a:pt x="313492" y="55880"/>
                </a:lnTo>
                <a:lnTo>
                  <a:pt x="313943" y="48085"/>
                </a:lnTo>
                <a:lnTo>
                  <a:pt x="312966" y="37258"/>
                </a:lnTo>
                <a:lnTo>
                  <a:pt x="310063" y="27728"/>
                </a:lnTo>
                <a:lnTo>
                  <a:pt x="309381" y="26556"/>
                </a:lnTo>
                <a:close/>
              </a:path>
              <a:path w="635000" h="159385">
                <a:moveTo>
                  <a:pt x="371441" y="0"/>
                </a:moveTo>
                <a:lnTo>
                  <a:pt x="338648" y="0"/>
                </a:lnTo>
                <a:lnTo>
                  <a:pt x="338648" y="159119"/>
                </a:lnTo>
                <a:lnTo>
                  <a:pt x="371441" y="159119"/>
                </a:lnTo>
                <a:lnTo>
                  <a:pt x="371441" y="54424"/>
                </a:lnTo>
                <a:lnTo>
                  <a:pt x="404671" y="54424"/>
                </a:lnTo>
                <a:lnTo>
                  <a:pt x="371441" y="0"/>
                </a:lnTo>
                <a:close/>
              </a:path>
              <a:path w="635000" h="159385">
                <a:moveTo>
                  <a:pt x="404671" y="54424"/>
                </a:moveTo>
                <a:lnTo>
                  <a:pt x="371441" y="54424"/>
                </a:lnTo>
                <a:lnTo>
                  <a:pt x="435279" y="159119"/>
                </a:lnTo>
                <a:lnTo>
                  <a:pt x="468073" y="159119"/>
                </a:lnTo>
                <a:lnTo>
                  <a:pt x="468073" y="104914"/>
                </a:lnTo>
                <a:lnTo>
                  <a:pt x="435498" y="104914"/>
                </a:lnTo>
                <a:lnTo>
                  <a:pt x="404671" y="54424"/>
                </a:lnTo>
                <a:close/>
              </a:path>
              <a:path w="635000" h="159385">
                <a:moveTo>
                  <a:pt x="468073" y="0"/>
                </a:moveTo>
                <a:lnTo>
                  <a:pt x="435498" y="0"/>
                </a:lnTo>
                <a:lnTo>
                  <a:pt x="435498" y="104914"/>
                </a:lnTo>
                <a:lnTo>
                  <a:pt x="468073" y="104914"/>
                </a:lnTo>
                <a:lnTo>
                  <a:pt x="468073" y="0"/>
                </a:lnTo>
                <a:close/>
              </a:path>
              <a:path w="635000" h="159385">
                <a:moveTo>
                  <a:pt x="574980" y="0"/>
                </a:moveTo>
                <a:lnTo>
                  <a:pt x="544591" y="0"/>
                </a:lnTo>
                <a:lnTo>
                  <a:pt x="485344" y="159119"/>
                </a:lnTo>
                <a:lnTo>
                  <a:pt x="520324" y="159119"/>
                </a:lnTo>
                <a:lnTo>
                  <a:pt x="531255" y="126333"/>
                </a:lnTo>
                <a:lnTo>
                  <a:pt x="622367" y="126333"/>
                </a:lnTo>
                <a:lnTo>
                  <a:pt x="612406" y="99777"/>
                </a:lnTo>
                <a:lnTo>
                  <a:pt x="540000" y="99777"/>
                </a:lnTo>
                <a:lnTo>
                  <a:pt x="559895" y="40217"/>
                </a:lnTo>
                <a:lnTo>
                  <a:pt x="590065" y="40217"/>
                </a:lnTo>
                <a:lnTo>
                  <a:pt x="574980" y="0"/>
                </a:lnTo>
                <a:close/>
              </a:path>
              <a:path w="635000" h="159385">
                <a:moveTo>
                  <a:pt x="622367" y="126333"/>
                </a:moveTo>
                <a:lnTo>
                  <a:pt x="588753" y="126333"/>
                </a:lnTo>
                <a:lnTo>
                  <a:pt x="599684" y="159119"/>
                </a:lnTo>
                <a:lnTo>
                  <a:pt x="634664" y="159119"/>
                </a:lnTo>
                <a:lnTo>
                  <a:pt x="622367" y="126333"/>
                </a:lnTo>
                <a:close/>
              </a:path>
              <a:path w="635000" h="159385">
                <a:moveTo>
                  <a:pt x="590065" y="40217"/>
                </a:moveTo>
                <a:lnTo>
                  <a:pt x="559895" y="40217"/>
                </a:lnTo>
                <a:lnTo>
                  <a:pt x="579790" y="99777"/>
                </a:lnTo>
                <a:lnTo>
                  <a:pt x="612406" y="99777"/>
                </a:lnTo>
                <a:lnTo>
                  <a:pt x="590065" y="402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80079" y="5335458"/>
            <a:ext cx="438259" cy="438283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4094226" y="3664330"/>
            <a:ext cx="3110230" cy="207962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249554">
              <a:lnSpc>
                <a:spcPct val="100000"/>
              </a:lnSpc>
              <a:spcBef>
                <a:spcPts val="229"/>
              </a:spcBef>
            </a:pPr>
            <a:r>
              <a:rPr sz="1800" spc="55" dirty="0">
                <a:solidFill>
                  <a:srgbClr val="002F56"/>
                </a:solidFill>
                <a:latin typeface="Palatino Linotype"/>
                <a:cs typeface="Palatino Linotype"/>
              </a:rPr>
              <a:t>Transcription</a:t>
            </a:r>
            <a:endParaRPr sz="1800">
              <a:latin typeface="Palatino Linotype"/>
              <a:cs typeface="Palatino Linotype"/>
            </a:endParaRPr>
          </a:p>
          <a:p>
            <a:pPr marL="1497965">
              <a:lnSpc>
                <a:spcPct val="100000"/>
              </a:lnSpc>
              <a:spcBef>
                <a:spcPts val="130"/>
              </a:spcBef>
            </a:pPr>
            <a:r>
              <a:rPr sz="1800" b="1" dirty="0">
                <a:solidFill>
                  <a:srgbClr val="B3A269"/>
                </a:solidFill>
                <a:latin typeface="Palatino Linotype"/>
                <a:cs typeface="Palatino Linotype"/>
              </a:rPr>
              <a:t>Slow</a:t>
            </a:r>
            <a:r>
              <a:rPr sz="1800" b="1" spc="20" dirty="0">
                <a:solidFill>
                  <a:srgbClr val="B3A269"/>
                </a:solidFill>
                <a:latin typeface="Palatino Linotype"/>
                <a:cs typeface="Palatino Linotype"/>
              </a:rPr>
              <a:t> </a:t>
            </a:r>
            <a:r>
              <a:rPr sz="1800" b="1" spc="85" dirty="0">
                <a:solidFill>
                  <a:srgbClr val="B3A269"/>
                </a:solidFill>
                <a:latin typeface="Palatino Linotype"/>
                <a:cs typeface="Palatino Linotype"/>
              </a:rPr>
              <a:t>~1-</a:t>
            </a:r>
            <a:r>
              <a:rPr sz="1800" b="1" spc="90" dirty="0">
                <a:solidFill>
                  <a:srgbClr val="B3A269"/>
                </a:solidFill>
                <a:latin typeface="Palatino Linotype"/>
                <a:cs typeface="Palatino Linotype"/>
              </a:rPr>
              <a:t>2</a:t>
            </a:r>
            <a:r>
              <a:rPr sz="1800" b="1" spc="5" dirty="0">
                <a:solidFill>
                  <a:srgbClr val="B3A269"/>
                </a:solidFill>
                <a:latin typeface="Palatino Linotype"/>
                <a:cs typeface="Palatino Linotype"/>
              </a:rPr>
              <a:t> </a:t>
            </a:r>
            <a:r>
              <a:rPr sz="1800" b="1" spc="-25" dirty="0">
                <a:solidFill>
                  <a:srgbClr val="B3A269"/>
                </a:solidFill>
                <a:latin typeface="Palatino Linotype"/>
                <a:cs typeface="Palatino Linotype"/>
              </a:rPr>
              <a:t>min</a:t>
            </a:r>
            <a:endParaRPr sz="18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50">
              <a:latin typeface="Palatino Linotype"/>
              <a:cs typeface="Palatino Linotype"/>
            </a:endParaRPr>
          </a:p>
          <a:p>
            <a:pPr marL="249554">
              <a:lnSpc>
                <a:spcPct val="100000"/>
              </a:lnSpc>
            </a:pPr>
            <a:r>
              <a:rPr sz="1800" spc="65" dirty="0">
                <a:solidFill>
                  <a:srgbClr val="002F56"/>
                </a:solidFill>
                <a:latin typeface="Palatino Linotype"/>
                <a:cs typeface="Palatino Linotype"/>
              </a:rPr>
              <a:t>Translation</a:t>
            </a:r>
            <a:endParaRPr sz="1800">
              <a:latin typeface="Palatino Linotype"/>
              <a:cs typeface="Palatino Linotype"/>
            </a:endParaRPr>
          </a:p>
          <a:p>
            <a:pPr marL="1538605">
              <a:lnSpc>
                <a:spcPct val="100000"/>
              </a:lnSpc>
              <a:spcBef>
                <a:spcPts val="130"/>
              </a:spcBef>
            </a:pPr>
            <a:r>
              <a:rPr sz="1800" b="1" dirty="0">
                <a:solidFill>
                  <a:srgbClr val="B3A269"/>
                </a:solidFill>
                <a:latin typeface="Palatino Linotype"/>
                <a:cs typeface="Palatino Linotype"/>
              </a:rPr>
              <a:t>Slow</a:t>
            </a:r>
            <a:r>
              <a:rPr sz="1800" b="1" spc="20" dirty="0">
                <a:solidFill>
                  <a:srgbClr val="B3A269"/>
                </a:solidFill>
                <a:latin typeface="Palatino Linotype"/>
                <a:cs typeface="Palatino Linotype"/>
              </a:rPr>
              <a:t> </a:t>
            </a:r>
            <a:r>
              <a:rPr sz="1800" b="1" spc="85" dirty="0">
                <a:solidFill>
                  <a:srgbClr val="B3A269"/>
                </a:solidFill>
                <a:latin typeface="Palatino Linotype"/>
                <a:cs typeface="Palatino Linotype"/>
              </a:rPr>
              <a:t>~1-</a:t>
            </a:r>
            <a:r>
              <a:rPr sz="1800" b="1" spc="90" dirty="0">
                <a:solidFill>
                  <a:srgbClr val="B3A269"/>
                </a:solidFill>
                <a:latin typeface="Palatino Linotype"/>
                <a:cs typeface="Palatino Linotype"/>
              </a:rPr>
              <a:t>2</a:t>
            </a:r>
            <a:r>
              <a:rPr sz="1800" b="1" spc="5" dirty="0">
                <a:solidFill>
                  <a:srgbClr val="B3A269"/>
                </a:solidFill>
                <a:latin typeface="Palatino Linotype"/>
                <a:cs typeface="Palatino Linotype"/>
              </a:rPr>
              <a:t> </a:t>
            </a:r>
            <a:r>
              <a:rPr sz="1800" b="1" spc="-25" dirty="0">
                <a:solidFill>
                  <a:srgbClr val="B3A269"/>
                </a:solidFill>
                <a:latin typeface="Palatino Linotype"/>
                <a:cs typeface="Palatino Linotype"/>
              </a:rPr>
              <a:t>min</a:t>
            </a:r>
            <a:endParaRPr sz="18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0" dirty="0">
                <a:solidFill>
                  <a:srgbClr val="002F56"/>
                </a:solidFill>
                <a:latin typeface="Trebuchet MS"/>
                <a:cs typeface="Trebuchet MS"/>
              </a:rPr>
              <a:t>Y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671357" y="5438405"/>
            <a:ext cx="687705" cy="210820"/>
          </a:xfrm>
          <a:custGeom>
            <a:avLst/>
            <a:gdLst/>
            <a:ahLst/>
            <a:cxnLst/>
            <a:rect l="l" t="t" r="r" b="b"/>
            <a:pathLst>
              <a:path w="687704" h="210820">
                <a:moveTo>
                  <a:pt x="29295" y="46883"/>
                </a:moveTo>
                <a:lnTo>
                  <a:pt x="0" y="46883"/>
                </a:lnTo>
                <a:lnTo>
                  <a:pt x="0" y="210593"/>
                </a:lnTo>
                <a:lnTo>
                  <a:pt x="31481" y="210593"/>
                </a:lnTo>
                <a:lnTo>
                  <a:pt x="31481" y="154857"/>
                </a:lnTo>
                <a:lnTo>
                  <a:pt x="90258" y="154857"/>
                </a:lnTo>
                <a:lnTo>
                  <a:pt x="94008" y="150868"/>
                </a:lnTo>
                <a:lnTo>
                  <a:pt x="99460" y="141964"/>
                </a:lnTo>
                <a:lnTo>
                  <a:pt x="42194" y="141852"/>
                </a:lnTo>
                <a:lnTo>
                  <a:pt x="35417" y="137955"/>
                </a:lnTo>
                <a:lnTo>
                  <a:pt x="31481" y="130158"/>
                </a:lnTo>
                <a:lnTo>
                  <a:pt x="31481" y="81745"/>
                </a:lnTo>
                <a:lnTo>
                  <a:pt x="35198" y="74161"/>
                </a:lnTo>
                <a:lnTo>
                  <a:pt x="41975" y="70379"/>
                </a:lnTo>
                <a:lnTo>
                  <a:pt x="99795" y="70379"/>
                </a:lnTo>
                <a:lnTo>
                  <a:pt x="99552" y="69720"/>
                </a:lnTo>
                <a:lnTo>
                  <a:pt x="94226" y="60872"/>
                </a:lnTo>
                <a:lnTo>
                  <a:pt x="91956" y="58467"/>
                </a:lnTo>
                <a:lnTo>
                  <a:pt x="30388" y="58467"/>
                </a:lnTo>
                <a:lnTo>
                  <a:pt x="29295" y="46883"/>
                </a:lnTo>
                <a:close/>
              </a:path>
              <a:path w="687704" h="210820">
                <a:moveTo>
                  <a:pt x="90258" y="154857"/>
                </a:moveTo>
                <a:lnTo>
                  <a:pt x="31481" y="154857"/>
                </a:lnTo>
                <a:lnTo>
                  <a:pt x="37470" y="160308"/>
                </a:lnTo>
                <a:lnTo>
                  <a:pt x="44298" y="164201"/>
                </a:lnTo>
                <a:lnTo>
                  <a:pt x="51988" y="166537"/>
                </a:lnTo>
                <a:lnTo>
                  <a:pt x="60558" y="167316"/>
                </a:lnTo>
                <a:lnTo>
                  <a:pt x="70519" y="166288"/>
                </a:lnTo>
                <a:lnTo>
                  <a:pt x="79415" y="163204"/>
                </a:lnTo>
                <a:lnTo>
                  <a:pt x="87244" y="158064"/>
                </a:lnTo>
                <a:lnTo>
                  <a:pt x="90258" y="154857"/>
                </a:lnTo>
                <a:close/>
              </a:path>
              <a:path w="687704" h="210820">
                <a:moveTo>
                  <a:pt x="99795" y="70379"/>
                </a:moveTo>
                <a:lnTo>
                  <a:pt x="59465" y="70379"/>
                </a:lnTo>
                <a:lnTo>
                  <a:pt x="65149" y="73374"/>
                </a:lnTo>
                <a:lnTo>
                  <a:pt x="69085" y="79341"/>
                </a:lnTo>
                <a:lnTo>
                  <a:pt x="71541" y="84291"/>
                </a:lnTo>
                <a:lnTo>
                  <a:pt x="73320" y="90187"/>
                </a:lnTo>
                <a:lnTo>
                  <a:pt x="74403" y="97027"/>
                </a:lnTo>
                <a:lnTo>
                  <a:pt x="74769" y="104804"/>
                </a:lnTo>
                <a:lnTo>
                  <a:pt x="73372" y="121013"/>
                </a:lnTo>
                <a:lnTo>
                  <a:pt x="69167" y="132590"/>
                </a:lnTo>
                <a:lnTo>
                  <a:pt x="62133" y="139537"/>
                </a:lnTo>
                <a:lnTo>
                  <a:pt x="52251" y="141852"/>
                </a:lnTo>
                <a:lnTo>
                  <a:pt x="99502" y="141852"/>
                </a:lnTo>
                <a:lnTo>
                  <a:pt x="103354" y="131702"/>
                </a:lnTo>
                <a:lnTo>
                  <a:pt x="105690" y="120080"/>
                </a:lnTo>
                <a:lnTo>
                  <a:pt x="106469" y="107099"/>
                </a:lnTo>
                <a:lnTo>
                  <a:pt x="106431" y="104804"/>
                </a:lnTo>
                <a:lnTo>
                  <a:pt x="105694" y="92014"/>
                </a:lnTo>
                <a:lnTo>
                  <a:pt x="103381" y="80100"/>
                </a:lnTo>
                <a:lnTo>
                  <a:pt x="99795" y="70379"/>
                </a:lnTo>
                <a:close/>
              </a:path>
              <a:path w="687704" h="210820">
                <a:moveTo>
                  <a:pt x="60340" y="44697"/>
                </a:moveTo>
                <a:lnTo>
                  <a:pt x="51479" y="45558"/>
                </a:lnTo>
                <a:lnTo>
                  <a:pt x="43560" y="48140"/>
                </a:lnTo>
                <a:lnTo>
                  <a:pt x="36544" y="52443"/>
                </a:lnTo>
                <a:lnTo>
                  <a:pt x="30388" y="58467"/>
                </a:lnTo>
                <a:lnTo>
                  <a:pt x="91956" y="58467"/>
                </a:lnTo>
                <a:lnTo>
                  <a:pt x="87548" y="53798"/>
                </a:lnTo>
                <a:lnTo>
                  <a:pt x="79661" y="48744"/>
                </a:lnTo>
                <a:lnTo>
                  <a:pt x="70584" y="45709"/>
                </a:lnTo>
                <a:lnTo>
                  <a:pt x="60340" y="44697"/>
                </a:lnTo>
                <a:close/>
              </a:path>
              <a:path w="687704" h="210820">
                <a:moveTo>
                  <a:pt x="155660" y="46883"/>
                </a:moveTo>
                <a:lnTo>
                  <a:pt x="125927" y="46883"/>
                </a:lnTo>
                <a:lnTo>
                  <a:pt x="125927" y="165130"/>
                </a:lnTo>
                <a:lnTo>
                  <a:pt x="157409" y="165130"/>
                </a:lnTo>
                <a:lnTo>
                  <a:pt x="157409" y="87756"/>
                </a:lnTo>
                <a:lnTo>
                  <a:pt x="160975" y="82449"/>
                </a:lnTo>
                <a:lnTo>
                  <a:pt x="166099" y="78658"/>
                </a:lnTo>
                <a:lnTo>
                  <a:pt x="172781" y="76383"/>
                </a:lnTo>
                <a:lnTo>
                  <a:pt x="181020" y="75625"/>
                </a:lnTo>
                <a:lnTo>
                  <a:pt x="192401" y="75625"/>
                </a:lnTo>
                <a:lnTo>
                  <a:pt x="192612" y="60981"/>
                </a:lnTo>
                <a:lnTo>
                  <a:pt x="156534" y="60981"/>
                </a:lnTo>
                <a:lnTo>
                  <a:pt x="155660" y="46883"/>
                </a:lnTo>
                <a:close/>
              </a:path>
              <a:path w="687704" h="210820">
                <a:moveTo>
                  <a:pt x="192401" y="75625"/>
                </a:moveTo>
                <a:lnTo>
                  <a:pt x="184299" y="75625"/>
                </a:lnTo>
                <a:lnTo>
                  <a:pt x="188016" y="75909"/>
                </a:lnTo>
                <a:lnTo>
                  <a:pt x="192388" y="76499"/>
                </a:lnTo>
                <a:lnTo>
                  <a:pt x="192401" y="75625"/>
                </a:lnTo>
                <a:close/>
              </a:path>
              <a:path w="687704" h="210820">
                <a:moveTo>
                  <a:pt x="186486" y="44697"/>
                </a:moveTo>
                <a:lnTo>
                  <a:pt x="182988" y="44697"/>
                </a:lnTo>
                <a:lnTo>
                  <a:pt x="174950" y="45714"/>
                </a:lnTo>
                <a:lnTo>
                  <a:pt x="167875" y="48765"/>
                </a:lnTo>
                <a:lnTo>
                  <a:pt x="161744" y="53854"/>
                </a:lnTo>
                <a:lnTo>
                  <a:pt x="156534" y="60981"/>
                </a:lnTo>
                <a:lnTo>
                  <a:pt x="192612" y="60981"/>
                </a:lnTo>
                <a:lnTo>
                  <a:pt x="192826" y="46118"/>
                </a:lnTo>
                <a:lnTo>
                  <a:pt x="189765" y="45178"/>
                </a:lnTo>
                <a:lnTo>
                  <a:pt x="186486" y="44697"/>
                </a:lnTo>
                <a:close/>
              </a:path>
              <a:path w="687704" h="210820">
                <a:moveTo>
                  <a:pt x="254478" y="44697"/>
                </a:moveTo>
                <a:lnTo>
                  <a:pt x="213677" y="61336"/>
                </a:lnTo>
                <a:lnTo>
                  <a:pt x="198732" y="104848"/>
                </a:lnTo>
                <a:lnTo>
                  <a:pt x="198790" y="107209"/>
                </a:lnTo>
                <a:lnTo>
                  <a:pt x="213814" y="150923"/>
                </a:lnTo>
                <a:lnTo>
                  <a:pt x="254696" y="167316"/>
                </a:lnTo>
                <a:lnTo>
                  <a:pt x="266833" y="166288"/>
                </a:lnTo>
                <a:lnTo>
                  <a:pt x="302166" y="141989"/>
                </a:lnTo>
                <a:lnTo>
                  <a:pt x="302233" y="141852"/>
                </a:lnTo>
                <a:lnTo>
                  <a:pt x="246826" y="141852"/>
                </a:lnTo>
                <a:lnTo>
                  <a:pt x="240704" y="138879"/>
                </a:lnTo>
                <a:lnTo>
                  <a:pt x="230213" y="107209"/>
                </a:lnTo>
                <a:lnTo>
                  <a:pt x="230617" y="98312"/>
                </a:lnTo>
                <a:lnTo>
                  <a:pt x="246826" y="70161"/>
                </a:lnTo>
                <a:lnTo>
                  <a:pt x="301877" y="70161"/>
                </a:lnTo>
                <a:lnTo>
                  <a:pt x="300330" y="67321"/>
                </a:lnTo>
                <a:lnTo>
                  <a:pt x="293611" y="59342"/>
                </a:lnTo>
                <a:lnTo>
                  <a:pt x="285498" y="52932"/>
                </a:lnTo>
                <a:lnTo>
                  <a:pt x="276258" y="48356"/>
                </a:lnTo>
                <a:lnTo>
                  <a:pt x="265911" y="45611"/>
                </a:lnTo>
                <a:lnTo>
                  <a:pt x="254478" y="44697"/>
                </a:lnTo>
                <a:close/>
              </a:path>
              <a:path w="687704" h="210820">
                <a:moveTo>
                  <a:pt x="301877" y="70161"/>
                </a:moveTo>
                <a:lnTo>
                  <a:pt x="262348" y="70161"/>
                </a:lnTo>
                <a:lnTo>
                  <a:pt x="268251" y="73199"/>
                </a:lnTo>
                <a:lnTo>
                  <a:pt x="272623" y="79253"/>
                </a:lnTo>
                <a:lnTo>
                  <a:pt x="275493" y="84258"/>
                </a:lnTo>
                <a:lnTo>
                  <a:pt x="277542" y="90190"/>
                </a:lnTo>
                <a:lnTo>
                  <a:pt x="278772" y="97053"/>
                </a:lnTo>
                <a:lnTo>
                  <a:pt x="279182" y="104848"/>
                </a:lnTo>
                <a:lnTo>
                  <a:pt x="278772" y="113879"/>
                </a:lnTo>
                <a:lnTo>
                  <a:pt x="262348" y="141852"/>
                </a:lnTo>
                <a:lnTo>
                  <a:pt x="302233" y="141852"/>
                </a:lnTo>
                <a:lnTo>
                  <a:pt x="306893" y="131729"/>
                </a:lnTo>
                <a:lnTo>
                  <a:pt x="309721" y="120142"/>
                </a:lnTo>
                <a:lnTo>
                  <a:pt x="310664" y="107209"/>
                </a:lnTo>
                <a:lnTo>
                  <a:pt x="310445" y="99121"/>
                </a:lnTo>
                <a:lnTo>
                  <a:pt x="308768" y="87207"/>
                </a:lnTo>
                <a:lnTo>
                  <a:pt x="305390" y="76609"/>
                </a:lnTo>
                <a:lnTo>
                  <a:pt x="301877" y="70161"/>
                </a:lnTo>
                <a:close/>
              </a:path>
              <a:path w="687704" h="210820">
                <a:moveTo>
                  <a:pt x="367943" y="70051"/>
                </a:moveTo>
                <a:lnTo>
                  <a:pt x="336461" y="70051"/>
                </a:lnTo>
                <a:lnTo>
                  <a:pt x="336461" y="133765"/>
                </a:lnTo>
                <a:lnTo>
                  <a:pt x="338805" y="148443"/>
                </a:lnTo>
                <a:lnTo>
                  <a:pt x="345206" y="158928"/>
                </a:lnTo>
                <a:lnTo>
                  <a:pt x="355707" y="165219"/>
                </a:lnTo>
                <a:lnTo>
                  <a:pt x="370348" y="167316"/>
                </a:lnTo>
                <a:lnTo>
                  <a:pt x="376907" y="167316"/>
                </a:lnTo>
                <a:lnTo>
                  <a:pt x="383247" y="166369"/>
                </a:lnTo>
                <a:lnTo>
                  <a:pt x="389368" y="164474"/>
                </a:lnTo>
                <a:lnTo>
                  <a:pt x="389368" y="141306"/>
                </a:lnTo>
                <a:lnTo>
                  <a:pt x="375376" y="141306"/>
                </a:lnTo>
                <a:lnTo>
                  <a:pt x="372097" y="140359"/>
                </a:lnTo>
                <a:lnTo>
                  <a:pt x="370567" y="138464"/>
                </a:lnTo>
                <a:lnTo>
                  <a:pt x="368818" y="136569"/>
                </a:lnTo>
                <a:lnTo>
                  <a:pt x="368035" y="133765"/>
                </a:lnTo>
                <a:lnTo>
                  <a:pt x="367943" y="70051"/>
                </a:lnTo>
                <a:close/>
              </a:path>
              <a:path w="687704" h="210820">
                <a:moveTo>
                  <a:pt x="389368" y="140541"/>
                </a:moveTo>
                <a:lnTo>
                  <a:pt x="386745" y="141050"/>
                </a:lnTo>
                <a:lnTo>
                  <a:pt x="383684" y="141306"/>
                </a:lnTo>
                <a:lnTo>
                  <a:pt x="389368" y="141306"/>
                </a:lnTo>
                <a:lnTo>
                  <a:pt x="389368" y="140541"/>
                </a:lnTo>
                <a:close/>
              </a:path>
              <a:path w="687704" h="210820">
                <a:moveTo>
                  <a:pt x="388275" y="46883"/>
                </a:moveTo>
                <a:lnTo>
                  <a:pt x="319190" y="46883"/>
                </a:lnTo>
                <a:lnTo>
                  <a:pt x="319190" y="70051"/>
                </a:lnTo>
                <a:lnTo>
                  <a:pt x="388275" y="70051"/>
                </a:lnTo>
                <a:lnTo>
                  <a:pt x="388275" y="46883"/>
                </a:lnTo>
                <a:close/>
              </a:path>
              <a:path w="687704" h="210820">
                <a:moveTo>
                  <a:pt x="367943" y="17813"/>
                </a:moveTo>
                <a:lnTo>
                  <a:pt x="336461" y="17813"/>
                </a:lnTo>
                <a:lnTo>
                  <a:pt x="336461" y="46883"/>
                </a:lnTo>
                <a:lnTo>
                  <a:pt x="367943" y="46883"/>
                </a:lnTo>
                <a:lnTo>
                  <a:pt x="367943" y="17813"/>
                </a:lnTo>
                <a:close/>
              </a:path>
              <a:path w="687704" h="210820">
                <a:moveTo>
                  <a:pt x="456705" y="44697"/>
                </a:moveTo>
                <a:lnTo>
                  <a:pt x="416724" y="61500"/>
                </a:lnTo>
                <a:lnTo>
                  <a:pt x="401840" y="97120"/>
                </a:lnTo>
                <a:lnTo>
                  <a:pt x="401393" y="108848"/>
                </a:lnTo>
                <a:lnTo>
                  <a:pt x="402418" y="121463"/>
                </a:lnTo>
                <a:lnTo>
                  <a:pt x="426569" y="158341"/>
                </a:lnTo>
                <a:lnTo>
                  <a:pt x="460203" y="167316"/>
                </a:lnTo>
                <a:lnTo>
                  <a:pt x="467417" y="166964"/>
                </a:lnTo>
                <a:lnTo>
                  <a:pt x="506332" y="146005"/>
                </a:lnTo>
                <a:lnTo>
                  <a:pt x="502622" y="141852"/>
                </a:lnTo>
                <a:lnTo>
                  <a:pt x="454300" y="141852"/>
                </a:lnTo>
                <a:lnTo>
                  <a:pt x="447960" y="139520"/>
                </a:lnTo>
                <a:lnTo>
                  <a:pt x="442713" y="134858"/>
                </a:lnTo>
                <a:lnTo>
                  <a:pt x="437684" y="130196"/>
                </a:lnTo>
                <a:lnTo>
                  <a:pt x="434405" y="124001"/>
                </a:lnTo>
                <a:lnTo>
                  <a:pt x="433530" y="116279"/>
                </a:lnTo>
                <a:lnTo>
                  <a:pt x="508737" y="116279"/>
                </a:lnTo>
                <a:lnTo>
                  <a:pt x="508737" y="103384"/>
                </a:lnTo>
                <a:lnTo>
                  <a:pt x="508176" y="94750"/>
                </a:lnTo>
                <a:lnTo>
                  <a:pt x="433749" y="94750"/>
                </a:lnTo>
                <a:lnTo>
                  <a:pt x="434842" y="86838"/>
                </a:lnTo>
                <a:lnTo>
                  <a:pt x="437466" y="80761"/>
                </a:lnTo>
                <a:lnTo>
                  <a:pt x="441401" y="76521"/>
                </a:lnTo>
                <a:lnTo>
                  <a:pt x="445117" y="72281"/>
                </a:lnTo>
                <a:lnTo>
                  <a:pt x="450364" y="70161"/>
                </a:lnTo>
                <a:lnTo>
                  <a:pt x="501723" y="70161"/>
                </a:lnTo>
                <a:lnTo>
                  <a:pt x="500990" y="68448"/>
                </a:lnTo>
                <a:lnTo>
                  <a:pt x="494964" y="59997"/>
                </a:lnTo>
                <a:lnTo>
                  <a:pt x="487295" y="53300"/>
                </a:lnTo>
                <a:lnTo>
                  <a:pt x="478376" y="48520"/>
                </a:lnTo>
                <a:lnTo>
                  <a:pt x="468186" y="45652"/>
                </a:lnTo>
                <a:lnTo>
                  <a:pt x="456705" y="44697"/>
                </a:lnTo>
                <a:close/>
              </a:path>
              <a:path w="687704" h="210820">
                <a:moveTo>
                  <a:pt x="490810" y="128628"/>
                </a:moveTo>
                <a:lnTo>
                  <a:pt x="485105" y="134413"/>
                </a:lnTo>
                <a:lnTo>
                  <a:pt x="478458" y="138546"/>
                </a:lnTo>
                <a:lnTo>
                  <a:pt x="470826" y="141025"/>
                </a:lnTo>
                <a:lnTo>
                  <a:pt x="462170" y="141852"/>
                </a:lnTo>
                <a:lnTo>
                  <a:pt x="502622" y="141852"/>
                </a:lnTo>
                <a:lnTo>
                  <a:pt x="490810" y="128628"/>
                </a:lnTo>
                <a:close/>
              </a:path>
              <a:path w="687704" h="210820">
                <a:moveTo>
                  <a:pt x="501723" y="70161"/>
                </a:moveTo>
                <a:lnTo>
                  <a:pt x="463263" y="70161"/>
                </a:lnTo>
                <a:lnTo>
                  <a:pt x="468510" y="72084"/>
                </a:lnTo>
                <a:lnTo>
                  <a:pt x="472008" y="75931"/>
                </a:lnTo>
                <a:lnTo>
                  <a:pt x="475725" y="79756"/>
                </a:lnTo>
                <a:lnTo>
                  <a:pt x="477692" y="85198"/>
                </a:lnTo>
                <a:lnTo>
                  <a:pt x="477692" y="94750"/>
                </a:lnTo>
                <a:lnTo>
                  <a:pt x="508176" y="94750"/>
                </a:lnTo>
                <a:lnTo>
                  <a:pt x="507876" y="90137"/>
                </a:lnTo>
                <a:lnTo>
                  <a:pt x="505294" y="78494"/>
                </a:lnTo>
                <a:lnTo>
                  <a:pt x="501723" y="70161"/>
                </a:lnTo>
                <a:close/>
              </a:path>
              <a:path w="687704" h="210820">
                <a:moveTo>
                  <a:pt x="560114" y="46883"/>
                </a:moveTo>
                <a:lnTo>
                  <a:pt x="528413" y="46883"/>
                </a:lnTo>
                <a:lnTo>
                  <a:pt x="528413" y="165130"/>
                </a:lnTo>
                <a:lnTo>
                  <a:pt x="560114" y="165130"/>
                </a:lnTo>
                <a:lnTo>
                  <a:pt x="560114" y="46883"/>
                </a:lnTo>
                <a:close/>
              </a:path>
              <a:path w="687704" h="210820">
                <a:moveTo>
                  <a:pt x="549620" y="0"/>
                </a:moveTo>
                <a:lnTo>
                  <a:pt x="538688" y="0"/>
                </a:lnTo>
                <a:lnTo>
                  <a:pt x="534535" y="1529"/>
                </a:lnTo>
                <a:lnTo>
                  <a:pt x="531255" y="4589"/>
                </a:lnTo>
                <a:lnTo>
                  <a:pt x="528195" y="7649"/>
                </a:lnTo>
                <a:lnTo>
                  <a:pt x="526446" y="11540"/>
                </a:lnTo>
                <a:lnTo>
                  <a:pt x="526446" y="21092"/>
                </a:lnTo>
                <a:lnTo>
                  <a:pt x="528195" y="25026"/>
                </a:lnTo>
                <a:lnTo>
                  <a:pt x="531474" y="28086"/>
                </a:lnTo>
                <a:lnTo>
                  <a:pt x="534535" y="31146"/>
                </a:lnTo>
                <a:lnTo>
                  <a:pt x="538907" y="32676"/>
                </a:lnTo>
                <a:lnTo>
                  <a:pt x="549620" y="32676"/>
                </a:lnTo>
                <a:lnTo>
                  <a:pt x="553773" y="31146"/>
                </a:lnTo>
                <a:lnTo>
                  <a:pt x="560332" y="25026"/>
                </a:lnTo>
                <a:lnTo>
                  <a:pt x="561863" y="21092"/>
                </a:lnTo>
                <a:lnTo>
                  <a:pt x="561863" y="11540"/>
                </a:lnTo>
                <a:lnTo>
                  <a:pt x="560332" y="7649"/>
                </a:lnTo>
                <a:lnTo>
                  <a:pt x="557053" y="4589"/>
                </a:lnTo>
                <a:lnTo>
                  <a:pt x="553992" y="1529"/>
                </a:lnTo>
                <a:lnTo>
                  <a:pt x="549620" y="0"/>
                </a:lnTo>
                <a:close/>
              </a:path>
              <a:path w="687704" h="210820">
                <a:moveTo>
                  <a:pt x="615207" y="46883"/>
                </a:moveTo>
                <a:lnTo>
                  <a:pt x="585474" y="46883"/>
                </a:lnTo>
                <a:lnTo>
                  <a:pt x="585474" y="165130"/>
                </a:lnTo>
                <a:lnTo>
                  <a:pt x="617174" y="165130"/>
                </a:lnTo>
                <a:lnTo>
                  <a:pt x="617174" y="81745"/>
                </a:lnTo>
                <a:lnTo>
                  <a:pt x="621547" y="74161"/>
                </a:lnTo>
                <a:lnTo>
                  <a:pt x="628324" y="70379"/>
                </a:lnTo>
                <a:lnTo>
                  <a:pt x="685342" y="70379"/>
                </a:lnTo>
                <a:lnTo>
                  <a:pt x="685166" y="69508"/>
                </a:lnTo>
                <a:lnTo>
                  <a:pt x="682222" y="61940"/>
                </a:lnTo>
                <a:lnTo>
                  <a:pt x="681310" y="60544"/>
                </a:lnTo>
                <a:lnTo>
                  <a:pt x="616300" y="60544"/>
                </a:lnTo>
                <a:lnTo>
                  <a:pt x="615207" y="46883"/>
                </a:lnTo>
                <a:close/>
              </a:path>
              <a:path w="687704" h="210820">
                <a:moveTo>
                  <a:pt x="685342" y="70379"/>
                </a:moveTo>
                <a:lnTo>
                  <a:pt x="643846" y="70379"/>
                </a:lnTo>
                <a:lnTo>
                  <a:pt x="648875" y="71887"/>
                </a:lnTo>
                <a:lnTo>
                  <a:pt x="654559" y="77942"/>
                </a:lnTo>
                <a:lnTo>
                  <a:pt x="656089" y="82794"/>
                </a:lnTo>
                <a:lnTo>
                  <a:pt x="656089" y="165130"/>
                </a:lnTo>
                <a:lnTo>
                  <a:pt x="687571" y="165130"/>
                </a:lnTo>
                <a:lnTo>
                  <a:pt x="687571" y="88739"/>
                </a:lnTo>
                <a:lnTo>
                  <a:pt x="686963" y="78440"/>
                </a:lnTo>
                <a:lnTo>
                  <a:pt x="685342" y="70379"/>
                </a:lnTo>
                <a:close/>
              </a:path>
              <a:path w="687704" h="210820">
                <a:moveTo>
                  <a:pt x="650187" y="44697"/>
                </a:moveTo>
                <a:lnTo>
                  <a:pt x="640096" y="45689"/>
                </a:lnTo>
                <a:lnTo>
                  <a:pt x="631112" y="48662"/>
                </a:lnTo>
                <a:lnTo>
                  <a:pt x="623193" y="53614"/>
                </a:lnTo>
                <a:lnTo>
                  <a:pt x="616300" y="60544"/>
                </a:lnTo>
                <a:lnTo>
                  <a:pt x="681310" y="60544"/>
                </a:lnTo>
                <a:lnTo>
                  <a:pt x="650187" y="446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sp>
        <p:nvSpPr>
          <p:cNvPr id="22" name="object 22"/>
          <p:cNvSpPr txBox="1"/>
          <p:nvPr/>
        </p:nvSpPr>
        <p:spPr>
          <a:xfrm>
            <a:off x="1402841" y="2608326"/>
            <a:ext cx="8756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70" dirty="0">
                <a:solidFill>
                  <a:srgbClr val="B3A269"/>
                </a:solidFill>
                <a:latin typeface="Palatino Linotype"/>
                <a:cs typeface="Palatino Linotype"/>
              </a:rPr>
              <a:t>Fast</a:t>
            </a:r>
            <a:endParaRPr sz="18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sz="1800" b="1" spc="55" dirty="0">
                <a:solidFill>
                  <a:srgbClr val="B3A269"/>
                </a:solidFill>
                <a:latin typeface="Palatino Linotype"/>
                <a:cs typeface="Palatino Linotype"/>
              </a:rPr>
              <a:t>~0.1</a:t>
            </a:r>
            <a:r>
              <a:rPr sz="1800" b="1" spc="50" dirty="0">
                <a:solidFill>
                  <a:srgbClr val="B3A269"/>
                </a:solidFill>
                <a:latin typeface="Palatino Linotype"/>
                <a:cs typeface="Palatino Linotype"/>
              </a:rPr>
              <a:t> </a:t>
            </a:r>
            <a:r>
              <a:rPr sz="1800" b="1" spc="65" dirty="0">
                <a:solidFill>
                  <a:srgbClr val="B3A269"/>
                </a:solidFill>
                <a:latin typeface="Palatino Linotype"/>
                <a:cs typeface="Palatino Linotype"/>
              </a:rPr>
              <a:t>sec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281932" y="5782767"/>
            <a:ext cx="18065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5" dirty="0">
                <a:solidFill>
                  <a:srgbClr val="002F56"/>
                </a:solidFill>
                <a:latin typeface="Palatino Linotype"/>
                <a:cs typeface="Palatino Linotype"/>
              </a:rPr>
              <a:t>Protein</a:t>
            </a:r>
            <a:r>
              <a:rPr sz="1800" dirty="0">
                <a:solidFill>
                  <a:srgbClr val="002F56"/>
                </a:solidFill>
                <a:latin typeface="Palatino Linotype"/>
                <a:cs typeface="Palatino Linotype"/>
              </a:rPr>
              <a:t> </a:t>
            </a:r>
            <a:r>
              <a:rPr sz="1800" spc="-10" dirty="0">
                <a:solidFill>
                  <a:srgbClr val="002F56"/>
                </a:solidFill>
                <a:latin typeface="Palatino Linotype"/>
                <a:cs typeface="Palatino Linotype"/>
              </a:rPr>
              <a:t>turnover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452996" y="5809284"/>
            <a:ext cx="17367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B3A269"/>
                </a:solidFill>
                <a:latin typeface="Palatino Linotype"/>
                <a:cs typeface="Palatino Linotype"/>
              </a:rPr>
              <a:t>Very</a:t>
            </a:r>
            <a:r>
              <a:rPr sz="1800" b="1" spc="180" dirty="0">
                <a:solidFill>
                  <a:srgbClr val="B3A269"/>
                </a:solidFill>
                <a:latin typeface="Palatino Linotype"/>
                <a:cs typeface="Palatino Linotype"/>
              </a:rPr>
              <a:t> </a:t>
            </a:r>
            <a:r>
              <a:rPr sz="1800" b="1" dirty="0">
                <a:solidFill>
                  <a:srgbClr val="B3A269"/>
                </a:solidFill>
                <a:latin typeface="Palatino Linotype"/>
                <a:cs typeface="Palatino Linotype"/>
              </a:rPr>
              <a:t>slow</a:t>
            </a:r>
            <a:r>
              <a:rPr sz="1800" b="1" spc="110" dirty="0">
                <a:solidFill>
                  <a:srgbClr val="B3A269"/>
                </a:solidFill>
                <a:latin typeface="Palatino Linotype"/>
                <a:cs typeface="Palatino Linotype"/>
              </a:rPr>
              <a:t> </a:t>
            </a:r>
            <a:r>
              <a:rPr sz="1800" b="1" dirty="0">
                <a:solidFill>
                  <a:srgbClr val="B3A269"/>
                </a:solidFill>
                <a:latin typeface="Palatino Linotype"/>
                <a:cs typeface="Palatino Linotype"/>
              </a:rPr>
              <a:t>~1</a:t>
            </a:r>
            <a:r>
              <a:rPr sz="1800" b="1" spc="170" dirty="0">
                <a:solidFill>
                  <a:srgbClr val="B3A269"/>
                </a:solidFill>
                <a:latin typeface="Palatino Linotype"/>
                <a:cs typeface="Palatino Linotype"/>
              </a:rPr>
              <a:t> </a:t>
            </a:r>
            <a:r>
              <a:rPr sz="1800" b="1" spc="-25" dirty="0">
                <a:solidFill>
                  <a:srgbClr val="B3A269"/>
                </a:solidFill>
                <a:latin typeface="Palatino Linotype"/>
                <a:cs typeface="Palatino Linotype"/>
              </a:rPr>
              <a:t>hr</a:t>
            </a:r>
            <a:endParaRPr sz="18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84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65" dirty="0"/>
              <a:t>Basics</a:t>
            </a:r>
            <a:r>
              <a:rPr spc="45" dirty="0"/>
              <a:t> </a:t>
            </a:r>
            <a:r>
              <a:rPr spc="65" dirty="0"/>
              <a:t>in</a:t>
            </a:r>
            <a:r>
              <a:rPr spc="-100" dirty="0"/>
              <a:t> </a:t>
            </a:r>
            <a:r>
              <a:rPr spc="95" dirty="0"/>
              <a:t>gene</a:t>
            </a:r>
            <a:r>
              <a:rPr spc="5" dirty="0"/>
              <a:t> </a:t>
            </a:r>
            <a:r>
              <a:rPr spc="140" dirty="0"/>
              <a:t>expression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31589" y="3680841"/>
            <a:ext cx="1518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solidFill>
                  <a:srgbClr val="002F56"/>
                </a:solidFill>
                <a:latin typeface="Palatino Linotype"/>
                <a:cs typeface="Palatino Linotype"/>
              </a:rPr>
              <a:t>Transcription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31589" y="4774438"/>
            <a:ext cx="1296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5" dirty="0">
                <a:solidFill>
                  <a:srgbClr val="002F56"/>
                </a:solidFill>
                <a:latin typeface="Palatino Linotype"/>
                <a:cs typeface="Palatino Linotype"/>
              </a:rPr>
              <a:t>Translation</a:t>
            </a:r>
            <a:endParaRPr sz="1800">
              <a:latin typeface="Palatino Linotype"/>
              <a:cs typeface="Palatino Linotype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355" y="1862672"/>
            <a:ext cx="5048130" cy="1734684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1693781" y="3687521"/>
            <a:ext cx="930910" cy="161925"/>
          </a:xfrm>
          <a:custGeom>
            <a:avLst/>
            <a:gdLst/>
            <a:ahLst/>
            <a:cxnLst/>
            <a:rect l="l" t="t" r="r" b="b"/>
            <a:pathLst>
              <a:path w="930910" h="161925">
                <a:moveTo>
                  <a:pt x="62089" y="0"/>
                </a:moveTo>
                <a:lnTo>
                  <a:pt x="0" y="0"/>
                </a:lnTo>
                <a:lnTo>
                  <a:pt x="0" y="159119"/>
                </a:lnTo>
                <a:lnTo>
                  <a:pt x="32793" y="159119"/>
                </a:lnTo>
                <a:lnTo>
                  <a:pt x="32793" y="103056"/>
                </a:lnTo>
                <a:lnTo>
                  <a:pt x="61542" y="103056"/>
                </a:lnTo>
                <a:lnTo>
                  <a:pt x="105857" y="89548"/>
                </a:lnTo>
                <a:lnTo>
                  <a:pt x="116178" y="76499"/>
                </a:lnTo>
                <a:lnTo>
                  <a:pt x="32793" y="76499"/>
                </a:lnTo>
                <a:lnTo>
                  <a:pt x="32793" y="26556"/>
                </a:lnTo>
                <a:lnTo>
                  <a:pt x="115264" y="26556"/>
                </a:lnTo>
                <a:lnTo>
                  <a:pt x="114558" y="25179"/>
                </a:lnTo>
                <a:lnTo>
                  <a:pt x="78925" y="1639"/>
                </a:lnTo>
                <a:lnTo>
                  <a:pt x="70775" y="409"/>
                </a:lnTo>
                <a:lnTo>
                  <a:pt x="62089" y="0"/>
                </a:lnTo>
                <a:close/>
              </a:path>
              <a:path w="930910" h="161925">
                <a:moveTo>
                  <a:pt x="115264" y="26556"/>
                </a:moveTo>
                <a:lnTo>
                  <a:pt x="62854" y="26556"/>
                </a:lnTo>
                <a:lnTo>
                  <a:pt x="70943" y="26687"/>
                </a:lnTo>
                <a:lnTo>
                  <a:pt x="77283" y="29179"/>
                </a:lnTo>
                <a:lnTo>
                  <a:pt x="86465" y="38796"/>
                </a:lnTo>
                <a:lnTo>
                  <a:pt x="88761" y="45091"/>
                </a:lnTo>
                <a:lnTo>
                  <a:pt x="88761" y="60456"/>
                </a:lnTo>
                <a:lnTo>
                  <a:pt x="86487" y="66292"/>
                </a:lnTo>
                <a:lnTo>
                  <a:pt x="77370" y="74445"/>
                </a:lnTo>
                <a:lnTo>
                  <a:pt x="70746" y="76499"/>
                </a:lnTo>
                <a:lnTo>
                  <a:pt x="116178" y="76499"/>
                </a:lnTo>
                <a:lnTo>
                  <a:pt x="117879" y="73579"/>
                </a:lnTo>
                <a:lnTo>
                  <a:pt x="120882" y="63745"/>
                </a:lnTo>
                <a:lnTo>
                  <a:pt x="121882" y="52675"/>
                </a:lnTo>
                <a:lnTo>
                  <a:pt x="121407" y="45091"/>
                </a:lnTo>
                <a:lnTo>
                  <a:pt x="120049" y="38091"/>
                </a:lnTo>
                <a:lnTo>
                  <a:pt x="117759" y="31424"/>
                </a:lnTo>
                <a:lnTo>
                  <a:pt x="115264" y="26556"/>
                </a:lnTo>
                <a:close/>
              </a:path>
              <a:path w="930910" h="161925">
                <a:moveTo>
                  <a:pt x="172231" y="40872"/>
                </a:moveTo>
                <a:lnTo>
                  <a:pt x="142389" y="40872"/>
                </a:lnTo>
                <a:lnTo>
                  <a:pt x="142389" y="159119"/>
                </a:lnTo>
                <a:lnTo>
                  <a:pt x="173980" y="159119"/>
                </a:lnTo>
                <a:lnTo>
                  <a:pt x="173980" y="81745"/>
                </a:lnTo>
                <a:lnTo>
                  <a:pt x="177539" y="76438"/>
                </a:lnTo>
                <a:lnTo>
                  <a:pt x="182641" y="72647"/>
                </a:lnTo>
                <a:lnTo>
                  <a:pt x="189288" y="70373"/>
                </a:lnTo>
                <a:lnTo>
                  <a:pt x="197482" y="69614"/>
                </a:lnTo>
                <a:lnTo>
                  <a:pt x="208863" y="69614"/>
                </a:lnTo>
                <a:lnTo>
                  <a:pt x="209074" y="54970"/>
                </a:lnTo>
                <a:lnTo>
                  <a:pt x="173106" y="54970"/>
                </a:lnTo>
                <a:lnTo>
                  <a:pt x="172231" y="40872"/>
                </a:lnTo>
                <a:close/>
              </a:path>
              <a:path w="930910" h="161925">
                <a:moveTo>
                  <a:pt x="208863" y="69614"/>
                </a:moveTo>
                <a:lnTo>
                  <a:pt x="200762" y="69614"/>
                </a:lnTo>
                <a:lnTo>
                  <a:pt x="204544" y="69898"/>
                </a:lnTo>
                <a:lnTo>
                  <a:pt x="208851" y="70489"/>
                </a:lnTo>
                <a:lnTo>
                  <a:pt x="208863" y="69614"/>
                </a:lnTo>
                <a:close/>
              </a:path>
              <a:path w="930910" h="161925">
                <a:moveTo>
                  <a:pt x="202948" y="38687"/>
                </a:moveTo>
                <a:lnTo>
                  <a:pt x="199450" y="38687"/>
                </a:lnTo>
                <a:lnTo>
                  <a:pt x="191485" y="39703"/>
                </a:lnTo>
                <a:lnTo>
                  <a:pt x="184441" y="42755"/>
                </a:lnTo>
                <a:lnTo>
                  <a:pt x="178317" y="47843"/>
                </a:lnTo>
                <a:lnTo>
                  <a:pt x="173106" y="54970"/>
                </a:lnTo>
                <a:lnTo>
                  <a:pt x="209074" y="54970"/>
                </a:lnTo>
                <a:lnTo>
                  <a:pt x="209288" y="40107"/>
                </a:lnTo>
                <a:lnTo>
                  <a:pt x="206227" y="39146"/>
                </a:lnTo>
                <a:lnTo>
                  <a:pt x="202948" y="38687"/>
                </a:lnTo>
                <a:close/>
              </a:path>
              <a:path w="930910" h="161925">
                <a:moveTo>
                  <a:pt x="270984" y="38687"/>
                </a:moveTo>
                <a:lnTo>
                  <a:pt x="230161" y="55325"/>
                </a:lnTo>
                <a:lnTo>
                  <a:pt x="215129" y="98837"/>
                </a:lnTo>
                <a:lnTo>
                  <a:pt x="215188" y="101198"/>
                </a:lnTo>
                <a:lnTo>
                  <a:pt x="230363" y="144912"/>
                </a:lnTo>
                <a:lnTo>
                  <a:pt x="271202" y="161305"/>
                </a:lnTo>
                <a:lnTo>
                  <a:pt x="283341" y="160276"/>
                </a:lnTo>
                <a:lnTo>
                  <a:pt x="318598" y="135978"/>
                </a:lnTo>
                <a:lnTo>
                  <a:pt x="318670" y="135841"/>
                </a:lnTo>
                <a:lnTo>
                  <a:pt x="263332" y="135841"/>
                </a:lnTo>
                <a:lnTo>
                  <a:pt x="257276" y="132869"/>
                </a:lnTo>
                <a:lnTo>
                  <a:pt x="246720" y="101198"/>
                </a:lnTo>
                <a:lnTo>
                  <a:pt x="247111" y="92289"/>
                </a:lnTo>
                <a:lnTo>
                  <a:pt x="263244" y="64150"/>
                </a:lnTo>
                <a:lnTo>
                  <a:pt x="318339" y="64150"/>
                </a:lnTo>
                <a:lnTo>
                  <a:pt x="316787" y="61301"/>
                </a:lnTo>
                <a:lnTo>
                  <a:pt x="310052" y="53331"/>
                </a:lnTo>
                <a:lnTo>
                  <a:pt x="301940" y="46921"/>
                </a:lnTo>
                <a:lnTo>
                  <a:pt x="292723" y="42345"/>
                </a:lnTo>
                <a:lnTo>
                  <a:pt x="282404" y="39601"/>
                </a:lnTo>
                <a:lnTo>
                  <a:pt x="270984" y="38687"/>
                </a:lnTo>
                <a:close/>
              </a:path>
              <a:path w="930910" h="161925">
                <a:moveTo>
                  <a:pt x="318339" y="64150"/>
                </a:moveTo>
                <a:lnTo>
                  <a:pt x="278767" y="64150"/>
                </a:lnTo>
                <a:lnTo>
                  <a:pt x="284823" y="67166"/>
                </a:lnTo>
                <a:lnTo>
                  <a:pt x="289129" y="73221"/>
                </a:lnTo>
                <a:lnTo>
                  <a:pt x="291945" y="78228"/>
                </a:lnTo>
                <a:lnTo>
                  <a:pt x="293961" y="84168"/>
                </a:lnTo>
                <a:lnTo>
                  <a:pt x="295174" y="91039"/>
                </a:lnTo>
                <a:lnTo>
                  <a:pt x="295579" y="98837"/>
                </a:lnTo>
                <a:lnTo>
                  <a:pt x="295174" y="107866"/>
                </a:lnTo>
                <a:lnTo>
                  <a:pt x="278854" y="135841"/>
                </a:lnTo>
                <a:lnTo>
                  <a:pt x="318670" y="135841"/>
                </a:lnTo>
                <a:lnTo>
                  <a:pt x="323369" y="125711"/>
                </a:lnTo>
                <a:lnTo>
                  <a:pt x="326219" y="114128"/>
                </a:lnTo>
                <a:lnTo>
                  <a:pt x="327170" y="101198"/>
                </a:lnTo>
                <a:lnTo>
                  <a:pt x="326951" y="93111"/>
                </a:lnTo>
                <a:lnTo>
                  <a:pt x="325233" y="81193"/>
                </a:lnTo>
                <a:lnTo>
                  <a:pt x="321846" y="70590"/>
                </a:lnTo>
                <a:lnTo>
                  <a:pt x="318339" y="64150"/>
                </a:lnTo>
                <a:close/>
              </a:path>
              <a:path w="930910" h="161925">
                <a:moveTo>
                  <a:pt x="376295" y="40872"/>
                </a:moveTo>
                <a:lnTo>
                  <a:pt x="346671" y="40872"/>
                </a:lnTo>
                <a:lnTo>
                  <a:pt x="346671" y="159119"/>
                </a:lnTo>
                <a:lnTo>
                  <a:pt x="378262" y="159119"/>
                </a:lnTo>
                <a:lnTo>
                  <a:pt x="378262" y="75516"/>
                </a:lnTo>
                <a:lnTo>
                  <a:pt x="382263" y="68084"/>
                </a:lnTo>
                <a:lnTo>
                  <a:pt x="388756" y="64369"/>
                </a:lnTo>
                <a:lnTo>
                  <a:pt x="513946" y="64369"/>
                </a:lnTo>
                <a:lnTo>
                  <a:pt x="513858" y="63912"/>
                </a:lnTo>
                <a:lnTo>
                  <a:pt x="511121" y="56719"/>
                </a:lnTo>
                <a:lnTo>
                  <a:pt x="442647" y="56719"/>
                </a:lnTo>
                <a:lnTo>
                  <a:pt x="440931" y="54096"/>
                </a:lnTo>
                <a:lnTo>
                  <a:pt x="377279" y="54096"/>
                </a:lnTo>
                <a:lnTo>
                  <a:pt x="376295" y="40872"/>
                </a:lnTo>
                <a:close/>
              </a:path>
              <a:path w="930910" h="161925">
                <a:moveTo>
                  <a:pt x="457207" y="64369"/>
                </a:moveTo>
                <a:lnTo>
                  <a:pt x="404191" y="64369"/>
                </a:lnTo>
                <a:lnTo>
                  <a:pt x="408782" y="65899"/>
                </a:lnTo>
                <a:lnTo>
                  <a:pt x="414182" y="72019"/>
                </a:lnTo>
                <a:lnTo>
                  <a:pt x="415538" y="76958"/>
                </a:lnTo>
                <a:lnTo>
                  <a:pt x="415538" y="159119"/>
                </a:lnTo>
                <a:lnTo>
                  <a:pt x="447129" y="159119"/>
                </a:lnTo>
                <a:lnTo>
                  <a:pt x="447020" y="77920"/>
                </a:lnTo>
                <a:lnTo>
                  <a:pt x="450649" y="68871"/>
                </a:lnTo>
                <a:lnTo>
                  <a:pt x="457207" y="64369"/>
                </a:lnTo>
                <a:close/>
              </a:path>
              <a:path w="930910" h="161925">
                <a:moveTo>
                  <a:pt x="513946" y="64369"/>
                </a:moveTo>
                <a:lnTo>
                  <a:pt x="473320" y="64369"/>
                </a:lnTo>
                <a:lnTo>
                  <a:pt x="477955" y="65899"/>
                </a:lnTo>
                <a:lnTo>
                  <a:pt x="483202" y="72106"/>
                </a:lnTo>
                <a:lnTo>
                  <a:pt x="484502" y="76958"/>
                </a:lnTo>
                <a:lnTo>
                  <a:pt x="484513" y="159119"/>
                </a:lnTo>
                <a:lnTo>
                  <a:pt x="516214" y="159119"/>
                </a:lnTo>
                <a:lnTo>
                  <a:pt x="516214" y="83603"/>
                </a:lnTo>
                <a:lnTo>
                  <a:pt x="515624" y="73050"/>
                </a:lnTo>
                <a:lnTo>
                  <a:pt x="513946" y="64369"/>
                </a:lnTo>
                <a:close/>
              </a:path>
              <a:path w="930910" h="161925">
                <a:moveTo>
                  <a:pt x="478173" y="38687"/>
                </a:moveTo>
                <a:lnTo>
                  <a:pt x="467298" y="39814"/>
                </a:lnTo>
                <a:lnTo>
                  <a:pt x="457754" y="43195"/>
                </a:lnTo>
                <a:lnTo>
                  <a:pt x="449538" y="48830"/>
                </a:lnTo>
                <a:lnTo>
                  <a:pt x="442647" y="56719"/>
                </a:lnTo>
                <a:lnTo>
                  <a:pt x="511121" y="56719"/>
                </a:lnTo>
                <a:lnTo>
                  <a:pt x="478173" y="38687"/>
                </a:lnTo>
                <a:close/>
              </a:path>
              <a:path w="930910" h="161925">
                <a:moveTo>
                  <a:pt x="411275" y="38687"/>
                </a:moveTo>
                <a:lnTo>
                  <a:pt x="401108" y="39650"/>
                </a:lnTo>
                <a:lnTo>
                  <a:pt x="392055" y="42539"/>
                </a:lnTo>
                <a:lnTo>
                  <a:pt x="384112" y="47354"/>
                </a:lnTo>
                <a:lnTo>
                  <a:pt x="377279" y="54096"/>
                </a:lnTo>
                <a:lnTo>
                  <a:pt x="440931" y="54096"/>
                </a:lnTo>
                <a:lnTo>
                  <a:pt x="437487" y="48830"/>
                </a:lnTo>
                <a:lnTo>
                  <a:pt x="430535" y="43195"/>
                </a:lnTo>
                <a:lnTo>
                  <a:pt x="421796" y="39814"/>
                </a:lnTo>
                <a:lnTo>
                  <a:pt x="411275" y="38687"/>
                </a:lnTo>
                <a:close/>
              </a:path>
              <a:path w="930910" h="161925">
                <a:moveTo>
                  <a:pt x="591399" y="38687"/>
                </a:moveTo>
                <a:lnTo>
                  <a:pt x="550576" y="55325"/>
                </a:lnTo>
                <a:lnTo>
                  <a:pt x="535544" y="98837"/>
                </a:lnTo>
                <a:lnTo>
                  <a:pt x="535603" y="101198"/>
                </a:lnTo>
                <a:lnTo>
                  <a:pt x="550778" y="144912"/>
                </a:lnTo>
                <a:lnTo>
                  <a:pt x="591617" y="161305"/>
                </a:lnTo>
                <a:lnTo>
                  <a:pt x="603756" y="160276"/>
                </a:lnTo>
                <a:lnTo>
                  <a:pt x="639013" y="135978"/>
                </a:lnTo>
                <a:lnTo>
                  <a:pt x="639085" y="135841"/>
                </a:lnTo>
                <a:lnTo>
                  <a:pt x="583747" y="135841"/>
                </a:lnTo>
                <a:lnTo>
                  <a:pt x="577691" y="132869"/>
                </a:lnTo>
                <a:lnTo>
                  <a:pt x="567135" y="101198"/>
                </a:lnTo>
                <a:lnTo>
                  <a:pt x="567526" y="92289"/>
                </a:lnTo>
                <a:lnTo>
                  <a:pt x="583659" y="64150"/>
                </a:lnTo>
                <a:lnTo>
                  <a:pt x="638754" y="64150"/>
                </a:lnTo>
                <a:lnTo>
                  <a:pt x="637202" y="61301"/>
                </a:lnTo>
                <a:lnTo>
                  <a:pt x="630467" y="53331"/>
                </a:lnTo>
                <a:lnTo>
                  <a:pt x="622346" y="46921"/>
                </a:lnTo>
                <a:lnTo>
                  <a:pt x="613130" y="42345"/>
                </a:lnTo>
                <a:lnTo>
                  <a:pt x="602816" y="39601"/>
                </a:lnTo>
                <a:lnTo>
                  <a:pt x="591399" y="38687"/>
                </a:lnTo>
                <a:close/>
              </a:path>
              <a:path w="930910" h="161925">
                <a:moveTo>
                  <a:pt x="638754" y="64150"/>
                </a:moveTo>
                <a:lnTo>
                  <a:pt x="599182" y="64150"/>
                </a:lnTo>
                <a:lnTo>
                  <a:pt x="605238" y="67166"/>
                </a:lnTo>
                <a:lnTo>
                  <a:pt x="609544" y="73221"/>
                </a:lnTo>
                <a:lnTo>
                  <a:pt x="612360" y="78228"/>
                </a:lnTo>
                <a:lnTo>
                  <a:pt x="614376" y="84168"/>
                </a:lnTo>
                <a:lnTo>
                  <a:pt x="615589" y="91039"/>
                </a:lnTo>
                <a:lnTo>
                  <a:pt x="615994" y="98837"/>
                </a:lnTo>
                <a:lnTo>
                  <a:pt x="615589" y="107866"/>
                </a:lnTo>
                <a:lnTo>
                  <a:pt x="599269" y="135841"/>
                </a:lnTo>
                <a:lnTo>
                  <a:pt x="639085" y="135841"/>
                </a:lnTo>
                <a:lnTo>
                  <a:pt x="643784" y="125711"/>
                </a:lnTo>
                <a:lnTo>
                  <a:pt x="646634" y="114128"/>
                </a:lnTo>
                <a:lnTo>
                  <a:pt x="647585" y="101198"/>
                </a:lnTo>
                <a:lnTo>
                  <a:pt x="647366" y="93111"/>
                </a:lnTo>
                <a:lnTo>
                  <a:pt x="645648" y="81193"/>
                </a:lnTo>
                <a:lnTo>
                  <a:pt x="642261" y="70590"/>
                </a:lnTo>
                <a:lnTo>
                  <a:pt x="638754" y="64150"/>
                </a:lnTo>
                <a:close/>
              </a:path>
              <a:path w="930910" h="161925">
                <a:moveTo>
                  <a:pt x="704952" y="64041"/>
                </a:moveTo>
                <a:lnTo>
                  <a:pt x="673251" y="64041"/>
                </a:lnTo>
                <a:lnTo>
                  <a:pt x="673251" y="127754"/>
                </a:lnTo>
                <a:lnTo>
                  <a:pt x="675625" y="142430"/>
                </a:lnTo>
                <a:lnTo>
                  <a:pt x="682078" y="152914"/>
                </a:lnTo>
                <a:lnTo>
                  <a:pt x="692589" y="159207"/>
                </a:lnTo>
                <a:lnTo>
                  <a:pt x="707138" y="161305"/>
                </a:lnTo>
                <a:lnTo>
                  <a:pt x="713697" y="161305"/>
                </a:lnTo>
                <a:lnTo>
                  <a:pt x="720037" y="160343"/>
                </a:lnTo>
                <a:lnTo>
                  <a:pt x="726377" y="158463"/>
                </a:lnTo>
                <a:lnTo>
                  <a:pt x="726377" y="135295"/>
                </a:lnTo>
                <a:lnTo>
                  <a:pt x="712385" y="135295"/>
                </a:lnTo>
                <a:lnTo>
                  <a:pt x="709106" y="134333"/>
                </a:lnTo>
                <a:lnTo>
                  <a:pt x="707357" y="132453"/>
                </a:lnTo>
                <a:lnTo>
                  <a:pt x="705826" y="130552"/>
                </a:lnTo>
                <a:lnTo>
                  <a:pt x="705044" y="127754"/>
                </a:lnTo>
                <a:lnTo>
                  <a:pt x="704952" y="64041"/>
                </a:lnTo>
                <a:close/>
              </a:path>
              <a:path w="930910" h="161925">
                <a:moveTo>
                  <a:pt x="726377" y="134530"/>
                </a:moveTo>
                <a:lnTo>
                  <a:pt x="723535" y="135033"/>
                </a:lnTo>
                <a:lnTo>
                  <a:pt x="720474" y="135295"/>
                </a:lnTo>
                <a:lnTo>
                  <a:pt x="726377" y="135295"/>
                </a:lnTo>
                <a:lnTo>
                  <a:pt x="726377" y="134530"/>
                </a:lnTo>
                <a:close/>
              </a:path>
              <a:path w="930910" h="161925">
                <a:moveTo>
                  <a:pt x="725065" y="40872"/>
                </a:moveTo>
                <a:lnTo>
                  <a:pt x="655980" y="40872"/>
                </a:lnTo>
                <a:lnTo>
                  <a:pt x="655980" y="64041"/>
                </a:lnTo>
                <a:lnTo>
                  <a:pt x="725065" y="64041"/>
                </a:lnTo>
                <a:lnTo>
                  <a:pt x="725065" y="40872"/>
                </a:lnTo>
                <a:close/>
              </a:path>
              <a:path w="930910" h="161925">
                <a:moveTo>
                  <a:pt x="704952" y="11802"/>
                </a:moveTo>
                <a:lnTo>
                  <a:pt x="673251" y="11802"/>
                </a:lnTo>
                <a:lnTo>
                  <a:pt x="673251" y="40872"/>
                </a:lnTo>
                <a:lnTo>
                  <a:pt x="704952" y="40872"/>
                </a:lnTo>
                <a:lnTo>
                  <a:pt x="704952" y="11802"/>
                </a:lnTo>
                <a:close/>
              </a:path>
              <a:path w="930910" h="161925">
                <a:moveTo>
                  <a:pt x="793494" y="38687"/>
                </a:moveTo>
                <a:lnTo>
                  <a:pt x="753541" y="55484"/>
                </a:lnTo>
                <a:lnTo>
                  <a:pt x="738815" y="91097"/>
                </a:lnTo>
                <a:lnTo>
                  <a:pt x="738401" y="102837"/>
                </a:lnTo>
                <a:lnTo>
                  <a:pt x="739426" y="115452"/>
                </a:lnTo>
                <a:lnTo>
                  <a:pt x="763481" y="152324"/>
                </a:lnTo>
                <a:lnTo>
                  <a:pt x="796992" y="161305"/>
                </a:lnTo>
                <a:lnTo>
                  <a:pt x="804207" y="160952"/>
                </a:lnTo>
                <a:lnTo>
                  <a:pt x="843122" y="139994"/>
                </a:lnTo>
                <a:lnTo>
                  <a:pt x="839412" y="135841"/>
                </a:lnTo>
                <a:lnTo>
                  <a:pt x="791308" y="135841"/>
                </a:lnTo>
                <a:lnTo>
                  <a:pt x="784749" y="133503"/>
                </a:lnTo>
                <a:lnTo>
                  <a:pt x="779721" y="128847"/>
                </a:lnTo>
                <a:lnTo>
                  <a:pt x="774474" y="124170"/>
                </a:lnTo>
                <a:lnTo>
                  <a:pt x="771413" y="117984"/>
                </a:lnTo>
                <a:lnTo>
                  <a:pt x="770320" y="110269"/>
                </a:lnTo>
                <a:lnTo>
                  <a:pt x="845746" y="110269"/>
                </a:lnTo>
                <a:lnTo>
                  <a:pt x="845746" y="97373"/>
                </a:lnTo>
                <a:lnTo>
                  <a:pt x="845182" y="88739"/>
                </a:lnTo>
                <a:lnTo>
                  <a:pt x="770758" y="88739"/>
                </a:lnTo>
                <a:lnTo>
                  <a:pt x="771851" y="80827"/>
                </a:lnTo>
                <a:lnTo>
                  <a:pt x="774256" y="74751"/>
                </a:lnTo>
                <a:lnTo>
                  <a:pt x="782126" y="66270"/>
                </a:lnTo>
                <a:lnTo>
                  <a:pt x="787154" y="64150"/>
                </a:lnTo>
                <a:lnTo>
                  <a:pt x="838655" y="64150"/>
                </a:lnTo>
                <a:lnTo>
                  <a:pt x="837906" y="62428"/>
                </a:lnTo>
                <a:lnTo>
                  <a:pt x="831754" y="53987"/>
                </a:lnTo>
                <a:lnTo>
                  <a:pt x="824177" y="47290"/>
                </a:lnTo>
                <a:lnTo>
                  <a:pt x="815248" y="42509"/>
                </a:lnTo>
                <a:lnTo>
                  <a:pt x="805006" y="39642"/>
                </a:lnTo>
                <a:lnTo>
                  <a:pt x="793494" y="38687"/>
                </a:lnTo>
                <a:close/>
              </a:path>
              <a:path w="930910" h="161925">
                <a:moveTo>
                  <a:pt x="827600" y="122618"/>
                </a:moveTo>
                <a:lnTo>
                  <a:pt x="822021" y="128400"/>
                </a:lnTo>
                <a:lnTo>
                  <a:pt x="815439" y="132533"/>
                </a:lnTo>
                <a:lnTo>
                  <a:pt x="807831" y="135014"/>
                </a:lnTo>
                <a:lnTo>
                  <a:pt x="799179" y="135841"/>
                </a:lnTo>
                <a:lnTo>
                  <a:pt x="839412" y="135841"/>
                </a:lnTo>
                <a:lnTo>
                  <a:pt x="827600" y="122618"/>
                </a:lnTo>
                <a:close/>
              </a:path>
              <a:path w="930910" h="161925">
                <a:moveTo>
                  <a:pt x="838655" y="64150"/>
                </a:moveTo>
                <a:lnTo>
                  <a:pt x="800272" y="64150"/>
                </a:lnTo>
                <a:lnTo>
                  <a:pt x="805300" y="66073"/>
                </a:lnTo>
                <a:lnTo>
                  <a:pt x="812733" y="73745"/>
                </a:lnTo>
                <a:lnTo>
                  <a:pt x="814482" y="79188"/>
                </a:lnTo>
                <a:lnTo>
                  <a:pt x="814598" y="82893"/>
                </a:lnTo>
                <a:lnTo>
                  <a:pt x="814701" y="88739"/>
                </a:lnTo>
                <a:lnTo>
                  <a:pt x="845182" y="88739"/>
                </a:lnTo>
                <a:lnTo>
                  <a:pt x="844881" y="84124"/>
                </a:lnTo>
                <a:lnTo>
                  <a:pt x="842275" y="72475"/>
                </a:lnTo>
                <a:lnTo>
                  <a:pt x="838655" y="64150"/>
                </a:lnTo>
                <a:close/>
              </a:path>
              <a:path w="930910" h="161925">
                <a:moveTo>
                  <a:pt x="893406" y="40872"/>
                </a:moveTo>
                <a:lnTo>
                  <a:pt x="863673" y="40872"/>
                </a:lnTo>
                <a:lnTo>
                  <a:pt x="863673" y="159119"/>
                </a:lnTo>
                <a:lnTo>
                  <a:pt x="895154" y="159119"/>
                </a:lnTo>
                <a:lnTo>
                  <a:pt x="895154" y="81745"/>
                </a:lnTo>
                <a:lnTo>
                  <a:pt x="898721" y="76438"/>
                </a:lnTo>
                <a:lnTo>
                  <a:pt x="903845" y="72647"/>
                </a:lnTo>
                <a:lnTo>
                  <a:pt x="910526" y="70373"/>
                </a:lnTo>
                <a:lnTo>
                  <a:pt x="918766" y="69614"/>
                </a:lnTo>
                <a:lnTo>
                  <a:pt x="930147" y="69614"/>
                </a:lnTo>
                <a:lnTo>
                  <a:pt x="930358" y="54970"/>
                </a:lnTo>
                <a:lnTo>
                  <a:pt x="894280" y="54970"/>
                </a:lnTo>
                <a:lnTo>
                  <a:pt x="893406" y="40872"/>
                </a:lnTo>
                <a:close/>
              </a:path>
              <a:path w="930910" h="161925">
                <a:moveTo>
                  <a:pt x="930147" y="69614"/>
                </a:moveTo>
                <a:lnTo>
                  <a:pt x="922045" y="69614"/>
                </a:lnTo>
                <a:lnTo>
                  <a:pt x="925762" y="69898"/>
                </a:lnTo>
                <a:lnTo>
                  <a:pt x="930134" y="70489"/>
                </a:lnTo>
                <a:lnTo>
                  <a:pt x="930147" y="69614"/>
                </a:lnTo>
                <a:close/>
              </a:path>
              <a:path w="930910" h="161925">
                <a:moveTo>
                  <a:pt x="924231" y="38687"/>
                </a:moveTo>
                <a:lnTo>
                  <a:pt x="920733" y="38687"/>
                </a:lnTo>
                <a:lnTo>
                  <a:pt x="912788" y="39703"/>
                </a:lnTo>
                <a:lnTo>
                  <a:pt x="905703" y="42755"/>
                </a:lnTo>
                <a:lnTo>
                  <a:pt x="899520" y="47843"/>
                </a:lnTo>
                <a:lnTo>
                  <a:pt x="894280" y="54970"/>
                </a:lnTo>
                <a:lnTo>
                  <a:pt x="930358" y="54970"/>
                </a:lnTo>
                <a:lnTo>
                  <a:pt x="930572" y="40107"/>
                </a:lnTo>
                <a:lnTo>
                  <a:pt x="927511" y="39146"/>
                </a:lnTo>
                <a:lnTo>
                  <a:pt x="924231" y="386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4122144" y="3710230"/>
            <a:ext cx="176530" cy="537845"/>
            <a:chOff x="4122144" y="3710230"/>
            <a:chExt cx="176530" cy="537845"/>
          </a:xfrm>
        </p:grpSpPr>
        <p:sp>
          <p:nvSpPr>
            <p:cNvPr id="11" name="object 11"/>
            <p:cNvSpPr/>
            <p:nvPr/>
          </p:nvSpPr>
          <p:spPr>
            <a:xfrm>
              <a:off x="4196695" y="3710230"/>
              <a:ext cx="26670" cy="511809"/>
            </a:xfrm>
            <a:custGeom>
              <a:avLst/>
              <a:gdLst/>
              <a:ahLst/>
              <a:cxnLst/>
              <a:rect l="l" t="t" r="r" b="b"/>
              <a:pathLst>
                <a:path w="26670" h="511810">
                  <a:moveTo>
                    <a:pt x="26234" y="0"/>
                  </a:moveTo>
                  <a:lnTo>
                    <a:pt x="0" y="21"/>
                  </a:lnTo>
                  <a:lnTo>
                    <a:pt x="437" y="511499"/>
                  </a:lnTo>
                  <a:lnTo>
                    <a:pt x="26672" y="511477"/>
                  </a:lnTo>
                  <a:lnTo>
                    <a:pt x="26234" y="0"/>
                  </a:lnTo>
                  <a:close/>
                </a:path>
              </a:pathLst>
            </a:custGeom>
            <a:solidFill>
              <a:srgbClr val="002F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2144" y="4082456"/>
              <a:ext cx="175992" cy="165501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3481139" y="4353409"/>
            <a:ext cx="1459865" cy="922655"/>
            <a:chOff x="3481139" y="4353409"/>
            <a:chExt cx="1459865" cy="922655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81139" y="4353409"/>
              <a:ext cx="1459313" cy="3810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196695" y="4737863"/>
              <a:ext cx="26670" cy="511809"/>
            </a:xfrm>
            <a:custGeom>
              <a:avLst/>
              <a:gdLst/>
              <a:ahLst/>
              <a:cxnLst/>
              <a:rect l="l" t="t" r="r" b="b"/>
              <a:pathLst>
                <a:path w="26670" h="511810">
                  <a:moveTo>
                    <a:pt x="26234" y="0"/>
                  </a:moveTo>
                  <a:lnTo>
                    <a:pt x="0" y="21"/>
                  </a:lnTo>
                  <a:lnTo>
                    <a:pt x="437" y="511521"/>
                  </a:lnTo>
                  <a:lnTo>
                    <a:pt x="26672" y="511477"/>
                  </a:lnTo>
                  <a:lnTo>
                    <a:pt x="26234" y="0"/>
                  </a:lnTo>
                  <a:close/>
                </a:path>
              </a:pathLst>
            </a:custGeom>
            <a:solidFill>
              <a:srgbClr val="002F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22144" y="5110111"/>
              <a:ext cx="175992" cy="165480"/>
            </a:xfrm>
            <a:prstGeom prst="rect">
              <a:avLst/>
            </a:prstGeom>
          </p:spPr>
        </p:pic>
      </p:grpSp>
      <p:sp>
        <p:nvSpPr>
          <p:cNvPr id="17" name="object 17"/>
          <p:cNvSpPr/>
          <p:nvPr/>
        </p:nvSpPr>
        <p:spPr>
          <a:xfrm>
            <a:off x="2724483" y="4522702"/>
            <a:ext cx="635000" cy="159385"/>
          </a:xfrm>
          <a:custGeom>
            <a:avLst/>
            <a:gdLst/>
            <a:ahLst/>
            <a:cxnLst/>
            <a:rect l="l" t="t" r="r" b="b"/>
            <a:pathLst>
              <a:path w="635000" h="159385">
                <a:moveTo>
                  <a:pt x="29732" y="40872"/>
                </a:moveTo>
                <a:lnTo>
                  <a:pt x="0" y="40872"/>
                </a:lnTo>
                <a:lnTo>
                  <a:pt x="0" y="159119"/>
                </a:lnTo>
                <a:lnTo>
                  <a:pt x="31700" y="159119"/>
                </a:lnTo>
                <a:lnTo>
                  <a:pt x="31700" y="75516"/>
                </a:lnTo>
                <a:lnTo>
                  <a:pt x="35635" y="68084"/>
                </a:lnTo>
                <a:lnTo>
                  <a:pt x="42194" y="64369"/>
                </a:lnTo>
                <a:lnTo>
                  <a:pt x="167336" y="64369"/>
                </a:lnTo>
                <a:lnTo>
                  <a:pt x="167247" y="63912"/>
                </a:lnTo>
                <a:lnTo>
                  <a:pt x="164504" y="56719"/>
                </a:lnTo>
                <a:lnTo>
                  <a:pt x="95975" y="56719"/>
                </a:lnTo>
                <a:lnTo>
                  <a:pt x="94259" y="54096"/>
                </a:lnTo>
                <a:lnTo>
                  <a:pt x="30607" y="54096"/>
                </a:lnTo>
                <a:lnTo>
                  <a:pt x="29732" y="40872"/>
                </a:lnTo>
                <a:close/>
              </a:path>
              <a:path w="635000" h="159385">
                <a:moveTo>
                  <a:pt x="110623" y="64369"/>
                </a:moveTo>
                <a:lnTo>
                  <a:pt x="57498" y="64369"/>
                </a:lnTo>
                <a:lnTo>
                  <a:pt x="62089" y="65899"/>
                </a:lnTo>
                <a:lnTo>
                  <a:pt x="64931" y="68959"/>
                </a:lnTo>
                <a:lnTo>
                  <a:pt x="67554" y="72019"/>
                </a:lnTo>
                <a:lnTo>
                  <a:pt x="68866" y="76958"/>
                </a:lnTo>
                <a:lnTo>
                  <a:pt x="68866" y="159119"/>
                </a:lnTo>
                <a:lnTo>
                  <a:pt x="100566" y="159119"/>
                </a:lnTo>
                <a:lnTo>
                  <a:pt x="100348" y="77920"/>
                </a:lnTo>
                <a:lnTo>
                  <a:pt x="104064" y="68871"/>
                </a:lnTo>
                <a:lnTo>
                  <a:pt x="110623" y="64369"/>
                </a:lnTo>
                <a:close/>
              </a:path>
              <a:path w="635000" h="159385">
                <a:moveTo>
                  <a:pt x="167336" y="64369"/>
                </a:moveTo>
                <a:lnTo>
                  <a:pt x="126801" y="64369"/>
                </a:lnTo>
                <a:lnTo>
                  <a:pt x="131392" y="65899"/>
                </a:lnTo>
                <a:lnTo>
                  <a:pt x="136639" y="72106"/>
                </a:lnTo>
                <a:lnTo>
                  <a:pt x="137939" y="76958"/>
                </a:lnTo>
                <a:lnTo>
                  <a:pt x="137951" y="159119"/>
                </a:lnTo>
                <a:lnTo>
                  <a:pt x="169652" y="159119"/>
                </a:lnTo>
                <a:lnTo>
                  <a:pt x="169652" y="83603"/>
                </a:lnTo>
                <a:lnTo>
                  <a:pt x="169043" y="73050"/>
                </a:lnTo>
                <a:lnTo>
                  <a:pt x="167336" y="64369"/>
                </a:lnTo>
                <a:close/>
              </a:path>
              <a:path w="635000" h="159385">
                <a:moveTo>
                  <a:pt x="131611" y="38687"/>
                </a:moveTo>
                <a:lnTo>
                  <a:pt x="120663" y="39814"/>
                </a:lnTo>
                <a:lnTo>
                  <a:pt x="111088" y="43195"/>
                </a:lnTo>
                <a:lnTo>
                  <a:pt x="102865" y="48830"/>
                </a:lnTo>
                <a:lnTo>
                  <a:pt x="95975" y="56719"/>
                </a:lnTo>
                <a:lnTo>
                  <a:pt x="164504" y="56719"/>
                </a:lnTo>
                <a:lnTo>
                  <a:pt x="131611" y="38687"/>
                </a:lnTo>
                <a:close/>
              </a:path>
              <a:path w="635000" h="159385">
                <a:moveTo>
                  <a:pt x="64712" y="38687"/>
                </a:moveTo>
                <a:lnTo>
                  <a:pt x="54495" y="39650"/>
                </a:lnTo>
                <a:lnTo>
                  <a:pt x="45446" y="42539"/>
                </a:lnTo>
                <a:lnTo>
                  <a:pt x="37504" y="47354"/>
                </a:lnTo>
                <a:lnTo>
                  <a:pt x="30607" y="54096"/>
                </a:lnTo>
                <a:lnTo>
                  <a:pt x="94259" y="54096"/>
                </a:lnTo>
                <a:lnTo>
                  <a:pt x="90814" y="48830"/>
                </a:lnTo>
                <a:lnTo>
                  <a:pt x="83869" y="43195"/>
                </a:lnTo>
                <a:lnTo>
                  <a:pt x="75162" y="39814"/>
                </a:lnTo>
                <a:lnTo>
                  <a:pt x="64712" y="38687"/>
                </a:lnTo>
                <a:close/>
              </a:path>
              <a:path w="635000" h="159385">
                <a:moveTo>
                  <a:pt x="255133" y="0"/>
                </a:moveTo>
                <a:lnTo>
                  <a:pt x="195886" y="0"/>
                </a:lnTo>
                <a:lnTo>
                  <a:pt x="195886" y="159119"/>
                </a:lnTo>
                <a:lnTo>
                  <a:pt x="228680" y="159119"/>
                </a:lnTo>
                <a:lnTo>
                  <a:pt x="228680" y="100870"/>
                </a:lnTo>
                <a:lnTo>
                  <a:pt x="289906" y="100870"/>
                </a:lnTo>
                <a:lnTo>
                  <a:pt x="285522" y="92564"/>
                </a:lnTo>
                <a:lnTo>
                  <a:pt x="292156" y="89060"/>
                </a:lnTo>
                <a:lnTo>
                  <a:pt x="297929" y="85004"/>
                </a:lnTo>
                <a:lnTo>
                  <a:pt x="302800" y="80396"/>
                </a:lnTo>
                <a:lnTo>
                  <a:pt x="306729" y="75232"/>
                </a:lnTo>
                <a:lnTo>
                  <a:pt x="307230" y="74314"/>
                </a:lnTo>
                <a:lnTo>
                  <a:pt x="228680" y="74314"/>
                </a:lnTo>
                <a:lnTo>
                  <a:pt x="228680" y="26556"/>
                </a:lnTo>
                <a:lnTo>
                  <a:pt x="309381" y="26556"/>
                </a:lnTo>
                <a:lnTo>
                  <a:pt x="305273" y="19497"/>
                </a:lnTo>
                <a:lnTo>
                  <a:pt x="298640" y="12567"/>
                </a:lnTo>
                <a:lnTo>
                  <a:pt x="290151" y="7063"/>
                </a:lnTo>
                <a:lnTo>
                  <a:pt x="280084" y="3136"/>
                </a:lnTo>
                <a:lnTo>
                  <a:pt x="268418" y="783"/>
                </a:lnTo>
                <a:lnTo>
                  <a:pt x="255133" y="0"/>
                </a:lnTo>
                <a:close/>
              </a:path>
              <a:path w="635000" h="159385">
                <a:moveTo>
                  <a:pt x="289906" y="100870"/>
                </a:moveTo>
                <a:lnTo>
                  <a:pt x="254915" y="100870"/>
                </a:lnTo>
                <a:lnTo>
                  <a:pt x="284648" y="159119"/>
                </a:lnTo>
                <a:lnTo>
                  <a:pt x="319846" y="159119"/>
                </a:lnTo>
                <a:lnTo>
                  <a:pt x="319846" y="157589"/>
                </a:lnTo>
                <a:lnTo>
                  <a:pt x="289906" y="100870"/>
                </a:lnTo>
                <a:close/>
              </a:path>
              <a:path w="635000" h="159385">
                <a:moveTo>
                  <a:pt x="309381" y="26556"/>
                </a:moveTo>
                <a:lnTo>
                  <a:pt x="263878" y="26556"/>
                </a:lnTo>
                <a:lnTo>
                  <a:pt x="270437" y="28698"/>
                </a:lnTo>
                <a:lnTo>
                  <a:pt x="274591" y="33004"/>
                </a:lnTo>
                <a:lnTo>
                  <a:pt x="278963" y="37288"/>
                </a:lnTo>
                <a:lnTo>
                  <a:pt x="281150" y="43189"/>
                </a:lnTo>
                <a:lnTo>
                  <a:pt x="281150" y="58052"/>
                </a:lnTo>
                <a:lnTo>
                  <a:pt x="278745" y="63822"/>
                </a:lnTo>
                <a:lnTo>
                  <a:pt x="274372" y="68019"/>
                </a:lnTo>
                <a:lnTo>
                  <a:pt x="269781" y="72215"/>
                </a:lnTo>
                <a:lnTo>
                  <a:pt x="263441" y="74314"/>
                </a:lnTo>
                <a:lnTo>
                  <a:pt x="307230" y="74314"/>
                </a:lnTo>
                <a:lnTo>
                  <a:pt x="309885" y="69453"/>
                </a:lnTo>
                <a:lnTo>
                  <a:pt x="312140" y="63003"/>
                </a:lnTo>
                <a:lnTo>
                  <a:pt x="313492" y="55880"/>
                </a:lnTo>
                <a:lnTo>
                  <a:pt x="313943" y="48085"/>
                </a:lnTo>
                <a:lnTo>
                  <a:pt x="312966" y="37258"/>
                </a:lnTo>
                <a:lnTo>
                  <a:pt x="310063" y="27728"/>
                </a:lnTo>
                <a:lnTo>
                  <a:pt x="309381" y="26556"/>
                </a:lnTo>
                <a:close/>
              </a:path>
              <a:path w="635000" h="159385">
                <a:moveTo>
                  <a:pt x="371441" y="0"/>
                </a:moveTo>
                <a:lnTo>
                  <a:pt x="338648" y="0"/>
                </a:lnTo>
                <a:lnTo>
                  <a:pt x="338648" y="159119"/>
                </a:lnTo>
                <a:lnTo>
                  <a:pt x="371441" y="159119"/>
                </a:lnTo>
                <a:lnTo>
                  <a:pt x="371441" y="54424"/>
                </a:lnTo>
                <a:lnTo>
                  <a:pt x="404671" y="54424"/>
                </a:lnTo>
                <a:lnTo>
                  <a:pt x="371441" y="0"/>
                </a:lnTo>
                <a:close/>
              </a:path>
              <a:path w="635000" h="159385">
                <a:moveTo>
                  <a:pt x="404671" y="54424"/>
                </a:moveTo>
                <a:lnTo>
                  <a:pt x="371441" y="54424"/>
                </a:lnTo>
                <a:lnTo>
                  <a:pt x="435279" y="159119"/>
                </a:lnTo>
                <a:lnTo>
                  <a:pt x="468073" y="159119"/>
                </a:lnTo>
                <a:lnTo>
                  <a:pt x="468073" y="104914"/>
                </a:lnTo>
                <a:lnTo>
                  <a:pt x="435498" y="104914"/>
                </a:lnTo>
                <a:lnTo>
                  <a:pt x="404671" y="54424"/>
                </a:lnTo>
                <a:close/>
              </a:path>
              <a:path w="635000" h="159385">
                <a:moveTo>
                  <a:pt x="468073" y="0"/>
                </a:moveTo>
                <a:lnTo>
                  <a:pt x="435498" y="0"/>
                </a:lnTo>
                <a:lnTo>
                  <a:pt x="435498" y="104914"/>
                </a:lnTo>
                <a:lnTo>
                  <a:pt x="468073" y="104914"/>
                </a:lnTo>
                <a:lnTo>
                  <a:pt x="468073" y="0"/>
                </a:lnTo>
                <a:close/>
              </a:path>
              <a:path w="635000" h="159385">
                <a:moveTo>
                  <a:pt x="574980" y="0"/>
                </a:moveTo>
                <a:lnTo>
                  <a:pt x="544591" y="0"/>
                </a:lnTo>
                <a:lnTo>
                  <a:pt x="485344" y="159119"/>
                </a:lnTo>
                <a:lnTo>
                  <a:pt x="520324" y="159119"/>
                </a:lnTo>
                <a:lnTo>
                  <a:pt x="531255" y="126333"/>
                </a:lnTo>
                <a:lnTo>
                  <a:pt x="622367" y="126333"/>
                </a:lnTo>
                <a:lnTo>
                  <a:pt x="612406" y="99777"/>
                </a:lnTo>
                <a:lnTo>
                  <a:pt x="540000" y="99777"/>
                </a:lnTo>
                <a:lnTo>
                  <a:pt x="559895" y="40217"/>
                </a:lnTo>
                <a:lnTo>
                  <a:pt x="590065" y="40217"/>
                </a:lnTo>
                <a:lnTo>
                  <a:pt x="574980" y="0"/>
                </a:lnTo>
                <a:close/>
              </a:path>
              <a:path w="635000" h="159385">
                <a:moveTo>
                  <a:pt x="622367" y="126333"/>
                </a:moveTo>
                <a:lnTo>
                  <a:pt x="588753" y="126333"/>
                </a:lnTo>
                <a:lnTo>
                  <a:pt x="599684" y="159119"/>
                </a:lnTo>
                <a:lnTo>
                  <a:pt x="634664" y="159119"/>
                </a:lnTo>
                <a:lnTo>
                  <a:pt x="622367" y="126333"/>
                </a:lnTo>
                <a:close/>
              </a:path>
              <a:path w="635000" h="159385">
                <a:moveTo>
                  <a:pt x="590065" y="40217"/>
                </a:moveTo>
                <a:lnTo>
                  <a:pt x="559895" y="40217"/>
                </a:lnTo>
                <a:lnTo>
                  <a:pt x="579790" y="99777"/>
                </a:lnTo>
                <a:lnTo>
                  <a:pt x="612406" y="99777"/>
                </a:lnTo>
                <a:lnTo>
                  <a:pt x="590065" y="402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80079" y="5335458"/>
            <a:ext cx="438259" cy="438283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2671357" y="5438405"/>
            <a:ext cx="687705" cy="210820"/>
          </a:xfrm>
          <a:custGeom>
            <a:avLst/>
            <a:gdLst/>
            <a:ahLst/>
            <a:cxnLst/>
            <a:rect l="l" t="t" r="r" b="b"/>
            <a:pathLst>
              <a:path w="687704" h="210820">
                <a:moveTo>
                  <a:pt x="29295" y="46883"/>
                </a:moveTo>
                <a:lnTo>
                  <a:pt x="0" y="46883"/>
                </a:lnTo>
                <a:lnTo>
                  <a:pt x="0" y="210593"/>
                </a:lnTo>
                <a:lnTo>
                  <a:pt x="31481" y="210593"/>
                </a:lnTo>
                <a:lnTo>
                  <a:pt x="31481" y="154857"/>
                </a:lnTo>
                <a:lnTo>
                  <a:pt x="90258" y="154857"/>
                </a:lnTo>
                <a:lnTo>
                  <a:pt x="94008" y="150868"/>
                </a:lnTo>
                <a:lnTo>
                  <a:pt x="99460" y="141964"/>
                </a:lnTo>
                <a:lnTo>
                  <a:pt x="42194" y="141852"/>
                </a:lnTo>
                <a:lnTo>
                  <a:pt x="35417" y="137955"/>
                </a:lnTo>
                <a:lnTo>
                  <a:pt x="31481" y="130158"/>
                </a:lnTo>
                <a:lnTo>
                  <a:pt x="31481" y="81745"/>
                </a:lnTo>
                <a:lnTo>
                  <a:pt x="35198" y="74161"/>
                </a:lnTo>
                <a:lnTo>
                  <a:pt x="41975" y="70379"/>
                </a:lnTo>
                <a:lnTo>
                  <a:pt x="99795" y="70379"/>
                </a:lnTo>
                <a:lnTo>
                  <a:pt x="99552" y="69720"/>
                </a:lnTo>
                <a:lnTo>
                  <a:pt x="94226" y="60872"/>
                </a:lnTo>
                <a:lnTo>
                  <a:pt x="91956" y="58467"/>
                </a:lnTo>
                <a:lnTo>
                  <a:pt x="30388" y="58467"/>
                </a:lnTo>
                <a:lnTo>
                  <a:pt x="29295" y="46883"/>
                </a:lnTo>
                <a:close/>
              </a:path>
              <a:path w="687704" h="210820">
                <a:moveTo>
                  <a:pt x="90258" y="154857"/>
                </a:moveTo>
                <a:lnTo>
                  <a:pt x="31481" y="154857"/>
                </a:lnTo>
                <a:lnTo>
                  <a:pt x="37470" y="160308"/>
                </a:lnTo>
                <a:lnTo>
                  <a:pt x="44298" y="164201"/>
                </a:lnTo>
                <a:lnTo>
                  <a:pt x="51988" y="166537"/>
                </a:lnTo>
                <a:lnTo>
                  <a:pt x="60558" y="167316"/>
                </a:lnTo>
                <a:lnTo>
                  <a:pt x="70519" y="166288"/>
                </a:lnTo>
                <a:lnTo>
                  <a:pt x="79415" y="163204"/>
                </a:lnTo>
                <a:lnTo>
                  <a:pt x="87244" y="158064"/>
                </a:lnTo>
                <a:lnTo>
                  <a:pt x="90258" y="154857"/>
                </a:lnTo>
                <a:close/>
              </a:path>
              <a:path w="687704" h="210820">
                <a:moveTo>
                  <a:pt x="99795" y="70379"/>
                </a:moveTo>
                <a:lnTo>
                  <a:pt x="59465" y="70379"/>
                </a:lnTo>
                <a:lnTo>
                  <a:pt x="65149" y="73374"/>
                </a:lnTo>
                <a:lnTo>
                  <a:pt x="69085" y="79341"/>
                </a:lnTo>
                <a:lnTo>
                  <a:pt x="71541" y="84291"/>
                </a:lnTo>
                <a:lnTo>
                  <a:pt x="73320" y="90187"/>
                </a:lnTo>
                <a:lnTo>
                  <a:pt x="74403" y="97027"/>
                </a:lnTo>
                <a:lnTo>
                  <a:pt x="74769" y="104804"/>
                </a:lnTo>
                <a:lnTo>
                  <a:pt x="73372" y="121013"/>
                </a:lnTo>
                <a:lnTo>
                  <a:pt x="69167" y="132590"/>
                </a:lnTo>
                <a:lnTo>
                  <a:pt x="62133" y="139537"/>
                </a:lnTo>
                <a:lnTo>
                  <a:pt x="52251" y="141852"/>
                </a:lnTo>
                <a:lnTo>
                  <a:pt x="99502" y="141852"/>
                </a:lnTo>
                <a:lnTo>
                  <a:pt x="103354" y="131702"/>
                </a:lnTo>
                <a:lnTo>
                  <a:pt x="105690" y="120080"/>
                </a:lnTo>
                <a:lnTo>
                  <a:pt x="106469" y="107099"/>
                </a:lnTo>
                <a:lnTo>
                  <a:pt x="106431" y="104804"/>
                </a:lnTo>
                <a:lnTo>
                  <a:pt x="105694" y="92014"/>
                </a:lnTo>
                <a:lnTo>
                  <a:pt x="103381" y="80100"/>
                </a:lnTo>
                <a:lnTo>
                  <a:pt x="99795" y="70379"/>
                </a:lnTo>
                <a:close/>
              </a:path>
              <a:path w="687704" h="210820">
                <a:moveTo>
                  <a:pt x="60340" y="44697"/>
                </a:moveTo>
                <a:lnTo>
                  <a:pt x="51479" y="45558"/>
                </a:lnTo>
                <a:lnTo>
                  <a:pt x="43560" y="48140"/>
                </a:lnTo>
                <a:lnTo>
                  <a:pt x="36544" y="52443"/>
                </a:lnTo>
                <a:lnTo>
                  <a:pt x="30388" y="58467"/>
                </a:lnTo>
                <a:lnTo>
                  <a:pt x="91956" y="58467"/>
                </a:lnTo>
                <a:lnTo>
                  <a:pt x="87548" y="53798"/>
                </a:lnTo>
                <a:lnTo>
                  <a:pt x="79661" y="48744"/>
                </a:lnTo>
                <a:lnTo>
                  <a:pt x="70584" y="45709"/>
                </a:lnTo>
                <a:lnTo>
                  <a:pt x="60340" y="44697"/>
                </a:lnTo>
                <a:close/>
              </a:path>
              <a:path w="687704" h="210820">
                <a:moveTo>
                  <a:pt x="155660" y="46883"/>
                </a:moveTo>
                <a:lnTo>
                  <a:pt x="125927" y="46883"/>
                </a:lnTo>
                <a:lnTo>
                  <a:pt x="125927" y="165130"/>
                </a:lnTo>
                <a:lnTo>
                  <a:pt x="157409" y="165130"/>
                </a:lnTo>
                <a:lnTo>
                  <a:pt x="157409" y="87756"/>
                </a:lnTo>
                <a:lnTo>
                  <a:pt x="160975" y="82449"/>
                </a:lnTo>
                <a:lnTo>
                  <a:pt x="166099" y="78658"/>
                </a:lnTo>
                <a:lnTo>
                  <a:pt x="172781" y="76383"/>
                </a:lnTo>
                <a:lnTo>
                  <a:pt x="181020" y="75625"/>
                </a:lnTo>
                <a:lnTo>
                  <a:pt x="192401" y="75625"/>
                </a:lnTo>
                <a:lnTo>
                  <a:pt x="192612" y="60981"/>
                </a:lnTo>
                <a:lnTo>
                  <a:pt x="156534" y="60981"/>
                </a:lnTo>
                <a:lnTo>
                  <a:pt x="155660" y="46883"/>
                </a:lnTo>
                <a:close/>
              </a:path>
              <a:path w="687704" h="210820">
                <a:moveTo>
                  <a:pt x="192401" y="75625"/>
                </a:moveTo>
                <a:lnTo>
                  <a:pt x="184299" y="75625"/>
                </a:lnTo>
                <a:lnTo>
                  <a:pt x="188016" y="75909"/>
                </a:lnTo>
                <a:lnTo>
                  <a:pt x="192388" y="76499"/>
                </a:lnTo>
                <a:lnTo>
                  <a:pt x="192401" y="75625"/>
                </a:lnTo>
                <a:close/>
              </a:path>
              <a:path w="687704" h="210820">
                <a:moveTo>
                  <a:pt x="186486" y="44697"/>
                </a:moveTo>
                <a:lnTo>
                  <a:pt x="182988" y="44697"/>
                </a:lnTo>
                <a:lnTo>
                  <a:pt x="174950" y="45714"/>
                </a:lnTo>
                <a:lnTo>
                  <a:pt x="167875" y="48765"/>
                </a:lnTo>
                <a:lnTo>
                  <a:pt x="161744" y="53854"/>
                </a:lnTo>
                <a:lnTo>
                  <a:pt x="156534" y="60981"/>
                </a:lnTo>
                <a:lnTo>
                  <a:pt x="192612" y="60981"/>
                </a:lnTo>
                <a:lnTo>
                  <a:pt x="192826" y="46118"/>
                </a:lnTo>
                <a:lnTo>
                  <a:pt x="189765" y="45178"/>
                </a:lnTo>
                <a:lnTo>
                  <a:pt x="186486" y="44697"/>
                </a:lnTo>
                <a:close/>
              </a:path>
              <a:path w="687704" h="210820">
                <a:moveTo>
                  <a:pt x="254478" y="44697"/>
                </a:moveTo>
                <a:lnTo>
                  <a:pt x="213677" y="61336"/>
                </a:lnTo>
                <a:lnTo>
                  <a:pt x="198732" y="104848"/>
                </a:lnTo>
                <a:lnTo>
                  <a:pt x="198790" y="107209"/>
                </a:lnTo>
                <a:lnTo>
                  <a:pt x="213814" y="150923"/>
                </a:lnTo>
                <a:lnTo>
                  <a:pt x="254696" y="167316"/>
                </a:lnTo>
                <a:lnTo>
                  <a:pt x="266833" y="166288"/>
                </a:lnTo>
                <a:lnTo>
                  <a:pt x="302166" y="141989"/>
                </a:lnTo>
                <a:lnTo>
                  <a:pt x="302233" y="141852"/>
                </a:lnTo>
                <a:lnTo>
                  <a:pt x="246826" y="141852"/>
                </a:lnTo>
                <a:lnTo>
                  <a:pt x="240704" y="138879"/>
                </a:lnTo>
                <a:lnTo>
                  <a:pt x="230213" y="107209"/>
                </a:lnTo>
                <a:lnTo>
                  <a:pt x="230617" y="98312"/>
                </a:lnTo>
                <a:lnTo>
                  <a:pt x="246826" y="70161"/>
                </a:lnTo>
                <a:lnTo>
                  <a:pt x="301877" y="70161"/>
                </a:lnTo>
                <a:lnTo>
                  <a:pt x="300330" y="67321"/>
                </a:lnTo>
                <a:lnTo>
                  <a:pt x="293611" y="59342"/>
                </a:lnTo>
                <a:lnTo>
                  <a:pt x="285498" y="52932"/>
                </a:lnTo>
                <a:lnTo>
                  <a:pt x="276258" y="48356"/>
                </a:lnTo>
                <a:lnTo>
                  <a:pt x="265911" y="45611"/>
                </a:lnTo>
                <a:lnTo>
                  <a:pt x="254478" y="44697"/>
                </a:lnTo>
                <a:close/>
              </a:path>
              <a:path w="687704" h="210820">
                <a:moveTo>
                  <a:pt x="301877" y="70161"/>
                </a:moveTo>
                <a:lnTo>
                  <a:pt x="262348" y="70161"/>
                </a:lnTo>
                <a:lnTo>
                  <a:pt x="268251" y="73199"/>
                </a:lnTo>
                <a:lnTo>
                  <a:pt x="272623" y="79253"/>
                </a:lnTo>
                <a:lnTo>
                  <a:pt x="275493" y="84258"/>
                </a:lnTo>
                <a:lnTo>
                  <a:pt x="277542" y="90190"/>
                </a:lnTo>
                <a:lnTo>
                  <a:pt x="278772" y="97053"/>
                </a:lnTo>
                <a:lnTo>
                  <a:pt x="279182" y="104848"/>
                </a:lnTo>
                <a:lnTo>
                  <a:pt x="278772" y="113879"/>
                </a:lnTo>
                <a:lnTo>
                  <a:pt x="262348" y="141852"/>
                </a:lnTo>
                <a:lnTo>
                  <a:pt x="302233" y="141852"/>
                </a:lnTo>
                <a:lnTo>
                  <a:pt x="306893" y="131729"/>
                </a:lnTo>
                <a:lnTo>
                  <a:pt x="309721" y="120142"/>
                </a:lnTo>
                <a:lnTo>
                  <a:pt x="310664" y="107209"/>
                </a:lnTo>
                <a:lnTo>
                  <a:pt x="310445" y="99121"/>
                </a:lnTo>
                <a:lnTo>
                  <a:pt x="308768" y="87207"/>
                </a:lnTo>
                <a:lnTo>
                  <a:pt x="305390" y="76609"/>
                </a:lnTo>
                <a:lnTo>
                  <a:pt x="301877" y="70161"/>
                </a:lnTo>
                <a:close/>
              </a:path>
              <a:path w="687704" h="210820">
                <a:moveTo>
                  <a:pt x="367943" y="70051"/>
                </a:moveTo>
                <a:lnTo>
                  <a:pt x="336461" y="70051"/>
                </a:lnTo>
                <a:lnTo>
                  <a:pt x="336461" y="133765"/>
                </a:lnTo>
                <a:lnTo>
                  <a:pt x="338805" y="148443"/>
                </a:lnTo>
                <a:lnTo>
                  <a:pt x="345206" y="158928"/>
                </a:lnTo>
                <a:lnTo>
                  <a:pt x="355707" y="165219"/>
                </a:lnTo>
                <a:lnTo>
                  <a:pt x="370348" y="167316"/>
                </a:lnTo>
                <a:lnTo>
                  <a:pt x="376907" y="167316"/>
                </a:lnTo>
                <a:lnTo>
                  <a:pt x="383247" y="166369"/>
                </a:lnTo>
                <a:lnTo>
                  <a:pt x="389368" y="164474"/>
                </a:lnTo>
                <a:lnTo>
                  <a:pt x="389368" y="141306"/>
                </a:lnTo>
                <a:lnTo>
                  <a:pt x="375376" y="141306"/>
                </a:lnTo>
                <a:lnTo>
                  <a:pt x="372097" y="140359"/>
                </a:lnTo>
                <a:lnTo>
                  <a:pt x="370567" y="138464"/>
                </a:lnTo>
                <a:lnTo>
                  <a:pt x="368818" y="136569"/>
                </a:lnTo>
                <a:lnTo>
                  <a:pt x="368035" y="133765"/>
                </a:lnTo>
                <a:lnTo>
                  <a:pt x="367943" y="70051"/>
                </a:lnTo>
                <a:close/>
              </a:path>
              <a:path w="687704" h="210820">
                <a:moveTo>
                  <a:pt x="389368" y="140541"/>
                </a:moveTo>
                <a:lnTo>
                  <a:pt x="386745" y="141050"/>
                </a:lnTo>
                <a:lnTo>
                  <a:pt x="383684" y="141306"/>
                </a:lnTo>
                <a:lnTo>
                  <a:pt x="389368" y="141306"/>
                </a:lnTo>
                <a:lnTo>
                  <a:pt x="389368" y="140541"/>
                </a:lnTo>
                <a:close/>
              </a:path>
              <a:path w="687704" h="210820">
                <a:moveTo>
                  <a:pt x="388275" y="46883"/>
                </a:moveTo>
                <a:lnTo>
                  <a:pt x="319190" y="46883"/>
                </a:lnTo>
                <a:lnTo>
                  <a:pt x="319190" y="70051"/>
                </a:lnTo>
                <a:lnTo>
                  <a:pt x="388275" y="70051"/>
                </a:lnTo>
                <a:lnTo>
                  <a:pt x="388275" y="46883"/>
                </a:lnTo>
                <a:close/>
              </a:path>
              <a:path w="687704" h="210820">
                <a:moveTo>
                  <a:pt x="367943" y="17813"/>
                </a:moveTo>
                <a:lnTo>
                  <a:pt x="336461" y="17813"/>
                </a:lnTo>
                <a:lnTo>
                  <a:pt x="336461" y="46883"/>
                </a:lnTo>
                <a:lnTo>
                  <a:pt x="367943" y="46883"/>
                </a:lnTo>
                <a:lnTo>
                  <a:pt x="367943" y="17813"/>
                </a:lnTo>
                <a:close/>
              </a:path>
              <a:path w="687704" h="210820">
                <a:moveTo>
                  <a:pt x="456705" y="44697"/>
                </a:moveTo>
                <a:lnTo>
                  <a:pt x="416724" y="61500"/>
                </a:lnTo>
                <a:lnTo>
                  <a:pt x="401840" y="97120"/>
                </a:lnTo>
                <a:lnTo>
                  <a:pt x="401393" y="108848"/>
                </a:lnTo>
                <a:lnTo>
                  <a:pt x="402418" y="121463"/>
                </a:lnTo>
                <a:lnTo>
                  <a:pt x="426569" y="158341"/>
                </a:lnTo>
                <a:lnTo>
                  <a:pt x="460203" y="167316"/>
                </a:lnTo>
                <a:lnTo>
                  <a:pt x="467417" y="166964"/>
                </a:lnTo>
                <a:lnTo>
                  <a:pt x="506332" y="146005"/>
                </a:lnTo>
                <a:lnTo>
                  <a:pt x="502622" y="141852"/>
                </a:lnTo>
                <a:lnTo>
                  <a:pt x="454300" y="141852"/>
                </a:lnTo>
                <a:lnTo>
                  <a:pt x="447960" y="139520"/>
                </a:lnTo>
                <a:lnTo>
                  <a:pt x="442713" y="134858"/>
                </a:lnTo>
                <a:lnTo>
                  <a:pt x="437684" y="130196"/>
                </a:lnTo>
                <a:lnTo>
                  <a:pt x="434405" y="124001"/>
                </a:lnTo>
                <a:lnTo>
                  <a:pt x="433530" y="116279"/>
                </a:lnTo>
                <a:lnTo>
                  <a:pt x="508737" y="116279"/>
                </a:lnTo>
                <a:lnTo>
                  <a:pt x="508737" y="103384"/>
                </a:lnTo>
                <a:lnTo>
                  <a:pt x="508176" y="94750"/>
                </a:lnTo>
                <a:lnTo>
                  <a:pt x="433749" y="94750"/>
                </a:lnTo>
                <a:lnTo>
                  <a:pt x="434842" y="86838"/>
                </a:lnTo>
                <a:lnTo>
                  <a:pt x="437466" y="80761"/>
                </a:lnTo>
                <a:lnTo>
                  <a:pt x="441401" y="76521"/>
                </a:lnTo>
                <a:lnTo>
                  <a:pt x="445117" y="72281"/>
                </a:lnTo>
                <a:lnTo>
                  <a:pt x="450364" y="70161"/>
                </a:lnTo>
                <a:lnTo>
                  <a:pt x="501723" y="70161"/>
                </a:lnTo>
                <a:lnTo>
                  <a:pt x="500990" y="68448"/>
                </a:lnTo>
                <a:lnTo>
                  <a:pt x="494964" y="59997"/>
                </a:lnTo>
                <a:lnTo>
                  <a:pt x="487295" y="53300"/>
                </a:lnTo>
                <a:lnTo>
                  <a:pt x="478376" y="48520"/>
                </a:lnTo>
                <a:lnTo>
                  <a:pt x="468186" y="45652"/>
                </a:lnTo>
                <a:lnTo>
                  <a:pt x="456705" y="44697"/>
                </a:lnTo>
                <a:close/>
              </a:path>
              <a:path w="687704" h="210820">
                <a:moveTo>
                  <a:pt x="490810" y="128628"/>
                </a:moveTo>
                <a:lnTo>
                  <a:pt x="485105" y="134413"/>
                </a:lnTo>
                <a:lnTo>
                  <a:pt x="478458" y="138546"/>
                </a:lnTo>
                <a:lnTo>
                  <a:pt x="470826" y="141025"/>
                </a:lnTo>
                <a:lnTo>
                  <a:pt x="462170" y="141852"/>
                </a:lnTo>
                <a:lnTo>
                  <a:pt x="502622" y="141852"/>
                </a:lnTo>
                <a:lnTo>
                  <a:pt x="490810" y="128628"/>
                </a:lnTo>
                <a:close/>
              </a:path>
              <a:path w="687704" h="210820">
                <a:moveTo>
                  <a:pt x="501723" y="70161"/>
                </a:moveTo>
                <a:lnTo>
                  <a:pt x="463263" y="70161"/>
                </a:lnTo>
                <a:lnTo>
                  <a:pt x="468510" y="72084"/>
                </a:lnTo>
                <a:lnTo>
                  <a:pt x="472008" y="75931"/>
                </a:lnTo>
                <a:lnTo>
                  <a:pt x="475725" y="79756"/>
                </a:lnTo>
                <a:lnTo>
                  <a:pt x="477692" y="85198"/>
                </a:lnTo>
                <a:lnTo>
                  <a:pt x="477692" y="94750"/>
                </a:lnTo>
                <a:lnTo>
                  <a:pt x="508176" y="94750"/>
                </a:lnTo>
                <a:lnTo>
                  <a:pt x="507876" y="90137"/>
                </a:lnTo>
                <a:lnTo>
                  <a:pt x="505294" y="78494"/>
                </a:lnTo>
                <a:lnTo>
                  <a:pt x="501723" y="70161"/>
                </a:lnTo>
                <a:close/>
              </a:path>
              <a:path w="687704" h="210820">
                <a:moveTo>
                  <a:pt x="560114" y="46883"/>
                </a:moveTo>
                <a:lnTo>
                  <a:pt x="528413" y="46883"/>
                </a:lnTo>
                <a:lnTo>
                  <a:pt x="528413" y="165130"/>
                </a:lnTo>
                <a:lnTo>
                  <a:pt x="560114" y="165130"/>
                </a:lnTo>
                <a:lnTo>
                  <a:pt x="560114" y="46883"/>
                </a:lnTo>
                <a:close/>
              </a:path>
              <a:path w="687704" h="210820">
                <a:moveTo>
                  <a:pt x="549620" y="0"/>
                </a:moveTo>
                <a:lnTo>
                  <a:pt x="538688" y="0"/>
                </a:lnTo>
                <a:lnTo>
                  <a:pt x="534535" y="1529"/>
                </a:lnTo>
                <a:lnTo>
                  <a:pt x="531255" y="4589"/>
                </a:lnTo>
                <a:lnTo>
                  <a:pt x="528195" y="7649"/>
                </a:lnTo>
                <a:lnTo>
                  <a:pt x="526446" y="11540"/>
                </a:lnTo>
                <a:lnTo>
                  <a:pt x="526446" y="21092"/>
                </a:lnTo>
                <a:lnTo>
                  <a:pt x="528195" y="25026"/>
                </a:lnTo>
                <a:lnTo>
                  <a:pt x="531474" y="28086"/>
                </a:lnTo>
                <a:lnTo>
                  <a:pt x="534535" y="31146"/>
                </a:lnTo>
                <a:lnTo>
                  <a:pt x="538907" y="32676"/>
                </a:lnTo>
                <a:lnTo>
                  <a:pt x="549620" y="32676"/>
                </a:lnTo>
                <a:lnTo>
                  <a:pt x="553773" y="31146"/>
                </a:lnTo>
                <a:lnTo>
                  <a:pt x="560332" y="25026"/>
                </a:lnTo>
                <a:lnTo>
                  <a:pt x="561863" y="21092"/>
                </a:lnTo>
                <a:lnTo>
                  <a:pt x="561863" y="11540"/>
                </a:lnTo>
                <a:lnTo>
                  <a:pt x="560332" y="7649"/>
                </a:lnTo>
                <a:lnTo>
                  <a:pt x="557053" y="4589"/>
                </a:lnTo>
                <a:lnTo>
                  <a:pt x="553992" y="1529"/>
                </a:lnTo>
                <a:lnTo>
                  <a:pt x="549620" y="0"/>
                </a:lnTo>
                <a:close/>
              </a:path>
              <a:path w="687704" h="210820">
                <a:moveTo>
                  <a:pt x="615207" y="46883"/>
                </a:moveTo>
                <a:lnTo>
                  <a:pt x="585474" y="46883"/>
                </a:lnTo>
                <a:lnTo>
                  <a:pt x="585474" y="165130"/>
                </a:lnTo>
                <a:lnTo>
                  <a:pt x="617174" y="165130"/>
                </a:lnTo>
                <a:lnTo>
                  <a:pt x="617174" y="81745"/>
                </a:lnTo>
                <a:lnTo>
                  <a:pt x="621547" y="74161"/>
                </a:lnTo>
                <a:lnTo>
                  <a:pt x="628324" y="70379"/>
                </a:lnTo>
                <a:lnTo>
                  <a:pt x="685342" y="70379"/>
                </a:lnTo>
                <a:lnTo>
                  <a:pt x="685166" y="69508"/>
                </a:lnTo>
                <a:lnTo>
                  <a:pt x="682222" y="61940"/>
                </a:lnTo>
                <a:lnTo>
                  <a:pt x="681310" y="60544"/>
                </a:lnTo>
                <a:lnTo>
                  <a:pt x="616300" y="60544"/>
                </a:lnTo>
                <a:lnTo>
                  <a:pt x="615207" y="46883"/>
                </a:lnTo>
                <a:close/>
              </a:path>
              <a:path w="687704" h="210820">
                <a:moveTo>
                  <a:pt x="685342" y="70379"/>
                </a:moveTo>
                <a:lnTo>
                  <a:pt x="643846" y="70379"/>
                </a:lnTo>
                <a:lnTo>
                  <a:pt x="648875" y="71887"/>
                </a:lnTo>
                <a:lnTo>
                  <a:pt x="654559" y="77942"/>
                </a:lnTo>
                <a:lnTo>
                  <a:pt x="656089" y="82794"/>
                </a:lnTo>
                <a:lnTo>
                  <a:pt x="656089" y="165130"/>
                </a:lnTo>
                <a:lnTo>
                  <a:pt x="687571" y="165130"/>
                </a:lnTo>
                <a:lnTo>
                  <a:pt x="687571" y="88739"/>
                </a:lnTo>
                <a:lnTo>
                  <a:pt x="686963" y="78440"/>
                </a:lnTo>
                <a:lnTo>
                  <a:pt x="685342" y="70379"/>
                </a:lnTo>
                <a:close/>
              </a:path>
              <a:path w="687704" h="210820">
                <a:moveTo>
                  <a:pt x="650187" y="44697"/>
                </a:moveTo>
                <a:lnTo>
                  <a:pt x="640096" y="45689"/>
                </a:lnTo>
                <a:lnTo>
                  <a:pt x="631112" y="48662"/>
                </a:lnTo>
                <a:lnTo>
                  <a:pt x="623193" y="53614"/>
                </a:lnTo>
                <a:lnTo>
                  <a:pt x="616300" y="60544"/>
                </a:lnTo>
                <a:lnTo>
                  <a:pt x="681310" y="60544"/>
                </a:lnTo>
                <a:lnTo>
                  <a:pt x="650187" y="446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094226" y="5352389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0" dirty="0">
                <a:solidFill>
                  <a:srgbClr val="002F56"/>
                </a:solidFill>
                <a:latin typeface="Trebuchet MS"/>
                <a:cs typeface="Trebuchet MS"/>
              </a:rPr>
              <a:t>Y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139810" y="2133600"/>
            <a:ext cx="11245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2F56"/>
                </a:solidFill>
                <a:latin typeface="Trebuchet MS"/>
                <a:cs typeface="Trebuchet MS"/>
              </a:rPr>
              <a:t>production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464420" y="2133600"/>
            <a:ext cx="12471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2F56"/>
                </a:solidFill>
                <a:latin typeface="Trebuchet MS"/>
                <a:cs typeface="Trebuchet MS"/>
              </a:rPr>
              <a:t>degradation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521445" y="2536571"/>
            <a:ext cx="760730" cy="279400"/>
          </a:xfrm>
          <a:custGeom>
            <a:avLst/>
            <a:gdLst/>
            <a:ahLst/>
            <a:cxnLst/>
            <a:rect l="l" t="t" r="r" b="b"/>
            <a:pathLst>
              <a:path w="760729" h="279400">
                <a:moveTo>
                  <a:pt x="0" y="278892"/>
                </a:moveTo>
                <a:lnTo>
                  <a:pt x="1827" y="224635"/>
                </a:lnTo>
                <a:lnTo>
                  <a:pt x="6810" y="180308"/>
                </a:lnTo>
                <a:lnTo>
                  <a:pt x="14198" y="150411"/>
                </a:lnTo>
                <a:lnTo>
                  <a:pt x="23240" y="139446"/>
                </a:lnTo>
                <a:lnTo>
                  <a:pt x="356997" y="139446"/>
                </a:lnTo>
                <a:lnTo>
                  <a:pt x="366039" y="128480"/>
                </a:lnTo>
                <a:lnTo>
                  <a:pt x="373427" y="98583"/>
                </a:lnTo>
                <a:lnTo>
                  <a:pt x="378410" y="54256"/>
                </a:lnTo>
                <a:lnTo>
                  <a:pt x="380237" y="0"/>
                </a:lnTo>
                <a:lnTo>
                  <a:pt x="382065" y="54256"/>
                </a:lnTo>
                <a:lnTo>
                  <a:pt x="387048" y="98583"/>
                </a:lnTo>
                <a:lnTo>
                  <a:pt x="394436" y="128480"/>
                </a:lnTo>
                <a:lnTo>
                  <a:pt x="403478" y="139446"/>
                </a:lnTo>
                <a:lnTo>
                  <a:pt x="737234" y="139446"/>
                </a:lnTo>
                <a:lnTo>
                  <a:pt x="746277" y="150411"/>
                </a:lnTo>
                <a:lnTo>
                  <a:pt x="753665" y="180308"/>
                </a:lnTo>
                <a:lnTo>
                  <a:pt x="758648" y="224635"/>
                </a:lnTo>
                <a:lnTo>
                  <a:pt x="760476" y="278892"/>
                </a:lnTo>
              </a:path>
            </a:pathLst>
          </a:custGeom>
          <a:ln w="28575">
            <a:solidFill>
              <a:srgbClr val="002F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589769" y="2536571"/>
            <a:ext cx="760730" cy="279400"/>
          </a:xfrm>
          <a:custGeom>
            <a:avLst/>
            <a:gdLst/>
            <a:ahLst/>
            <a:cxnLst/>
            <a:rect l="l" t="t" r="r" b="b"/>
            <a:pathLst>
              <a:path w="760729" h="279400">
                <a:moveTo>
                  <a:pt x="0" y="278892"/>
                </a:moveTo>
                <a:lnTo>
                  <a:pt x="1827" y="224635"/>
                </a:lnTo>
                <a:lnTo>
                  <a:pt x="6810" y="180308"/>
                </a:lnTo>
                <a:lnTo>
                  <a:pt x="14198" y="150411"/>
                </a:lnTo>
                <a:lnTo>
                  <a:pt x="23240" y="139446"/>
                </a:lnTo>
                <a:lnTo>
                  <a:pt x="356997" y="139446"/>
                </a:lnTo>
                <a:lnTo>
                  <a:pt x="366039" y="128480"/>
                </a:lnTo>
                <a:lnTo>
                  <a:pt x="373427" y="98583"/>
                </a:lnTo>
                <a:lnTo>
                  <a:pt x="378410" y="54256"/>
                </a:lnTo>
                <a:lnTo>
                  <a:pt x="380237" y="0"/>
                </a:lnTo>
                <a:lnTo>
                  <a:pt x="382065" y="54256"/>
                </a:lnTo>
                <a:lnTo>
                  <a:pt x="387048" y="98583"/>
                </a:lnTo>
                <a:lnTo>
                  <a:pt x="394436" y="128480"/>
                </a:lnTo>
                <a:lnTo>
                  <a:pt x="403478" y="139446"/>
                </a:lnTo>
                <a:lnTo>
                  <a:pt x="737234" y="139446"/>
                </a:lnTo>
                <a:lnTo>
                  <a:pt x="746277" y="150411"/>
                </a:lnTo>
                <a:lnTo>
                  <a:pt x="753665" y="180308"/>
                </a:lnTo>
                <a:lnTo>
                  <a:pt x="758648" y="224635"/>
                </a:lnTo>
                <a:lnTo>
                  <a:pt x="760476" y="278892"/>
                </a:lnTo>
              </a:path>
            </a:pathLst>
          </a:custGeom>
          <a:ln w="28575">
            <a:solidFill>
              <a:srgbClr val="002F5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652766" y="3019171"/>
            <a:ext cx="742315" cy="20320"/>
          </a:xfrm>
          <a:custGeom>
            <a:avLst/>
            <a:gdLst/>
            <a:ahLst/>
            <a:cxnLst/>
            <a:rect l="l" t="t" r="r" b="b"/>
            <a:pathLst>
              <a:path w="742315" h="20320">
                <a:moveTo>
                  <a:pt x="742187" y="0"/>
                </a:moveTo>
                <a:lnTo>
                  <a:pt x="0" y="0"/>
                </a:lnTo>
                <a:lnTo>
                  <a:pt x="0" y="19812"/>
                </a:lnTo>
                <a:lnTo>
                  <a:pt x="742187" y="19812"/>
                </a:lnTo>
                <a:lnTo>
                  <a:pt x="742187" y="0"/>
                </a:lnTo>
                <a:close/>
              </a:path>
            </a:pathLst>
          </a:custGeom>
          <a:solidFill>
            <a:srgbClr val="8369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040751" y="2657856"/>
            <a:ext cx="327660" cy="282575"/>
          </a:xfrm>
          <a:custGeom>
            <a:avLst/>
            <a:gdLst/>
            <a:ahLst/>
            <a:cxnLst/>
            <a:rect l="l" t="t" r="r" b="b"/>
            <a:pathLst>
              <a:path w="327659" h="282575">
                <a:moveTo>
                  <a:pt x="237363" y="0"/>
                </a:moveTo>
                <a:lnTo>
                  <a:pt x="233425" y="11429"/>
                </a:lnTo>
                <a:lnTo>
                  <a:pt x="249733" y="18504"/>
                </a:lnTo>
                <a:lnTo>
                  <a:pt x="263778" y="28305"/>
                </a:lnTo>
                <a:lnTo>
                  <a:pt x="292302" y="73852"/>
                </a:lnTo>
                <a:lnTo>
                  <a:pt x="300597" y="115623"/>
                </a:lnTo>
                <a:lnTo>
                  <a:pt x="301625" y="139699"/>
                </a:lnTo>
                <a:lnTo>
                  <a:pt x="300579" y="164580"/>
                </a:lnTo>
                <a:lnTo>
                  <a:pt x="292248" y="207529"/>
                </a:lnTo>
                <a:lnTo>
                  <a:pt x="263826" y="253777"/>
                </a:lnTo>
                <a:lnTo>
                  <a:pt x="233806" y="270763"/>
                </a:lnTo>
                <a:lnTo>
                  <a:pt x="237363" y="282320"/>
                </a:lnTo>
                <a:lnTo>
                  <a:pt x="275859" y="264239"/>
                </a:lnTo>
                <a:lnTo>
                  <a:pt x="304165" y="232917"/>
                </a:lnTo>
                <a:lnTo>
                  <a:pt x="321595" y="191071"/>
                </a:lnTo>
                <a:lnTo>
                  <a:pt x="327405" y="141223"/>
                </a:lnTo>
                <a:lnTo>
                  <a:pt x="325953" y="115339"/>
                </a:lnTo>
                <a:lnTo>
                  <a:pt x="314332" y="69429"/>
                </a:lnTo>
                <a:lnTo>
                  <a:pt x="291209" y="32093"/>
                </a:lnTo>
                <a:lnTo>
                  <a:pt x="257819" y="7379"/>
                </a:lnTo>
                <a:lnTo>
                  <a:pt x="237363" y="0"/>
                </a:lnTo>
                <a:close/>
              </a:path>
              <a:path w="327659" h="282575">
                <a:moveTo>
                  <a:pt x="90043" y="0"/>
                </a:moveTo>
                <a:lnTo>
                  <a:pt x="51641" y="18081"/>
                </a:lnTo>
                <a:lnTo>
                  <a:pt x="23241" y="49402"/>
                </a:lnTo>
                <a:lnTo>
                  <a:pt x="5810" y="91408"/>
                </a:lnTo>
                <a:lnTo>
                  <a:pt x="0" y="141223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3" y="282320"/>
                </a:lnTo>
                <a:lnTo>
                  <a:pt x="93599" y="270763"/>
                </a:lnTo>
                <a:lnTo>
                  <a:pt x="77531" y="263663"/>
                </a:lnTo>
                <a:lnTo>
                  <a:pt x="63642" y="253777"/>
                </a:lnTo>
                <a:lnTo>
                  <a:pt x="35210" y="207529"/>
                </a:lnTo>
                <a:lnTo>
                  <a:pt x="26828" y="164580"/>
                </a:lnTo>
                <a:lnTo>
                  <a:pt x="25780" y="139699"/>
                </a:lnTo>
                <a:lnTo>
                  <a:pt x="26828" y="115623"/>
                </a:lnTo>
                <a:lnTo>
                  <a:pt x="35210" y="73852"/>
                </a:lnTo>
                <a:lnTo>
                  <a:pt x="63753" y="28305"/>
                </a:lnTo>
                <a:lnTo>
                  <a:pt x="94106" y="11429"/>
                </a:lnTo>
                <a:lnTo>
                  <a:pt x="90043" y="0"/>
                </a:lnTo>
                <a:close/>
              </a:path>
            </a:pathLst>
          </a:custGeom>
          <a:solidFill>
            <a:srgbClr val="8369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641081" y="2568575"/>
            <a:ext cx="6337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9745" algn="l"/>
              </a:tabLst>
            </a:pPr>
            <a:r>
              <a:rPr sz="2400" spc="-25" dirty="0">
                <a:latin typeface="Cambria Math"/>
                <a:cs typeface="Cambria Math"/>
              </a:rPr>
              <a:t>ⅆ𝑌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𝑡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863585" y="3002915"/>
            <a:ext cx="314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0" dirty="0">
                <a:latin typeface="Cambria Math"/>
                <a:cs typeface="Cambria Math"/>
              </a:rPr>
              <a:t>ⅆ𝑡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9947275" y="2887979"/>
            <a:ext cx="327660" cy="282575"/>
          </a:xfrm>
          <a:custGeom>
            <a:avLst/>
            <a:gdLst/>
            <a:ahLst/>
            <a:cxnLst/>
            <a:rect l="l" t="t" r="r" b="b"/>
            <a:pathLst>
              <a:path w="327659" h="282575">
                <a:moveTo>
                  <a:pt x="237363" y="0"/>
                </a:moveTo>
                <a:lnTo>
                  <a:pt x="233425" y="11429"/>
                </a:lnTo>
                <a:lnTo>
                  <a:pt x="249733" y="18504"/>
                </a:lnTo>
                <a:lnTo>
                  <a:pt x="263778" y="28305"/>
                </a:lnTo>
                <a:lnTo>
                  <a:pt x="292302" y="73852"/>
                </a:lnTo>
                <a:lnTo>
                  <a:pt x="300597" y="115623"/>
                </a:lnTo>
                <a:lnTo>
                  <a:pt x="301625" y="139699"/>
                </a:lnTo>
                <a:lnTo>
                  <a:pt x="300579" y="164580"/>
                </a:lnTo>
                <a:lnTo>
                  <a:pt x="292248" y="207529"/>
                </a:lnTo>
                <a:lnTo>
                  <a:pt x="263826" y="253777"/>
                </a:lnTo>
                <a:lnTo>
                  <a:pt x="233806" y="270763"/>
                </a:lnTo>
                <a:lnTo>
                  <a:pt x="237363" y="282320"/>
                </a:lnTo>
                <a:lnTo>
                  <a:pt x="275859" y="264239"/>
                </a:lnTo>
                <a:lnTo>
                  <a:pt x="304165" y="232917"/>
                </a:lnTo>
                <a:lnTo>
                  <a:pt x="321595" y="191071"/>
                </a:lnTo>
                <a:lnTo>
                  <a:pt x="327405" y="141223"/>
                </a:lnTo>
                <a:lnTo>
                  <a:pt x="325953" y="115339"/>
                </a:lnTo>
                <a:lnTo>
                  <a:pt x="314332" y="69429"/>
                </a:lnTo>
                <a:lnTo>
                  <a:pt x="291209" y="32093"/>
                </a:lnTo>
                <a:lnTo>
                  <a:pt x="257819" y="7379"/>
                </a:lnTo>
                <a:lnTo>
                  <a:pt x="237363" y="0"/>
                </a:lnTo>
                <a:close/>
              </a:path>
              <a:path w="327659" h="282575">
                <a:moveTo>
                  <a:pt x="90043" y="0"/>
                </a:moveTo>
                <a:lnTo>
                  <a:pt x="51641" y="18081"/>
                </a:lnTo>
                <a:lnTo>
                  <a:pt x="23241" y="49402"/>
                </a:lnTo>
                <a:lnTo>
                  <a:pt x="5810" y="91408"/>
                </a:lnTo>
                <a:lnTo>
                  <a:pt x="0" y="141223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3" y="282320"/>
                </a:lnTo>
                <a:lnTo>
                  <a:pt x="93599" y="270763"/>
                </a:lnTo>
                <a:lnTo>
                  <a:pt x="77531" y="263663"/>
                </a:lnTo>
                <a:lnTo>
                  <a:pt x="63642" y="253777"/>
                </a:lnTo>
                <a:lnTo>
                  <a:pt x="35210" y="207529"/>
                </a:lnTo>
                <a:lnTo>
                  <a:pt x="26828" y="164580"/>
                </a:lnTo>
                <a:lnTo>
                  <a:pt x="25780" y="139699"/>
                </a:lnTo>
                <a:lnTo>
                  <a:pt x="26828" y="115623"/>
                </a:lnTo>
                <a:lnTo>
                  <a:pt x="35210" y="73852"/>
                </a:lnTo>
                <a:lnTo>
                  <a:pt x="63753" y="28305"/>
                </a:lnTo>
                <a:lnTo>
                  <a:pt x="94106" y="11429"/>
                </a:lnTo>
                <a:lnTo>
                  <a:pt x="90043" y="0"/>
                </a:lnTo>
                <a:close/>
              </a:path>
            </a:pathLst>
          </a:custGeom>
          <a:solidFill>
            <a:srgbClr val="8369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8467090" y="2798698"/>
            <a:ext cx="17145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86765" algn="l"/>
                <a:tab pos="1581150" algn="l"/>
              </a:tabLst>
            </a:pP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35" dirty="0">
                <a:latin typeface="Cambria Math"/>
                <a:cs typeface="Cambria Math"/>
              </a:rPr>
              <a:t> </a:t>
            </a:r>
            <a:r>
              <a:rPr sz="2400" spc="-50" dirty="0">
                <a:latin typeface="Cambria Math"/>
                <a:cs typeface="Cambria Math"/>
              </a:rPr>
              <a:t>𝛽</a:t>
            </a:r>
            <a:r>
              <a:rPr sz="2400" dirty="0">
                <a:latin typeface="Cambria Math"/>
                <a:cs typeface="Cambria Math"/>
              </a:rPr>
              <a:t>	−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spc="-25" dirty="0">
                <a:latin typeface="Cambria Math"/>
                <a:cs typeface="Cambria Math"/>
              </a:rPr>
              <a:t>𝛼𝑌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𝑡</a:t>
            </a:r>
            <a:endParaRPr sz="2400" dirty="0">
              <a:latin typeface="Cambria Math"/>
              <a:cs typeface="Cambria Math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376D5FB-DEF8-4BD7-BB98-70F22E9C3BB2}"/>
              </a:ext>
            </a:extLst>
          </p:cNvPr>
          <p:cNvSpPr txBox="1"/>
          <p:nvPr/>
        </p:nvSpPr>
        <p:spPr>
          <a:xfrm>
            <a:off x="7315200" y="1600200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Focus on the slowest processes:</a:t>
            </a:r>
          </a:p>
        </p:txBody>
      </p:sp>
      <p:pic>
        <p:nvPicPr>
          <p:cNvPr id="38" name="object 26">
            <a:extLst>
              <a:ext uri="{FF2B5EF4-FFF2-40B4-BE49-F238E27FC236}">
                <a16:creationId xmlns:a16="http://schemas.microsoft.com/office/drawing/2014/main" id="{FA2B96EE-4C26-49A1-9F89-873CAD8693DB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644990" y="3472815"/>
            <a:ext cx="2909316" cy="798576"/>
          </a:xfrm>
          <a:prstGeom prst="rect">
            <a:avLst/>
          </a:prstGeom>
        </p:spPr>
      </p:pic>
      <p:grpSp>
        <p:nvGrpSpPr>
          <p:cNvPr id="39" name="object 29">
            <a:extLst>
              <a:ext uri="{FF2B5EF4-FFF2-40B4-BE49-F238E27FC236}">
                <a16:creationId xmlns:a16="http://schemas.microsoft.com/office/drawing/2014/main" id="{C425EEAD-99C3-48AD-97FB-AE5009A6FCC9}"/>
              </a:ext>
            </a:extLst>
          </p:cNvPr>
          <p:cNvGrpSpPr/>
          <p:nvPr/>
        </p:nvGrpSpPr>
        <p:grpSpPr>
          <a:xfrm>
            <a:off x="7773664" y="4418461"/>
            <a:ext cx="3048000" cy="1909552"/>
            <a:chOff x="2778251" y="3823715"/>
            <a:chExt cx="4750435" cy="2921635"/>
          </a:xfrm>
        </p:grpSpPr>
        <p:sp>
          <p:nvSpPr>
            <p:cNvPr id="40" name="object 30">
              <a:extLst>
                <a:ext uri="{FF2B5EF4-FFF2-40B4-BE49-F238E27FC236}">
                  <a16:creationId xmlns:a16="http://schemas.microsoft.com/office/drawing/2014/main" id="{B7238A89-CF79-45F5-87C0-7EA9325A67CF}"/>
                </a:ext>
              </a:extLst>
            </p:cNvPr>
            <p:cNvSpPr/>
            <p:nvPr/>
          </p:nvSpPr>
          <p:spPr>
            <a:xfrm>
              <a:off x="2797302" y="3842765"/>
              <a:ext cx="4712335" cy="2883535"/>
            </a:xfrm>
            <a:custGeom>
              <a:avLst/>
              <a:gdLst/>
              <a:ahLst/>
              <a:cxnLst/>
              <a:rect l="l" t="t" r="r" b="b"/>
              <a:pathLst>
                <a:path w="4712334" h="2883534">
                  <a:moveTo>
                    <a:pt x="4712208" y="480568"/>
                  </a:moveTo>
                  <a:lnTo>
                    <a:pt x="4709719" y="431431"/>
                  </a:lnTo>
                  <a:lnTo>
                    <a:pt x="4702441" y="383717"/>
                  </a:lnTo>
                  <a:lnTo>
                    <a:pt x="4690592" y="337654"/>
                  </a:lnTo>
                  <a:lnTo>
                    <a:pt x="4674438" y="293509"/>
                  </a:lnTo>
                  <a:lnTo>
                    <a:pt x="4654207" y="251498"/>
                  </a:lnTo>
                  <a:lnTo>
                    <a:pt x="4630128" y="211874"/>
                  </a:lnTo>
                  <a:lnTo>
                    <a:pt x="4602467" y="174879"/>
                  </a:lnTo>
                  <a:lnTo>
                    <a:pt x="4571454" y="140754"/>
                  </a:lnTo>
                  <a:lnTo>
                    <a:pt x="4537329" y="109740"/>
                  </a:lnTo>
                  <a:lnTo>
                    <a:pt x="4500334" y="82080"/>
                  </a:lnTo>
                  <a:lnTo>
                    <a:pt x="4460710" y="58000"/>
                  </a:lnTo>
                  <a:lnTo>
                    <a:pt x="4418698" y="37769"/>
                  </a:lnTo>
                  <a:lnTo>
                    <a:pt x="4374553" y="21615"/>
                  </a:lnTo>
                  <a:lnTo>
                    <a:pt x="4328490" y="9766"/>
                  </a:lnTo>
                  <a:lnTo>
                    <a:pt x="4280776" y="2489"/>
                  </a:lnTo>
                  <a:lnTo>
                    <a:pt x="4231640" y="0"/>
                  </a:lnTo>
                  <a:lnTo>
                    <a:pt x="480568" y="0"/>
                  </a:lnTo>
                  <a:lnTo>
                    <a:pt x="431419" y="2489"/>
                  </a:lnTo>
                  <a:lnTo>
                    <a:pt x="383705" y="9766"/>
                  </a:lnTo>
                  <a:lnTo>
                    <a:pt x="337642" y="21615"/>
                  </a:lnTo>
                  <a:lnTo>
                    <a:pt x="293497" y="37769"/>
                  </a:lnTo>
                  <a:lnTo>
                    <a:pt x="251485" y="58000"/>
                  </a:lnTo>
                  <a:lnTo>
                    <a:pt x="211861" y="82080"/>
                  </a:lnTo>
                  <a:lnTo>
                    <a:pt x="174866" y="109740"/>
                  </a:lnTo>
                  <a:lnTo>
                    <a:pt x="140741" y="140754"/>
                  </a:lnTo>
                  <a:lnTo>
                    <a:pt x="109728" y="174879"/>
                  </a:lnTo>
                  <a:lnTo>
                    <a:pt x="82067" y="211874"/>
                  </a:lnTo>
                  <a:lnTo>
                    <a:pt x="57988" y="251498"/>
                  </a:lnTo>
                  <a:lnTo>
                    <a:pt x="37757" y="293509"/>
                  </a:lnTo>
                  <a:lnTo>
                    <a:pt x="21602" y="337654"/>
                  </a:lnTo>
                  <a:lnTo>
                    <a:pt x="9753" y="383717"/>
                  </a:lnTo>
                  <a:lnTo>
                    <a:pt x="2476" y="431431"/>
                  </a:lnTo>
                  <a:lnTo>
                    <a:pt x="0" y="480568"/>
                  </a:lnTo>
                  <a:lnTo>
                    <a:pt x="0" y="2402827"/>
                  </a:lnTo>
                  <a:lnTo>
                    <a:pt x="2476" y="2451976"/>
                  </a:lnTo>
                  <a:lnTo>
                    <a:pt x="9753" y="2499690"/>
                  </a:lnTo>
                  <a:lnTo>
                    <a:pt x="21602" y="2545740"/>
                  </a:lnTo>
                  <a:lnTo>
                    <a:pt x="37757" y="2589898"/>
                  </a:lnTo>
                  <a:lnTo>
                    <a:pt x="57988" y="2631910"/>
                  </a:lnTo>
                  <a:lnTo>
                    <a:pt x="82067" y="2671534"/>
                  </a:lnTo>
                  <a:lnTo>
                    <a:pt x="109728" y="2708529"/>
                  </a:lnTo>
                  <a:lnTo>
                    <a:pt x="140741" y="2742654"/>
                  </a:lnTo>
                  <a:lnTo>
                    <a:pt x="174866" y="2773667"/>
                  </a:lnTo>
                  <a:lnTo>
                    <a:pt x="211861" y="2801340"/>
                  </a:lnTo>
                  <a:lnTo>
                    <a:pt x="251485" y="2825407"/>
                  </a:lnTo>
                  <a:lnTo>
                    <a:pt x="293497" y="2845651"/>
                  </a:lnTo>
                  <a:lnTo>
                    <a:pt x="337642" y="2861805"/>
                  </a:lnTo>
                  <a:lnTo>
                    <a:pt x="383705" y="2873654"/>
                  </a:lnTo>
                  <a:lnTo>
                    <a:pt x="431419" y="2880931"/>
                  </a:lnTo>
                  <a:lnTo>
                    <a:pt x="480568" y="2883408"/>
                  </a:lnTo>
                  <a:lnTo>
                    <a:pt x="4231640" y="2883408"/>
                  </a:lnTo>
                  <a:lnTo>
                    <a:pt x="4280776" y="2880931"/>
                  </a:lnTo>
                  <a:lnTo>
                    <a:pt x="4328490" y="2873654"/>
                  </a:lnTo>
                  <a:lnTo>
                    <a:pt x="4374553" y="2861805"/>
                  </a:lnTo>
                  <a:lnTo>
                    <a:pt x="4418698" y="2845651"/>
                  </a:lnTo>
                  <a:lnTo>
                    <a:pt x="4460710" y="2825407"/>
                  </a:lnTo>
                  <a:lnTo>
                    <a:pt x="4500334" y="2801340"/>
                  </a:lnTo>
                  <a:lnTo>
                    <a:pt x="4537329" y="2773667"/>
                  </a:lnTo>
                  <a:lnTo>
                    <a:pt x="4571454" y="2742654"/>
                  </a:lnTo>
                  <a:lnTo>
                    <a:pt x="4602467" y="2708529"/>
                  </a:lnTo>
                  <a:lnTo>
                    <a:pt x="4630128" y="2671534"/>
                  </a:lnTo>
                  <a:lnTo>
                    <a:pt x="4654207" y="2631910"/>
                  </a:lnTo>
                  <a:lnTo>
                    <a:pt x="4674438" y="2589898"/>
                  </a:lnTo>
                  <a:lnTo>
                    <a:pt x="4690592" y="2545740"/>
                  </a:lnTo>
                  <a:lnTo>
                    <a:pt x="4702441" y="2499690"/>
                  </a:lnTo>
                  <a:lnTo>
                    <a:pt x="4709719" y="2451976"/>
                  </a:lnTo>
                  <a:lnTo>
                    <a:pt x="4712208" y="2402827"/>
                  </a:lnTo>
                  <a:lnTo>
                    <a:pt x="4712208" y="4805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31">
              <a:extLst>
                <a:ext uri="{FF2B5EF4-FFF2-40B4-BE49-F238E27FC236}">
                  <a16:creationId xmlns:a16="http://schemas.microsoft.com/office/drawing/2014/main" id="{8A421AD9-D53E-4640-85FA-90424214D096}"/>
                </a:ext>
              </a:extLst>
            </p:cNvPr>
            <p:cNvSpPr/>
            <p:nvPr/>
          </p:nvSpPr>
          <p:spPr>
            <a:xfrm>
              <a:off x="2797301" y="3842765"/>
              <a:ext cx="4712335" cy="2883535"/>
            </a:xfrm>
            <a:custGeom>
              <a:avLst/>
              <a:gdLst/>
              <a:ahLst/>
              <a:cxnLst/>
              <a:rect l="l" t="t" r="r" b="b"/>
              <a:pathLst>
                <a:path w="4712334" h="2883534">
                  <a:moveTo>
                    <a:pt x="0" y="480567"/>
                  </a:moveTo>
                  <a:lnTo>
                    <a:pt x="2480" y="431429"/>
                  </a:lnTo>
                  <a:lnTo>
                    <a:pt x="9762" y="383711"/>
                  </a:lnTo>
                  <a:lnTo>
                    <a:pt x="21603" y="337654"/>
                  </a:lnTo>
                  <a:lnTo>
                    <a:pt x="37762" y="293500"/>
                  </a:lnTo>
                  <a:lnTo>
                    <a:pt x="57998" y="251492"/>
                  </a:lnTo>
                  <a:lnTo>
                    <a:pt x="82068" y="211869"/>
                  </a:lnTo>
                  <a:lnTo>
                    <a:pt x="109732" y="174873"/>
                  </a:lnTo>
                  <a:lnTo>
                    <a:pt x="140747" y="140747"/>
                  </a:lnTo>
                  <a:lnTo>
                    <a:pt x="174873" y="109732"/>
                  </a:lnTo>
                  <a:lnTo>
                    <a:pt x="211869" y="82068"/>
                  </a:lnTo>
                  <a:lnTo>
                    <a:pt x="251492" y="57998"/>
                  </a:lnTo>
                  <a:lnTo>
                    <a:pt x="293500" y="37762"/>
                  </a:lnTo>
                  <a:lnTo>
                    <a:pt x="337654" y="21603"/>
                  </a:lnTo>
                  <a:lnTo>
                    <a:pt x="383711" y="9762"/>
                  </a:lnTo>
                  <a:lnTo>
                    <a:pt x="431429" y="2480"/>
                  </a:lnTo>
                  <a:lnTo>
                    <a:pt x="480568" y="0"/>
                  </a:lnTo>
                  <a:lnTo>
                    <a:pt x="4231640" y="0"/>
                  </a:lnTo>
                  <a:lnTo>
                    <a:pt x="4280778" y="2480"/>
                  </a:lnTo>
                  <a:lnTo>
                    <a:pt x="4328496" y="9762"/>
                  </a:lnTo>
                  <a:lnTo>
                    <a:pt x="4374553" y="21603"/>
                  </a:lnTo>
                  <a:lnTo>
                    <a:pt x="4418707" y="37762"/>
                  </a:lnTo>
                  <a:lnTo>
                    <a:pt x="4460715" y="57998"/>
                  </a:lnTo>
                  <a:lnTo>
                    <a:pt x="4500338" y="82068"/>
                  </a:lnTo>
                  <a:lnTo>
                    <a:pt x="4537334" y="109732"/>
                  </a:lnTo>
                  <a:lnTo>
                    <a:pt x="4571460" y="140747"/>
                  </a:lnTo>
                  <a:lnTo>
                    <a:pt x="4602475" y="174873"/>
                  </a:lnTo>
                  <a:lnTo>
                    <a:pt x="4630139" y="211869"/>
                  </a:lnTo>
                  <a:lnTo>
                    <a:pt x="4654209" y="251492"/>
                  </a:lnTo>
                  <a:lnTo>
                    <a:pt x="4674445" y="293500"/>
                  </a:lnTo>
                  <a:lnTo>
                    <a:pt x="4690604" y="337654"/>
                  </a:lnTo>
                  <a:lnTo>
                    <a:pt x="4702445" y="383711"/>
                  </a:lnTo>
                  <a:lnTo>
                    <a:pt x="4709727" y="431429"/>
                  </a:lnTo>
                  <a:lnTo>
                    <a:pt x="4712208" y="480567"/>
                  </a:lnTo>
                  <a:lnTo>
                    <a:pt x="4712208" y="2402827"/>
                  </a:lnTo>
                  <a:lnTo>
                    <a:pt x="4709727" y="2451963"/>
                  </a:lnTo>
                  <a:lnTo>
                    <a:pt x="4702445" y="2499681"/>
                  </a:lnTo>
                  <a:lnTo>
                    <a:pt x="4690604" y="2545737"/>
                  </a:lnTo>
                  <a:lnTo>
                    <a:pt x="4674445" y="2589890"/>
                  </a:lnTo>
                  <a:lnTo>
                    <a:pt x="4654209" y="2631900"/>
                  </a:lnTo>
                  <a:lnTo>
                    <a:pt x="4630139" y="2671524"/>
                  </a:lnTo>
                  <a:lnTo>
                    <a:pt x="4602475" y="2708521"/>
                  </a:lnTo>
                  <a:lnTo>
                    <a:pt x="4571460" y="2742649"/>
                  </a:lnTo>
                  <a:lnTo>
                    <a:pt x="4537334" y="2773666"/>
                  </a:lnTo>
                  <a:lnTo>
                    <a:pt x="4500338" y="2801332"/>
                  </a:lnTo>
                  <a:lnTo>
                    <a:pt x="4460715" y="2825404"/>
                  </a:lnTo>
                  <a:lnTo>
                    <a:pt x="4418707" y="2845641"/>
                  </a:lnTo>
                  <a:lnTo>
                    <a:pt x="4374553" y="2861802"/>
                  </a:lnTo>
                  <a:lnTo>
                    <a:pt x="4328496" y="2873644"/>
                  </a:lnTo>
                  <a:lnTo>
                    <a:pt x="4280778" y="2880926"/>
                  </a:lnTo>
                  <a:lnTo>
                    <a:pt x="4231640" y="2883407"/>
                  </a:lnTo>
                  <a:lnTo>
                    <a:pt x="480568" y="2883407"/>
                  </a:lnTo>
                  <a:lnTo>
                    <a:pt x="431429" y="2880926"/>
                  </a:lnTo>
                  <a:lnTo>
                    <a:pt x="383711" y="2873644"/>
                  </a:lnTo>
                  <a:lnTo>
                    <a:pt x="337654" y="2861802"/>
                  </a:lnTo>
                  <a:lnTo>
                    <a:pt x="293500" y="2845641"/>
                  </a:lnTo>
                  <a:lnTo>
                    <a:pt x="251492" y="2825404"/>
                  </a:lnTo>
                  <a:lnTo>
                    <a:pt x="211869" y="2801332"/>
                  </a:lnTo>
                  <a:lnTo>
                    <a:pt x="174873" y="2773666"/>
                  </a:lnTo>
                  <a:lnTo>
                    <a:pt x="140747" y="2742649"/>
                  </a:lnTo>
                  <a:lnTo>
                    <a:pt x="109732" y="2708521"/>
                  </a:lnTo>
                  <a:lnTo>
                    <a:pt x="82068" y="2671524"/>
                  </a:lnTo>
                  <a:lnTo>
                    <a:pt x="57998" y="2631900"/>
                  </a:lnTo>
                  <a:lnTo>
                    <a:pt x="37762" y="2589890"/>
                  </a:lnTo>
                  <a:lnTo>
                    <a:pt x="21603" y="2545737"/>
                  </a:lnTo>
                  <a:lnTo>
                    <a:pt x="9762" y="2499681"/>
                  </a:lnTo>
                  <a:lnTo>
                    <a:pt x="2480" y="2451963"/>
                  </a:lnTo>
                  <a:lnTo>
                    <a:pt x="0" y="2402827"/>
                  </a:lnTo>
                  <a:lnTo>
                    <a:pt x="0" y="480567"/>
                  </a:lnTo>
                  <a:close/>
                </a:path>
              </a:pathLst>
            </a:custGeom>
            <a:ln w="38100">
              <a:solidFill>
                <a:srgbClr val="B3A2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32">
              <a:extLst>
                <a:ext uri="{FF2B5EF4-FFF2-40B4-BE49-F238E27FC236}">
                  <a16:creationId xmlns:a16="http://schemas.microsoft.com/office/drawing/2014/main" id="{2962AB60-D62C-4ED0-B8C2-DDE9E2197E2A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17519" y="4158995"/>
              <a:ext cx="2601468" cy="2519172"/>
            </a:xfrm>
            <a:prstGeom prst="rect">
              <a:avLst/>
            </a:prstGeom>
          </p:spPr>
        </p:pic>
        <p:sp>
          <p:nvSpPr>
            <p:cNvPr id="43" name="object 33">
              <a:extLst>
                <a:ext uri="{FF2B5EF4-FFF2-40B4-BE49-F238E27FC236}">
                  <a16:creationId xmlns:a16="http://schemas.microsoft.com/office/drawing/2014/main" id="{E734E108-37E6-41B8-AAF5-E1C8D7D63E27}"/>
                </a:ext>
              </a:extLst>
            </p:cNvPr>
            <p:cNvSpPr/>
            <p:nvPr/>
          </p:nvSpPr>
          <p:spPr>
            <a:xfrm>
              <a:off x="5734050" y="4656581"/>
              <a:ext cx="1230630" cy="0"/>
            </a:xfrm>
            <a:custGeom>
              <a:avLst/>
              <a:gdLst/>
              <a:ahLst/>
              <a:cxnLst/>
              <a:rect l="l" t="t" r="r" b="b"/>
              <a:pathLst>
                <a:path w="1230629">
                  <a:moveTo>
                    <a:pt x="0" y="0"/>
                  </a:moveTo>
                  <a:lnTo>
                    <a:pt x="1230376" y="0"/>
                  </a:lnTo>
                </a:path>
              </a:pathLst>
            </a:custGeom>
            <a:ln w="2857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34">
              <a:extLst>
                <a:ext uri="{FF2B5EF4-FFF2-40B4-BE49-F238E27FC236}">
                  <a16:creationId xmlns:a16="http://schemas.microsoft.com/office/drawing/2014/main" id="{F4434151-E91A-4FC5-863D-F357FCBC7178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18987" y="4159745"/>
              <a:ext cx="711708" cy="413778"/>
            </a:xfrm>
            <a:prstGeom prst="rect">
              <a:avLst/>
            </a:prstGeom>
          </p:spPr>
        </p:pic>
        <p:sp>
          <p:nvSpPr>
            <p:cNvPr id="45" name="object 35">
              <a:extLst>
                <a:ext uri="{FF2B5EF4-FFF2-40B4-BE49-F238E27FC236}">
                  <a16:creationId xmlns:a16="http://schemas.microsoft.com/office/drawing/2014/main" id="{EFED15DE-266E-465F-890A-33231438BD75}"/>
                </a:ext>
              </a:extLst>
            </p:cNvPr>
            <p:cNvSpPr/>
            <p:nvPr/>
          </p:nvSpPr>
          <p:spPr>
            <a:xfrm>
              <a:off x="3792473" y="4184141"/>
              <a:ext cx="3173095" cy="1874520"/>
            </a:xfrm>
            <a:custGeom>
              <a:avLst/>
              <a:gdLst/>
              <a:ahLst/>
              <a:cxnLst/>
              <a:rect l="l" t="t" r="r" b="b"/>
              <a:pathLst>
                <a:path w="3173095" h="1874520">
                  <a:moveTo>
                    <a:pt x="0" y="1874519"/>
                  </a:moveTo>
                  <a:lnTo>
                    <a:pt x="3172968" y="1874519"/>
                  </a:lnTo>
                  <a:lnTo>
                    <a:pt x="3172968" y="0"/>
                  </a:lnTo>
                  <a:lnTo>
                    <a:pt x="0" y="0"/>
                  </a:lnTo>
                  <a:lnTo>
                    <a:pt x="0" y="1874519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8AA7DDD8-DBC5-447E-8B43-BE90FA226CB3}"/>
              </a:ext>
            </a:extLst>
          </p:cNvPr>
          <p:cNvSpPr txBox="1"/>
          <p:nvPr/>
        </p:nvSpPr>
        <p:spPr>
          <a:xfrm>
            <a:off x="4582695" y="2248511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Constant rate of expression: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92515-C2C8-4940-8CB0-EBF288561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565" y="445134"/>
            <a:ext cx="9969500" cy="677108"/>
          </a:xfrm>
        </p:spPr>
        <p:txBody>
          <a:bodyPr/>
          <a:lstStyle/>
          <a:p>
            <a:r>
              <a:rPr lang="en-US" dirty="0"/>
              <a:t>Challenge problem 1: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161D0-C364-4167-B4D8-CA8854B18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18" y="1661616"/>
            <a:ext cx="5419775" cy="1723549"/>
          </a:xfrm>
        </p:spPr>
        <p:txBody>
          <a:bodyPr/>
          <a:lstStyle/>
          <a:p>
            <a:r>
              <a:rPr lang="en-US" dirty="0"/>
              <a:t>Simulate numerically the equation for</a:t>
            </a:r>
          </a:p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Y(0)=1 </a:t>
            </a:r>
            <a:r>
              <a:rPr lang="el-GR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=0.1h</a:t>
            </a:r>
            <a:r>
              <a:rPr lang="en-US" b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 </a:t>
            </a:r>
            <a:r>
              <a:rPr lang="el-GR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=0.5 h</a:t>
            </a:r>
            <a:r>
              <a:rPr lang="en-US" b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l-GR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 </a:t>
            </a:r>
          </a:p>
          <a:p>
            <a:endParaRPr lang="en-US" b="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Compare with analytical solution</a:t>
            </a:r>
          </a:p>
          <a:p>
            <a:endParaRPr lang="en-US" b="0" dirty="0"/>
          </a:p>
        </p:txBody>
      </p:sp>
      <p:sp>
        <p:nvSpPr>
          <p:cNvPr id="6" name="object 26">
            <a:extLst>
              <a:ext uri="{FF2B5EF4-FFF2-40B4-BE49-F238E27FC236}">
                <a16:creationId xmlns:a16="http://schemas.microsoft.com/office/drawing/2014/main" id="{01C70876-8F2C-47F5-83A9-34C207F91D55}"/>
              </a:ext>
            </a:extLst>
          </p:cNvPr>
          <p:cNvSpPr/>
          <p:nvPr/>
        </p:nvSpPr>
        <p:spPr>
          <a:xfrm>
            <a:off x="5790820" y="1632834"/>
            <a:ext cx="742315" cy="20320"/>
          </a:xfrm>
          <a:custGeom>
            <a:avLst/>
            <a:gdLst/>
            <a:ahLst/>
            <a:cxnLst/>
            <a:rect l="l" t="t" r="r" b="b"/>
            <a:pathLst>
              <a:path w="742315" h="20320">
                <a:moveTo>
                  <a:pt x="742187" y="0"/>
                </a:moveTo>
                <a:lnTo>
                  <a:pt x="0" y="0"/>
                </a:lnTo>
                <a:lnTo>
                  <a:pt x="0" y="19812"/>
                </a:lnTo>
                <a:lnTo>
                  <a:pt x="742187" y="19812"/>
                </a:lnTo>
                <a:lnTo>
                  <a:pt x="742187" y="0"/>
                </a:lnTo>
                <a:close/>
              </a:path>
            </a:pathLst>
          </a:custGeom>
          <a:solidFill>
            <a:srgbClr val="8369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27">
            <a:extLst>
              <a:ext uri="{FF2B5EF4-FFF2-40B4-BE49-F238E27FC236}">
                <a16:creationId xmlns:a16="http://schemas.microsoft.com/office/drawing/2014/main" id="{29D6CED7-BED4-456F-B35C-C89C42F356AE}"/>
              </a:ext>
            </a:extLst>
          </p:cNvPr>
          <p:cNvSpPr/>
          <p:nvPr/>
        </p:nvSpPr>
        <p:spPr>
          <a:xfrm>
            <a:off x="6178805" y="1271519"/>
            <a:ext cx="327660" cy="282575"/>
          </a:xfrm>
          <a:custGeom>
            <a:avLst/>
            <a:gdLst/>
            <a:ahLst/>
            <a:cxnLst/>
            <a:rect l="l" t="t" r="r" b="b"/>
            <a:pathLst>
              <a:path w="327659" h="282575">
                <a:moveTo>
                  <a:pt x="237363" y="0"/>
                </a:moveTo>
                <a:lnTo>
                  <a:pt x="233425" y="11429"/>
                </a:lnTo>
                <a:lnTo>
                  <a:pt x="249733" y="18504"/>
                </a:lnTo>
                <a:lnTo>
                  <a:pt x="263778" y="28305"/>
                </a:lnTo>
                <a:lnTo>
                  <a:pt x="292302" y="73852"/>
                </a:lnTo>
                <a:lnTo>
                  <a:pt x="300597" y="115623"/>
                </a:lnTo>
                <a:lnTo>
                  <a:pt x="301625" y="139699"/>
                </a:lnTo>
                <a:lnTo>
                  <a:pt x="300579" y="164580"/>
                </a:lnTo>
                <a:lnTo>
                  <a:pt x="292248" y="207529"/>
                </a:lnTo>
                <a:lnTo>
                  <a:pt x="263826" y="253777"/>
                </a:lnTo>
                <a:lnTo>
                  <a:pt x="233806" y="270763"/>
                </a:lnTo>
                <a:lnTo>
                  <a:pt x="237363" y="282320"/>
                </a:lnTo>
                <a:lnTo>
                  <a:pt x="275859" y="264239"/>
                </a:lnTo>
                <a:lnTo>
                  <a:pt x="304165" y="232917"/>
                </a:lnTo>
                <a:lnTo>
                  <a:pt x="321595" y="191071"/>
                </a:lnTo>
                <a:lnTo>
                  <a:pt x="327405" y="141223"/>
                </a:lnTo>
                <a:lnTo>
                  <a:pt x="325953" y="115339"/>
                </a:lnTo>
                <a:lnTo>
                  <a:pt x="314332" y="69429"/>
                </a:lnTo>
                <a:lnTo>
                  <a:pt x="291209" y="32093"/>
                </a:lnTo>
                <a:lnTo>
                  <a:pt x="257819" y="7379"/>
                </a:lnTo>
                <a:lnTo>
                  <a:pt x="237363" y="0"/>
                </a:lnTo>
                <a:close/>
              </a:path>
              <a:path w="327659" h="282575">
                <a:moveTo>
                  <a:pt x="90043" y="0"/>
                </a:moveTo>
                <a:lnTo>
                  <a:pt x="51641" y="18081"/>
                </a:lnTo>
                <a:lnTo>
                  <a:pt x="23241" y="49402"/>
                </a:lnTo>
                <a:lnTo>
                  <a:pt x="5810" y="91408"/>
                </a:lnTo>
                <a:lnTo>
                  <a:pt x="0" y="141223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3" y="282320"/>
                </a:lnTo>
                <a:lnTo>
                  <a:pt x="93599" y="270763"/>
                </a:lnTo>
                <a:lnTo>
                  <a:pt x="77531" y="263663"/>
                </a:lnTo>
                <a:lnTo>
                  <a:pt x="63642" y="253777"/>
                </a:lnTo>
                <a:lnTo>
                  <a:pt x="35210" y="207529"/>
                </a:lnTo>
                <a:lnTo>
                  <a:pt x="26828" y="164580"/>
                </a:lnTo>
                <a:lnTo>
                  <a:pt x="25780" y="139699"/>
                </a:lnTo>
                <a:lnTo>
                  <a:pt x="26828" y="115623"/>
                </a:lnTo>
                <a:lnTo>
                  <a:pt x="35210" y="73852"/>
                </a:lnTo>
                <a:lnTo>
                  <a:pt x="63753" y="28305"/>
                </a:lnTo>
                <a:lnTo>
                  <a:pt x="94106" y="11429"/>
                </a:lnTo>
                <a:lnTo>
                  <a:pt x="90043" y="0"/>
                </a:lnTo>
                <a:close/>
              </a:path>
            </a:pathLst>
          </a:custGeom>
          <a:solidFill>
            <a:srgbClr val="8369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8">
            <a:extLst>
              <a:ext uri="{FF2B5EF4-FFF2-40B4-BE49-F238E27FC236}">
                <a16:creationId xmlns:a16="http://schemas.microsoft.com/office/drawing/2014/main" id="{2736F17F-AA42-4A03-90FB-05D64E5DDCCD}"/>
              </a:ext>
            </a:extLst>
          </p:cNvPr>
          <p:cNvSpPr txBox="1"/>
          <p:nvPr/>
        </p:nvSpPr>
        <p:spPr>
          <a:xfrm>
            <a:off x="5779135" y="1182238"/>
            <a:ext cx="6337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9745" algn="l"/>
              </a:tabLst>
            </a:pPr>
            <a:r>
              <a:rPr sz="2400" spc="-25" dirty="0">
                <a:latin typeface="Cambria Math"/>
                <a:cs typeface="Cambria Math"/>
              </a:rPr>
              <a:t>ⅆ𝑌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𝑡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9" name="object 29">
            <a:extLst>
              <a:ext uri="{FF2B5EF4-FFF2-40B4-BE49-F238E27FC236}">
                <a16:creationId xmlns:a16="http://schemas.microsoft.com/office/drawing/2014/main" id="{B0B0FF3F-B5E8-4183-8D6F-579A7D8F6948}"/>
              </a:ext>
            </a:extLst>
          </p:cNvPr>
          <p:cNvSpPr txBox="1"/>
          <p:nvPr/>
        </p:nvSpPr>
        <p:spPr>
          <a:xfrm>
            <a:off x="6001639" y="1616578"/>
            <a:ext cx="314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0" dirty="0">
                <a:latin typeface="Cambria Math"/>
                <a:cs typeface="Cambria Math"/>
              </a:rPr>
              <a:t>ⅆ𝑡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0" name="object 30">
            <a:extLst>
              <a:ext uri="{FF2B5EF4-FFF2-40B4-BE49-F238E27FC236}">
                <a16:creationId xmlns:a16="http://schemas.microsoft.com/office/drawing/2014/main" id="{7C430AE2-AA12-4D49-8AFA-D761E1D8E668}"/>
              </a:ext>
            </a:extLst>
          </p:cNvPr>
          <p:cNvSpPr/>
          <p:nvPr/>
        </p:nvSpPr>
        <p:spPr>
          <a:xfrm>
            <a:off x="8085329" y="1501642"/>
            <a:ext cx="327660" cy="282575"/>
          </a:xfrm>
          <a:custGeom>
            <a:avLst/>
            <a:gdLst/>
            <a:ahLst/>
            <a:cxnLst/>
            <a:rect l="l" t="t" r="r" b="b"/>
            <a:pathLst>
              <a:path w="327659" h="282575">
                <a:moveTo>
                  <a:pt x="237363" y="0"/>
                </a:moveTo>
                <a:lnTo>
                  <a:pt x="233425" y="11429"/>
                </a:lnTo>
                <a:lnTo>
                  <a:pt x="249733" y="18504"/>
                </a:lnTo>
                <a:lnTo>
                  <a:pt x="263778" y="28305"/>
                </a:lnTo>
                <a:lnTo>
                  <a:pt x="292302" y="73852"/>
                </a:lnTo>
                <a:lnTo>
                  <a:pt x="300597" y="115623"/>
                </a:lnTo>
                <a:lnTo>
                  <a:pt x="301625" y="139699"/>
                </a:lnTo>
                <a:lnTo>
                  <a:pt x="300579" y="164580"/>
                </a:lnTo>
                <a:lnTo>
                  <a:pt x="292248" y="207529"/>
                </a:lnTo>
                <a:lnTo>
                  <a:pt x="263826" y="253777"/>
                </a:lnTo>
                <a:lnTo>
                  <a:pt x="233806" y="270763"/>
                </a:lnTo>
                <a:lnTo>
                  <a:pt x="237363" y="282320"/>
                </a:lnTo>
                <a:lnTo>
                  <a:pt x="275859" y="264239"/>
                </a:lnTo>
                <a:lnTo>
                  <a:pt x="304165" y="232917"/>
                </a:lnTo>
                <a:lnTo>
                  <a:pt x="321595" y="191071"/>
                </a:lnTo>
                <a:lnTo>
                  <a:pt x="327405" y="141223"/>
                </a:lnTo>
                <a:lnTo>
                  <a:pt x="325953" y="115339"/>
                </a:lnTo>
                <a:lnTo>
                  <a:pt x="314332" y="69429"/>
                </a:lnTo>
                <a:lnTo>
                  <a:pt x="291209" y="32093"/>
                </a:lnTo>
                <a:lnTo>
                  <a:pt x="257819" y="7379"/>
                </a:lnTo>
                <a:lnTo>
                  <a:pt x="237363" y="0"/>
                </a:lnTo>
                <a:close/>
              </a:path>
              <a:path w="327659" h="282575">
                <a:moveTo>
                  <a:pt x="90043" y="0"/>
                </a:moveTo>
                <a:lnTo>
                  <a:pt x="51641" y="18081"/>
                </a:lnTo>
                <a:lnTo>
                  <a:pt x="23241" y="49402"/>
                </a:lnTo>
                <a:lnTo>
                  <a:pt x="5810" y="91408"/>
                </a:lnTo>
                <a:lnTo>
                  <a:pt x="0" y="141223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3" y="282320"/>
                </a:lnTo>
                <a:lnTo>
                  <a:pt x="93599" y="270763"/>
                </a:lnTo>
                <a:lnTo>
                  <a:pt x="77531" y="263663"/>
                </a:lnTo>
                <a:lnTo>
                  <a:pt x="63642" y="253777"/>
                </a:lnTo>
                <a:lnTo>
                  <a:pt x="35210" y="207529"/>
                </a:lnTo>
                <a:lnTo>
                  <a:pt x="26828" y="164580"/>
                </a:lnTo>
                <a:lnTo>
                  <a:pt x="25780" y="139699"/>
                </a:lnTo>
                <a:lnTo>
                  <a:pt x="26828" y="115623"/>
                </a:lnTo>
                <a:lnTo>
                  <a:pt x="35210" y="73852"/>
                </a:lnTo>
                <a:lnTo>
                  <a:pt x="63753" y="28305"/>
                </a:lnTo>
                <a:lnTo>
                  <a:pt x="94106" y="11429"/>
                </a:lnTo>
                <a:lnTo>
                  <a:pt x="90043" y="0"/>
                </a:lnTo>
                <a:close/>
              </a:path>
            </a:pathLst>
          </a:custGeom>
          <a:solidFill>
            <a:srgbClr val="8369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31">
            <a:extLst>
              <a:ext uri="{FF2B5EF4-FFF2-40B4-BE49-F238E27FC236}">
                <a16:creationId xmlns:a16="http://schemas.microsoft.com/office/drawing/2014/main" id="{3B07D3CA-60FA-47D2-967D-2770C869E19F}"/>
              </a:ext>
            </a:extLst>
          </p:cNvPr>
          <p:cNvSpPr txBox="1"/>
          <p:nvPr/>
        </p:nvSpPr>
        <p:spPr>
          <a:xfrm>
            <a:off x="6605144" y="1412361"/>
            <a:ext cx="17145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86765" algn="l"/>
                <a:tab pos="1581150" algn="l"/>
              </a:tabLst>
            </a:pP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35" dirty="0">
                <a:latin typeface="Cambria Math"/>
                <a:cs typeface="Cambria Math"/>
              </a:rPr>
              <a:t> </a:t>
            </a:r>
            <a:r>
              <a:rPr sz="2400" spc="-50" dirty="0">
                <a:latin typeface="Cambria Math"/>
                <a:cs typeface="Cambria Math"/>
              </a:rPr>
              <a:t>𝛽</a:t>
            </a:r>
            <a:r>
              <a:rPr sz="2400" dirty="0">
                <a:latin typeface="Cambria Math"/>
                <a:cs typeface="Cambria Math"/>
              </a:rPr>
              <a:t>	−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spc="-25" dirty="0">
                <a:latin typeface="Cambria Math"/>
                <a:cs typeface="Cambria Math"/>
              </a:rPr>
              <a:t>𝛼𝑌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𝑡</a:t>
            </a:r>
            <a:endParaRPr sz="2400" dirty="0">
              <a:latin typeface="Cambria Math"/>
              <a:cs typeface="Cambria Math"/>
            </a:endParaRPr>
          </a:p>
        </p:txBody>
      </p:sp>
      <p:pic>
        <p:nvPicPr>
          <p:cNvPr id="12" name="object 26">
            <a:extLst>
              <a:ext uri="{FF2B5EF4-FFF2-40B4-BE49-F238E27FC236}">
                <a16:creationId xmlns:a16="http://schemas.microsoft.com/office/drawing/2014/main" id="{7478CC20-074D-4B19-B24C-126DD35FECF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76013" y="2438400"/>
            <a:ext cx="2909316" cy="79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339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8BA826-5726-4269-A754-16D7AF4F8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565" y="445134"/>
            <a:ext cx="9969500" cy="677108"/>
          </a:xfrm>
        </p:spPr>
        <p:txBody>
          <a:bodyPr/>
          <a:lstStyle/>
          <a:p>
            <a:r>
              <a:rPr lang="en-US" dirty="0"/>
              <a:t>Classic Example: Lac Operon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999DD3-4CBB-4DD0-9C0D-F0766C88F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1" y="1295400"/>
            <a:ext cx="4935133" cy="519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068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1522</TotalTime>
  <Words>1868</Words>
  <Application>Microsoft Office PowerPoint</Application>
  <PresentationFormat>Widescreen</PresentationFormat>
  <Paragraphs>484</Paragraphs>
  <Slides>31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Arial</vt:lpstr>
      <vt:lpstr>Calibri</vt:lpstr>
      <vt:lpstr>Cambria Math</vt:lpstr>
      <vt:lpstr>Comic Sans MS</vt:lpstr>
      <vt:lpstr>Gill Sans MT</vt:lpstr>
      <vt:lpstr>Palatino Linotype</vt:lpstr>
      <vt:lpstr>Symbol</vt:lpstr>
      <vt:lpstr>Times New Roman</vt:lpstr>
      <vt:lpstr>Trebuchet MS</vt:lpstr>
      <vt:lpstr>Wingdings</vt:lpstr>
      <vt:lpstr>Office Theme</vt:lpstr>
      <vt:lpstr>Lecture 3</vt:lpstr>
      <vt:lpstr>Cell Information Processing</vt:lpstr>
      <vt:lpstr>How cells make decisions?</vt:lpstr>
      <vt:lpstr>Outline</vt:lpstr>
      <vt:lpstr>Basics processes and players</vt:lpstr>
      <vt:lpstr>Timescales</vt:lpstr>
      <vt:lpstr>Basics in gene expression</vt:lpstr>
      <vt:lpstr>Challenge problem 1:</vt:lpstr>
      <vt:lpstr>Classic Example: Lac Operon</vt:lpstr>
      <vt:lpstr>PowerPoint Presentation</vt:lpstr>
      <vt:lpstr>PowerPoint Presentation</vt:lpstr>
      <vt:lpstr>Lac-Operon  Logic</vt:lpstr>
      <vt:lpstr>Regulation of gene expression</vt:lpstr>
      <vt:lpstr>Activation of gene expression</vt:lpstr>
      <vt:lpstr>Activation of gene expression</vt:lpstr>
      <vt:lpstr>Activation of gene expression</vt:lpstr>
      <vt:lpstr>Activation of gene expression</vt:lpstr>
      <vt:lpstr>Repression of gene expression</vt:lpstr>
      <vt:lpstr>Regulation of gene expression</vt:lpstr>
      <vt:lpstr>Effect of cooperativity: multimeric TFs</vt:lpstr>
      <vt:lpstr>Positive self-regulation: TF activates itself</vt:lpstr>
      <vt:lpstr>Feedbacks+ cooperativity can  lead to bistability</vt:lpstr>
      <vt:lpstr>Challenge problem 2:</vt:lpstr>
      <vt:lpstr>Memory (hysteresis)</vt:lpstr>
      <vt:lpstr>What about Negative Feedback?</vt:lpstr>
      <vt:lpstr>Regulation of TF activity with inducers</vt:lpstr>
      <vt:lpstr>Building synthetic bistable switch</vt:lpstr>
      <vt:lpstr>Model predicts two stable states: high u/low v and hing v/low u</vt:lpstr>
      <vt:lpstr>Experiments show two stable states</vt:lpstr>
      <vt:lpstr>Small molecules regulating TF can flip the switch</vt:lpstr>
      <vt:lpstr>Summary – basics in gene regulation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Adriana L Sanz García</dc:creator>
  <cp:lastModifiedBy>Oleg Igoshin (local)</cp:lastModifiedBy>
  <cp:revision>20</cp:revision>
  <dcterms:created xsi:type="dcterms:W3CDTF">2023-09-07T15:26:58Z</dcterms:created>
  <dcterms:modified xsi:type="dcterms:W3CDTF">2023-09-08T16:49:28Z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2022-09-05T00:00:00Z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2023-09-07T00:00:00Z</vt:filetime>
  </property>
  <property fmtid="{D5CDD505-2E9C-101B-9397-08002B2CF9AE}" pid="5" name="Producer">
    <vt:lpwstr>Microsoft® PowerPoint® for Microsoft 365</vt:lpwstr>
  </property>
</Properties>
</file>