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8" r:id="rId2"/>
    <p:sldId id="380" r:id="rId3"/>
    <p:sldId id="387" r:id="rId4"/>
    <p:sldId id="388" r:id="rId5"/>
    <p:sldId id="335" r:id="rId6"/>
    <p:sldId id="336" r:id="rId7"/>
    <p:sldId id="344" r:id="rId8"/>
    <p:sldId id="318" r:id="rId9"/>
    <p:sldId id="378" r:id="rId10"/>
    <p:sldId id="379" r:id="rId11"/>
    <p:sldId id="317" r:id="rId12"/>
    <p:sldId id="313" r:id="rId13"/>
    <p:sldId id="314" r:id="rId14"/>
    <p:sldId id="374" r:id="rId15"/>
    <p:sldId id="377" r:id="rId16"/>
    <p:sldId id="345" r:id="rId17"/>
    <p:sldId id="389" r:id="rId18"/>
    <p:sldId id="390" r:id="rId19"/>
    <p:sldId id="528" r:id="rId20"/>
    <p:sldId id="530" r:id="rId21"/>
    <p:sldId id="531" r:id="rId22"/>
    <p:sldId id="532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FFFF00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0929"/>
  </p:normalViewPr>
  <p:slideViewPr>
    <p:cSldViewPr snapToGrid="0">
      <p:cViewPr varScale="1">
        <p:scale>
          <a:sx n="163" d="100"/>
          <a:sy n="163" d="100"/>
        </p:scale>
        <p:origin x="362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fld id="{ED3C7403-77D8-4E78-A873-8ABE6A4A6F68}" type="datetimeFigureOut">
              <a:rPr lang="en-US"/>
              <a:pPr>
                <a:defRPr/>
              </a:pPr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-11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5CECA0C-CACF-4D7D-B39D-AC0E9A5F47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458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Here and below slideas are from http://homepages.ulb.ac.be/~dgonze/TEACHING/osc_design.pdf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E6F4DA-46AA-4F03-A6D6-9BB84D02F9FE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814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7D1B5-96DE-49B3-946A-D08E7F669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56A0-C9B7-4AF4-96B4-9F96ED783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77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0B894-E5BD-49D0-9CA9-71E9F1CE3A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5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7307A-C556-4698-99CD-468BAEEAD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38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02901-5DD4-4F53-88AF-D78AAA37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43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ACEC-27B7-45C1-BE74-D756C62AA3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94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C335-A1FD-4D09-B96E-E6EE74BDE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9CF60-12AB-4A5E-827C-E21009591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2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55DBE-D949-4367-813D-A2BFAA8C2B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9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443E6-44B2-46E4-B9D5-8C5AEEEBB6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93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993E3-5F37-425E-BD46-A0C3FDDC5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88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8673EB0-4E12-4ED0-9647-31EF8B1317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28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64360" y="1789957"/>
            <a:ext cx="8113295" cy="1470025"/>
          </a:xfrm>
        </p:spPr>
        <p:txBody>
          <a:bodyPr/>
          <a:lstStyle/>
          <a:p>
            <a:r>
              <a:rPr lang="en-US" altLang="en-US" dirty="0"/>
              <a:t>Oscillators and Clocks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8025" y="-422275"/>
            <a:ext cx="10560050" cy="770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:\USB\courses\sysbio\presentation\f1.png">
            <a:extLst>
              <a:ext uri="{FF2B5EF4-FFF2-40B4-BE49-F238E27FC236}">
                <a16:creationId xmlns:a16="http://schemas.microsoft.com/office/drawing/2014/main" id="{85633E3B-8678-4E5D-9B5F-CBB45177B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0" r="55592"/>
          <a:stretch/>
        </p:blipFill>
        <p:spPr bwMode="auto">
          <a:xfrm>
            <a:off x="8096737" y="2717302"/>
            <a:ext cx="1592386" cy="13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04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Circadian Clock</a:t>
            </a: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6800" y="2514600"/>
            <a:ext cx="7239000" cy="3276600"/>
          </a:xfrm>
        </p:spPr>
        <p:txBody>
          <a:bodyPr/>
          <a:lstStyle/>
          <a:p>
            <a:r>
              <a:rPr lang="en-US" altLang="en-US" sz="2400"/>
              <a:t>1.  Period of ~24 hours</a:t>
            </a:r>
          </a:p>
          <a:p>
            <a:endParaRPr lang="en-US" altLang="en-US" sz="2400"/>
          </a:p>
          <a:p>
            <a:r>
              <a:rPr lang="en-US" altLang="en-US" sz="2400"/>
              <a:t>2.  synchronized by the environment</a:t>
            </a:r>
          </a:p>
          <a:p>
            <a:endParaRPr lang="en-US" altLang="en-US" sz="2400"/>
          </a:p>
          <a:p>
            <a:r>
              <a:rPr lang="en-US" altLang="en-US" sz="2400"/>
              <a:t>3.  temperature independent</a:t>
            </a:r>
          </a:p>
          <a:p>
            <a:endParaRPr lang="en-US" altLang="en-US" sz="2400"/>
          </a:p>
          <a:p>
            <a:r>
              <a:rPr lang="en-US" altLang="en-US" sz="2400"/>
              <a:t>4.  self-sustained  (--- therefore inherent)</a:t>
            </a:r>
          </a:p>
        </p:txBody>
      </p:sp>
      <p:sp>
        <p:nvSpPr>
          <p:cNvPr id="9220" name="Text Box 9"/>
          <p:cNvSpPr txBox="1">
            <a:spLocks noChangeArrowheads="1"/>
          </p:cNvSpPr>
          <p:nvPr/>
        </p:nvSpPr>
        <p:spPr bwMode="auto">
          <a:xfrm>
            <a:off x="609600" y="1828800"/>
            <a:ext cx="187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Defined By: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Circadian genes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Most studied (sleep disorder implications, etc)</a:t>
            </a:r>
            <a:endParaRPr lang="en-US" altLang="en-US" i="1"/>
          </a:p>
          <a:p>
            <a:r>
              <a:rPr lang="en-US" altLang="en-US" i="1"/>
              <a:t>WC, frq </a:t>
            </a:r>
            <a:r>
              <a:rPr lang="en-US" altLang="en-US"/>
              <a:t>in</a:t>
            </a:r>
            <a:r>
              <a:rPr lang="en-US" altLang="en-US" i="1"/>
              <a:t> Neurospora</a:t>
            </a:r>
          </a:p>
          <a:p>
            <a:r>
              <a:rPr lang="en-US" altLang="en-US" i="1"/>
              <a:t>clk, bmal, per, cry</a:t>
            </a:r>
            <a:r>
              <a:rPr lang="en-US" altLang="en-US"/>
              <a:t> in mammals</a:t>
            </a:r>
          </a:p>
          <a:p>
            <a:r>
              <a:rPr lang="en-US" altLang="en-US" i="1"/>
              <a:t>per, tim, cyc, clk </a:t>
            </a:r>
            <a:r>
              <a:rPr lang="en-US" altLang="en-US"/>
              <a:t>in </a:t>
            </a:r>
            <a:r>
              <a:rPr lang="en-US" altLang="en-US" i="1"/>
              <a:t>Drosophila</a:t>
            </a:r>
          </a:p>
          <a:p>
            <a:r>
              <a:rPr lang="en-US" altLang="en-US"/>
              <a:t>These genes are similar, and form similar feedback loops. Several of them are related.</a:t>
            </a:r>
            <a:endParaRPr lang="en-US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Key elements: </a:t>
            </a:r>
          </a:p>
          <a:p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Feedback</a:t>
            </a:r>
            <a:r>
              <a:rPr lang="en-US" altLang="en-US" sz="2800" dirty="0"/>
              <a:t>: something that inhibits itself either directly or indirectly</a:t>
            </a:r>
          </a:p>
          <a:p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Delay</a:t>
            </a:r>
            <a:r>
              <a:rPr lang="en-US" altLang="en-US" sz="2800" dirty="0"/>
              <a:t> [can result from indirect interactions]</a:t>
            </a:r>
          </a:p>
          <a:p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Degradation</a:t>
            </a:r>
            <a:r>
              <a:rPr lang="en-US" altLang="en-US" sz="2800" dirty="0"/>
              <a:t> or some other “reset” cue</a:t>
            </a:r>
          </a:p>
          <a:p>
            <a:r>
              <a:rPr lang="en-US" altLang="en-US" sz="2800" dirty="0"/>
              <a:t>In most cases, the ability to reset to external conditions but to keep functioning without external impetus</a:t>
            </a:r>
          </a:p>
          <a:p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</a:rPr>
              <a:t>Outputs</a:t>
            </a:r>
            <a:r>
              <a:rPr lang="en-US" altLang="en-US" sz="2800" dirty="0"/>
              <a:t> that regulate other cell functions</a:t>
            </a:r>
          </a:p>
        </p:txBody>
      </p:sp>
      <p:pic>
        <p:nvPicPr>
          <p:cNvPr id="11267" name="Picture 4" descr="&#10;Picture 7.png                                                  0007F4E9Macintosh HD                   C2585FF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488632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7" y="0"/>
            <a:ext cx="7772400" cy="1143000"/>
          </a:xfrm>
        </p:spPr>
        <p:txBody>
          <a:bodyPr/>
          <a:lstStyle/>
          <a:p>
            <a:r>
              <a:rPr lang="en-US" dirty="0"/>
              <a:t>Feedbacks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6123"/>
            <a:ext cx="7772400" cy="4114800"/>
          </a:xfrm>
        </p:spPr>
        <p:txBody>
          <a:bodyPr/>
          <a:lstStyle/>
          <a:p>
            <a:r>
              <a:rPr lang="en-US" dirty="0"/>
              <a:t>Can be transcriptional (direct or indirect) or emergent from network architecture and conservation laws</a:t>
            </a:r>
          </a:p>
          <a:p>
            <a:r>
              <a:rPr lang="en-US" dirty="0"/>
              <a:t>The best way to see if it is there is to look at the network </a:t>
            </a:r>
            <a:r>
              <a:rPr lang="en-US" dirty="0" err="1"/>
              <a:t>jacobian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59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647"/>
            <a:ext cx="7772400" cy="1143000"/>
          </a:xfrm>
        </p:spPr>
        <p:txBody>
          <a:bodyPr/>
          <a:lstStyle/>
          <a:p>
            <a:r>
              <a:rPr lang="en-US" dirty="0"/>
              <a:t>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2323"/>
            <a:ext cx="7772400" cy="4114800"/>
          </a:xfrm>
        </p:spPr>
        <p:txBody>
          <a:bodyPr/>
          <a:lstStyle/>
          <a:p>
            <a:r>
              <a:rPr lang="en-US" dirty="0"/>
              <a:t>Transcription/translation/translocation delays</a:t>
            </a:r>
          </a:p>
          <a:p>
            <a:r>
              <a:rPr lang="en-US" dirty="0"/>
              <a:t>Multi-step cascades</a:t>
            </a:r>
          </a:p>
          <a:p>
            <a:r>
              <a:rPr lang="en-US" dirty="0"/>
              <a:t>Accumulation to a threshold or degradation below threshold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5DE40-ED9B-486C-956B-64F5A2452372}"/>
              </a:ext>
            </a:extLst>
          </p:cNvPr>
          <p:cNvSpPr txBox="1"/>
          <p:nvPr/>
        </p:nvSpPr>
        <p:spPr>
          <a:xfrm>
            <a:off x="286819" y="4922197"/>
            <a:ext cx="5132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Ro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A12697D-EAC4-4208-BC64-6DF177B3E900}"/>
              </a:ext>
            </a:extLst>
          </p:cNvPr>
          <p:cNvGrpSpPr/>
          <p:nvPr/>
        </p:nvGrpSpPr>
        <p:grpSpPr>
          <a:xfrm>
            <a:off x="335231" y="3610149"/>
            <a:ext cx="8520120" cy="2294230"/>
            <a:chOff x="335231" y="3610149"/>
            <a:chExt cx="8520120" cy="229423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5C73F5A-C237-478A-9290-FFF9F91C9487}"/>
                </a:ext>
              </a:extLst>
            </p:cNvPr>
            <p:cNvCxnSpPr/>
            <p:nvPr/>
          </p:nvCxnSpPr>
          <p:spPr>
            <a:xfrm flipV="1">
              <a:off x="803031" y="3815862"/>
              <a:ext cx="0" cy="163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6D38DCE-5A7C-446C-826B-90A92C346B16}"/>
                </a:ext>
              </a:extLst>
            </p:cNvPr>
            <p:cNvCxnSpPr/>
            <p:nvPr/>
          </p:nvCxnSpPr>
          <p:spPr>
            <a:xfrm>
              <a:off x="814754" y="5421923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8E5730-4860-4C09-AED4-120DB12A16B3}"/>
                </a:ext>
              </a:extLst>
            </p:cNvPr>
            <p:cNvSpPr txBox="1"/>
            <p:nvPr/>
          </p:nvSpPr>
          <p:spPr>
            <a:xfrm>
              <a:off x="2570774" y="5504269"/>
              <a:ext cx="6383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time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1470B4-A0A0-4C8D-929F-216C2D82BDD9}"/>
                </a:ext>
              </a:extLst>
            </p:cNvPr>
            <p:cNvSpPr txBox="1"/>
            <p:nvPr/>
          </p:nvSpPr>
          <p:spPr>
            <a:xfrm rot="16200000">
              <a:off x="-25926" y="3971306"/>
              <a:ext cx="11224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repressor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94DABC-E215-4A53-AB86-F6E39A81CE26}"/>
                </a:ext>
              </a:extLst>
            </p:cNvPr>
            <p:cNvSpPr/>
            <p:nvPr/>
          </p:nvSpPr>
          <p:spPr>
            <a:xfrm>
              <a:off x="808892" y="4114800"/>
              <a:ext cx="1828800" cy="1248508"/>
            </a:xfrm>
            <a:custGeom>
              <a:avLst/>
              <a:gdLst>
                <a:gd name="connsiteX0" fmla="*/ 0 w 1828800"/>
                <a:gd name="connsiteY0" fmla="*/ 0 h 1248508"/>
                <a:gd name="connsiteX1" fmla="*/ 275493 w 1828800"/>
                <a:gd name="connsiteY1" fmla="*/ 609600 h 1248508"/>
                <a:gd name="connsiteX2" fmla="*/ 779585 w 1828800"/>
                <a:gd name="connsiteY2" fmla="*/ 1113692 h 1248508"/>
                <a:gd name="connsiteX3" fmla="*/ 1828800 w 1828800"/>
                <a:gd name="connsiteY3" fmla="*/ 1248508 h 1248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248508">
                  <a:moveTo>
                    <a:pt x="0" y="0"/>
                  </a:moveTo>
                  <a:cubicBezTo>
                    <a:pt x="72781" y="211992"/>
                    <a:pt x="145562" y="423985"/>
                    <a:pt x="275493" y="609600"/>
                  </a:cubicBezTo>
                  <a:cubicBezTo>
                    <a:pt x="405424" y="795215"/>
                    <a:pt x="520700" y="1007207"/>
                    <a:pt x="779585" y="1113692"/>
                  </a:cubicBezTo>
                  <a:cubicBezTo>
                    <a:pt x="1038470" y="1220177"/>
                    <a:pt x="1433635" y="1234342"/>
                    <a:pt x="1828800" y="12485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3F7D04F-735D-464D-ACE2-B9717080F8C2}"/>
                </a:ext>
              </a:extLst>
            </p:cNvPr>
            <p:cNvCxnSpPr/>
            <p:nvPr/>
          </p:nvCxnSpPr>
          <p:spPr>
            <a:xfrm flipV="1">
              <a:off x="3534508" y="3757247"/>
              <a:ext cx="0" cy="163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B9AF0B1-430B-4C25-907E-28C4E38DF5EB}"/>
                </a:ext>
              </a:extLst>
            </p:cNvPr>
            <p:cNvCxnSpPr/>
            <p:nvPr/>
          </p:nvCxnSpPr>
          <p:spPr>
            <a:xfrm>
              <a:off x="3546231" y="5363308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7ADD53-8BA5-4F37-9D75-2E23A7F1E1B8}"/>
                </a:ext>
              </a:extLst>
            </p:cNvPr>
            <p:cNvSpPr txBox="1"/>
            <p:nvPr/>
          </p:nvSpPr>
          <p:spPr>
            <a:xfrm>
              <a:off x="4727331" y="5392616"/>
              <a:ext cx="121860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repressor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795078-06AC-455F-A83B-276C10149563}"/>
                </a:ext>
              </a:extLst>
            </p:cNvPr>
            <p:cNvSpPr txBox="1"/>
            <p:nvPr/>
          </p:nvSpPr>
          <p:spPr>
            <a:xfrm rot="16200000">
              <a:off x="2497196" y="4359487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Production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3994D4-12D0-482C-995F-00FF42DF9F96}"/>
                </a:ext>
              </a:extLst>
            </p:cNvPr>
            <p:cNvSpPr/>
            <p:nvPr/>
          </p:nvSpPr>
          <p:spPr>
            <a:xfrm>
              <a:off x="3556335" y="4057078"/>
              <a:ext cx="1594871" cy="1276923"/>
            </a:xfrm>
            <a:custGeom>
              <a:avLst/>
              <a:gdLst>
                <a:gd name="connsiteX0" fmla="*/ 0 w 1594871"/>
                <a:gd name="connsiteY0" fmla="*/ 18139 h 1276923"/>
                <a:gd name="connsiteX1" fmla="*/ 515816 w 1594871"/>
                <a:gd name="connsiteY1" fmla="*/ 24000 h 1276923"/>
                <a:gd name="connsiteX2" fmla="*/ 662354 w 1594871"/>
                <a:gd name="connsiteY2" fmla="*/ 252600 h 1276923"/>
                <a:gd name="connsiteX3" fmla="*/ 697523 w 1594871"/>
                <a:gd name="connsiteY3" fmla="*/ 780139 h 1276923"/>
                <a:gd name="connsiteX4" fmla="*/ 691662 w 1594871"/>
                <a:gd name="connsiteY4" fmla="*/ 1225616 h 1276923"/>
                <a:gd name="connsiteX5" fmla="*/ 767862 w 1594871"/>
                <a:gd name="connsiteY5" fmla="*/ 1272508 h 1276923"/>
                <a:gd name="connsiteX6" fmla="*/ 1524000 w 1594871"/>
                <a:gd name="connsiteY6" fmla="*/ 1272508 h 1276923"/>
                <a:gd name="connsiteX7" fmla="*/ 1518139 w 1594871"/>
                <a:gd name="connsiteY7" fmla="*/ 1266647 h 127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4871" h="1276923">
                  <a:moveTo>
                    <a:pt x="0" y="18139"/>
                  </a:moveTo>
                  <a:cubicBezTo>
                    <a:pt x="202712" y="1531"/>
                    <a:pt x="405424" y="-15077"/>
                    <a:pt x="515816" y="24000"/>
                  </a:cubicBezTo>
                  <a:cubicBezTo>
                    <a:pt x="626208" y="63077"/>
                    <a:pt x="632070" y="126577"/>
                    <a:pt x="662354" y="252600"/>
                  </a:cubicBezTo>
                  <a:cubicBezTo>
                    <a:pt x="692639" y="378623"/>
                    <a:pt x="692638" y="617970"/>
                    <a:pt x="697523" y="780139"/>
                  </a:cubicBezTo>
                  <a:cubicBezTo>
                    <a:pt x="702408" y="942308"/>
                    <a:pt x="679939" y="1143555"/>
                    <a:pt x="691662" y="1225616"/>
                  </a:cubicBezTo>
                  <a:cubicBezTo>
                    <a:pt x="703385" y="1307677"/>
                    <a:pt x="629139" y="1264693"/>
                    <a:pt x="767862" y="1272508"/>
                  </a:cubicBezTo>
                  <a:cubicBezTo>
                    <a:pt x="906585" y="1280323"/>
                    <a:pt x="1524000" y="1272508"/>
                    <a:pt x="1524000" y="1272508"/>
                  </a:cubicBezTo>
                  <a:cubicBezTo>
                    <a:pt x="1649046" y="1271531"/>
                    <a:pt x="1583592" y="1269089"/>
                    <a:pt x="1518139" y="12666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26CA18-2BAF-4EDF-BC11-B3D231798A8F}"/>
                </a:ext>
              </a:extLst>
            </p:cNvPr>
            <p:cNvCxnSpPr/>
            <p:nvPr/>
          </p:nvCxnSpPr>
          <p:spPr>
            <a:xfrm flipV="1">
              <a:off x="6481428" y="3757246"/>
              <a:ext cx="0" cy="1635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CB4BEB-40CD-46CC-ADCF-54E956F38599}"/>
                </a:ext>
              </a:extLst>
            </p:cNvPr>
            <p:cNvCxnSpPr/>
            <p:nvPr/>
          </p:nvCxnSpPr>
          <p:spPr>
            <a:xfrm>
              <a:off x="6493151" y="5363307"/>
              <a:ext cx="2362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014583-38B0-448A-BEF7-649842966F3E}"/>
                </a:ext>
              </a:extLst>
            </p:cNvPr>
            <p:cNvSpPr txBox="1"/>
            <p:nvPr/>
          </p:nvSpPr>
          <p:spPr>
            <a:xfrm>
              <a:off x="7674251" y="5392615"/>
              <a:ext cx="6864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time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5D3B85-5816-4848-BA9D-B4B443386D94}"/>
                </a:ext>
              </a:extLst>
            </p:cNvPr>
            <p:cNvSpPr txBox="1"/>
            <p:nvPr/>
          </p:nvSpPr>
          <p:spPr>
            <a:xfrm rot="16200000">
              <a:off x="5444116" y="4359486"/>
              <a:ext cx="142378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Production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0B46D6-FB15-461E-A507-4CF7F2EF5E78}"/>
                </a:ext>
              </a:extLst>
            </p:cNvPr>
            <p:cNvSpPr/>
            <p:nvPr/>
          </p:nvSpPr>
          <p:spPr>
            <a:xfrm>
              <a:off x="6503255" y="4057077"/>
              <a:ext cx="1594871" cy="1276923"/>
            </a:xfrm>
            <a:custGeom>
              <a:avLst/>
              <a:gdLst>
                <a:gd name="connsiteX0" fmla="*/ 0 w 1594871"/>
                <a:gd name="connsiteY0" fmla="*/ 18139 h 1276923"/>
                <a:gd name="connsiteX1" fmla="*/ 515816 w 1594871"/>
                <a:gd name="connsiteY1" fmla="*/ 24000 h 1276923"/>
                <a:gd name="connsiteX2" fmla="*/ 662354 w 1594871"/>
                <a:gd name="connsiteY2" fmla="*/ 252600 h 1276923"/>
                <a:gd name="connsiteX3" fmla="*/ 697523 w 1594871"/>
                <a:gd name="connsiteY3" fmla="*/ 780139 h 1276923"/>
                <a:gd name="connsiteX4" fmla="*/ 691662 w 1594871"/>
                <a:gd name="connsiteY4" fmla="*/ 1225616 h 1276923"/>
                <a:gd name="connsiteX5" fmla="*/ 767862 w 1594871"/>
                <a:gd name="connsiteY5" fmla="*/ 1272508 h 1276923"/>
                <a:gd name="connsiteX6" fmla="*/ 1524000 w 1594871"/>
                <a:gd name="connsiteY6" fmla="*/ 1272508 h 1276923"/>
                <a:gd name="connsiteX7" fmla="*/ 1518139 w 1594871"/>
                <a:gd name="connsiteY7" fmla="*/ 1266647 h 1276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4871" h="1276923">
                  <a:moveTo>
                    <a:pt x="0" y="18139"/>
                  </a:moveTo>
                  <a:cubicBezTo>
                    <a:pt x="202712" y="1531"/>
                    <a:pt x="405424" y="-15077"/>
                    <a:pt x="515816" y="24000"/>
                  </a:cubicBezTo>
                  <a:cubicBezTo>
                    <a:pt x="626208" y="63077"/>
                    <a:pt x="632070" y="126577"/>
                    <a:pt x="662354" y="252600"/>
                  </a:cubicBezTo>
                  <a:cubicBezTo>
                    <a:pt x="692639" y="378623"/>
                    <a:pt x="692638" y="617970"/>
                    <a:pt x="697523" y="780139"/>
                  </a:cubicBezTo>
                  <a:cubicBezTo>
                    <a:pt x="702408" y="942308"/>
                    <a:pt x="679939" y="1143555"/>
                    <a:pt x="691662" y="1225616"/>
                  </a:cubicBezTo>
                  <a:cubicBezTo>
                    <a:pt x="703385" y="1307677"/>
                    <a:pt x="629139" y="1264693"/>
                    <a:pt x="767862" y="1272508"/>
                  </a:cubicBezTo>
                  <a:cubicBezTo>
                    <a:pt x="906585" y="1280323"/>
                    <a:pt x="1524000" y="1272508"/>
                    <a:pt x="1524000" y="1272508"/>
                  </a:cubicBezTo>
                  <a:cubicBezTo>
                    <a:pt x="1649046" y="1271531"/>
                    <a:pt x="1583592" y="1269089"/>
                    <a:pt x="1518139" y="126664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1238F-0F41-469B-8BA0-A5BD4410939A}"/>
                </a:ext>
              </a:extLst>
            </p:cNvPr>
            <p:cNvCxnSpPr/>
            <p:nvPr/>
          </p:nvCxnSpPr>
          <p:spPr>
            <a:xfrm>
              <a:off x="803031" y="5158157"/>
              <a:ext cx="1500554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B414D4-9B9E-40A6-B43B-D5833856F2CE}"/>
                </a:ext>
              </a:extLst>
            </p:cNvPr>
            <p:cNvSpPr txBox="1"/>
            <p:nvPr/>
          </p:nvSpPr>
          <p:spPr>
            <a:xfrm>
              <a:off x="4003034" y="5421923"/>
              <a:ext cx="5132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Ro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7DE2F67-1665-437A-8035-F5F9B375AFFB}"/>
                </a:ext>
              </a:extLst>
            </p:cNvPr>
            <p:cNvSpPr txBox="1"/>
            <p:nvPr/>
          </p:nvSpPr>
          <p:spPr>
            <a:xfrm>
              <a:off x="1246414" y="5334284"/>
              <a:ext cx="3914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dirty="0">
                  <a:cs typeface="Times New Roman" panose="02020603050405020304" pitchFamily="18" charset="0"/>
                </a:rPr>
                <a:t>Δ</a:t>
              </a:r>
              <a:endParaRPr lang="en-US" sz="25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E848FE-75AF-45FC-A2AC-B1F6977B97E7}"/>
                </a:ext>
              </a:extLst>
            </p:cNvPr>
            <p:cNvSpPr txBox="1"/>
            <p:nvPr/>
          </p:nvSpPr>
          <p:spPr>
            <a:xfrm>
              <a:off x="6591403" y="4486393"/>
              <a:ext cx="39145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500" dirty="0">
                  <a:cs typeface="Times New Roman" panose="02020603050405020304" pitchFamily="18" charset="0"/>
                </a:rPr>
                <a:t>Δ</a:t>
              </a:r>
              <a:endParaRPr lang="en-US" sz="25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378623C-442A-403F-9D2B-3C0E253C17EF}"/>
                </a:ext>
              </a:extLst>
            </p:cNvPr>
            <p:cNvCxnSpPr/>
            <p:nvPr/>
          </p:nvCxnSpPr>
          <p:spPr>
            <a:xfrm>
              <a:off x="6481428" y="5016342"/>
              <a:ext cx="679386" cy="14654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66F4B6-F064-4CC7-8B9E-60CB0653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384" y="5166950"/>
              <a:ext cx="0" cy="2215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90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063" y="4763"/>
            <a:ext cx="9263063" cy="689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E2E4-8647-4341-9DF0-7C784537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1" y="240323"/>
            <a:ext cx="7772400" cy="1143000"/>
          </a:xfrm>
        </p:spPr>
        <p:txBody>
          <a:bodyPr/>
          <a:lstStyle/>
          <a:p>
            <a:r>
              <a:rPr lang="en-US" dirty="0"/>
              <a:t>Model of mammalian circadian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0090-849C-4846-81FC-2E91F6B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61" y="1705708"/>
            <a:ext cx="4144108" cy="4114800"/>
          </a:xfrm>
        </p:spPr>
        <p:txBody>
          <a:bodyPr/>
          <a:lstStyle/>
          <a:p>
            <a:r>
              <a:rPr lang="en-US" sz="2400" dirty="0"/>
              <a:t>The key player is PER –transcription factor that represses its own transcription</a:t>
            </a:r>
          </a:p>
          <a:p>
            <a:pPr marL="457200" lvl="1" indent="0">
              <a:buNone/>
            </a:pPr>
            <a:r>
              <a:rPr lang="en-US" dirty="0"/>
              <a:t>✓ Negative feedback</a:t>
            </a:r>
          </a:p>
          <a:p>
            <a:pPr marL="457200" lvl="1" indent="0">
              <a:buNone/>
            </a:pPr>
            <a:r>
              <a:rPr lang="en-US" dirty="0"/>
              <a:t>✓ Delay? –transcription/translation/translocation</a:t>
            </a:r>
          </a:p>
          <a:p>
            <a:pPr marL="457200" lvl="1" indent="0">
              <a:buNone/>
            </a:pPr>
            <a:r>
              <a:rPr lang="en-US" dirty="0"/>
              <a:t>??? Nonlinearity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4" descr="mammalclock.jpg                                                0003483EMacintosh HD                   ABA78158:">
            <a:extLst>
              <a:ext uri="{FF2B5EF4-FFF2-40B4-BE49-F238E27FC236}">
                <a16:creationId xmlns:a16="http://schemas.microsoft.com/office/drawing/2014/main" id="{6CB6D57B-D8A6-4957-84F0-F07D0BECC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61" y="1509102"/>
            <a:ext cx="4995862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4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E2E4-8647-4341-9DF0-7C784537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1" y="240323"/>
            <a:ext cx="7772400" cy="1143000"/>
          </a:xfrm>
        </p:spPr>
        <p:txBody>
          <a:bodyPr/>
          <a:lstStyle/>
          <a:p>
            <a:r>
              <a:rPr lang="en-US" dirty="0"/>
              <a:t>Mechanism of autorepression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0090-849C-4846-81FC-2E91F6B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" y="1705708"/>
            <a:ext cx="4284785" cy="4114800"/>
          </a:xfrm>
        </p:spPr>
        <p:txBody>
          <a:bodyPr/>
          <a:lstStyle/>
          <a:p>
            <a:r>
              <a:rPr lang="en-US" sz="2400" dirty="0"/>
              <a:t>PER sequesters the activator of transcription BMAIL-CLK</a:t>
            </a:r>
          </a:p>
          <a:p>
            <a:r>
              <a:rPr lang="en-US" sz="2400" dirty="0"/>
              <a:t>Does sequestration produce non-linearity?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A41EC-92C2-48C0-8339-E8BC3724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77" y="1451097"/>
            <a:ext cx="4343400" cy="2162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61D3F9-A3E3-4B0D-BC01-CE1D990F4161}"/>
              </a:ext>
            </a:extLst>
          </p:cNvPr>
          <p:cNvSpPr/>
          <p:nvPr/>
        </p:nvSpPr>
        <p:spPr>
          <a:xfrm>
            <a:off x="4530968" y="1928446"/>
            <a:ext cx="1934308" cy="183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2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-685800" y="-152400"/>
            <a:ext cx="10287000" cy="1143000"/>
          </a:xfrm>
        </p:spPr>
        <p:txBody>
          <a:bodyPr/>
          <a:lstStyle/>
          <a:p>
            <a:r>
              <a:rPr lang="en-US" altLang="en-US" sz="3600"/>
              <a:t>Sponge-like saturation leads to ultrasensitivity</a:t>
            </a:r>
          </a:p>
        </p:txBody>
      </p:sp>
      <p:grpSp>
        <p:nvGrpSpPr>
          <p:cNvPr id="22531" name="Group 19"/>
          <p:cNvGrpSpPr>
            <a:grpSpLocks/>
          </p:cNvGrpSpPr>
          <p:nvPr/>
        </p:nvGrpSpPr>
        <p:grpSpPr bwMode="auto">
          <a:xfrm>
            <a:off x="-76200" y="1306513"/>
            <a:ext cx="4495800" cy="2351087"/>
            <a:chOff x="-304800" y="533400"/>
            <a:chExt cx="4495799" cy="2350378"/>
          </a:xfrm>
        </p:grpSpPr>
        <p:sp>
          <p:nvSpPr>
            <p:cNvPr id="22535" name="TextBox 19"/>
            <p:cNvSpPr txBox="1">
              <a:spLocks noChangeArrowheads="1"/>
            </p:cNvSpPr>
            <p:nvPr/>
          </p:nvSpPr>
          <p:spPr bwMode="auto">
            <a:xfrm>
              <a:off x="1066800" y="2438400"/>
              <a:ext cx="1812154" cy="445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3600">
                  <a:latin typeface="Helvetica" pitchFamily="34" charset="0"/>
                </a:rPr>
                <a:t>Total Water</a:t>
              </a:r>
            </a:p>
          </p:txBody>
        </p:sp>
        <p:grpSp>
          <p:nvGrpSpPr>
            <p:cNvPr id="22536" name="Group 18"/>
            <p:cNvGrpSpPr>
              <a:grpSpLocks/>
            </p:cNvGrpSpPr>
            <p:nvPr/>
          </p:nvGrpSpPr>
          <p:grpSpPr bwMode="auto">
            <a:xfrm>
              <a:off x="-304800" y="533400"/>
              <a:ext cx="4495799" cy="2062162"/>
              <a:chOff x="-364823" y="990600"/>
              <a:chExt cx="6266501" cy="2062162"/>
            </a:xfrm>
          </p:grpSpPr>
          <p:pic>
            <p:nvPicPr>
              <p:cNvPr id="22537" name="Picture 5" descr="wttng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79" y="1519145"/>
                <a:ext cx="1558489" cy="9345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8" name="Picture 6" descr="spng13.jp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3400" y="1208851"/>
                <a:ext cx="1365681" cy="1458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39" name="Picture 7" descr="spng04.jp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2318" y="1519145"/>
                <a:ext cx="1860303" cy="892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540" name="TextBox 8"/>
              <p:cNvSpPr txBox="1">
                <a:spLocks noChangeArrowheads="1"/>
              </p:cNvSpPr>
              <p:nvPr/>
            </p:nvSpPr>
            <p:spPr bwMode="auto">
              <a:xfrm rot="-5400000">
                <a:off x="-998967" y="1973238"/>
                <a:ext cx="1713668" cy="44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3600">
                    <a:latin typeface="Helvetica" pitchFamily="34" charset="0"/>
                  </a:rPr>
                  <a:t>Free Water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491511" y="2910896"/>
                <a:ext cx="5410167" cy="0"/>
              </a:xfrm>
              <a:prstGeom prst="straightConnector1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rot="16200000" flipV="1">
                <a:off x="-468638" y="1950748"/>
                <a:ext cx="1920296" cy="0"/>
              </a:xfrm>
              <a:prstGeom prst="straightConnector1">
                <a:avLst/>
              </a:prstGeom>
              <a:ln>
                <a:headEnd type="none" w="med" len="med"/>
                <a:tailEnd type="triangle" w="lg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4617" y="2566512"/>
                <a:ext cx="3308057" cy="0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rot="5400000" flipH="1" flipV="1">
                <a:off x="3853259" y="1305831"/>
                <a:ext cx="1260095" cy="1261266"/>
              </a:xfrm>
              <a:prstGeom prst="line">
                <a:avLst/>
              </a:prstGeom>
              <a:ln w="762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773113"/>
            <a:ext cx="44196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86600" y="3429000"/>
            <a:ext cx="19050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latin typeface="Arial" charset="0"/>
              </a:rPr>
              <a:t>Ray, Tabor &amp;Igoshin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7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00">
                <a:latin typeface="Arial" charset="0"/>
              </a:rPr>
              <a:t>9(2011) 817</a:t>
            </a:r>
          </a:p>
        </p:txBody>
      </p:sp>
      <p:pic>
        <p:nvPicPr>
          <p:cNvPr id="131073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810000"/>
            <a:ext cx="1898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5DE2C9D-06EA-4B50-905E-3C16620C65DE}"/>
              </a:ext>
            </a:extLst>
          </p:cNvPr>
          <p:cNvGrpSpPr/>
          <p:nvPr/>
        </p:nvGrpSpPr>
        <p:grpSpPr>
          <a:xfrm>
            <a:off x="337351" y="4205320"/>
            <a:ext cx="8683557" cy="2690701"/>
            <a:chOff x="337351" y="4205320"/>
            <a:chExt cx="8683557" cy="2690701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5E0DC555-87FA-41DB-8CDA-E507310A3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51" y="4205320"/>
              <a:ext cx="3525829" cy="2582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809EC3C0-04EC-497F-84A6-137F9A39C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5105560"/>
              <a:ext cx="5058508" cy="1790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 sz="2200" dirty="0"/>
                <a:t>After the mRNA concentration exceeds a threshold determined by the sRNA concentration (owing to a sufficient level of stress signal), translation of </a:t>
              </a:r>
              <a:r>
                <a:rPr lang="en-US" altLang="en-US" sz="2200" dirty="0" err="1"/>
                <a:t>unsequestered</a:t>
              </a:r>
              <a:r>
                <a:rPr lang="en-US" altLang="en-US" sz="2200" dirty="0"/>
                <a:t> mRNA proceeds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592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we need to keep time.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876800"/>
          </a:xfrm>
        </p:spPr>
        <p:txBody>
          <a:bodyPr/>
          <a:lstStyle/>
          <a:p>
            <a:pPr marL="533400" indent="-533400">
              <a:buFontTx/>
              <a:buAutoNum type="arabicPeriod"/>
            </a:pPr>
            <a:r>
              <a:rPr lang="en-US" altLang="en-US"/>
              <a:t>Development. When should which cells turn into what? What order should things happen? How do they know when to differentiate? What about life events? (Maturity, etc).</a:t>
            </a:r>
          </a:p>
          <a:p>
            <a:pPr marL="533400" indent="-533400">
              <a:buFontTx/>
              <a:buNone/>
            </a:pPr>
            <a:r>
              <a:rPr lang="en-US" altLang="en-US"/>
              <a:t>2. Normal, daily life involves cycles. Cell division, metabolism, sleep, hibernation, heart beats, regeneration of cells.</a:t>
            </a:r>
          </a:p>
        </p:txBody>
      </p:sp>
    </p:spTree>
    <p:extLst>
      <p:ext uri="{BB962C8B-B14F-4D97-AF65-F5344CB8AC3E}">
        <p14:creationId xmlns:p14="http://schemas.microsoft.com/office/powerpoint/2010/main" val="102097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466A-46D6-4777-9A8A-0CFDBE11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0"/>
            <a:ext cx="7772400" cy="1143000"/>
          </a:xfrm>
        </p:spPr>
        <p:txBody>
          <a:bodyPr/>
          <a:lstStyle/>
          <a:p>
            <a:r>
              <a:rPr lang="en-US" dirty="0"/>
              <a:t>Sequestration of activator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4BE7-F017-49B2-A29F-8D1216BD5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31631"/>
                <a:ext cx="7772400" cy="160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E4BE7-F017-49B2-A29F-8D1216BD5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31631"/>
                <a:ext cx="7772400" cy="1600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1BAD63-4D9D-432B-BB38-39ED4AF9C930}"/>
                  </a:ext>
                </a:extLst>
              </p:cNvPr>
              <p:cNvSpPr/>
              <p:nvPr/>
            </p:nvSpPr>
            <p:spPr>
              <a:xfrm>
                <a:off x="222740" y="2631831"/>
                <a:ext cx="8575430" cy="2380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1BAD63-4D9D-432B-BB38-39ED4AF9C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40" y="2631831"/>
                <a:ext cx="8575430" cy="2380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90D20-7993-40C5-A368-A00F51CFA305}"/>
                  </a:ext>
                </a:extLst>
              </p:cNvPr>
              <p:cNvSpPr/>
              <p:nvPr/>
            </p:nvSpPr>
            <p:spPr>
              <a:xfrm>
                <a:off x="146540" y="4876800"/>
                <a:ext cx="8997460" cy="6415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(1+[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]/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den>
                        </m:f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A90D20-7993-40C5-A368-A00F51CFA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0" y="4876800"/>
                <a:ext cx="8997460" cy="641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8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9557E-A0BB-4248-AA62-15BF7A73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6" y="82061"/>
            <a:ext cx="7772400" cy="1143000"/>
          </a:xfrm>
        </p:spPr>
        <p:txBody>
          <a:bodyPr/>
          <a:lstStyle/>
          <a:p>
            <a:r>
              <a:rPr lang="en-US" dirty="0"/>
              <a:t>Sequestration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4FEC6B-44B9-4EE3-ABEC-8D4AEB691392}"/>
                  </a:ext>
                </a:extLst>
              </p:cNvPr>
              <p:cNvSpPr txBox="1"/>
              <p:nvPr/>
            </p:nvSpPr>
            <p:spPr>
              <a:xfrm>
                <a:off x="1019908" y="1312985"/>
                <a:ext cx="6432980" cy="478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4FEC6B-44B9-4EE3-ABEC-8D4AEB691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908" y="1312985"/>
                <a:ext cx="6432980" cy="478080"/>
              </a:xfrm>
              <a:prstGeom prst="rect">
                <a:avLst/>
              </a:prstGeom>
              <a:blipFill>
                <a:blip r:embed="rId3"/>
                <a:stretch>
                  <a:fillRect t="-3797" r="-1610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4A23F-3923-4476-9DE1-7E2D3E59F2EE}"/>
                  </a:ext>
                </a:extLst>
              </p:cNvPr>
              <p:cNvSpPr txBox="1"/>
              <p:nvPr/>
            </p:nvSpPr>
            <p:spPr>
              <a:xfrm>
                <a:off x="861646" y="1957751"/>
                <a:ext cx="52758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If binding is very strong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~0) we have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D4A23F-3923-4476-9DE1-7E2D3E59F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46" y="1957751"/>
                <a:ext cx="5275868" cy="830997"/>
              </a:xfrm>
              <a:prstGeom prst="rect">
                <a:avLst/>
              </a:prstGeom>
              <a:blipFill>
                <a:blip r:embed="rId4"/>
                <a:stretch>
                  <a:fillRect l="-1732" t="-5882" r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81E5FB-85BC-407C-9E51-E1091F362B11}"/>
                  </a:ext>
                </a:extLst>
              </p:cNvPr>
              <p:cNvSpPr/>
              <p:nvPr/>
            </p:nvSpPr>
            <p:spPr>
              <a:xfrm>
                <a:off x="2478014" y="2373249"/>
                <a:ext cx="417101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	0      otherwise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81E5FB-85BC-407C-9E51-E1091F362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14" y="2373249"/>
                <a:ext cx="4171014" cy="830997"/>
              </a:xfrm>
              <a:prstGeom prst="rect">
                <a:avLst/>
              </a:prstGeom>
              <a:blipFill>
                <a:blip r:embed="rId5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1882A1-6EDA-4BD3-B092-0E1BF1C39A4A}"/>
                  </a:ext>
                </a:extLst>
              </p:cNvPr>
              <p:cNvSpPr/>
              <p:nvPr/>
            </p:nvSpPr>
            <p:spPr>
              <a:xfrm>
                <a:off x="540769" y="3507147"/>
                <a:ext cx="84283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small % changes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in lead to large changes in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1882A1-6EDA-4BD3-B092-0E1BF1C39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69" y="3507147"/>
                <a:ext cx="8428333" cy="461665"/>
              </a:xfrm>
              <a:prstGeom prst="rect">
                <a:avLst/>
              </a:prstGeom>
              <a:blipFill>
                <a:blip r:embed="rId6"/>
                <a:stretch>
                  <a:fillRect l="-11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31B1F0D9-782E-4C56-8CEE-A593A511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3" y="4294341"/>
            <a:ext cx="4709350" cy="23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626C5213-B301-4246-876A-242832FD4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650" y="4183056"/>
            <a:ext cx="1736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Ultrasensitivity: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3C7E118F-B25B-4A45-AB2A-033659F6D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420593"/>
              </p:ext>
            </p:extLst>
          </p:nvPr>
        </p:nvGraphicFramePr>
        <p:xfrm>
          <a:off x="5752700" y="4792656"/>
          <a:ext cx="28257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7" name="Equation" r:id="rId8" imgW="1511300" imgH="419100" progId="Equation.DSMT4">
                  <p:embed/>
                </p:oleObj>
              </mc:Choice>
              <mc:Fallback>
                <p:oleObj name="Equation" r:id="rId8" imgW="1511300" imgH="41910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2700" y="4792656"/>
                        <a:ext cx="28257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B50EF1-D34E-4DA1-BEEA-8401E2C4C4E4}"/>
              </a:ext>
            </a:extLst>
          </p:cNvPr>
          <p:cNvCxnSpPr/>
          <p:nvPr/>
        </p:nvCxnSpPr>
        <p:spPr>
          <a:xfrm>
            <a:off x="7168661" y="3053861"/>
            <a:ext cx="12719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FFD9C-4354-424B-81D3-AB7C6C984375}"/>
              </a:ext>
            </a:extLst>
          </p:cNvPr>
          <p:cNvCxnSpPr/>
          <p:nvPr/>
        </p:nvCxnSpPr>
        <p:spPr>
          <a:xfrm flipV="1">
            <a:off x="7168662" y="1846385"/>
            <a:ext cx="0" cy="120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56D0A3-F28B-4354-92A7-0A01C7F6E4CC}"/>
              </a:ext>
            </a:extLst>
          </p:cNvPr>
          <p:cNvGrpSpPr/>
          <p:nvPr/>
        </p:nvGrpSpPr>
        <p:grpSpPr>
          <a:xfrm>
            <a:off x="7168661" y="2110154"/>
            <a:ext cx="1113693" cy="943707"/>
            <a:chOff x="7168661" y="2110154"/>
            <a:chExt cx="1113693" cy="94370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B81E135-FC89-48E2-83ED-58CF7CD90ACB}"/>
                </a:ext>
              </a:extLst>
            </p:cNvPr>
            <p:cNvCxnSpPr/>
            <p:nvPr/>
          </p:nvCxnSpPr>
          <p:spPr>
            <a:xfrm>
              <a:off x="7168661" y="2110154"/>
              <a:ext cx="638908" cy="9437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BE9A0C-2D93-4D42-BEAA-7503C527CBAE}"/>
                </a:ext>
              </a:extLst>
            </p:cNvPr>
            <p:cNvCxnSpPr/>
            <p:nvPr/>
          </p:nvCxnSpPr>
          <p:spPr>
            <a:xfrm>
              <a:off x="7807569" y="3048000"/>
              <a:ext cx="47478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981F1B8-C492-470E-989C-F45AF41EB44E}"/>
                  </a:ext>
                </a:extLst>
              </p:cNvPr>
              <p:cNvSpPr/>
              <p:nvPr/>
            </p:nvSpPr>
            <p:spPr>
              <a:xfrm>
                <a:off x="6649028" y="1844240"/>
                <a:ext cx="592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981F1B8-C492-470E-989C-F45AF41EB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028" y="1844240"/>
                <a:ext cx="59272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461BC92-4F78-4154-BD60-10AB1E489AFC}"/>
                  </a:ext>
                </a:extLst>
              </p:cNvPr>
              <p:cNvSpPr/>
              <p:nvPr/>
            </p:nvSpPr>
            <p:spPr>
              <a:xfrm>
                <a:off x="8394272" y="3065674"/>
                <a:ext cx="5207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461BC92-4F78-4154-BD60-10AB1E489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72" y="3065674"/>
                <a:ext cx="520784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112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E2E4-8647-4341-9DF0-7C784537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1" y="240323"/>
            <a:ext cx="7772400" cy="1143000"/>
          </a:xfrm>
        </p:spPr>
        <p:txBody>
          <a:bodyPr/>
          <a:lstStyle/>
          <a:p>
            <a:r>
              <a:rPr lang="en-US" dirty="0"/>
              <a:t>Mechanism of the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0090-849C-4846-81FC-2E91F6B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15" y="1705708"/>
            <a:ext cx="5152293" cy="411480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✓ Negative feedback</a:t>
            </a:r>
          </a:p>
          <a:p>
            <a:pPr marL="457200" lvl="1" indent="0">
              <a:buNone/>
            </a:pPr>
            <a:r>
              <a:rPr lang="en-US" dirty="0"/>
              <a:t>✓ Delay –transcription/translation/ translocation</a:t>
            </a:r>
          </a:p>
          <a:p>
            <a:pPr marL="457200" lvl="1" indent="0">
              <a:buNone/>
            </a:pPr>
            <a:r>
              <a:rPr lang="en-US" dirty="0"/>
              <a:t>✓ Nonlinearity - sequestration</a:t>
            </a:r>
          </a:p>
          <a:p>
            <a:r>
              <a:rPr lang="en-US" sz="2400" dirty="0"/>
              <a:t>Notably transcription of BMAIL is also autoregulated – second negative feedback (faster/no delay) –WHY?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A41EC-92C2-48C0-8339-E8BC37247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77" y="1451097"/>
            <a:ext cx="4343400" cy="21621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61D3F9-A3E3-4B0D-BC01-CE1D990F4161}"/>
              </a:ext>
            </a:extLst>
          </p:cNvPr>
          <p:cNvSpPr/>
          <p:nvPr/>
        </p:nvSpPr>
        <p:spPr>
          <a:xfrm>
            <a:off x="4384431" y="1928446"/>
            <a:ext cx="1559169" cy="1834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2FBB-17D6-4EC6-BBE1-04515FBC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Oscillator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26C5-CA89-4918-A751-08AF1730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dC</a:t>
            </a:r>
            <a:r>
              <a:rPr lang="en-US" dirty="0"/>
              <a:t>/dt=</a:t>
            </a:r>
            <a:r>
              <a:rPr lang="en-US" dirty="0" err="1"/>
              <a:t>Pr</a:t>
            </a:r>
            <a:r>
              <a:rPr lang="en-US" dirty="0"/>
              <a:t>(C)-Deg(C)</a:t>
            </a:r>
          </a:p>
          <a:p>
            <a:pPr lvl="1"/>
            <a:r>
              <a:rPr lang="en-US" dirty="0"/>
              <a:t>Oscillations not possible!</a:t>
            </a:r>
          </a:p>
          <a:p>
            <a:pPr lvl="1"/>
            <a:r>
              <a:rPr lang="en-US" dirty="0"/>
              <a:t>Oscillations imply that at different times but at the same concentration C first </a:t>
            </a:r>
            <a:r>
              <a:rPr lang="en-US" dirty="0" err="1"/>
              <a:t>decreses</a:t>
            </a:r>
            <a:r>
              <a:rPr lang="en-US" dirty="0"/>
              <a:t> then increases. </a:t>
            </a:r>
          </a:p>
          <a:p>
            <a:pPr lvl="1"/>
            <a:r>
              <a:rPr lang="en-US" dirty="0"/>
              <a:t>Increase imply </a:t>
            </a:r>
            <a:r>
              <a:rPr lang="en-US" dirty="0" err="1"/>
              <a:t>Pr</a:t>
            </a:r>
            <a:r>
              <a:rPr lang="en-US" dirty="0"/>
              <a:t>(C)&gt;Deg(C). Decrease imply </a:t>
            </a:r>
            <a:r>
              <a:rPr lang="en-US" dirty="0" err="1"/>
              <a:t>Pr</a:t>
            </a:r>
            <a:r>
              <a:rPr lang="en-US" dirty="0"/>
              <a:t>(C)&lt;Deg(C) can’t have it both ways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2EC45-6883-41B3-B283-1EEF88F1DEE4}"/>
              </a:ext>
            </a:extLst>
          </p:cNvPr>
          <p:cNvSpPr txBox="1"/>
          <p:nvPr/>
        </p:nvSpPr>
        <p:spPr>
          <a:xfrm>
            <a:off x="281354" y="5742057"/>
            <a:ext cx="8951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oscillations in 1D biochemical system</a:t>
            </a:r>
          </a:p>
        </p:txBody>
      </p:sp>
    </p:spTree>
    <p:extLst>
      <p:ext uri="{BB962C8B-B14F-4D97-AF65-F5344CB8AC3E}">
        <p14:creationId xmlns:p14="http://schemas.microsoft.com/office/powerpoint/2010/main" val="424754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4E6-57A9-435C-AD21-408A84EF7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381000"/>
            <a:ext cx="7772400" cy="1143000"/>
          </a:xfrm>
        </p:spPr>
        <p:txBody>
          <a:bodyPr/>
          <a:lstStyle/>
          <a:p>
            <a:r>
              <a:rPr lang="en-US" dirty="0"/>
              <a:t>Harmonic Oscillator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61F60-21A0-4447-8BFA-63BC38090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7215" y="1371600"/>
                <a:ext cx="7772400" cy="307730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t,y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]= 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ode45(@(</a:t>
                </a:r>
                <a:r>
                  <a:rPr lang="es-E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t,y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[y(2); -(2*pi/1)^2*y(1)],[0 5],[1 ;0]);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t,y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figure(2)</a:t>
                </a:r>
              </a:p>
              <a:p>
                <a:pPr marL="0" indent="0">
                  <a:buNone/>
                </a:pPr>
                <a:r>
                  <a:rPr lang="es-E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plot</a:t>
                </a:r>
                <a:r>
                  <a:rPr lang="es-E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(y(:,1),y(:,2))</a:t>
                </a:r>
                <a:r>
                  <a:rPr lang="en-US" sz="1600" dirty="0"/>
                  <a:t>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61F60-21A0-4447-8BFA-63BC38090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215" y="1371600"/>
                <a:ext cx="7772400" cy="3077308"/>
              </a:xfrm>
              <a:blipFill>
                <a:blip r:embed="rId2"/>
                <a:stretch>
                  <a:fillRect l="-392" b="-5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346A4CB-8A36-45C8-A98C-63D898B7F141}"/>
              </a:ext>
            </a:extLst>
          </p:cNvPr>
          <p:cNvSpPr txBox="1"/>
          <p:nvPr/>
        </p:nvSpPr>
        <p:spPr>
          <a:xfrm>
            <a:off x="1576753" y="6031523"/>
            <a:ext cx="588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at least two variables!</a:t>
            </a:r>
          </a:p>
        </p:txBody>
      </p:sp>
    </p:spTree>
    <p:extLst>
      <p:ext uri="{BB962C8B-B14F-4D97-AF65-F5344CB8AC3E}">
        <p14:creationId xmlns:p14="http://schemas.microsoft.com/office/powerpoint/2010/main" val="319508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10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0350" y="-73025"/>
            <a:ext cx="10564813" cy="758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1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3350"/>
            <a:ext cx="9910763" cy="725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355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146050"/>
            <a:ext cx="8734425" cy="662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7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07988" y="185738"/>
            <a:ext cx="7772400" cy="1143000"/>
          </a:xfrm>
        </p:spPr>
        <p:txBody>
          <a:bodyPr/>
          <a:lstStyle/>
          <a:p>
            <a:r>
              <a:rPr lang="en-US" altLang="en-US"/>
              <a:t>Basic oscillator architectures</a:t>
            </a:r>
          </a:p>
        </p:txBody>
      </p:sp>
      <p:pic>
        <p:nvPicPr>
          <p:cNvPr id="26628" name="Picture 4" descr="H:\USB\courses\sysbio\presentation\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52" y="1424354"/>
            <a:ext cx="4797425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62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0"/>
            <a:ext cx="10174287" cy="743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:\USB\courses\sysbio\presentation\f1.png">
            <a:extLst>
              <a:ext uri="{FF2B5EF4-FFF2-40B4-BE49-F238E27FC236}">
                <a16:creationId xmlns:a16="http://schemas.microsoft.com/office/drawing/2014/main" id="{D97F0821-DBDE-4B10-937E-EDE93E7A4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79" t="45600" b="8325"/>
          <a:stretch/>
        </p:blipFill>
        <p:spPr bwMode="auto">
          <a:xfrm>
            <a:off x="4378569" y="4132385"/>
            <a:ext cx="1464779" cy="140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78481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685</Words>
  <Application>Microsoft Office PowerPoint</Application>
  <PresentationFormat>On-screen Show (4:3)</PresentationFormat>
  <Paragraphs>100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Helvetica</vt:lpstr>
      <vt:lpstr>Times New Roman</vt:lpstr>
      <vt:lpstr>Default Design</vt:lpstr>
      <vt:lpstr>Equation</vt:lpstr>
      <vt:lpstr>Oscillators and Clocks</vt:lpstr>
      <vt:lpstr>Why we need to keep time.</vt:lpstr>
      <vt:lpstr>Simplest Oscillator model?</vt:lpstr>
      <vt:lpstr>Harmonic Oscillator</vt:lpstr>
      <vt:lpstr>PowerPoint Presentation</vt:lpstr>
      <vt:lpstr>PowerPoint Presentation</vt:lpstr>
      <vt:lpstr>PowerPoint Presentation</vt:lpstr>
      <vt:lpstr>Basic oscillator architectures</vt:lpstr>
      <vt:lpstr>PowerPoint Presentation</vt:lpstr>
      <vt:lpstr>PowerPoint Presentation</vt:lpstr>
      <vt:lpstr>The Circadian Clock</vt:lpstr>
      <vt:lpstr>Circadian genes</vt:lpstr>
      <vt:lpstr>PowerPoint Presentation</vt:lpstr>
      <vt:lpstr>Feedbacks</vt:lpstr>
      <vt:lpstr>Delays</vt:lpstr>
      <vt:lpstr>PowerPoint Presentation</vt:lpstr>
      <vt:lpstr>Model of mammalian circadian clock</vt:lpstr>
      <vt:lpstr>Mechanism of autorepression</vt:lpstr>
      <vt:lpstr>Sponge-like saturation leads to ultrasensitivity</vt:lpstr>
      <vt:lpstr>Sequestration of activator</vt:lpstr>
      <vt:lpstr>Sequestration function</vt:lpstr>
      <vt:lpstr>Mechanism of the clock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Princeton Affiliate</dc:creator>
  <cp:lastModifiedBy>Oleg Igoshin (local)</cp:lastModifiedBy>
  <cp:revision>96</cp:revision>
  <dcterms:created xsi:type="dcterms:W3CDTF">2002-02-10T20:27:29Z</dcterms:created>
  <dcterms:modified xsi:type="dcterms:W3CDTF">2023-09-15T20:30:47Z</dcterms:modified>
</cp:coreProperties>
</file>