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1128" r:id="rId4"/>
    <p:sldId id="1118" r:id="rId5"/>
    <p:sldId id="1119" r:id="rId6"/>
    <p:sldId id="1129" r:id="rId7"/>
    <p:sldId id="266" r:id="rId8"/>
    <p:sldId id="1120" r:id="rId9"/>
    <p:sldId id="1121" r:id="rId10"/>
    <p:sldId id="1123" r:id="rId11"/>
    <p:sldId id="1124" r:id="rId12"/>
    <p:sldId id="1130" r:id="rId13"/>
    <p:sldId id="271" r:id="rId14"/>
    <p:sldId id="273" r:id="rId15"/>
    <p:sldId id="1131" r:id="rId16"/>
    <p:sldId id="292" r:id="rId17"/>
    <p:sldId id="301" r:id="rId18"/>
    <p:sldId id="310" r:id="rId19"/>
    <p:sldId id="1132" r:id="rId20"/>
    <p:sldId id="31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2" autoAdjust="0"/>
    <p:restoredTop sz="94660"/>
  </p:normalViewPr>
  <p:slideViewPr>
    <p:cSldViewPr>
      <p:cViewPr varScale="1">
        <p:scale>
          <a:sx n="108" d="100"/>
          <a:sy n="108" d="100"/>
        </p:scale>
        <p:origin x="106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B734D28-BDB1-438F-AF69-DB747618BE45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84EE5EA-1B1A-45FD-9DD2-42D0E838B0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39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6D591-BF16-411C-81D1-F69B53EE63CF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FF867-52FB-4999-8AB9-ACFFB47517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1076F-3509-458B-B900-07FB5F11C770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02C1A-DF9B-4A09-A82A-99A991B05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2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CA661-FEC0-474F-874B-E981DBEF51E8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46C3A-C155-4A76-B72C-6BC60C38A1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352B-9691-4105-9ACE-B861BE337ADF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2DB74-0A0D-4076-93DC-80EEEEF557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4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8232-A3F0-4484-9ACB-9BC354236765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AC6C-1391-421A-8649-296377C113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79E4F-C934-494E-801D-742C1BB59EF7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42D63-3A8D-407D-BC9A-B84DB99795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5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A8217-0D78-4830-9345-D05E2F1D387E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2B7E-0222-4F1C-B628-B24852033B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BB8B9-477B-41FD-983B-F01EF5D662AB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258D1-C16F-4915-BD8C-83D3F02407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7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52133-4B28-453F-83EF-10BA38C31D3C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BA2A-7BFF-425D-A091-834B36EC0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86D62-42AE-4276-AB54-990C5A625B44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2935C-4CFF-47AE-8A06-5CB38774E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2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EF67A-845E-4E0F-ACB9-BFF6D872FD34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62D0E-E989-4AF1-AE01-C55228AE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B4BF498-5DE3-43B0-8A64-3ED0D64A73BC}" type="datetimeFigureOut">
              <a:rPr lang="en-US"/>
              <a:pPr>
                <a:defRPr/>
              </a:pPr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C750848-2232-4F88-911A-9FE15A46D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pasteur.fr/fr/member/laurent-debarbieux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371/journal.pone.0038548" TargetMode="External"/><Relationship Id="rId4" Type="http://schemas.openxmlformats.org/officeDocument/2006/relationships/hyperlink" Target="https://doi.org/10.1128/JB.188.4.1419-1436.200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6928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857250"/>
            <a:ext cx="9141713" cy="51434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913" y="852728"/>
            <a:ext cx="1865948" cy="425116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60" dirty="0">
                <a:solidFill>
                  <a:srgbClr val="FFFFFF"/>
                </a:solidFill>
              </a:rPr>
              <a:t>Analysis</a:t>
            </a:r>
            <a:r>
              <a:rPr sz="2700" spc="34" dirty="0">
                <a:solidFill>
                  <a:srgbClr val="FFFFFF"/>
                </a:solidFill>
              </a:rPr>
              <a:t> </a:t>
            </a:r>
            <a:r>
              <a:rPr sz="2700" spc="-19" dirty="0">
                <a:solidFill>
                  <a:srgbClr val="FFFFFF"/>
                </a:solidFill>
              </a:rPr>
              <a:t>of</a:t>
            </a:r>
            <a:endParaRPr sz="2700" dirty="0"/>
          </a:p>
        </p:txBody>
      </p:sp>
      <p:sp>
        <p:nvSpPr>
          <p:cNvPr id="4" name="object 4"/>
          <p:cNvSpPr txBox="1"/>
          <p:nvPr/>
        </p:nvSpPr>
        <p:spPr>
          <a:xfrm>
            <a:off x="527913" y="973645"/>
            <a:ext cx="2511743" cy="1119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40000"/>
              </a:lnSpc>
              <a:spcBef>
                <a:spcPts val="75"/>
              </a:spcBef>
            </a:pPr>
            <a:r>
              <a:rPr sz="2700" b="1" spc="64" dirty="0">
                <a:solidFill>
                  <a:srgbClr val="FFFFFF"/>
                </a:solidFill>
                <a:latin typeface="Palatino Linotype"/>
                <a:cs typeface="Palatino Linotype"/>
              </a:rPr>
              <a:t>Fluctuations</a:t>
            </a:r>
            <a:r>
              <a:rPr sz="270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700" b="1" spc="-38" dirty="0">
                <a:solidFill>
                  <a:srgbClr val="FFFFFF"/>
                </a:solidFill>
                <a:latin typeface="Palatino Linotype"/>
                <a:cs typeface="Palatino Linotype"/>
              </a:rPr>
              <a:t>I </a:t>
            </a:r>
            <a:r>
              <a:rPr sz="2700" b="1" spc="60" dirty="0">
                <a:solidFill>
                  <a:srgbClr val="FFFFFF"/>
                </a:solidFill>
                <a:latin typeface="Palatino Linotype"/>
                <a:cs typeface="Palatino Linotype"/>
              </a:rPr>
              <a:t>Luria-</a:t>
            </a:r>
            <a:r>
              <a:rPr sz="2700" b="1" spc="-8" dirty="0">
                <a:solidFill>
                  <a:srgbClr val="FFFFFF"/>
                </a:solidFill>
                <a:latin typeface="Palatino Linotype"/>
                <a:cs typeface="Palatino Linotype"/>
              </a:rPr>
              <a:t>Delbrück</a:t>
            </a:r>
            <a:endParaRPr sz="27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913" y="2002117"/>
            <a:ext cx="191357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b="1" spc="79" dirty="0">
                <a:solidFill>
                  <a:srgbClr val="FFFFFF"/>
                </a:solidFill>
                <a:latin typeface="Palatino Linotype"/>
                <a:cs typeface="Palatino Linotype"/>
              </a:rPr>
              <a:t>experiment</a:t>
            </a:r>
            <a:endParaRPr sz="27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200" y="6096000"/>
            <a:ext cx="1743551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3"/>
              </a:rPr>
              <a:t>Image</a:t>
            </a:r>
            <a:r>
              <a:rPr sz="1050" i="1" u="sng" spc="-23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05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3"/>
              </a:rPr>
              <a:t>from</a:t>
            </a:r>
            <a:r>
              <a:rPr sz="1050" i="1" u="sng" spc="-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05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3"/>
              </a:rPr>
              <a:t>Laurent</a:t>
            </a:r>
            <a:r>
              <a:rPr sz="1050" i="1" u="sng" spc="-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050" i="1" u="sng" spc="-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3"/>
              </a:rPr>
              <a:t>Debarbieux</a:t>
            </a:r>
            <a:endParaRPr sz="1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281"/>
            <a:ext cx="5791200" cy="1143000"/>
          </a:xfrm>
        </p:spPr>
        <p:txBody>
          <a:bodyPr/>
          <a:lstStyle/>
          <a:p>
            <a:r>
              <a:rPr lang="en-US" dirty="0"/>
              <a:t>What was the LD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199" y="990600"/>
            <a:ext cx="4953000" cy="5410200"/>
          </a:xfrm>
        </p:spPr>
        <p:txBody>
          <a:bodyPr/>
          <a:lstStyle/>
          <a:p>
            <a:r>
              <a:rPr lang="en-US" sz="2400" dirty="0"/>
              <a:t>The answer is in the fluctuations! Compare the variance to the mean for the number of resistant bacteria arising from single populations started from one or a few cells. </a:t>
            </a:r>
          </a:p>
          <a:p>
            <a:r>
              <a:rPr lang="en-US" sz="2400" dirty="0"/>
              <a:t>For this case, the variance will be large compared to the mean because of “jackpots”, i.e. early mutation events that result in much of an entire population being mutant. </a:t>
            </a:r>
          </a:p>
          <a:p>
            <a:r>
              <a:rPr lang="en-US" sz="2400" dirty="0"/>
              <a:t>In contrast, if these populations are mixed together and sampled, the distribution will be Poisson, i.e. variance = mean.</a:t>
            </a:r>
          </a:p>
        </p:txBody>
      </p:sp>
      <p:pic>
        <p:nvPicPr>
          <p:cNvPr id="104450" name="Picture 2" descr="https://upload.wikimedia.org/wikipedia/commons/thumb/d/d3/Luria-delbruck_diagram.svg/1024px-Luria-delbruck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329" y="464938"/>
            <a:ext cx="4711871" cy="61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51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idea for cancer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4714875" cy="1504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675" y="3352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Fidler IJ, Kripke ML. 1977.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Science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197: 893-5.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343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Like Luria and Delbruck –  variance between different clones much higher than variance within each clone. Distribution for cells directly injected from parent tumor line has much less variability than the variability among clones.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2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5CFD-A033-4BBB-BCC4-D034215A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some simple math to work for us…</a:t>
            </a:r>
            <a:br>
              <a:rPr lang="en-US" dirty="0"/>
            </a:br>
            <a:r>
              <a:rPr lang="en-US" dirty="0"/>
              <a:t>1. Dependent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7CBC-D35F-45B3-B361-1C164C2A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65" y="1828800"/>
            <a:ext cx="8229600" cy="4525963"/>
          </a:xfrm>
        </p:spPr>
        <p:txBody>
          <a:bodyPr/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lang="en-US" sz="2400" b="1" spc="-100" dirty="0">
                <a:solidFill>
                  <a:srgbClr val="002F56"/>
                </a:solidFill>
                <a:latin typeface="Gill Sans MT"/>
                <a:cs typeface="Gill Sans MT"/>
              </a:rPr>
              <a:t>There</a:t>
            </a:r>
            <a:r>
              <a:rPr lang="en-US"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65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lang="en-US" sz="2400" b="1" spc="-10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dirty="0">
                <a:solidFill>
                  <a:srgbClr val="002F56"/>
                </a:solidFill>
                <a:latin typeface="Gill Sans MT"/>
                <a:cs typeface="Gill Sans MT"/>
              </a:rPr>
              <a:t>small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probability</a:t>
            </a:r>
            <a:r>
              <a:rPr lang="en-US" sz="240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i="1" dirty="0">
                <a:latin typeface="Symbol"/>
                <a:cs typeface="Symbol"/>
              </a:rPr>
              <a:t></a:t>
            </a:r>
            <a:r>
              <a:rPr lang="en-US" sz="2400" b="1" i="1" baseline="-21367" dirty="0">
                <a:latin typeface="Bookman Old Style"/>
                <a:cs typeface="Bookman Old Style"/>
              </a:rPr>
              <a:t>a</a:t>
            </a:r>
            <a:r>
              <a:rPr lang="en-US" sz="2400" b="1" i="1" spc="165" baseline="-21367" dirty="0">
                <a:latin typeface="Bookman Old Style"/>
                <a:cs typeface="Bookman Old Style"/>
              </a:rPr>
              <a:t> </a:t>
            </a:r>
            <a:r>
              <a:rPr lang="en-US" sz="2400" b="1" spc="-35" dirty="0">
                <a:solidFill>
                  <a:srgbClr val="002F56"/>
                </a:solidFill>
                <a:latin typeface="Gill Sans MT"/>
                <a:cs typeface="Gill Sans MT"/>
              </a:rPr>
              <a:t>for</a:t>
            </a:r>
            <a:r>
              <a:rPr lang="en-US" sz="24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dirty="0">
                <a:solidFill>
                  <a:srgbClr val="002F56"/>
                </a:solidFill>
                <a:latin typeface="Gill Sans MT"/>
                <a:cs typeface="Gill Sans MT"/>
              </a:rPr>
              <a:t>each</a:t>
            </a:r>
            <a:r>
              <a:rPr lang="en-US"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70" dirty="0">
                <a:solidFill>
                  <a:srgbClr val="002F56"/>
                </a:solidFill>
                <a:latin typeface="Gill Sans MT"/>
                <a:cs typeface="Gill Sans MT"/>
              </a:rPr>
              <a:t>bacterium</a:t>
            </a:r>
            <a:r>
              <a:rPr lang="en-US" sz="24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90" dirty="0">
                <a:solidFill>
                  <a:srgbClr val="002F56"/>
                </a:solidFill>
                <a:latin typeface="Gill Sans MT"/>
                <a:cs typeface="Gill Sans MT"/>
              </a:rPr>
              <a:t>to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survive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dirty="0">
                <a:solidFill>
                  <a:srgbClr val="002F56"/>
                </a:solidFill>
                <a:latin typeface="Gill Sans MT"/>
                <a:cs typeface="Gill Sans MT"/>
              </a:rPr>
              <a:t>an</a:t>
            </a:r>
            <a:r>
              <a:rPr lang="en-US"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attack </a:t>
            </a:r>
            <a:r>
              <a:rPr lang="en-US" sz="24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lang="en-US" sz="24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phage.</a:t>
            </a:r>
            <a:endParaRPr lang="en-US" sz="2400" dirty="0">
              <a:latin typeface="Gill Sans MT"/>
              <a:cs typeface="Gill Sans MT"/>
            </a:endParaRPr>
          </a:p>
          <a:p>
            <a:pPr marL="50800" marR="30480">
              <a:lnSpc>
                <a:spcPct val="100000"/>
              </a:lnSpc>
              <a:spcBef>
                <a:spcPts val="2135"/>
              </a:spcBef>
            </a:pPr>
            <a:r>
              <a:rPr lang="en-US" sz="2400" b="1" spc="-185" dirty="0">
                <a:solidFill>
                  <a:srgbClr val="002F56"/>
                </a:solidFill>
                <a:latin typeface="Gill Sans MT"/>
                <a:cs typeface="Gill Sans MT"/>
              </a:rPr>
              <a:t>What</a:t>
            </a:r>
            <a:r>
              <a:rPr lang="en-US" sz="24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65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lang="en-US" sz="24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mean number</a:t>
            </a:r>
            <a:r>
              <a:rPr lang="en-US" sz="24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mutants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dirty="0">
                <a:solidFill>
                  <a:srgbClr val="002F56"/>
                </a:solidFill>
                <a:latin typeface="Gill Sans MT"/>
                <a:cs typeface="Gill Sans MT"/>
              </a:rPr>
              <a:t>across</a:t>
            </a:r>
            <a:r>
              <a:rPr lang="en-US" sz="240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replicas?</a:t>
            </a:r>
          </a:p>
          <a:p>
            <a:pPr marL="50800" marR="30480">
              <a:lnSpc>
                <a:spcPct val="100000"/>
              </a:lnSpc>
              <a:spcBef>
                <a:spcPts val="2135"/>
              </a:spcBef>
            </a:pPr>
            <a:r>
              <a:rPr lang="en-US" sz="2400" b="1" spc="-185" dirty="0">
                <a:solidFill>
                  <a:srgbClr val="002F56"/>
                </a:solidFill>
                <a:latin typeface="Gill Sans MT"/>
                <a:cs typeface="Gill Sans MT"/>
              </a:rPr>
              <a:t>What</a:t>
            </a:r>
            <a:r>
              <a:rPr lang="en-US" sz="24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65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lang="en-US" sz="24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probability</a:t>
            </a:r>
            <a:r>
              <a:rPr lang="en-US"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lang="en-US"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observing</a:t>
            </a:r>
            <a:r>
              <a:rPr lang="en-US"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i="1" dirty="0">
                <a:latin typeface="Bookman Old Style"/>
                <a:cs typeface="Bookman Old Style"/>
              </a:rPr>
              <a:t>m</a:t>
            </a:r>
            <a:r>
              <a:rPr lang="en-US" sz="2400" b="1" i="1" spc="-10" dirty="0">
                <a:latin typeface="Bookman Old Style"/>
                <a:cs typeface="Bookman Old Style"/>
              </a:rPr>
              <a:t> 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resistant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40" dirty="0">
                <a:solidFill>
                  <a:srgbClr val="002F56"/>
                </a:solidFill>
                <a:latin typeface="Gill Sans MT"/>
                <a:cs typeface="Gill Sans MT"/>
              </a:rPr>
              <a:t>bacteria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40" dirty="0">
                <a:solidFill>
                  <a:srgbClr val="002F56"/>
                </a:solidFill>
                <a:latin typeface="Gill Sans MT"/>
                <a:cs typeface="Gill Sans MT"/>
              </a:rPr>
              <a:t>“a.k.a</a:t>
            </a:r>
            <a:r>
              <a:rPr lang="en-US" sz="24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90" dirty="0">
                <a:solidFill>
                  <a:srgbClr val="002F56"/>
                </a:solidFill>
                <a:latin typeface="Gill Sans MT"/>
                <a:cs typeface="Gill Sans MT"/>
              </a:rPr>
              <a:t>mutants”</a:t>
            </a:r>
            <a:r>
              <a:rPr lang="en-US" sz="24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dirty="0">
                <a:solidFill>
                  <a:srgbClr val="002F56"/>
                </a:solidFill>
                <a:latin typeface="Gill Sans MT"/>
                <a:cs typeface="Gill Sans MT"/>
              </a:rPr>
              <a:t>in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dirty="0">
                <a:solidFill>
                  <a:srgbClr val="002F56"/>
                </a:solidFill>
                <a:latin typeface="Gill Sans MT"/>
                <a:cs typeface="Gill Sans MT"/>
              </a:rPr>
              <a:t>an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i="1" dirty="0">
                <a:latin typeface="Bookman Old Style"/>
                <a:cs typeface="Bookman Old Style"/>
              </a:rPr>
              <a:t>N</a:t>
            </a:r>
            <a:r>
              <a:rPr lang="en-US" sz="2400" b="1" i="1" spc="-120" dirty="0">
                <a:latin typeface="Bookman Old Style"/>
                <a:cs typeface="Bookman Old Style"/>
              </a:rPr>
              <a:t> </a:t>
            </a:r>
            <a:r>
              <a:rPr lang="en-US"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bacteria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population?</a:t>
            </a:r>
            <a:endParaRPr lang="en-US"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400" dirty="0">
              <a:latin typeface="Gill Sans MT"/>
              <a:cs typeface="Gill Sans MT"/>
            </a:endParaRPr>
          </a:p>
          <a:p>
            <a:pPr marL="50800"/>
            <a:r>
              <a:rPr lang="en-US" sz="2400" b="1" spc="-85" dirty="0">
                <a:solidFill>
                  <a:srgbClr val="B3A269"/>
                </a:solidFill>
                <a:latin typeface="Gill Sans MT"/>
                <a:cs typeface="Gill Sans MT"/>
              </a:rPr>
              <a:t>Hint:</a:t>
            </a:r>
            <a:r>
              <a:rPr lang="en-US" sz="2400" b="1" spc="-5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lang="en-US" sz="2400" b="1" spc="-185" dirty="0">
                <a:solidFill>
                  <a:srgbClr val="002F56"/>
                </a:solidFill>
                <a:latin typeface="Gill Sans MT"/>
                <a:cs typeface="Gill Sans MT"/>
              </a:rPr>
              <a:t>What</a:t>
            </a:r>
            <a:r>
              <a:rPr lang="en-US" sz="240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65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lang="en-US"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lang="en-US"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probability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90" dirty="0">
                <a:solidFill>
                  <a:srgbClr val="002F56"/>
                </a:solidFill>
                <a:latin typeface="Gill Sans MT"/>
                <a:cs typeface="Gill Sans MT"/>
              </a:rPr>
              <a:t>to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20" dirty="0">
                <a:solidFill>
                  <a:srgbClr val="002F56"/>
                </a:solidFill>
                <a:latin typeface="Gill Sans MT"/>
                <a:cs typeface="Gill Sans MT"/>
              </a:rPr>
              <a:t>observe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dirty="0">
                <a:solidFill>
                  <a:srgbClr val="002F56"/>
                </a:solidFill>
                <a:latin typeface="Gill Sans MT"/>
                <a:cs typeface="Gill Sans MT"/>
              </a:rPr>
              <a:t>0</a:t>
            </a:r>
            <a:r>
              <a:rPr lang="en-US"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resistant</a:t>
            </a:r>
            <a:r>
              <a:rPr lang="en-US" sz="240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bacteria? </a:t>
            </a:r>
            <a:r>
              <a:rPr lang="en-US" sz="2400" b="1" spc="-185" dirty="0">
                <a:solidFill>
                  <a:srgbClr val="002F56"/>
                </a:solidFill>
                <a:latin typeface="Gill Sans MT"/>
                <a:cs typeface="Gill Sans MT"/>
              </a:rPr>
              <a:t>What</a:t>
            </a:r>
            <a:r>
              <a:rPr lang="en-US" sz="240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65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lang="en-US"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lang="en-US"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probability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90" dirty="0">
                <a:solidFill>
                  <a:srgbClr val="002F56"/>
                </a:solidFill>
                <a:latin typeface="Gill Sans MT"/>
                <a:cs typeface="Gill Sans MT"/>
              </a:rPr>
              <a:t>to</a:t>
            </a:r>
            <a:r>
              <a:rPr lang="en-US"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20" dirty="0">
                <a:solidFill>
                  <a:srgbClr val="002F56"/>
                </a:solidFill>
                <a:latin typeface="Gill Sans MT"/>
                <a:cs typeface="Gill Sans MT"/>
              </a:rPr>
              <a:t>observe</a:t>
            </a:r>
            <a:r>
              <a:rPr lang="en-US"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dirty="0">
                <a:solidFill>
                  <a:srgbClr val="002F56"/>
                </a:solidFill>
                <a:latin typeface="Gill Sans MT"/>
                <a:cs typeface="Gill Sans MT"/>
              </a:rPr>
              <a:t>1</a:t>
            </a:r>
            <a:r>
              <a:rPr lang="en-US"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resistant</a:t>
            </a:r>
            <a:r>
              <a:rPr lang="en-US" sz="240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bacteria?</a:t>
            </a:r>
            <a:endParaRPr lang="en-US" sz="2400" dirty="0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</a:pPr>
            <a:endParaRPr lang="en-US" sz="2400" dirty="0">
              <a:latin typeface="Gill Sans MT"/>
              <a:cs typeface="Gill Sans MT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76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69" y="-169832"/>
            <a:ext cx="9334475" cy="1180548"/>
          </a:xfrm>
          <a:prstGeom prst="rect">
            <a:avLst/>
          </a:prstGeom>
        </p:spPr>
        <p:txBody>
          <a:bodyPr vert="horz" wrap="square" lIns="0" tIns="17707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51949">
              <a:lnSpc>
                <a:spcPts val="3761"/>
              </a:lnSpc>
              <a:spcBef>
                <a:spcPts val="79"/>
              </a:spcBef>
            </a:pPr>
            <a:r>
              <a:rPr dirty="0"/>
              <a:t>Dependent</a:t>
            </a:r>
            <a:r>
              <a:rPr spc="-90" dirty="0"/>
              <a:t> </a:t>
            </a:r>
            <a:r>
              <a:rPr spc="79" dirty="0"/>
              <a:t>selection</a:t>
            </a:r>
            <a:r>
              <a:rPr spc="-105" dirty="0"/>
              <a:t> </a:t>
            </a:r>
            <a:r>
              <a:rPr spc="68" dirty="0"/>
              <a:t>hypothesis</a:t>
            </a:r>
          </a:p>
          <a:p>
            <a:pPr marL="9525">
              <a:lnSpc>
                <a:spcPts val="3761"/>
              </a:lnSpc>
              <a:tabLst>
                <a:tab pos="351949" algn="l"/>
                <a:tab pos="9153049" algn="l"/>
              </a:tabLst>
            </a:pPr>
            <a:r>
              <a:rPr u="heavy" dirty="0">
                <a:uFill>
                  <a:solidFill>
                    <a:srgbClr val="B3A269"/>
                  </a:solidFill>
                </a:uFill>
              </a:rPr>
              <a:t>	(Acquire</a:t>
            </a:r>
            <a:r>
              <a:rPr u="heavy" spc="161" dirty="0">
                <a:uFill>
                  <a:solidFill>
                    <a:srgbClr val="B3A269"/>
                  </a:solidFill>
                </a:uFill>
              </a:rPr>
              <a:t> </a:t>
            </a:r>
            <a:r>
              <a:rPr u="heavy" spc="53" dirty="0">
                <a:uFill>
                  <a:solidFill>
                    <a:srgbClr val="B3A269"/>
                  </a:solidFill>
                </a:uFill>
              </a:rPr>
              <a:t>immunity)</a:t>
            </a:r>
            <a:r>
              <a:rPr u="heavy" dirty="0">
                <a:uFill>
                  <a:solidFill>
                    <a:srgbClr val="B3A269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2515" y="1014608"/>
            <a:ext cx="7849553" cy="873637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8575">
              <a:spcBef>
                <a:spcPts val="83"/>
              </a:spcBef>
            </a:pPr>
            <a:r>
              <a:rPr sz="1350" b="1" spc="-75" dirty="0">
                <a:solidFill>
                  <a:srgbClr val="002F56"/>
                </a:solidFill>
                <a:latin typeface="Gill Sans MT"/>
                <a:cs typeface="Gill Sans MT"/>
              </a:rPr>
              <a:t>There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49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sz="1350" b="1" spc="-7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small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probability</a:t>
            </a:r>
            <a:r>
              <a:rPr sz="1350" b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75" b="1" i="1" dirty="0">
                <a:latin typeface="Symbol"/>
                <a:cs typeface="Symbol"/>
              </a:rPr>
              <a:t></a:t>
            </a:r>
            <a:r>
              <a:rPr sz="1463" b="1" i="1" baseline="-21367" dirty="0">
                <a:latin typeface="Bookman Old Style"/>
                <a:cs typeface="Bookman Old Style"/>
              </a:rPr>
              <a:t>a</a:t>
            </a:r>
            <a:r>
              <a:rPr sz="1463" b="1" i="1" spc="124" baseline="-21367" dirty="0">
                <a:latin typeface="Bookman Old Style"/>
                <a:cs typeface="Bookman Old Style"/>
              </a:rPr>
              <a:t> 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for</a:t>
            </a:r>
            <a:r>
              <a:rPr sz="1350" b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each</a:t>
            </a:r>
            <a:r>
              <a:rPr sz="135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53" dirty="0">
                <a:solidFill>
                  <a:srgbClr val="002F56"/>
                </a:solidFill>
                <a:latin typeface="Gill Sans MT"/>
                <a:cs typeface="Gill Sans MT"/>
              </a:rPr>
              <a:t>bacterium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68" dirty="0">
                <a:solidFill>
                  <a:srgbClr val="002F56"/>
                </a:solidFill>
                <a:latin typeface="Gill Sans MT"/>
                <a:cs typeface="Gill Sans MT"/>
              </a:rPr>
              <a:t>to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survive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an</a:t>
            </a:r>
            <a:r>
              <a:rPr sz="135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attack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350" b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phage.</a:t>
            </a:r>
            <a:endParaRPr sz="1350" dirty="0">
              <a:latin typeface="Gill Sans MT"/>
              <a:cs typeface="Gill Sans MT"/>
            </a:endParaRPr>
          </a:p>
          <a:p>
            <a:pPr marL="28575" marR="13335">
              <a:spcBef>
                <a:spcPts val="1601"/>
              </a:spcBef>
            </a:pPr>
            <a:r>
              <a:rPr sz="1350" b="1" spc="-139" dirty="0">
                <a:solidFill>
                  <a:srgbClr val="002F56"/>
                </a:solidFill>
                <a:latin typeface="Gill Sans MT"/>
                <a:cs typeface="Gill Sans MT"/>
              </a:rPr>
              <a:t>What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49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sz="135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9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probability</a:t>
            </a:r>
            <a:r>
              <a:rPr sz="1350" b="1" spc="-4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350" b="1" spc="-4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observing</a:t>
            </a:r>
            <a:r>
              <a:rPr sz="135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i="1" dirty="0">
                <a:latin typeface="Bookman Old Style"/>
                <a:cs typeface="Bookman Old Style"/>
              </a:rPr>
              <a:t>m</a:t>
            </a:r>
            <a:r>
              <a:rPr sz="1350" b="1" i="1" spc="-8" dirty="0">
                <a:latin typeface="Bookman Old Style"/>
                <a:cs typeface="Bookman Old Style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resistant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bacteria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“a.k.a</a:t>
            </a:r>
            <a:r>
              <a:rPr sz="1350" b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68" dirty="0">
                <a:solidFill>
                  <a:srgbClr val="002F56"/>
                </a:solidFill>
                <a:latin typeface="Gill Sans MT"/>
                <a:cs typeface="Gill Sans MT"/>
              </a:rPr>
              <a:t>mutants”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in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an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i="1" dirty="0">
                <a:latin typeface="Bookman Old Style"/>
                <a:cs typeface="Bookman Old Style"/>
              </a:rPr>
              <a:t>N</a:t>
            </a:r>
            <a:r>
              <a:rPr sz="1350" b="1" i="1" spc="-90" dirty="0">
                <a:latin typeface="Bookman Old Style"/>
                <a:cs typeface="Bookman Old Style"/>
              </a:rPr>
              <a:t> 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bacteria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population? </a:t>
            </a:r>
            <a:r>
              <a:rPr sz="1350" b="1" spc="-83" dirty="0">
                <a:solidFill>
                  <a:srgbClr val="002F56"/>
                </a:solidFill>
                <a:latin typeface="Gill Sans MT"/>
                <a:cs typeface="Gill Sans MT"/>
              </a:rPr>
              <a:t>or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in</a:t>
            </a:r>
            <a:r>
              <a:rPr sz="1350" b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64" dirty="0">
                <a:solidFill>
                  <a:srgbClr val="002F56"/>
                </a:solidFill>
                <a:latin typeface="Gill Sans MT"/>
                <a:cs typeface="Gill Sans MT"/>
              </a:rPr>
              <a:t>other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words, </a:t>
            </a:r>
            <a:r>
              <a:rPr sz="1350" b="1" spc="-60" dirty="0">
                <a:solidFill>
                  <a:srgbClr val="002F56"/>
                </a:solidFill>
                <a:latin typeface="Gill Sans MT"/>
                <a:cs typeface="Gill Sans MT"/>
              </a:rPr>
              <a:t>how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49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9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350" b="1" spc="-1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distribution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mutants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across</a:t>
            </a:r>
            <a:r>
              <a:rPr sz="1350" b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replicas?</a:t>
            </a:r>
            <a:endParaRPr sz="1350" dirty="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00400" y="1931781"/>
            <a:ext cx="5253513" cy="1983105"/>
            <a:chOff x="3866578" y="3169920"/>
            <a:chExt cx="7004684" cy="26441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19" y="5083495"/>
              <a:ext cx="4145132" cy="7300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6224" y="3169920"/>
              <a:ext cx="6954950" cy="12180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80865" y="4409694"/>
              <a:ext cx="1301750" cy="890269"/>
            </a:xfrm>
            <a:custGeom>
              <a:avLst/>
              <a:gdLst/>
              <a:ahLst/>
              <a:cxnLst/>
              <a:rect l="l" t="t" r="r" b="b"/>
              <a:pathLst>
                <a:path w="1301750" h="890270">
                  <a:moveTo>
                    <a:pt x="976122" y="0"/>
                  </a:moveTo>
                  <a:lnTo>
                    <a:pt x="325374" y="0"/>
                  </a:lnTo>
                  <a:lnTo>
                    <a:pt x="325374" y="445007"/>
                  </a:lnTo>
                  <a:lnTo>
                    <a:pt x="0" y="445007"/>
                  </a:lnTo>
                  <a:lnTo>
                    <a:pt x="650748" y="890015"/>
                  </a:lnTo>
                  <a:lnTo>
                    <a:pt x="1301496" y="445007"/>
                  </a:lnTo>
                  <a:lnTo>
                    <a:pt x="976122" y="445007"/>
                  </a:lnTo>
                  <a:lnTo>
                    <a:pt x="976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0865" y="4409694"/>
              <a:ext cx="1301750" cy="890269"/>
            </a:xfrm>
            <a:custGeom>
              <a:avLst/>
              <a:gdLst/>
              <a:ahLst/>
              <a:cxnLst/>
              <a:rect l="l" t="t" r="r" b="b"/>
              <a:pathLst>
                <a:path w="1301750" h="890270">
                  <a:moveTo>
                    <a:pt x="0" y="445007"/>
                  </a:moveTo>
                  <a:lnTo>
                    <a:pt x="325374" y="445007"/>
                  </a:lnTo>
                  <a:lnTo>
                    <a:pt x="325374" y="0"/>
                  </a:lnTo>
                  <a:lnTo>
                    <a:pt x="976122" y="0"/>
                  </a:lnTo>
                  <a:lnTo>
                    <a:pt x="976122" y="445007"/>
                  </a:lnTo>
                  <a:lnTo>
                    <a:pt x="1301496" y="445007"/>
                  </a:lnTo>
                  <a:lnTo>
                    <a:pt x="650748" y="890015"/>
                  </a:lnTo>
                  <a:lnTo>
                    <a:pt x="0" y="445007"/>
                  </a:lnTo>
                  <a:close/>
                </a:path>
              </a:pathLst>
            </a:custGeom>
            <a:ln w="28574">
              <a:solidFill>
                <a:srgbClr val="B3A26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6581" y="4269778"/>
            <a:ext cx="2147114" cy="19690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8200" y="4953000"/>
            <a:ext cx="1098378" cy="48107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9469" y="2215726"/>
            <a:ext cx="4193381" cy="1734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>
              <a:spcBef>
                <a:spcPts val="75"/>
              </a:spcBef>
            </a:pPr>
            <a:r>
              <a:rPr b="1" dirty="0">
                <a:solidFill>
                  <a:srgbClr val="B3A269"/>
                </a:solidFill>
                <a:latin typeface="Palatino Linotype"/>
                <a:cs typeface="Palatino Linotype"/>
              </a:rPr>
              <a:t>Binomial</a:t>
            </a:r>
            <a:r>
              <a:rPr b="1" spc="139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b="1" spc="-8" dirty="0">
                <a:solidFill>
                  <a:srgbClr val="B3A269"/>
                </a:solidFill>
                <a:latin typeface="Palatino Linotype"/>
                <a:cs typeface="Palatino Linotype"/>
              </a:rPr>
              <a:t>distribution:</a:t>
            </a:r>
            <a:endParaRPr dirty="0">
              <a:latin typeface="Palatino Linotype"/>
              <a:cs typeface="Palatino Linotype"/>
            </a:endParaRPr>
          </a:p>
          <a:p>
            <a:pPr marL="2363153">
              <a:spcBef>
                <a:spcPts val="1901"/>
              </a:spcBef>
            </a:pP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(Poisson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56" dirty="0">
                <a:solidFill>
                  <a:srgbClr val="002F56"/>
                </a:solidFill>
                <a:latin typeface="Gill Sans MT"/>
                <a:cs typeface="Gill Sans MT"/>
              </a:rPr>
              <a:t>limit</a:t>
            </a:r>
            <a:r>
              <a:rPr sz="1350" b="1" spc="-1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9" dirty="0">
                <a:solidFill>
                  <a:srgbClr val="002F56"/>
                </a:solidFill>
                <a:latin typeface="Gill Sans MT"/>
                <a:cs typeface="Gill Sans MT"/>
              </a:rPr>
              <a:t>theorem)</a:t>
            </a:r>
            <a:endParaRPr sz="135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575" dirty="0">
              <a:latin typeface="Gill Sans MT"/>
              <a:cs typeface="Gill Sans MT"/>
            </a:endParaRPr>
          </a:p>
          <a:p>
            <a:pPr marL="9525">
              <a:spcBef>
                <a:spcPts val="1193"/>
              </a:spcBef>
            </a:pPr>
            <a:r>
              <a:rPr b="1" spc="56" dirty="0">
                <a:solidFill>
                  <a:srgbClr val="B3A269"/>
                </a:solidFill>
                <a:latin typeface="Palatino Linotype"/>
                <a:cs typeface="Palatino Linotype"/>
              </a:rPr>
              <a:t>Poisson</a:t>
            </a:r>
            <a:r>
              <a:rPr b="1" spc="-90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b="1" spc="-8" dirty="0">
                <a:solidFill>
                  <a:srgbClr val="B3A269"/>
                </a:solidFill>
                <a:latin typeface="Palatino Linotype"/>
                <a:cs typeface="Palatino Linotype"/>
              </a:rPr>
              <a:t>distribution:</a:t>
            </a:r>
            <a:endParaRPr dirty="0">
              <a:latin typeface="Palatino Linotype"/>
              <a:cs typeface="Palatino Linotype"/>
            </a:endParaRPr>
          </a:p>
          <a:p>
            <a:pPr marL="17145">
              <a:spcBef>
                <a:spcPts val="938"/>
              </a:spcBef>
            </a:pPr>
            <a:r>
              <a:rPr sz="1350" spc="90" dirty="0">
                <a:solidFill>
                  <a:srgbClr val="002F56"/>
                </a:solidFill>
                <a:latin typeface="Gill Sans MT"/>
                <a:cs typeface="Gill Sans MT"/>
              </a:rPr>
              <a:t>Poisson</a:t>
            </a:r>
            <a:r>
              <a:rPr sz="1350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spc="38" dirty="0">
                <a:solidFill>
                  <a:srgbClr val="002F56"/>
                </a:solidFill>
                <a:latin typeface="Gill Sans MT"/>
                <a:cs typeface="Gill Sans MT"/>
              </a:rPr>
              <a:t>distribution</a:t>
            </a:r>
            <a:r>
              <a:rPr sz="1350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spc="-8" dirty="0">
                <a:solidFill>
                  <a:srgbClr val="002F56"/>
                </a:solidFill>
                <a:latin typeface="Gill Sans MT"/>
                <a:cs typeface="Gill Sans MT"/>
              </a:rPr>
              <a:t>properties:</a:t>
            </a:r>
            <a:endParaRPr sz="1350" dirty="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0" y="857250"/>
            <a:ext cx="0" cy="254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pc="-19" dirty="0"/>
              <a:pPr marL="28575">
                <a:lnSpc>
                  <a:spcPts val="930"/>
                </a:lnSpc>
              </a:pPr>
              <a:t>13</a:t>
            </a:fld>
            <a:endParaRPr spc="-19" dirty="0"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52ADF5B8-0E57-46D1-87D4-D2DD6093C285}"/>
              </a:ext>
            </a:extLst>
          </p:cNvPr>
          <p:cNvSpPr txBox="1"/>
          <p:nvPr/>
        </p:nvSpPr>
        <p:spPr>
          <a:xfrm>
            <a:off x="352426" y="4596061"/>
            <a:ext cx="414337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If</a:t>
            </a:r>
            <a:r>
              <a:rPr sz="2000" b="1" spc="-7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I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65" dirty="0">
                <a:solidFill>
                  <a:srgbClr val="002F56"/>
                </a:solidFill>
                <a:latin typeface="Gill Sans MT"/>
                <a:cs typeface="Gill Sans MT"/>
              </a:rPr>
              <a:t>repeat</a:t>
            </a:r>
            <a:r>
              <a:rPr sz="2000" b="1" spc="-9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7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20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85" dirty="0">
                <a:solidFill>
                  <a:srgbClr val="002F56"/>
                </a:solidFill>
                <a:latin typeface="Gill Sans MT"/>
                <a:cs typeface="Gill Sans MT"/>
              </a:rPr>
              <a:t>experiment</a:t>
            </a:r>
            <a:r>
              <a:rPr sz="2000" b="1" spc="-9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70" dirty="0">
                <a:solidFill>
                  <a:srgbClr val="002F56"/>
                </a:solidFill>
                <a:latin typeface="Gill Sans MT"/>
                <a:cs typeface="Gill Sans MT"/>
              </a:rPr>
              <a:t>with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35" dirty="0">
                <a:solidFill>
                  <a:srgbClr val="002F56"/>
                </a:solidFill>
                <a:latin typeface="Gill Sans MT"/>
                <a:cs typeface="Gill Sans MT"/>
              </a:rPr>
              <a:t>many </a:t>
            </a:r>
            <a:r>
              <a:rPr sz="2000" b="1" spc="-20" dirty="0">
                <a:solidFill>
                  <a:srgbClr val="002F56"/>
                </a:solidFill>
                <a:latin typeface="Gill Sans MT"/>
                <a:cs typeface="Gill Sans MT"/>
              </a:rPr>
              <a:t>replicas,</a:t>
            </a:r>
            <a:r>
              <a:rPr sz="20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2000" b="1" spc="-3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20" dirty="0">
                <a:solidFill>
                  <a:srgbClr val="002F56"/>
                </a:solidFill>
                <a:latin typeface="Gill Sans MT"/>
                <a:cs typeface="Gill Sans MT"/>
              </a:rPr>
              <a:t>average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95" dirty="0">
                <a:solidFill>
                  <a:srgbClr val="002F56"/>
                </a:solidFill>
                <a:latin typeface="Gill Sans MT"/>
                <a:cs typeface="Gill Sans MT"/>
              </a:rPr>
              <a:t>number</a:t>
            </a:r>
            <a:r>
              <a:rPr sz="20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25" dirty="0">
                <a:solidFill>
                  <a:srgbClr val="002F56"/>
                </a:solidFill>
                <a:latin typeface="Gill Sans MT"/>
                <a:cs typeface="Gill Sans MT"/>
              </a:rPr>
              <a:t>of </a:t>
            </a:r>
            <a:r>
              <a:rPr sz="2000" b="1" spc="-65" dirty="0">
                <a:solidFill>
                  <a:srgbClr val="002F56"/>
                </a:solidFill>
                <a:latin typeface="Gill Sans MT"/>
                <a:cs typeface="Gill Sans MT"/>
              </a:rPr>
              <a:t>mutants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65" dirty="0">
                <a:solidFill>
                  <a:srgbClr val="002F56"/>
                </a:solidFill>
                <a:latin typeface="Gill Sans MT"/>
                <a:cs typeface="Gill Sans MT"/>
              </a:rPr>
              <a:t>predicted</a:t>
            </a:r>
            <a:r>
              <a:rPr sz="20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by</a:t>
            </a:r>
            <a:r>
              <a:rPr sz="20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10" dirty="0">
                <a:solidFill>
                  <a:srgbClr val="002F56"/>
                </a:solidFill>
                <a:latin typeface="Gill Sans MT"/>
                <a:cs typeface="Gill Sans MT"/>
              </a:rPr>
              <a:t>acquired</a:t>
            </a:r>
            <a:endParaRPr sz="2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299" y="2187130"/>
            <a:ext cx="431958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Mathematical</a:t>
            </a:r>
            <a:r>
              <a:rPr sz="1350" b="1" spc="-1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15" dirty="0">
                <a:solidFill>
                  <a:srgbClr val="002F56"/>
                </a:solidFill>
                <a:latin typeface="Gill Sans MT"/>
                <a:cs typeface="Gill Sans MT"/>
              </a:rPr>
              <a:t>expression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on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56" dirty="0">
                <a:solidFill>
                  <a:srgbClr val="002F56"/>
                </a:solidFill>
                <a:latin typeface="Gill Sans MT"/>
                <a:cs typeface="Gill Sans MT"/>
              </a:rPr>
              <a:t>how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9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population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grows?</a:t>
            </a:r>
            <a:endParaRPr sz="135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713" y="2754059"/>
            <a:ext cx="470059" cy="161980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3340">
              <a:spcBef>
                <a:spcPts val="75"/>
              </a:spcBef>
            </a:pPr>
            <a:r>
              <a:rPr i="1" spc="-19" dirty="0">
                <a:latin typeface="Bookman Old Style"/>
                <a:cs typeface="Bookman Old Style"/>
              </a:rPr>
              <a:t>g=0</a:t>
            </a:r>
            <a:endParaRPr dirty="0">
              <a:latin typeface="Bookman Old Style"/>
              <a:cs typeface="Bookman Old Style"/>
            </a:endParaRPr>
          </a:p>
          <a:p>
            <a:pPr marL="9525" marR="9049" indent="37624" algn="just">
              <a:lnSpc>
                <a:spcPct val="158700"/>
              </a:lnSpc>
              <a:spcBef>
                <a:spcPts val="450"/>
              </a:spcBef>
            </a:pPr>
            <a:r>
              <a:rPr i="1" spc="-19" dirty="0">
                <a:latin typeface="Bookman Old Style"/>
                <a:cs typeface="Bookman Old Style"/>
              </a:rPr>
              <a:t>g=1 g=2 g=3</a:t>
            </a:r>
            <a:endParaRPr dirty="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5131" y="2780061"/>
            <a:ext cx="594360" cy="16433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i="1" spc="-15" dirty="0">
                <a:latin typeface="Bookman Old Style"/>
                <a:cs typeface="Bookman Old Style"/>
              </a:rPr>
              <a:t>N</a:t>
            </a:r>
            <a:r>
              <a:rPr i="1" spc="-23" baseline="-20833" dirty="0">
                <a:latin typeface="Bookman Old Style"/>
                <a:cs typeface="Bookman Old Style"/>
              </a:rPr>
              <a:t>0</a:t>
            </a:r>
            <a:r>
              <a:rPr i="1" spc="-15" dirty="0">
                <a:latin typeface="Bookman Old Style"/>
                <a:cs typeface="Bookman Old Style"/>
              </a:rPr>
              <a:t>=1</a:t>
            </a:r>
            <a:endParaRPr dirty="0">
              <a:latin typeface="Bookman Old Style"/>
              <a:cs typeface="Bookman Old Style"/>
            </a:endParaRPr>
          </a:p>
          <a:p>
            <a:pPr marL="120015">
              <a:spcBef>
                <a:spcPts val="1515"/>
              </a:spcBef>
            </a:pPr>
            <a:r>
              <a:rPr i="1" spc="-19" dirty="0">
                <a:latin typeface="Bookman Old Style"/>
                <a:cs typeface="Bookman Old Style"/>
              </a:rPr>
              <a:t>2N</a:t>
            </a:r>
            <a:r>
              <a:rPr i="1" spc="-28" baseline="-20833" dirty="0">
                <a:latin typeface="Bookman Old Style"/>
                <a:cs typeface="Bookman Old Style"/>
              </a:rPr>
              <a:t>0</a:t>
            </a:r>
            <a:endParaRPr baseline="-20833" dirty="0">
              <a:latin typeface="Bookman Old Style"/>
              <a:cs typeface="Bookman Old Style"/>
            </a:endParaRPr>
          </a:p>
          <a:p>
            <a:pPr marL="158115">
              <a:spcBef>
                <a:spcPts val="1283"/>
              </a:spcBef>
            </a:pPr>
            <a:r>
              <a:rPr i="1" spc="-19" dirty="0">
                <a:latin typeface="Bookman Old Style"/>
                <a:cs typeface="Bookman Old Style"/>
              </a:rPr>
              <a:t>4N</a:t>
            </a:r>
            <a:r>
              <a:rPr i="1" spc="-28" baseline="-20833" dirty="0">
                <a:latin typeface="Bookman Old Style"/>
                <a:cs typeface="Bookman Old Style"/>
              </a:rPr>
              <a:t>0</a:t>
            </a:r>
            <a:endParaRPr baseline="-20833" dirty="0">
              <a:latin typeface="Bookman Old Style"/>
              <a:cs typeface="Bookman Old Style"/>
            </a:endParaRPr>
          </a:p>
          <a:p>
            <a:pPr marL="159544">
              <a:spcBef>
                <a:spcPts val="1290"/>
              </a:spcBef>
            </a:pPr>
            <a:r>
              <a:rPr i="1" spc="-19" dirty="0">
                <a:latin typeface="Bookman Old Style"/>
                <a:cs typeface="Bookman Old Style"/>
              </a:rPr>
              <a:t>8N</a:t>
            </a:r>
            <a:r>
              <a:rPr i="1" spc="-28" baseline="-20833" dirty="0">
                <a:latin typeface="Bookman Old Style"/>
                <a:cs typeface="Bookman Old Style"/>
              </a:rPr>
              <a:t>0</a:t>
            </a:r>
            <a:endParaRPr baseline="-20833" dirty="0">
              <a:latin typeface="Bookman Old Style"/>
              <a:cs typeface="Bookman Old Styl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235" y="2539745"/>
            <a:ext cx="2282285" cy="19511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07516" y="2796539"/>
            <a:ext cx="2326481" cy="8606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2100" dirty="0">
                <a:latin typeface="Cambria Math"/>
                <a:cs typeface="Cambria Math"/>
              </a:rPr>
              <a:t>𝑁</a:t>
            </a:r>
            <a:r>
              <a:rPr sz="2306" baseline="-16260" dirty="0">
                <a:latin typeface="Cambria Math"/>
                <a:cs typeface="Cambria Math"/>
              </a:rPr>
              <a:t>𝑔</a:t>
            </a:r>
            <a:r>
              <a:rPr sz="2306" spc="349" baseline="-1626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</a:t>
            </a:r>
            <a:r>
              <a:rPr sz="2100" spc="15" dirty="0">
                <a:latin typeface="Cambria Math"/>
                <a:cs typeface="Cambria Math"/>
              </a:rPr>
              <a:t> </a:t>
            </a:r>
            <a:r>
              <a:rPr sz="2100" spc="-15" dirty="0">
                <a:latin typeface="Cambria Math"/>
                <a:cs typeface="Cambria Math"/>
              </a:rPr>
              <a:t>𝑁</a:t>
            </a:r>
            <a:r>
              <a:rPr sz="2306" spc="-23" baseline="-16260" dirty="0">
                <a:latin typeface="Cambria Math"/>
                <a:cs typeface="Cambria Math"/>
              </a:rPr>
              <a:t>0</a:t>
            </a:r>
            <a:r>
              <a:rPr sz="2100" spc="-15" dirty="0">
                <a:latin typeface="Cambria Math"/>
                <a:cs typeface="Cambria Math"/>
              </a:rPr>
              <a:t>2</a:t>
            </a:r>
            <a:r>
              <a:rPr sz="2306" spc="-23" baseline="27100" dirty="0">
                <a:latin typeface="Cambria Math"/>
                <a:cs typeface="Cambria Math"/>
              </a:rPr>
              <a:t>𝑔</a:t>
            </a:r>
            <a:endParaRPr sz="2306" baseline="27100" dirty="0">
              <a:latin typeface="Cambria Math"/>
              <a:cs typeface="Cambria Math"/>
            </a:endParaRPr>
          </a:p>
          <a:p>
            <a:pPr marL="1089184">
              <a:spcBef>
                <a:spcPts val="1613"/>
              </a:spcBef>
            </a:pPr>
            <a:r>
              <a:rPr sz="2100" dirty="0">
                <a:latin typeface="Cambria Math"/>
                <a:cs typeface="Cambria Math"/>
              </a:rPr>
              <a:t>𝑡</a:t>
            </a:r>
            <a:r>
              <a:rPr sz="2100" spc="15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</a:t>
            </a:r>
            <a:r>
              <a:rPr sz="2100" spc="116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𝑔</a:t>
            </a:r>
            <a:r>
              <a:rPr sz="2100" spc="-90" dirty="0">
                <a:latin typeface="Cambria Math"/>
                <a:cs typeface="Cambria Math"/>
              </a:rPr>
              <a:t> </a:t>
            </a:r>
            <a:r>
              <a:rPr sz="2100" spc="-15" dirty="0">
                <a:latin typeface="Cambria Math"/>
                <a:cs typeface="Cambria Math"/>
              </a:rPr>
              <a:t>log</a:t>
            </a:r>
            <a:r>
              <a:rPr sz="2100" spc="-105" dirty="0">
                <a:latin typeface="Cambria Math"/>
                <a:cs typeface="Cambria Math"/>
              </a:rPr>
              <a:t> </a:t>
            </a:r>
            <a:r>
              <a:rPr sz="2100" spc="-45" dirty="0">
                <a:latin typeface="Cambria Math"/>
                <a:cs typeface="Cambria Math"/>
              </a:rPr>
              <a:t>2</a:t>
            </a:r>
            <a:endParaRPr sz="21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3337" y="3917785"/>
            <a:ext cx="119348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2100" dirty="0">
                <a:latin typeface="Cambria Math"/>
                <a:cs typeface="Cambria Math"/>
              </a:rPr>
              <a:t>𝑁</a:t>
            </a:r>
            <a:r>
              <a:rPr sz="2306" baseline="-16260" dirty="0">
                <a:latin typeface="Cambria Math"/>
                <a:cs typeface="Cambria Math"/>
              </a:rPr>
              <a:t>𝑡</a:t>
            </a:r>
            <a:r>
              <a:rPr sz="2306" spc="444" baseline="-1626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</a:t>
            </a:r>
            <a:r>
              <a:rPr sz="2100" spc="56" dirty="0">
                <a:latin typeface="Cambria Math"/>
                <a:cs typeface="Cambria Math"/>
              </a:rPr>
              <a:t> </a:t>
            </a:r>
            <a:r>
              <a:rPr sz="2100" spc="-15" dirty="0">
                <a:latin typeface="Cambria Math"/>
                <a:cs typeface="Cambria Math"/>
              </a:rPr>
              <a:t>𝑁</a:t>
            </a:r>
            <a:r>
              <a:rPr sz="2306" spc="-23" baseline="-16260" dirty="0">
                <a:latin typeface="Cambria Math"/>
                <a:cs typeface="Cambria Math"/>
              </a:rPr>
              <a:t>0</a:t>
            </a:r>
            <a:r>
              <a:rPr sz="2100" spc="-15" dirty="0">
                <a:solidFill>
                  <a:srgbClr val="836967"/>
                </a:solidFill>
                <a:latin typeface="Cambria Math"/>
                <a:cs typeface="Cambria Math"/>
              </a:rPr>
              <a:t>e</a:t>
            </a:r>
            <a:r>
              <a:rPr sz="2306" spc="-23" baseline="27100" dirty="0">
                <a:latin typeface="Cambria Math"/>
                <a:cs typeface="Cambria Math"/>
              </a:rPr>
              <a:t>𝑡</a:t>
            </a:r>
            <a:endParaRPr sz="2306" baseline="2710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3473" y="3423856"/>
            <a:ext cx="468630" cy="321469"/>
          </a:xfrm>
          <a:custGeom>
            <a:avLst/>
            <a:gdLst/>
            <a:ahLst/>
            <a:cxnLst/>
            <a:rect l="l" t="t" r="r" b="b"/>
            <a:pathLst>
              <a:path w="624840" h="428625">
                <a:moveTo>
                  <a:pt x="624840" y="214122"/>
                </a:moveTo>
                <a:lnTo>
                  <a:pt x="468629" y="214122"/>
                </a:lnTo>
                <a:lnTo>
                  <a:pt x="468629" y="0"/>
                </a:lnTo>
                <a:lnTo>
                  <a:pt x="156210" y="0"/>
                </a:lnTo>
                <a:lnTo>
                  <a:pt x="156210" y="214122"/>
                </a:lnTo>
                <a:lnTo>
                  <a:pt x="0" y="214122"/>
                </a:lnTo>
                <a:lnTo>
                  <a:pt x="312420" y="428244"/>
                </a:lnTo>
                <a:lnTo>
                  <a:pt x="624840" y="214122"/>
                </a:lnTo>
                <a:close/>
              </a:path>
            </a:pathLst>
          </a:custGeom>
          <a:ln w="28575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6D507C0-6A79-416A-BA66-F8A58C40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471"/>
            <a:ext cx="8915400" cy="1143000"/>
          </a:xfrm>
        </p:spPr>
        <p:txBody>
          <a:bodyPr/>
          <a:lstStyle/>
          <a:p>
            <a:pPr marL="351949">
              <a:lnSpc>
                <a:spcPts val="3761"/>
              </a:lnSpc>
              <a:spcBef>
                <a:spcPts val="79"/>
              </a:spcBef>
            </a:pPr>
            <a:r>
              <a:rPr lang="en-US" dirty="0"/>
              <a:t>Independent</a:t>
            </a:r>
            <a:r>
              <a:rPr lang="en-US" spc="94" dirty="0"/>
              <a:t> </a:t>
            </a:r>
            <a:r>
              <a:rPr lang="en-US" spc="79" dirty="0"/>
              <a:t>selection</a:t>
            </a:r>
            <a:r>
              <a:rPr lang="en-US" spc="49" dirty="0"/>
              <a:t> </a:t>
            </a:r>
            <a:r>
              <a:rPr lang="en-US" spc="68" dirty="0"/>
              <a:t>hypothesis</a:t>
            </a:r>
            <a:br>
              <a:rPr lang="en-US" spc="68" dirty="0"/>
            </a:br>
            <a:r>
              <a:rPr lang="en-US" u="heavy" dirty="0">
                <a:uFill>
                  <a:solidFill>
                    <a:srgbClr val="B3A269"/>
                  </a:solidFill>
                </a:uFill>
              </a:rPr>
              <a:t>	</a:t>
            </a:r>
            <a:r>
              <a:rPr lang="en-US" u="heavy" spc="49" dirty="0">
                <a:uFill>
                  <a:solidFill>
                    <a:srgbClr val="B3A269"/>
                  </a:solidFill>
                </a:uFill>
              </a:rPr>
              <a:t>(Spontaneous</a:t>
            </a:r>
            <a:r>
              <a:rPr lang="en-US" u="heavy" spc="101" dirty="0">
                <a:uFill>
                  <a:solidFill>
                    <a:srgbClr val="B3A269"/>
                  </a:solidFill>
                </a:uFill>
              </a:rPr>
              <a:t> </a:t>
            </a:r>
            <a:r>
              <a:rPr lang="en-US" u="heavy" spc="49" dirty="0">
                <a:uFill>
                  <a:solidFill>
                    <a:srgbClr val="B3A269"/>
                  </a:solidFill>
                </a:uFill>
              </a:rPr>
              <a:t>mutation)</a:t>
            </a:r>
            <a:endParaRPr lang="en-US" dirty="0"/>
          </a:p>
        </p:txBody>
      </p:sp>
      <p:pic>
        <p:nvPicPr>
          <p:cNvPr id="20" name="object 3">
            <a:extLst>
              <a:ext uri="{FF2B5EF4-FFF2-40B4-BE49-F238E27FC236}">
                <a16:creationId xmlns:a16="http://schemas.microsoft.com/office/drawing/2014/main" id="{A3A07768-B1D2-488B-81EB-970A7B7336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1137" y="4513976"/>
            <a:ext cx="1614618" cy="12284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3AF9-3C8A-48A6-8E4B-0EE29BAA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mutants generated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9073760A-FCC9-4522-A3E9-264C1F3F5D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4250" y="2104553"/>
            <a:ext cx="2096510" cy="889576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11E663EC-8FAD-4AAD-BB12-1E856162327B}"/>
              </a:ext>
            </a:extLst>
          </p:cNvPr>
          <p:cNvSpPr txBox="1"/>
          <p:nvPr/>
        </p:nvSpPr>
        <p:spPr>
          <a:xfrm>
            <a:off x="1143000" y="2126651"/>
            <a:ext cx="242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i="1" dirty="0">
                <a:latin typeface="Bookman Old Style"/>
                <a:cs typeface="Bookman Old Style"/>
              </a:rPr>
              <a:t>Mutation</a:t>
            </a:r>
            <a:r>
              <a:rPr sz="1800" b="0" i="1" spc="10" dirty="0">
                <a:latin typeface="Bookman Old Style"/>
                <a:cs typeface="Bookman Old Style"/>
              </a:rPr>
              <a:t> </a:t>
            </a:r>
            <a:r>
              <a:rPr sz="1800" b="0" i="1" dirty="0">
                <a:latin typeface="Bookman Old Style"/>
                <a:cs typeface="Bookman Old Style"/>
              </a:rPr>
              <a:t>per</a:t>
            </a:r>
            <a:r>
              <a:rPr sz="1800" b="0" i="1" spc="-35" dirty="0">
                <a:latin typeface="Bookman Old Style"/>
                <a:cs typeface="Bookman Old Style"/>
              </a:rPr>
              <a:t> </a:t>
            </a:r>
            <a:r>
              <a:rPr sz="1800" b="0" i="1" dirty="0">
                <a:latin typeface="Bookman Old Style"/>
                <a:cs typeface="Bookman Old Style"/>
              </a:rPr>
              <a:t>unit</a:t>
            </a:r>
            <a:r>
              <a:rPr sz="1800" b="0" i="1" spc="-25" dirty="0">
                <a:latin typeface="Bookman Old Style"/>
                <a:cs typeface="Bookman Old Style"/>
              </a:rPr>
              <a:t> </a:t>
            </a:r>
            <a:r>
              <a:rPr sz="1800" b="0" i="1" spc="-20" dirty="0">
                <a:latin typeface="Bookman Old Style"/>
                <a:cs typeface="Bookman Old Style"/>
              </a:rPr>
              <a:t>time</a:t>
            </a:r>
            <a:endParaRPr sz="1800" dirty="0">
              <a:latin typeface="Bookman Old Style"/>
              <a:cs typeface="Bookman Old Style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F2A64AB-3935-42D6-9DAA-DD833E227FF6}"/>
              </a:ext>
            </a:extLst>
          </p:cNvPr>
          <p:cNvSpPr/>
          <p:nvPr/>
        </p:nvSpPr>
        <p:spPr>
          <a:xfrm>
            <a:off x="3725672" y="2230791"/>
            <a:ext cx="396875" cy="118110"/>
          </a:xfrm>
          <a:custGeom>
            <a:avLst/>
            <a:gdLst/>
            <a:ahLst/>
            <a:cxnLst/>
            <a:rect l="l" t="t" r="r" b="b"/>
            <a:pathLst>
              <a:path w="396875" h="118110">
                <a:moveTo>
                  <a:pt x="346655" y="58927"/>
                </a:moveTo>
                <a:lnTo>
                  <a:pt x="289179" y="92456"/>
                </a:lnTo>
                <a:lnTo>
                  <a:pt x="283083" y="95884"/>
                </a:lnTo>
                <a:lnTo>
                  <a:pt x="281051" y="103758"/>
                </a:lnTo>
                <a:lnTo>
                  <a:pt x="284607" y="109727"/>
                </a:lnTo>
                <a:lnTo>
                  <a:pt x="288036" y="115824"/>
                </a:lnTo>
                <a:lnTo>
                  <a:pt x="295910" y="117856"/>
                </a:lnTo>
                <a:lnTo>
                  <a:pt x="301879" y="114300"/>
                </a:lnTo>
                <a:lnTo>
                  <a:pt x="375086" y="71627"/>
                </a:lnTo>
                <a:lnTo>
                  <a:pt x="371729" y="71627"/>
                </a:lnTo>
                <a:lnTo>
                  <a:pt x="371729" y="69850"/>
                </a:lnTo>
                <a:lnTo>
                  <a:pt x="365379" y="69850"/>
                </a:lnTo>
                <a:lnTo>
                  <a:pt x="346655" y="58927"/>
                </a:lnTo>
                <a:close/>
              </a:path>
              <a:path w="396875" h="118110">
                <a:moveTo>
                  <a:pt x="324884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324884" y="71627"/>
                </a:lnTo>
                <a:lnTo>
                  <a:pt x="346655" y="58927"/>
                </a:lnTo>
                <a:lnTo>
                  <a:pt x="324884" y="46227"/>
                </a:lnTo>
                <a:close/>
              </a:path>
              <a:path w="396875" h="118110">
                <a:moveTo>
                  <a:pt x="375086" y="46227"/>
                </a:moveTo>
                <a:lnTo>
                  <a:pt x="371729" y="46227"/>
                </a:lnTo>
                <a:lnTo>
                  <a:pt x="371729" y="71627"/>
                </a:lnTo>
                <a:lnTo>
                  <a:pt x="375086" y="71627"/>
                </a:lnTo>
                <a:lnTo>
                  <a:pt x="396875" y="58927"/>
                </a:lnTo>
                <a:lnTo>
                  <a:pt x="375086" y="46227"/>
                </a:lnTo>
                <a:close/>
              </a:path>
              <a:path w="396875" h="118110">
                <a:moveTo>
                  <a:pt x="365379" y="48005"/>
                </a:moveTo>
                <a:lnTo>
                  <a:pt x="346655" y="58927"/>
                </a:lnTo>
                <a:lnTo>
                  <a:pt x="365379" y="69850"/>
                </a:lnTo>
                <a:lnTo>
                  <a:pt x="365379" y="48005"/>
                </a:lnTo>
                <a:close/>
              </a:path>
              <a:path w="396875" h="118110">
                <a:moveTo>
                  <a:pt x="371729" y="48005"/>
                </a:moveTo>
                <a:lnTo>
                  <a:pt x="365379" y="48005"/>
                </a:lnTo>
                <a:lnTo>
                  <a:pt x="365379" y="69850"/>
                </a:lnTo>
                <a:lnTo>
                  <a:pt x="371729" y="69850"/>
                </a:lnTo>
                <a:lnTo>
                  <a:pt x="371729" y="48005"/>
                </a:lnTo>
                <a:close/>
              </a:path>
              <a:path w="396875" h="118110">
                <a:moveTo>
                  <a:pt x="295910" y="0"/>
                </a:moveTo>
                <a:lnTo>
                  <a:pt x="288036" y="2031"/>
                </a:lnTo>
                <a:lnTo>
                  <a:pt x="284607" y="8127"/>
                </a:lnTo>
                <a:lnTo>
                  <a:pt x="281051" y="14097"/>
                </a:lnTo>
                <a:lnTo>
                  <a:pt x="283083" y="21971"/>
                </a:lnTo>
                <a:lnTo>
                  <a:pt x="289179" y="25400"/>
                </a:lnTo>
                <a:lnTo>
                  <a:pt x="346655" y="58927"/>
                </a:lnTo>
                <a:lnTo>
                  <a:pt x="365379" y="48005"/>
                </a:lnTo>
                <a:lnTo>
                  <a:pt x="371729" y="48005"/>
                </a:lnTo>
                <a:lnTo>
                  <a:pt x="371729" y="46227"/>
                </a:lnTo>
                <a:lnTo>
                  <a:pt x="375086" y="46227"/>
                </a:lnTo>
                <a:lnTo>
                  <a:pt x="301879" y="3555"/>
                </a:lnTo>
                <a:lnTo>
                  <a:pt x="295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1999FA0-09FE-4372-B806-939920FFA175}"/>
              </a:ext>
            </a:extLst>
          </p:cNvPr>
          <p:cNvSpPr txBox="1"/>
          <p:nvPr/>
        </p:nvSpPr>
        <p:spPr>
          <a:xfrm>
            <a:off x="1155574" y="2672751"/>
            <a:ext cx="236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i="1" dirty="0">
                <a:latin typeface="Bookman Old Style"/>
                <a:cs typeface="Bookman Old Style"/>
              </a:rPr>
              <a:t>Mutants</a:t>
            </a:r>
            <a:r>
              <a:rPr sz="1800" b="0" i="1" spc="15" dirty="0">
                <a:latin typeface="Bookman Old Style"/>
                <a:cs typeface="Bookman Old Style"/>
              </a:rPr>
              <a:t> </a:t>
            </a:r>
            <a:r>
              <a:rPr sz="1800" b="0" i="1" dirty="0">
                <a:latin typeface="Bookman Old Style"/>
                <a:cs typeface="Bookman Old Style"/>
              </a:rPr>
              <a:t>per</a:t>
            </a:r>
            <a:r>
              <a:rPr sz="1800" b="0" i="1" spc="-30" dirty="0">
                <a:latin typeface="Bookman Old Style"/>
                <a:cs typeface="Bookman Old Style"/>
              </a:rPr>
              <a:t> </a:t>
            </a:r>
            <a:r>
              <a:rPr sz="1800" b="0" i="1" dirty="0">
                <a:latin typeface="Bookman Old Style"/>
                <a:cs typeface="Bookman Old Style"/>
              </a:rPr>
              <a:t>unit</a:t>
            </a:r>
            <a:r>
              <a:rPr sz="1800" b="0" i="1" spc="-30" dirty="0">
                <a:latin typeface="Bookman Old Style"/>
                <a:cs typeface="Bookman Old Style"/>
              </a:rPr>
              <a:t> </a:t>
            </a:r>
            <a:r>
              <a:rPr sz="1800" b="0" i="1" spc="-20" dirty="0">
                <a:latin typeface="Bookman Old Style"/>
                <a:cs typeface="Bookman Old Style"/>
              </a:rPr>
              <a:t>time</a:t>
            </a:r>
            <a:endParaRPr sz="1800" dirty="0">
              <a:latin typeface="Bookman Old Style"/>
              <a:cs typeface="Bookman Old Style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584DFA0-AD6C-41B4-94B4-8D6DD0D6EE83}"/>
              </a:ext>
            </a:extLst>
          </p:cNvPr>
          <p:cNvSpPr/>
          <p:nvPr/>
        </p:nvSpPr>
        <p:spPr>
          <a:xfrm>
            <a:off x="3739389" y="2777908"/>
            <a:ext cx="396875" cy="118110"/>
          </a:xfrm>
          <a:custGeom>
            <a:avLst/>
            <a:gdLst/>
            <a:ahLst/>
            <a:cxnLst/>
            <a:rect l="l" t="t" r="r" b="b"/>
            <a:pathLst>
              <a:path w="396875" h="118110">
                <a:moveTo>
                  <a:pt x="346655" y="58928"/>
                </a:moveTo>
                <a:lnTo>
                  <a:pt x="289178" y="92456"/>
                </a:lnTo>
                <a:lnTo>
                  <a:pt x="283082" y="95885"/>
                </a:lnTo>
                <a:lnTo>
                  <a:pt x="281050" y="103759"/>
                </a:lnTo>
                <a:lnTo>
                  <a:pt x="284606" y="109728"/>
                </a:lnTo>
                <a:lnTo>
                  <a:pt x="288036" y="115824"/>
                </a:lnTo>
                <a:lnTo>
                  <a:pt x="295910" y="117856"/>
                </a:lnTo>
                <a:lnTo>
                  <a:pt x="301878" y="114300"/>
                </a:lnTo>
                <a:lnTo>
                  <a:pt x="375086" y="71628"/>
                </a:lnTo>
                <a:lnTo>
                  <a:pt x="371728" y="71628"/>
                </a:lnTo>
                <a:lnTo>
                  <a:pt x="371728" y="69850"/>
                </a:lnTo>
                <a:lnTo>
                  <a:pt x="365378" y="69850"/>
                </a:lnTo>
                <a:lnTo>
                  <a:pt x="346655" y="58928"/>
                </a:lnTo>
                <a:close/>
              </a:path>
              <a:path w="396875" h="118110">
                <a:moveTo>
                  <a:pt x="324884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324884" y="71628"/>
                </a:lnTo>
                <a:lnTo>
                  <a:pt x="346655" y="58928"/>
                </a:lnTo>
                <a:lnTo>
                  <a:pt x="324884" y="46228"/>
                </a:lnTo>
                <a:close/>
              </a:path>
              <a:path w="396875" h="118110">
                <a:moveTo>
                  <a:pt x="375086" y="46228"/>
                </a:moveTo>
                <a:lnTo>
                  <a:pt x="371728" y="46228"/>
                </a:lnTo>
                <a:lnTo>
                  <a:pt x="371728" y="71628"/>
                </a:lnTo>
                <a:lnTo>
                  <a:pt x="375086" y="71628"/>
                </a:lnTo>
                <a:lnTo>
                  <a:pt x="396875" y="58928"/>
                </a:lnTo>
                <a:lnTo>
                  <a:pt x="375086" y="46228"/>
                </a:lnTo>
                <a:close/>
              </a:path>
              <a:path w="396875" h="118110">
                <a:moveTo>
                  <a:pt x="365378" y="48006"/>
                </a:moveTo>
                <a:lnTo>
                  <a:pt x="346655" y="58928"/>
                </a:lnTo>
                <a:lnTo>
                  <a:pt x="365378" y="69850"/>
                </a:lnTo>
                <a:lnTo>
                  <a:pt x="365378" y="48006"/>
                </a:lnTo>
                <a:close/>
              </a:path>
              <a:path w="396875" h="118110">
                <a:moveTo>
                  <a:pt x="371728" y="48006"/>
                </a:moveTo>
                <a:lnTo>
                  <a:pt x="365378" y="48006"/>
                </a:lnTo>
                <a:lnTo>
                  <a:pt x="365378" y="69850"/>
                </a:lnTo>
                <a:lnTo>
                  <a:pt x="371728" y="69850"/>
                </a:lnTo>
                <a:lnTo>
                  <a:pt x="371728" y="48006"/>
                </a:lnTo>
                <a:close/>
              </a:path>
              <a:path w="396875" h="118110">
                <a:moveTo>
                  <a:pt x="295910" y="0"/>
                </a:moveTo>
                <a:lnTo>
                  <a:pt x="288036" y="2031"/>
                </a:lnTo>
                <a:lnTo>
                  <a:pt x="284606" y="8128"/>
                </a:lnTo>
                <a:lnTo>
                  <a:pt x="281050" y="14097"/>
                </a:lnTo>
                <a:lnTo>
                  <a:pt x="283082" y="21971"/>
                </a:lnTo>
                <a:lnTo>
                  <a:pt x="289178" y="25400"/>
                </a:lnTo>
                <a:lnTo>
                  <a:pt x="346655" y="58928"/>
                </a:lnTo>
                <a:lnTo>
                  <a:pt x="365378" y="48006"/>
                </a:lnTo>
                <a:lnTo>
                  <a:pt x="371728" y="48006"/>
                </a:lnTo>
                <a:lnTo>
                  <a:pt x="371728" y="46228"/>
                </a:lnTo>
                <a:lnTo>
                  <a:pt x="375086" y="46228"/>
                </a:lnTo>
                <a:lnTo>
                  <a:pt x="301878" y="3556"/>
                </a:lnTo>
                <a:lnTo>
                  <a:pt x="295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object 11">
            <a:extLst>
              <a:ext uri="{FF2B5EF4-FFF2-40B4-BE49-F238E27FC236}">
                <a16:creationId xmlns:a16="http://schemas.microsoft.com/office/drawing/2014/main" id="{91DD3261-6911-4B9D-A6AD-2FC4AE044C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0373" y="3263353"/>
            <a:ext cx="2987117" cy="426230"/>
          </a:xfrm>
          <a:prstGeom prst="rect">
            <a:avLst/>
          </a:prstGeom>
        </p:spPr>
      </p:pic>
      <p:sp>
        <p:nvSpPr>
          <p:cNvPr id="10" name="object 12">
            <a:extLst>
              <a:ext uri="{FF2B5EF4-FFF2-40B4-BE49-F238E27FC236}">
                <a16:creationId xmlns:a16="http://schemas.microsoft.com/office/drawing/2014/main" id="{9BA47269-D1F4-47D4-AC6E-196F9109B0A5}"/>
              </a:ext>
            </a:extLst>
          </p:cNvPr>
          <p:cNvSpPr txBox="1"/>
          <p:nvPr/>
        </p:nvSpPr>
        <p:spPr>
          <a:xfrm>
            <a:off x="1120775" y="3301021"/>
            <a:ext cx="2120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i="1" dirty="0">
                <a:latin typeface="Bookman Old Style"/>
                <a:cs typeface="Bookman Old Style"/>
              </a:rPr>
              <a:t>Number</a:t>
            </a:r>
            <a:r>
              <a:rPr sz="1800" b="0" i="1" spc="5" dirty="0">
                <a:latin typeface="Bookman Old Style"/>
                <a:cs typeface="Bookman Old Style"/>
              </a:rPr>
              <a:t> </a:t>
            </a:r>
            <a:r>
              <a:rPr sz="1800" b="0" i="1" dirty="0">
                <a:latin typeface="Bookman Old Style"/>
                <a:cs typeface="Bookman Old Style"/>
              </a:rPr>
              <a:t>of</a:t>
            </a:r>
            <a:r>
              <a:rPr sz="1800" b="0" i="1" spc="-15" dirty="0">
                <a:latin typeface="Bookman Old Style"/>
                <a:cs typeface="Bookman Old Style"/>
              </a:rPr>
              <a:t> </a:t>
            </a:r>
            <a:r>
              <a:rPr lang="en-US" sz="1800" b="0" i="1" spc="-15" dirty="0">
                <a:latin typeface="Bookman Old Style"/>
                <a:cs typeface="Bookman Old Style"/>
              </a:rPr>
              <a:t>new </a:t>
            </a:r>
            <a:r>
              <a:rPr sz="1800" b="0" i="1" spc="-10" dirty="0">
                <a:latin typeface="Bookman Old Style"/>
                <a:cs typeface="Bookman Old Style"/>
              </a:rPr>
              <a:t>mutants</a:t>
            </a:r>
            <a:endParaRPr sz="1800" dirty="0">
              <a:latin typeface="Bookman Old Style"/>
              <a:cs typeface="Bookman Old Style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6CA9259C-C09C-4A19-8460-0013BBBF2CC6}"/>
              </a:ext>
            </a:extLst>
          </p:cNvPr>
          <p:cNvSpPr/>
          <p:nvPr/>
        </p:nvSpPr>
        <p:spPr>
          <a:xfrm>
            <a:off x="3327908" y="3427132"/>
            <a:ext cx="396875" cy="118110"/>
          </a:xfrm>
          <a:custGeom>
            <a:avLst/>
            <a:gdLst/>
            <a:ahLst/>
            <a:cxnLst/>
            <a:rect l="l" t="t" r="r" b="b"/>
            <a:pathLst>
              <a:path w="396875" h="118110">
                <a:moveTo>
                  <a:pt x="346655" y="58928"/>
                </a:moveTo>
                <a:lnTo>
                  <a:pt x="289179" y="92456"/>
                </a:lnTo>
                <a:lnTo>
                  <a:pt x="283083" y="95885"/>
                </a:lnTo>
                <a:lnTo>
                  <a:pt x="281050" y="103759"/>
                </a:lnTo>
                <a:lnTo>
                  <a:pt x="284607" y="109728"/>
                </a:lnTo>
                <a:lnTo>
                  <a:pt x="288036" y="115824"/>
                </a:lnTo>
                <a:lnTo>
                  <a:pt x="295910" y="117856"/>
                </a:lnTo>
                <a:lnTo>
                  <a:pt x="301879" y="114300"/>
                </a:lnTo>
                <a:lnTo>
                  <a:pt x="375086" y="71628"/>
                </a:lnTo>
                <a:lnTo>
                  <a:pt x="371729" y="71628"/>
                </a:lnTo>
                <a:lnTo>
                  <a:pt x="371729" y="69850"/>
                </a:lnTo>
                <a:lnTo>
                  <a:pt x="365379" y="69850"/>
                </a:lnTo>
                <a:lnTo>
                  <a:pt x="346655" y="58928"/>
                </a:lnTo>
                <a:close/>
              </a:path>
              <a:path w="396875" h="118110">
                <a:moveTo>
                  <a:pt x="324884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324884" y="71628"/>
                </a:lnTo>
                <a:lnTo>
                  <a:pt x="346655" y="58928"/>
                </a:lnTo>
                <a:lnTo>
                  <a:pt x="324884" y="46228"/>
                </a:lnTo>
                <a:close/>
              </a:path>
              <a:path w="396875" h="118110">
                <a:moveTo>
                  <a:pt x="375086" y="46228"/>
                </a:moveTo>
                <a:lnTo>
                  <a:pt x="371729" y="46228"/>
                </a:lnTo>
                <a:lnTo>
                  <a:pt x="371729" y="71628"/>
                </a:lnTo>
                <a:lnTo>
                  <a:pt x="375086" y="71628"/>
                </a:lnTo>
                <a:lnTo>
                  <a:pt x="396875" y="58928"/>
                </a:lnTo>
                <a:lnTo>
                  <a:pt x="375086" y="46228"/>
                </a:lnTo>
                <a:close/>
              </a:path>
              <a:path w="396875" h="118110">
                <a:moveTo>
                  <a:pt x="365379" y="48006"/>
                </a:moveTo>
                <a:lnTo>
                  <a:pt x="346655" y="58928"/>
                </a:lnTo>
                <a:lnTo>
                  <a:pt x="365379" y="69850"/>
                </a:lnTo>
                <a:lnTo>
                  <a:pt x="365379" y="48006"/>
                </a:lnTo>
                <a:close/>
              </a:path>
              <a:path w="396875" h="118110">
                <a:moveTo>
                  <a:pt x="371729" y="48006"/>
                </a:moveTo>
                <a:lnTo>
                  <a:pt x="365379" y="48006"/>
                </a:lnTo>
                <a:lnTo>
                  <a:pt x="365379" y="69850"/>
                </a:lnTo>
                <a:lnTo>
                  <a:pt x="371729" y="69850"/>
                </a:lnTo>
                <a:lnTo>
                  <a:pt x="371729" y="48006"/>
                </a:lnTo>
                <a:close/>
              </a:path>
              <a:path w="396875" h="118110">
                <a:moveTo>
                  <a:pt x="295910" y="0"/>
                </a:moveTo>
                <a:lnTo>
                  <a:pt x="288036" y="2031"/>
                </a:lnTo>
                <a:lnTo>
                  <a:pt x="284607" y="8128"/>
                </a:lnTo>
                <a:lnTo>
                  <a:pt x="281050" y="14097"/>
                </a:lnTo>
                <a:lnTo>
                  <a:pt x="283083" y="21971"/>
                </a:lnTo>
                <a:lnTo>
                  <a:pt x="289179" y="25400"/>
                </a:lnTo>
                <a:lnTo>
                  <a:pt x="346655" y="58928"/>
                </a:lnTo>
                <a:lnTo>
                  <a:pt x="365379" y="48006"/>
                </a:lnTo>
                <a:lnTo>
                  <a:pt x="371729" y="48006"/>
                </a:lnTo>
                <a:lnTo>
                  <a:pt x="371729" y="46228"/>
                </a:lnTo>
                <a:lnTo>
                  <a:pt x="375086" y="46228"/>
                </a:lnTo>
                <a:lnTo>
                  <a:pt x="301879" y="3556"/>
                </a:lnTo>
                <a:lnTo>
                  <a:pt x="295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FEDDBB92-69BD-49F3-8D08-A0E2615BFE74}"/>
              </a:ext>
            </a:extLst>
          </p:cNvPr>
          <p:cNvSpPr txBox="1"/>
          <p:nvPr/>
        </p:nvSpPr>
        <p:spPr>
          <a:xfrm>
            <a:off x="7241160" y="2032163"/>
            <a:ext cx="346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Bookman Old Style"/>
                <a:cs typeface="Bookman Old Style"/>
              </a:rPr>
              <a:t>[2]</a:t>
            </a:r>
            <a:endParaRPr sz="2000" dirty="0">
              <a:latin typeface="Bookman Old Style"/>
              <a:cs typeface="Bookman Old Style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14735A51-2067-469D-87E8-F9F450C0116C}"/>
              </a:ext>
            </a:extLst>
          </p:cNvPr>
          <p:cNvSpPr txBox="1"/>
          <p:nvPr/>
        </p:nvSpPr>
        <p:spPr>
          <a:xfrm>
            <a:off x="7241160" y="2642017"/>
            <a:ext cx="346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Bookman Old Style"/>
                <a:cs typeface="Bookman Old Style"/>
              </a:rPr>
              <a:t>[3]</a:t>
            </a:r>
            <a:endParaRPr sz="2000" dirty="0">
              <a:latin typeface="Bookman Old Style"/>
              <a:cs typeface="Bookman Old Style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F4E1A20B-45F3-4F90-A1D7-66F0AC237004}"/>
              </a:ext>
            </a:extLst>
          </p:cNvPr>
          <p:cNvSpPr txBox="1"/>
          <p:nvPr/>
        </p:nvSpPr>
        <p:spPr>
          <a:xfrm>
            <a:off x="7241160" y="3251617"/>
            <a:ext cx="346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Bookman Old Style"/>
                <a:cs typeface="Bookman Old Style"/>
              </a:rPr>
              <a:t>[4]</a:t>
            </a:r>
            <a:endParaRPr sz="2000" dirty="0">
              <a:latin typeface="Bookman Old Style"/>
              <a:cs typeface="Bookman Old Style"/>
            </a:endParaRPr>
          </a:p>
        </p:txBody>
      </p:sp>
      <p:pic>
        <p:nvPicPr>
          <p:cNvPr id="15" name="object 17">
            <a:extLst>
              <a:ext uri="{FF2B5EF4-FFF2-40B4-BE49-F238E27FC236}">
                <a16:creationId xmlns:a16="http://schemas.microsoft.com/office/drawing/2014/main" id="{98AAD0C4-1BDC-4A57-BB58-B604DC16D3D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1911" y="1437613"/>
            <a:ext cx="1615970" cy="3864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A10B61-4A9F-459C-A0CB-272A78B58AFC}"/>
              </a:ext>
            </a:extLst>
          </p:cNvPr>
          <p:cNvSpPr txBox="1"/>
          <p:nvPr/>
        </p:nvSpPr>
        <p:spPr>
          <a:xfrm>
            <a:off x="1017705" y="4457102"/>
            <a:ext cx="730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However: need to account for mutant growth!</a:t>
            </a:r>
          </a:p>
          <a:p>
            <a:endParaRPr lang="en-US" dirty="0"/>
          </a:p>
          <a:p>
            <a:r>
              <a:rPr lang="en-US" dirty="0"/>
              <a:t>When was the first mutant generated? How long did it have to grow?</a:t>
            </a:r>
          </a:p>
        </p:txBody>
      </p:sp>
    </p:spTree>
    <p:extLst>
      <p:ext uri="{BB962C8B-B14F-4D97-AF65-F5344CB8AC3E}">
        <p14:creationId xmlns:p14="http://schemas.microsoft.com/office/powerpoint/2010/main" val="284272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4493" y="3118185"/>
            <a:ext cx="2133124" cy="2134076"/>
            <a:chOff x="8285990" y="3014579"/>
            <a:chExt cx="2844165" cy="2845435"/>
          </a:xfrm>
        </p:grpSpPr>
        <p:sp>
          <p:nvSpPr>
            <p:cNvPr id="3" name="object 3"/>
            <p:cNvSpPr/>
            <p:nvPr/>
          </p:nvSpPr>
          <p:spPr>
            <a:xfrm>
              <a:off x="8300277" y="3028867"/>
              <a:ext cx="2813685" cy="2816860"/>
            </a:xfrm>
            <a:custGeom>
              <a:avLst/>
              <a:gdLst/>
              <a:ahLst/>
              <a:cxnLst/>
              <a:rect l="l" t="t" r="r" b="b"/>
              <a:pathLst>
                <a:path w="2813684" h="2816860">
                  <a:moveTo>
                    <a:pt x="26096" y="19894"/>
                  </a:moveTo>
                  <a:lnTo>
                    <a:pt x="74752" y="22214"/>
                  </a:lnTo>
                  <a:lnTo>
                    <a:pt x="124871" y="22897"/>
                  </a:lnTo>
                  <a:lnTo>
                    <a:pt x="176174" y="22282"/>
                  </a:lnTo>
                  <a:lnTo>
                    <a:pt x="228379" y="20712"/>
                  </a:lnTo>
                  <a:lnTo>
                    <a:pt x="281205" y="18528"/>
                  </a:lnTo>
                  <a:lnTo>
                    <a:pt x="334372" y="16070"/>
                  </a:lnTo>
                  <a:lnTo>
                    <a:pt x="387598" y="13681"/>
                  </a:lnTo>
                  <a:lnTo>
                    <a:pt x="440602" y="11702"/>
                  </a:lnTo>
                  <a:lnTo>
                    <a:pt x="493103" y="10473"/>
                  </a:lnTo>
                  <a:lnTo>
                    <a:pt x="544821" y="10337"/>
                  </a:lnTo>
                  <a:lnTo>
                    <a:pt x="595475" y="11634"/>
                  </a:lnTo>
                  <a:lnTo>
                    <a:pt x="644783" y="14706"/>
                  </a:lnTo>
                  <a:lnTo>
                    <a:pt x="692465" y="19894"/>
                  </a:lnTo>
                  <a:lnTo>
                    <a:pt x="743341" y="26161"/>
                  </a:lnTo>
                  <a:lnTo>
                    <a:pt x="794503" y="31201"/>
                  </a:lnTo>
                  <a:lnTo>
                    <a:pt x="845867" y="35039"/>
                  </a:lnTo>
                  <a:lnTo>
                    <a:pt x="897349" y="37702"/>
                  </a:lnTo>
                  <a:lnTo>
                    <a:pt x="948864" y="39218"/>
                  </a:lnTo>
                  <a:lnTo>
                    <a:pt x="1000329" y="39611"/>
                  </a:lnTo>
                  <a:lnTo>
                    <a:pt x="1051658" y="38909"/>
                  </a:lnTo>
                  <a:lnTo>
                    <a:pt x="1102769" y="37138"/>
                  </a:lnTo>
                  <a:lnTo>
                    <a:pt x="1153576" y="34325"/>
                  </a:lnTo>
                  <a:lnTo>
                    <a:pt x="1203996" y="30495"/>
                  </a:lnTo>
                  <a:lnTo>
                    <a:pt x="1253943" y="25676"/>
                  </a:lnTo>
                  <a:lnTo>
                    <a:pt x="1303335" y="19894"/>
                  </a:lnTo>
                  <a:lnTo>
                    <a:pt x="1344110" y="15186"/>
                  </a:lnTo>
                  <a:lnTo>
                    <a:pt x="1387627" y="11080"/>
                  </a:lnTo>
                  <a:lnTo>
                    <a:pt x="1433558" y="7592"/>
                  </a:lnTo>
                  <a:lnTo>
                    <a:pt x="1481572" y="4739"/>
                  </a:lnTo>
                  <a:lnTo>
                    <a:pt x="1531342" y="2537"/>
                  </a:lnTo>
                  <a:lnTo>
                    <a:pt x="1582538" y="1003"/>
                  </a:lnTo>
                  <a:lnTo>
                    <a:pt x="1634830" y="151"/>
                  </a:lnTo>
                  <a:lnTo>
                    <a:pt x="1687889" y="0"/>
                  </a:lnTo>
                  <a:lnTo>
                    <a:pt x="1741387" y="564"/>
                  </a:lnTo>
                  <a:lnTo>
                    <a:pt x="1794994" y="1860"/>
                  </a:lnTo>
                  <a:lnTo>
                    <a:pt x="1848381" y="3905"/>
                  </a:lnTo>
                  <a:lnTo>
                    <a:pt x="1901218" y="6715"/>
                  </a:lnTo>
                  <a:lnTo>
                    <a:pt x="1953177" y="10305"/>
                  </a:lnTo>
                  <a:lnTo>
                    <a:pt x="2003928" y="14693"/>
                  </a:lnTo>
                  <a:lnTo>
                    <a:pt x="2053143" y="19894"/>
                  </a:lnTo>
                  <a:lnTo>
                    <a:pt x="2101195" y="24763"/>
                  </a:lnTo>
                  <a:lnTo>
                    <a:pt x="2148838" y="28250"/>
                  </a:lnTo>
                  <a:lnTo>
                    <a:pt x="2196227" y="30513"/>
                  </a:lnTo>
                  <a:lnTo>
                    <a:pt x="2243523" y="31711"/>
                  </a:lnTo>
                  <a:lnTo>
                    <a:pt x="2290882" y="32001"/>
                  </a:lnTo>
                  <a:lnTo>
                    <a:pt x="2338464" y="31544"/>
                  </a:lnTo>
                  <a:lnTo>
                    <a:pt x="2386427" y="30496"/>
                  </a:lnTo>
                  <a:lnTo>
                    <a:pt x="2434928" y="29016"/>
                  </a:lnTo>
                  <a:lnTo>
                    <a:pt x="2484127" y="27264"/>
                  </a:lnTo>
                  <a:lnTo>
                    <a:pt x="2534181" y="25397"/>
                  </a:lnTo>
                  <a:lnTo>
                    <a:pt x="2585249" y="23575"/>
                  </a:lnTo>
                  <a:lnTo>
                    <a:pt x="2637489" y="21955"/>
                  </a:lnTo>
                  <a:lnTo>
                    <a:pt x="2691059" y="20695"/>
                  </a:lnTo>
                  <a:lnTo>
                    <a:pt x="2746118" y="19956"/>
                  </a:lnTo>
                  <a:lnTo>
                    <a:pt x="2802824" y="19894"/>
                  </a:lnTo>
                  <a:lnTo>
                    <a:pt x="2804454" y="84503"/>
                  </a:lnTo>
                  <a:lnTo>
                    <a:pt x="2804737" y="141043"/>
                  </a:lnTo>
                  <a:lnTo>
                    <a:pt x="2803946" y="190880"/>
                  </a:lnTo>
                  <a:lnTo>
                    <a:pt x="2802357" y="235376"/>
                  </a:lnTo>
                  <a:lnTo>
                    <a:pt x="2800243" y="275895"/>
                  </a:lnTo>
                  <a:lnTo>
                    <a:pt x="2797879" y="313802"/>
                  </a:lnTo>
                  <a:lnTo>
                    <a:pt x="2795537" y="350459"/>
                  </a:lnTo>
                  <a:lnTo>
                    <a:pt x="2793493" y="387231"/>
                  </a:lnTo>
                  <a:lnTo>
                    <a:pt x="2792021" y="425482"/>
                  </a:lnTo>
                  <a:lnTo>
                    <a:pt x="2791394" y="466575"/>
                  </a:lnTo>
                  <a:lnTo>
                    <a:pt x="2791887" y="511874"/>
                  </a:lnTo>
                  <a:lnTo>
                    <a:pt x="2793773" y="562742"/>
                  </a:lnTo>
                  <a:lnTo>
                    <a:pt x="2797327" y="620545"/>
                  </a:lnTo>
                  <a:lnTo>
                    <a:pt x="2802824" y="686644"/>
                  </a:lnTo>
                  <a:lnTo>
                    <a:pt x="2808578" y="758897"/>
                  </a:lnTo>
                  <a:lnTo>
                    <a:pt x="2811969" y="823926"/>
                  </a:lnTo>
                  <a:lnTo>
                    <a:pt x="2813380" y="882653"/>
                  </a:lnTo>
                  <a:lnTo>
                    <a:pt x="2813194" y="935998"/>
                  </a:lnTo>
                  <a:lnTo>
                    <a:pt x="2811793" y="984880"/>
                  </a:lnTo>
                  <a:lnTo>
                    <a:pt x="2809561" y="1030219"/>
                  </a:lnTo>
                  <a:lnTo>
                    <a:pt x="2806881" y="1072937"/>
                  </a:lnTo>
                  <a:lnTo>
                    <a:pt x="2804135" y="1113953"/>
                  </a:lnTo>
                  <a:lnTo>
                    <a:pt x="2801706" y="1154187"/>
                  </a:lnTo>
                  <a:lnTo>
                    <a:pt x="2799978" y="1194559"/>
                  </a:lnTo>
                  <a:lnTo>
                    <a:pt x="2799333" y="1235990"/>
                  </a:lnTo>
                  <a:lnTo>
                    <a:pt x="2800154" y="1279400"/>
                  </a:lnTo>
                  <a:lnTo>
                    <a:pt x="2802824" y="1325708"/>
                  </a:lnTo>
                  <a:lnTo>
                    <a:pt x="2805665" y="1372148"/>
                  </a:lnTo>
                  <a:lnTo>
                    <a:pt x="2807389" y="1421806"/>
                  </a:lnTo>
                  <a:lnTo>
                    <a:pt x="2808166" y="1473998"/>
                  </a:lnTo>
                  <a:lnTo>
                    <a:pt x="2808167" y="1528042"/>
                  </a:lnTo>
                  <a:lnTo>
                    <a:pt x="2807560" y="1583257"/>
                  </a:lnTo>
                  <a:lnTo>
                    <a:pt x="2806516" y="1638960"/>
                  </a:lnTo>
                  <a:lnTo>
                    <a:pt x="2805205" y="1694469"/>
                  </a:lnTo>
                  <a:lnTo>
                    <a:pt x="2803797" y="1749100"/>
                  </a:lnTo>
                  <a:lnTo>
                    <a:pt x="2802461" y="1802173"/>
                  </a:lnTo>
                  <a:lnTo>
                    <a:pt x="2801369" y="1853004"/>
                  </a:lnTo>
                  <a:lnTo>
                    <a:pt x="2800689" y="1900912"/>
                  </a:lnTo>
                  <a:lnTo>
                    <a:pt x="2800591" y="1945214"/>
                  </a:lnTo>
                  <a:lnTo>
                    <a:pt x="2801246" y="1985228"/>
                  </a:lnTo>
                  <a:lnTo>
                    <a:pt x="2802824" y="2020271"/>
                  </a:lnTo>
                  <a:lnTo>
                    <a:pt x="2804234" y="2051779"/>
                  </a:lnTo>
                  <a:lnTo>
                    <a:pt x="2804670" y="2086027"/>
                  </a:lnTo>
                  <a:lnTo>
                    <a:pt x="2804311" y="2123055"/>
                  </a:lnTo>
                  <a:lnTo>
                    <a:pt x="2803335" y="2162900"/>
                  </a:lnTo>
                  <a:lnTo>
                    <a:pt x="2801921" y="2205602"/>
                  </a:lnTo>
                  <a:lnTo>
                    <a:pt x="2800245" y="2251198"/>
                  </a:lnTo>
                  <a:lnTo>
                    <a:pt x="2798487" y="2299727"/>
                  </a:lnTo>
                  <a:lnTo>
                    <a:pt x="2796824" y="2351227"/>
                  </a:lnTo>
                  <a:lnTo>
                    <a:pt x="2795435" y="2405736"/>
                  </a:lnTo>
                  <a:lnTo>
                    <a:pt x="2794498" y="2463294"/>
                  </a:lnTo>
                  <a:lnTo>
                    <a:pt x="2794191" y="2523938"/>
                  </a:lnTo>
                  <a:lnTo>
                    <a:pt x="2794692" y="2587707"/>
                  </a:lnTo>
                  <a:lnTo>
                    <a:pt x="2796179" y="2654639"/>
                  </a:lnTo>
                  <a:lnTo>
                    <a:pt x="2798830" y="2724773"/>
                  </a:lnTo>
                  <a:lnTo>
                    <a:pt x="2802824" y="2798146"/>
                  </a:lnTo>
                  <a:lnTo>
                    <a:pt x="2755754" y="2803052"/>
                  </a:lnTo>
                  <a:lnTo>
                    <a:pt x="2708132" y="2805363"/>
                  </a:lnTo>
                  <a:lnTo>
                    <a:pt x="2660015" y="2805563"/>
                  </a:lnTo>
                  <a:lnTo>
                    <a:pt x="2611461" y="2804137"/>
                  </a:lnTo>
                  <a:lnTo>
                    <a:pt x="2562525" y="2801570"/>
                  </a:lnTo>
                  <a:lnTo>
                    <a:pt x="2513264" y="2798347"/>
                  </a:lnTo>
                  <a:lnTo>
                    <a:pt x="2463737" y="2794953"/>
                  </a:lnTo>
                  <a:lnTo>
                    <a:pt x="2413999" y="2791873"/>
                  </a:lnTo>
                  <a:lnTo>
                    <a:pt x="2364107" y="2789591"/>
                  </a:lnTo>
                  <a:lnTo>
                    <a:pt x="2314118" y="2788592"/>
                  </a:lnTo>
                  <a:lnTo>
                    <a:pt x="2264090" y="2789362"/>
                  </a:lnTo>
                  <a:lnTo>
                    <a:pt x="2214078" y="2792385"/>
                  </a:lnTo>
                  <a:lnTo>
                    <a:pt x="2164141" y="2798146"/>
                  </a:lnTo>
                  <a:lnTo>
                    <a:pt x="2116923" y="2804227"/>
                  </a:lnTo>
                  <a:lnTo>
                    <a:pt x="2068111" y="2808992"/>
                  </a:lnTo>
                  <a:lnTo>
                    <a:pt x="2018013" y="2812536"/>
                  </a:lnTo>
                  <a:lnTo>
                    <a:pt x="1966936" y="2814955"/>
                  </a:lnTo>
                  <a:lnTo>
                    <a:pt x="1915188" y="2816342"/>
                  </a:lnTo>
                  <a:lnTo>
                    <a:pt x="1863075" y="2816794"/>
                  </a:lnTo>
                  <a:lnTo>
                    <a:pt x="1810906" y="2816406"/>
                  </a:lnTo>
                  <a:lnTo>
                    <a:pt x="1758988" y="2815272"/>
                  </a:lnTo>
                  <a:lnTo>
                    <a:pt x="1707628" y="2813488"/>
                  </a:lnTo>
                  <a:lnTo>
                    <a:pt x="1657133" y="2811149"/>
                  </a:lnTo>
                  <a:lnTo>
                    <a:pt x="1607812" y="2808350"/>
                  </a:lnTo>
                  <a:lnTo>
                    <a:pt x="1559970" y="2805187"/>
                  </a:lnTo>
                  <a:lnTo>
                    <a:pt x="1513917" y="2801754"/>
                  </a:lnTo>
                  <a:lnTo>
                    <a:pt x="1469959" y="2798146"/>
                  </a:lnTo>
                  <a:lnTo>
                    <a:pt x="1425988" y="2795223"/>
                  </a:lnTo>
                  <a:lnTo>
                    <a:pt x="1379854" y="2793639"/>
                  </a:lnTo>
                  <a:lnTo>
                    <a:pt x="1331882" y="2793170"/>
                  </a:lnTo>
                  <a:lnTo>
                    <a:pt x="1282396" y="2793595"/>
                  </a:lnTo>
                  <a:lnTo>
                    <a:pt x="1231721" y="2794692"/>
                  </a:lnTo>
                  <a:lnTo>
                    <a:pt x="1180183" y="2796239"/>
                  </a:lnTo>
                  <a:lnTo>
                    <a:pt x="1128107" y="2798013"/>
                  </a:lnTo>
                  <a:lnTo>
                    <a:pt x="1075816" y="2799792"/>
                  </a:lnTo>
                  <a:lnTo>
                    <a:pt x="1023636" y="2801355"/>
                  </a:lnTo>
                  <a:lnTo>
                    <a:pt x="971893" y="2802479"/>
                  </a:lnTo>
                  <a:lnTo>
                    <a:pt x="920910" y="2802943"/>
                  </a:lnTo>
                  <a:lnTo>
                    <a:pt x="871013" y="2802523"/>
                  </a:lnTo>
                  <a:lnTo>
                    <a:pt x="822527" y="2800998"/>
                  </a:lnTo>
                  <a:lnTo>
                    <a:pt x="775777" y="2798146"/>
                  </a:lnTo>
                  <a:lnTo>
                    <a:pt x="733148" y="2795334"/>
                  </a:lnTo>
                  <a:lnTo>
                    <a:pt x="690543" y="2793508"/>
                  </a:lnTo>
                  <a:lnTo>
                    <a:pt x="647713" y="2792533"/>
                  </a:lnTo>
                  <a:lnTo>
                    <a:pt x="604411" y="2792275"/>
                  </a:lnTo>
                  <a:lnTo>
                    <a:pt x="560390" y="2792598"/>
                  </a:lnTo>
                  <a:lnTo>
                    <a:pt x="515400" y="2793367"/>
                  </a:lnTo>
                  <a:lnTo>
                    <a:pt x="469196" y="2794449"/>
                  </a:lnTo>
                  <a:lnTo>
                    <a:pt x="421529" y="2795708"/>
                  </a:lnTo>
                  <a:lnTo>
                    <a:pt x="372151" y="2797009"/>
                  </a:lnTo>
                  <a:lnTo>
                    <a:pt x="320816" y="2798217"/>
                  </a:lnTo>
                  <a:lnTo>
                    <a:pt x="267274" y="2799197"/>
                  </a:lnTo>
                  <a:lnTo>
                    <a:pt x="211279" y="2799815"/>
                  </a:lnTo>
                  <a:lnTo>
                    <a:pt x="152583" y="2799936"/>
                  </a:lnTo>
                  <a:lnTo>
                    <a:pt x="90938" y="2799425"/>
                  </a:lnTo>
                  <a:lnTo>
                    <a:pt x="26096" y="2798146"/>
                  </a:lnTo>
                  <a:lnTo>
                    <a:pt x="31314" y="2732860"/>
                  </a:lnTo>
                  <a:lnTo>
                    <a:pt x="36014" y="2670141"/>
                  </a:lnTo>
                  <a:lnTo>
                    <a:pt x="40141" y="2609899"/>
                  </a:lnTo>
                  <a:lnTo>
                    <a:pt x="43645" y="2552046"/>
                  </a:lnTo>
                  <a:lnTo>
                    <a:pt x="46472" y="2496493"/>
                  </a:lnTo>
                  <a:lnTo>
                    <a:pt x="48572" y="2443152"/>
                  </a:lnTo>
                  <a:lnTo>
                    <a:pt x="49891" y="2391933"/>
                  </a:lnTo>
                  <a:lnTo>
                    <a:pt x="50378" y="2342749"/>
                  </a:lnTo>
                  <a:lnTo>
                    <a:pt x="49980" y="2295510"/>
                  </a:lnTo>
                  <a:lnTo>
                    <a:pt x="48645" y="2250127"/>
                  </a:lnTo>
                  <a:lnTo>
                    <a:pt x="46322" y="2206512"/>
                  </a:lnTo>
                  <a:lnTo>
                    <a:pt x="42957" y="2164577"/>
                  </a:lnTo>
                  <a:lnTo>
                    <a:pt x="38500" y="2124231"/>
                  </a:lnTo>
                  <a:lnTo>
                    <a:pt x="32896" y="2085388"/>
                  </a:lnTo>
                  <a:lnTo>
                    <a:pt x="19230" y="2010806"/>
                  </a:lnTo>
                  <a:lnTo>
                    <a:pt x="13451" y="1972678"/>
                  </a:lnTo>
                  <a:lnTo>
                    <a:pt x="8734" y="1933375"/>
                  </a:lnTo>
                  <a:lnTo>
                    <a:pt x="5055" y="1892698"/>
                  </a:lnTo>
                  <a:lnTo>
                    <a:pt x="2389" y="1850449"/>
                  </a:lnTo>
                  <a:lnTo>
                    <a:pt x="712" y="1806430"/>
                  </a:lnTo>
                  <a:lnTo>
                    <a:pt x="0" y="1760442"/>
                  </a:lnTo>
                  <a:lnTo>
                    <a:pt x="227" y="1712288"/>
                  </a:lnTo>
                  <a:lnTo>
                    <a:pt x="1370" y="1661769"/>
                  </a:lnTo>
                  <a:lnTo>
                    <a:pt x="3405" y="1608688"/>
                  </a:lnTo>
                  <a:lnTo>
                    <a:pt x="6307" y="1552845"/>
                  </a:lnTo>
                  <a:lnTo>
                    <a:pt x="10051" y="1494042"/>
                  </a:lnTo>
                  <a:lnTo>
                    <a:pt x="14614" y="1432082"/>
                  </a:lnTo>
                  <a:lnTo>
                    <a:pt x="19970" y="1366766"/>
                  </a:lnTo>
                  <a:lnTo>
                    <a:pt x="26096" y="1297895"/>
                  </a:lnTo>
                  <a:lnTo>
                    <a:pt x="29845" y="1255385"/>
                  </a:lnTo>
                  <a:lnTo>
                    <a:pt x="33288" y="1212665"/>
                  </a:lnTo>
                  <a:lnTo>
                    <a:pt x="36425" y="1169670"/>
                  </a:lnTo>
                  <a:lnTo>
                    <a:pt x="39254" y="1126334"/>
                  </a:lnTo>
                  <a:lnTo>
                    <a:pt x="41775" y="1082589"/>
                  </a:lnTo>
                  <a:lnTo>
                    <a:pt x="43986" y="1038371"/>
                  </a:lnTo>
                  <a:lnTo>
                    <a:pt x="45888" y="993612"/>
                  </a:lnTo>
                  <a:lnTo>
                    <a:pt x="47479" y="948245"/>
                  </a:lnTo>
                  <a:lnTo>
                    <a:pt x="48758" y="902206"/>
                  </a:lnTo>
                  <a:lnTo>
                    <a:pt x="49724" y="855427"/>
                  </a:lnTo>
                  <a:lnTo>
                    <a:pt x="50377" y="807842"/>
                  </a:lnTo>
                  <a:lnTo>
                    <a:pt x="50715" y="759385"/>
                  </a:lnTo>
                  <a:lnTo>
                    <a:pt x="50737" y="709990"/>
                  </a:lnTo>
                  <a:lnTo>
                    <a:pt x="50444" y="659589"/>
                  </a:lnTo>
                  <a:lnTo>
                    <a:pt x="49834" y="608117"/>
                  </a:lnTo>
                  <a:lnTo>
                    <a:pt x="48905" y="555508"/>
                  </a:lnTo>
                  <a:lnTo>
                    <a:pt x="47658" y="501695"/>
                  </a:lnTo>
                  <a:lnTo>
                    <a:pt x="46091" y="446612"/>
                  </a:lnTo>
                  <a:lnTo>
                    <a:pt x="44203" y="390192"/>
                  </a:lnTo>
                  <a:lnTo>
                    <a:pt x="41994" y="332370"/>
                  </a:lnTo>
                  <a:lnTo>
                    <a:pt x="39463" y="273078"/>
                  </a:lnTo>
                  <a:lnTo>
                    <a:pt x="36608" y="212251"/>
                  </a:lnTo>
                  <a:lnTo>
                    <a:pt x="33429" y="149822"/>
                  </a:lnTo>
                  <a:lnTo>
                    <a:pt x="29925" y="85726"/>
                  </a:lnTo>
                  <a:lnTo>
                    <a:pt x="26096" y="1989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8314182" y="3298698"/>
              <a:ext cx="2778760" cy="1956435"/>
            </a:xfrm>
            <a:custGeom>
              <a:avLst/>
              <a:gdLst/>
              <a:ahLst/>
              <a:cxnLst/>
              <a:rect l="l" t="t" r="r" b="b"/>
              <a:pathLst>
                <a:path w="2778759" h="1956435">
                  <a:moveTo>
                    <a:pt x="0" y="1953005"/>
                  </a:moveTo>
                  <a:lnTo>
                    <a:pt x="37846" y="1943100"/>
                  </a:lnTo>
                  <a:lnTo>
                    <a:pt x="66709" y="1942659"/>
                  </a:lnTo>
                  <a:lnTo>
                    <a:pt x="99373" y="1942724"/>
                  </a:lnTo>
                  <a:lnTo>
                    <a:pt x="175051" y="1944074"/>
                  </a:lnTo>
                  <a:lnTo>
                    <a:pt x="217539" y="1945211"/>
                  </a:lnTo>
                  <a:lnTo>
                    <a:pt x="262777" y="1946558"/>
                  </a:lnTo>
                  <a:lnTo>
                    <a:pt x="310501" y="1948040"/>
                  </a:lnTo>
                  <a:lnTo>
                    <a:pt x="360448" y="1949584"/>
                  </a:lnTo>
                  <a:lnTo>
                    <a:pt x="412356" y="1951116"/>
                  </a:lnTo>
                  <a:lnTo>
                    <a:pt x="465961" y="1952561"/>
                  </a:lnTo>
                  <a:lnTo>
                    <a:pt x="521001" y="1953847"/>
                  </a:lnTo>
                  <a:lnTo>
                    <a:pt x="577212" y="1954898"/>
                  </a:lnTo>
                  <a:lnTo>
                    <a:pt x="634333" y="1955641"/>
                  </a:lnTo>
                  <a:lnTo>
                    <a:pt x="692099" y="1956002"/>
                  </a:lnTo>
                  <a:lnTo>
                    <a:pt x="750248" y="1955906"/>
                  </a:lnTo>
                  <a:lnTo>
                    <a:pt x="808517" y="1955281"/>
                  </a:lnTo>
                  <a:lnTo>
                    <a:pt x="866644" y="1954051"/>
                  </a:lnTo>
                  <a:lnTo>
                    <a:pt x="924365" y="1952144"/>
                  </a:lnTo>
                  <a:lnTo>
                    <a:pt x="981417" y="1949485"/>
                  </a:lnTo>
                  <a:lnTo>
                    <a:pt x="1037537" y="1946000"/>
                  </a:lnTo>
                  <a:lnTo>
                    <a:pt x="1092463" y="1941615"/>
                  </a:lnTo>
                  <a:lnTo>
                    <a:pt x="1145932" y="1936256"/>
                  </a:lnTo>
                  <a:lnTo>
                    <a:pt x="1197681" y="1929849"/>
                  </a:lnTo>
                  <a:lnTo>
                    <a:pt x="1247446" y="1922321"/>
                  </a:lnTo>
                  <a:lnTo>
                    <a:pt x="1294966" y="1913596"/>
                  </a:lnTo>
                  <a:lnTo>
                    <a:pt x="1339977" y="1903602"/>
                  </a:lnTo>
                  <a:lnTo>
                    <a:pt x="1385587" y="1894374"/>
                  </a:lnTo>
                  <a:lnTo>
                    <a:pt x="1430926" y="1885101"/>
                  </a:lnTo>
                  <a:lnTo>
                    <a:pt x="1475965" y="1875619"/>
                  </a:lnTo>
                  <a:lnTo>
                    <a:pt x="1520678" y="1865766"/>
                  </a:lnTo>
                  <a:lnTo>
                    <a:pt x="1565036" y="1855378"/>
                  </a:lnTo>
                  <a:lnTo>
                    <a:pt x="1609011" y="1844291"/>
                  </a:lnTo>
                  <a:lnTo>
                    <a:pt x="1652575" y="1832343"/>
                  </a:lnTo>
                  <a:lnTo>
                    <a:pt x="1695701" y="1819370"/>
                  </a:lnTo>
                  <a:lnTo>
                    <a:pt x="1738360" y="1805209"/>
                  </a:lnTo>
                  <a:lnTo>
                    <a:pt x="1780525" y="1789697"/>
                  </a:lnTo>
                  <a:lnTo>
                    <a:pt x="1822168" y="1772670"/>
                  </a:lnTo>
                  <a:lnTo>
                    <a:pt x="1863261" y="1753965"/>
                  </a:lnTo>
                  <a:lnTo>
                    <a:pt x="1903777" y="1733419"/>
                  </a:lnTo>
                  <a:lnTo>
                    <a:pt x="1943686" y="1710869"/>
                  </a:lnTo>
                  <a:lnTo>
                    <a:pt x="1982962" y="1686151"/>
                  </a:lnTo>
                  <a:lnTo>
                    <a:pt x="2021576" y="1659102"/>
                  </a:lnTo>
                  <a:lnTo>
                    <a:pt x="2059501" y="1629558"/>
                  </a:lnTo>
                  <a:lnTo>
                    <a:pt x="2096709" y="1597358"/>
                  </a:lnTo>
                  <a:lnTo>
                    <a:pt x="2133171" y="1562336"/>
                  </a:lnTo>
                  <a:lnTo>
                    <a:pt x="2168861" y="1524330"/>
                  </a:lnTo>
                  <a:lnTo>
                    <a:pt x="2203750" y="1483177"/>
                  </a:lnTo>
                  <a:lnTo>
                    <a:pt x="2237810" y="1438714"/>
                  </a:lnTo>
                  <a:lnTo>
                    <a:pt x="2271014" y="1390777"/>
                  </a:lnTo>
                  <a:lnTo>
                    <a:pt x="2292545" y="1357169"/>
                  </a:lnTo>
                  <a:lnTo>
                    <a:pt x="2314040" y="1322478"/>
                  </a:lnTo>
                  <a:lnTo>
                    <a:pt x="2335468" y="1286725"/>
                  </a:lnTo>
                  <a:lnTo>
                    <a:pt x="2356800" y="1249932"/>
                  </a:lnTo>
                  <a:lnTo>
                    <a:pt x="2378005" y="1212120"/>
                  </a:lnTo>
                  <a:lnTo>
                    <a:pt x="2399052" y="1173313"/>
                  </a:lnTo>
                  <a:lnTo>
                    <a:pt x="2419912" y="1133531"/>
                  </a:lnTo>
                  <a:lnTo>
                    <a:pt x="2440553" y="1092797"/>
                  </a:lnTo>
                  <a:lnTo>
                    <a:pt x="2460947" y="1051132"/>
                  </a:lnTo>
                  <a:lnTo>
                    <a:pt x="2481062" y="1008558"/>
                  </a:lnTo>
                  <a:lnTo>
                    <a:pt x="2500868" y="965098"/>
                  </a:lnTo>
                  <a:lnTo>
                    <a:pt x="2520336" y="920773"/>
                  </a:lnTo>
                  <a:lnTo>
                    <a:pt x="2539434" y="875605"/>
                  </a:lnTo>
                  <a:lnTo>
                    <a:pt x="2558132" y="829616"/>
                  </a:lnTo>
                  <a:lnTo>
                    <a:pt x="2576401" y="782827"/>
                  </a:lnTo>
                  <a:lnTo>
                    <a:pt x="2594209" y="735262"/>
                  </a:lnTo>
                  <a:lnTo>
                    <a:pt x="2611527" y="686941"/>
                  </a:lnTo>
                  <a:lnTo>
                    <a:pt x="2628324" y="637887"/>
                  </a:lnTo>
                  <a:lnTo>
                    <a:pt x="2644571" y="588121"/>
                  </a:lnTo>
                  <a:lnTo>
                    <a:pt x="2660236" y="537666"/>
                  </a:lnTo>
                  <a:lnTo>
                    <a:pt x="2675289" y="486543"/>
                  </a:lnTo>
                  <a:lnTo>
                    <a:pt x="2689700" y="434774"/>
                  </a:lnTo>
                  <a:lnTo>
                    <a:pt x="2703440" y="382381"/>
                  </a:lnTo>
                  <a:lnTo>
                    <a:pt x="2716477" y="329386"/>
                  </a:lnTo>
                  <a:lnTo>
                    <a:pt x="2728781" y="275811"/>
                  </a:lnTo>
                  <a:lnTo>
                    <a:pt x="2740322" y="221677"/>
                  </a:lnTo>
                  <a:lnTo>
                    <a:pt x="2751070" y="167008"/>
                  </a:lnTo>
                  <a:lnTo>
                    <a:pt x="2760994" y="111823"/>
                  </a:lnTo>
                  <a:lnTo>
                    <a:pt x="2770065" y="56147"/>
                  </a:lnTo>
                  <a:lnTo>
                    <a:pt x="2778252" y="0"/>
                  </a:lnTo>
                </a:path>
              </a:pathLst>
            </a:custGeom>
            <a:ln w="2857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8086" y="4243578"/>
              <a:ext cx="2807335" cy="1018540"/>
            </a:xfrm>
            <a:custGeom>
              <a:avLst/>
              <a:gdLst/>
              <a:ahLst/>
              <a:cxnLst/>
              <a:rect l="l" t="t" r="r" b="b"/>
              <a:pathLst>
                <a:path w="2807334" h="1018539">
                  <a:moveTo>
                    <a:pt x="0" y="1012317"/>
                  </a:moveTo>
                  <a:lnTo>
                    <a:pt x="7723" y="1011253"/>
                  </a:lnTo>
                  <a:lnTo>
                    <a:pt x="16636" y="1010380"/>
                  </a:lnTo>
                  <a:lnTo>
                    <a:pt x="26789" y="1009173"/>
                  </a:lnTo>
                  <a:lnTo>
                    <a:pt x="38227" y="1007110"/>
                  </a:lnTo>
                  <a:lnTo>
                    <a:pt x="72424" y="1008069"/>
                  </a:lnTo>
                  <a:lnTo>
                    <a:pt x="109474" y="1009110"/>
                  </a:lnTo>
                  <a:lnTo>
                    <a:pt x="149183" y="1010207"/>
                  </a:lnTo>
                  <a:lnTo>
                    <a:pt x="191360" y="1011331"/>
                  </a:lnTo>
                  <a:lnTo>
                    <a:pt x="235812" y="1012454"/>
                  </a:lnTo>
                  <a:lnTo>
                    <a:pt x="282346" y="1013549"/>
                  </a:lnTo>
                  <a:lnTo>
                    <a:pt x="330770" y="1014587"/>
                  </a:lnTo>
                  <a:lnTo>
                    <a:pt x="380891" y="1015541"/>
                  </a:lnTo>
                  <a:lnTo>
                    <a:pt x="432517" y="1016384"/>
                  </a:lnTo>
                  <a:lnTo>
                    <a:pt x="485456" y="1017087"/>
                  </a:lnTo>
                  <a:lnTo>
                    <a:pt x="539515" y="1017622"/>
                  </a:lnTo>
                  <a:lnTo>
                    <a:pt x="594502" y="1017962"/>
                  </a:lnTo>
                  <a:lnTo>
                    <a:pt x="650224" y="1018079"/>
                  </a:lnTo>
                  <a:lnTo>
                    <a:pt x="706488" y="1017945"/>
                  </a:lnTo>
                  <a:lnTo>
                    <a:pt x="763103" y="1017533"/>
                  </a:lnTo>
                  <a:lnTo>
                    <a:pt x="819876" y="1016814"/>
                  </a:lnTo>
                  <a:lnTo>
                    <a:pt x="876614" y="1015762"/>
                  </a:lnTo>
                  <a:lnTo>
                    <a:pt x="933125" y="1014347"/>
                  </a:lnTo>
                  <a:lnTo>
                    <a:pt x="989217" y="1012542"/>
                  </a:lnTo>
                  <a:lnTo>
                    <a:pt x="1044697" y="1010320"/>
                  </a:lnTo>
                  <a:lnTo>
                    <a:pt x="1099372" y="1007653"/>
                  </a:lnTo>
                  <a:lnTo>
                    <a:pt x="1153050" y="1004512"/>
                  </a:lnTo>
                  <a:lnTo>
                    <a:pt x="1205539" y="1000870"/>
                  </a:lnTo>
                  <a:lnTo>
                    <a:pt x="1256647" y="996700"/>
                  </a:lnTo>
                  <a:lnTo>
                    <a:pt x="1306180" y="991974"/>
                  </a:lnTo>
                  <a:lnTo>
                    <a:pt x="1353947" y="986663"/>
                  </a:lnTo>
                  <a:lnTo>
                    <a:pt x="1407092" y="982316"/>
                  </a:lnTo>
                  <a:lnTo>
                    <a:pt x="1459962" y="977423"/>
                  </a:lnTo>
                  <a:lnTo>
                    <a:pt x="1512494" y="971918"/>
                  </a:lnTo>
                  <a:lnTo>
                    <a:pt x="1564628" y="965736"/>
                  </a:lnTo>
                  <a:lnTo>
                    <a:pt x="1616303" y="958810"/>
                  </a:lnTo>
                  <a:lnTo>
                    <a:pt x="1667457" y="951074"/>
                  </a:lnTo>
                  <a:lnTo>
                    <a:pt x="1718029" y="942463"/>
                  </a:lnTo>
                  <a:lnTo>
                    <a:pt x="1767958" y="932910"/>
                  </a:lnTo>
                  <a:lnTo>
                    <a:pt x="1817184" y="922350"/>
                  </a:lnTo>
                  <a:lnTo>
                    <a:pt x="1865645" y="910717"/>
                  </a:lnTo>
                  <a:lnTo>
                    <a:pt x="1913281" y="897944"/>
                  </a:lnTo>
                  <a:lnTo>
                    <a:pt x="1960029" y="883966"/>
                  </a:lnTo>
                  <a:lnTo>
                    <a:pt x="2005830" y="868718"/>
                  </a:lnTo>
                  <a:lnTo>
                    <a:pt x="2050621" y="852132"/>
                  </a:lnTo>
                  <a:lnTo>
                    <a:pt x="2094343" y="834143"/>
                  </a:lnTo>
                  <a:lnTo>
                    <a:pt x="2136933" y="814686"/>
                  </a:lnTo>
                  <a:lnTo>
                    <a:pt x="2178331" y="793694"/>
                  </a:lnTo>
                  <a:lnTo>
                    <a:pt x="2218476" y="771102"/>
                  </a:lnTo>
                  <a:lnTo>
                    <a:pt x="2257307" y="746843"/>
                  </a:lnTo>
                  <a:lnTo>
                    <a:pt x="2294763" y="720852"/>
                  </a:lnTo>
                  <a:lnTo>
                    <a:pt x="2331013" y="690677"/>
                  </a:lnTo>
                  <a:lnTo>
                    <a:pt x="2366769" y="659225"/>
                  </a:lnTo>
                  <a:lnTo>
                    <a:pt x="2401954" y="626515"/>
                  </a:lnTo>
                  <a:lnTo>
                    <a:pt x="2436487" y="592571"/>
                  </a:lnTo>
                  <a:lnTo>
                    <a:pt x="2470290" y="557414"/>
                  </a:lnTo>
                  <a:lnTo>
                    <a:pt x="2503282" y="521066"/>
                  </a:lnTo>
                  <a:lnTo>
                    <a:pt x="2535386" y="483550"/>
                  </a:lnTo>
                  <a:lnTo>
                    <a:pt x="2566522" y="444886"/>
                  </a:lnTo>
                  <a:lnTo>
                    <a:pt x="2596610" y="405098"/>
                  </a:lnTo>
                  <a:lnTo>
                    <a:pt x="2625571" y="364206"/>
                  </a:lnTo>
                  <a:lnTo>
                    <a:pt x="2653327" y="322234"/>
                  </a:lnTo>
                  <a:lnTo>
                    <a:pt x="2679798" y="279202"/>
                  </a:lnTo>
                  <a:lnTo>
                    <a:pt x="2704905" y="235133"/>
                  </a:lnTo>
                  <a:lnTo>
                    <a:pt x="2728569" y="190049"/>
                  </a:lnTo>
                  <a:lnTo>
                    <a:pt x="2750710" y="143972"/>
                  </a:lnTo>
                  <a:lnTo>
                    <a:pt x="2771250" y="96923"/>
                  </a:lnTo>
                  <a:lnTo>
                    <a:pt x="2790109" y="48925"/>
                  </a:lnTo>
                  <a:lnTo>
                    <a:pt x="2807208" y="0"/>
                  </a:lnTo>
                </a:path>
              </a:pathLst>
            </a:custGeom>
            <a:ln w="28575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8565642" y="4895850"/>
              <a:ext cx="2527300" cy="931544"/>
            </a:xfrm>
            <a:custGeom>
              <a:avLst/>
              <a:gdLst/>
              <a:ahLst/>
              <a:cxnLst/>
              <a:rect l="l" t="t" r="r" b="b"/>
              <a:pathLst>
                <a:path w="2527300" h="931545">
                  <a:moveTo>
                    <a:pt x="0" y="930948"/>
                  </a:moveTo>
                  <a:lnTo>
                    <a:pt x="53430" y="931054"/>
                  </a:lnTo>
                  <a:lnTo>
                    <a:pt x="106830" y="931134"/>
                  </a:lnTo>
                  <a:lnTo>
                    <a:pt x="160166" y="931161"/>
                  </a:lnTo>
                  <a:lnTo>
                    <a:pt x="213407" y="931108"/>
                  </a:lnTo>
                  <a:lnTo>
                    <a:pt x="266519" y="930948"/>
                  </a:lnTo>
                  <a:lnTo>
                    <a:pt x="319472" y="930655"/>
                  </a:lnTo>
                  <a:lnTo>
                    <a:pt x="372232" y="930201"/>
                  </a:lnTo>
                  <a:lnTo>
                    <a:pt x="424767" y="929561"/>
                  </a:lnTo>
                  <a:lnTo>
                    <a:pt x="477046" y="928707"/>
                  </a:lnTo>
                  <a:lnTo>
                    <a:pt x="529035" y="927613"/>
                  </a:lnTo>
                  <a:lnTo>
                    <a:pt x="580702" y="926251"/>
                  </a:lnTo>
                  <a:lnTo>
                    <a:pt x="632015" y="924596"/>
                  </a:lnTo>
                  <a:lnTo>
                    <a:pt x="682942" y="922620"/>
                  </a:lnTo>
                  <a:lnTo>
                    <a:pt x="733450" y="920298"/>
                  </a:lnTo>
                  <a:lnTo>
                    <a:pt x="783508" y="917601"/>
                  </a:lnTo>
                  <a:lnTo>
                    <a:pt x="833082" y="914503"/>
                  </a:lnTo>
                  <a:lnTo>
                    <a:pt x="882141" y="910979"/>
                  </a:lnTo>
                  <a:lnTo>
                    <a:pt x="930652" y="907000"/>
                  </a:lnTo>
                  <a:lnTo>
                    <a:pt x="978582" y="902540"/>
                  </a:lnTo>
                  <a:lnTo>
                    <a:pt x="1025901" y="897573"/>
                  </a:lnTo>
                  <a:lnTo>
                    <a:pt x="1072575" y="892072"/>
                  </a:lnTo>
                  <a:lnTo>
                    <a:pt x="1118571" y="886010"/>
                  </a:lnTo>
                  <a:lnTo>
                    <a:pt x="1163859" y="879360"/>
                  </a:lnTo>
                  <a:lnTo>
                    <a:pt x="1208404" y="872096"/>
                  </a:lnTo>
                  <a:lnTo>
                    <a:pt x="1264073" y="862201"/>
                  </a:lnTo>
                  <a:lnTo>
                    <a:pt x="1319406" y="851662"/>
                  </a:lnTo>
                  <a:lnTo>
                    <a:pt x="1374312" y="840472"/>
                  </a:lnTo>
                  <a:lnTo>
                    <a:pt x="1428699" y="828624"/>
                  </a:lnTo>
                  <a:lnTo>
                    <a:pt x="1482476" y="816111"/>
                  </a:lnTo>
                  <a:lnTo>
                    <a:pt x="1535552" y="802926"/>
                  </a:lnTo>
                  <a:lnTo>
                    <a:pt x="1587837" y="789062"/>
                  </a:lnTo>
                  <a:lnTo>
                    <a:pt x="1639238" y="774512"/>
                  </a:lnTo>
                  <a:lnTo>
                    <a:pt x="1689664" y="759269"/>
                  </a:lnTo>
                  <a:lnTo>
                    <a:pt x="1739025" y="743326"/>
                  </a:lnTo>
                  <a:lnTo>
                    <a:pt x="1787229" y="726676"/>
                  </a:lnTo>
                  <a:lnTo>
                    <a:pt x="1834185" y="709312"/>
                  </a:lnTo>
                  <a:lnTo>
                    <a:pt x="1879801" y="691226"/>
                  </a:lnTo>
                  <a:lnTo>
                    <a:pt x="1923987" y="672413"/>
                  </a:lnTo>
                  <a:lnTo>
                    <a:pt x="1966651" y="652865"/>
                  </a:lnTo>
                  <a:lnTo>
                    <a:pt x="2007702" y="632575"/>
                  </a:lnTo>
                  <a:lnTo>
                    <a:pt x="2047048" y="611535"/>
                  </a:lnTo>
                  <a:lnTo>
                    <a:pt x="2084600" y="589740"/>
                  </a:lnTo>
                  <a:lnTo>
                    <a:pt x="2120264" y="567182"/>
                  </a:lnTo>
                  <a:lnTo>
                    <a:pt x="2166369" y="533401"/>
                  </a:lnTo>
                  <a:lnTo>
                    <a:pt x="2210424" y="494982"/>
                  </a:lnTo>
                  <a:lnTo>
                    <a:pt x="2252286" y="452824"/>
                  </a:lnTo>
                  <a:lnTo>
                    <a:pt x="2291810" y="407829"/>
                  </a:lnTo>
                  <a:lnTo>
                    <a:pt x="2328853" y="360897"/>
                  </a:lnTo>
                  <a:lnTo>
                    <a:pt x="2363270" y="312929"/>
                  </a:lnTo>
                  <a:lnTo>
                    <a:pt x="2394918" y="264826"/>
                  </a:lnTo>
                  <a:lnTo>
                    <a:pt x="2423652" y="217489"/>
                  </a:lnTo>
                  <a:lnTo>
                    <a:pt x="2449327" y="171819"/>
                  </a:lnTo>
                  <a:lnTo>
                    <a:pt x="2471801" y="128717"/>
                  </a:lnTo>
                  <a:lnTo>
                    <a:pt x="2490928" y="89083"/>
                  </a:lnTo>
                  <a:lnTo>
                    <a:pt x="2506565" y="53818"/>
                  </a:lnTo>
                  <a:lnTo>
                    <a:pt x="2518568" y="23823"/>
                  </a:lnTo>
                  <a:lnTo>
                    <a:pt x="2526791" y="0"/>
                  </a:lnTo>
                </a:path>
              </a:pathLst>
            </a:custGeom>
            <a:ln w="34925">
              <a:solidFill>
                <a:srgbClr val="B3A26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6072" y="4489254"/>
              <a:ext cx="765555" cy="33877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90450" y="3147441"/>
            <a:ext cx="156686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dirty="0">
                <a:latin typeface="Bookman Old Style"/>
                <a:cs typeface="Bookman Old Style"/>
              </a:rPr>
              <a:t>N</a:t>
            </a:r>
            <a:endParaRPr sz="1500" dirty="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7611" y="3258311"/>
            <a:ext cx="62389" cy="16254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975" i="1" spc="8" dirty="0">
                <a:latin typeface="Bookman Old Style"/>
                <a:cs typeface="Bookman Old Style"/>
              </a:rPr>
              <a:t>f</a:t>
            </a:r>
            <a:endParaRPr sz="975" dirty="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3361" y="3873055"/>
            <a:ext cx="594836" cy="10534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700" i="1" spc="-19" dirty="0">
                <a:latin typeface="Bookman Old Style"/>
                <a:cs typeface="Bookman Old Style"/>
              </a:rPr>
              <a:t>N</a:t>
            </a:r>
            <a:r>
              <a:rPr sz="2700" i="1" spc="-28" baseline="-20833" dirty="0">
                <a:latin typeface="Bookman Old Style"/>
                <a:cs typeface="Bookman Old Style"/>
              </a:rPr>
              <a:t>t</a:t>
            </a:r>
            <a:endParaRPr sz="2700" baseline="-20833" dirty="0">
              <a:latin typeface="Bookman Old Style"/>
              <a:cs typeface="Bookman Old Style"/>
            </a:endParaRPr>
          </a:p>
          <a:p>
            <a:pPr marL="350044">
              <a:spcBef>
                <a:spcPts val="3059"/>
              </a:spcBef>
            </a:pPr>
            <a:r>
              <a:rPr sz="1500" i="1" spc="-19" dirty="0">
                <a:latin typeface="Bookman Old Style"/>
                <a:cs typeface="Bookman Old Style"/>
              </a:rPr>
              <a:t>N</a:t>
            </a:r>
            <a:r>
              <a:rPr sz="1463" i="1" spc="-28" baseline="-21367" dirty="0">
                <a:latin typeface="Bookman Old Style"/>
                <a:cs typeface="Bookman Old Style"/>
              </a:rPr>
              <a:t>0</a:t>
            </a:r>
            <a:endParaRPr sz="1463" baseline="-21367" dirty="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292" y="1241321"/>
            <a:ext cx="8074343" cy="477534"/>
          </a:xfrm>
          <a:prstGeom prst="rect">
            <a:avLst/>
          </a:prstGeom>
        </p:spPr>
        <p:txBody>
          <a:bodyPr vert="horz" wrap="square" lIns="0" tIns="15716" rIns="0" bIns="0" rtlCol="0">
            <a:spAutoFit/>
          </a:bodyPr>
          <a:lstStyle/>
          <a:p>
            <a:pPr marL="9525" marR="3810">
              <a:lnSpc>
                <a:spcPts val="1815"/>
              </a:lnSpc>
              <a:spcBef>
                <a:spcPts val="124"/>
              </a:spcBef>
            </a:pPr>
            <a:r>
              <a:rPr sz="1500" b="1" spc="-169" dirty="0">
                <a:solidFill>
                  <a:srgbClr val="002F56"/>
                </a:solidFill>
                <a:latin typeface="Gill Sans MT"/>
                <a:cs typeface="Gill Sans MT"/>
              </a:rPr>
              <a:t>A</a:t>
            </a:r>
            <a:r>
              <a:rPr sz="150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38" dirty="0">
                <a:solidFill>
                  <a:srgbClr val="002F56"/>
                </a:solidFill>
                <a:latin typeface="Gill Sans MT"/>
                <a:cs typeface="Gill Sans MT"/>
              </a:rPr>
              <a:t>population</a:t>
            </a:r>
            <a:r>
              <a:rPr sz="150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50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dirty="0">
                <a:solidFill>
                  <a:srgbClr val="002F56"/>
                </a:solidFill>
                <a:latin typeface="Gill Sans MT"/>
                <a:cs typeface="Gill Sans MT"/>
              </a:rPr>
              <a:t>susceptible</a:t>
            </a:r>
            <a:r>
              <a:rPr sz="1500" b="1" spc="-4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38" dirty="0">
                <a:solidFill>
                  <a:srgbClr val="002F56"/>
                </a:solidFill>
                <a:latin typeface="Gill Sans MT"/>
                <a:cs typeface="Gill Sans MT"/>
              </a:rPr>
              <a:t>bacteria,</a:t>
            </a:r>
            <a:r>
              <a:rPr sz="1500" b="1" spc="-5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i="1" dirty="0">
                <a:solidFill>
                  <a:srgbClr val="002F56"/>
                </a:solidFill>
                <a:latin typeface="Gill Sans MT"/>
                <a:cs typeface="Gill Sans MT"/>
              </a:rPr>
              <a:t>S</a:t>
            </a:r>
            <a:r>
              <a:rPr sz="1500" b="1" dirty="0">
                <a:solidFill>
                  <a:srgbClr val="002F56"/>
                </a:solidFill>
                <a:latin typeface="Gill Sans MT"/>
                <a:cs typeface="Gill Sans MT"/>
              </a:rPr>
              <a:t>,</a:t>
            </a:r>
            <a:r>
              <a:rPr sz="1500" b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15" dirty="0">
                <a:solidFill>
                  <a:srgbClr val="002F56"/>
                </a:solidFill>
                <a:latin typeface="Gill Sans MT"/>
                <a:cs typeface="Gill Sans MT"/>
              </a:rPr>
              <a:t>grows</a:t>
            </a:r>
            <a:r>
              <a:rPr sz="1500" b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45" dirty="0">
                <a:solidFill>
                  <a:srgbClr val="002F56"/>
                </a:solidFill>
                <a:latin typeface="Gill Sans MT"/>
                <a:cs typeface="Gill Sans MT"/>
              </a:rPr>
              <a:t>at</a:t>
            </a:r>
            <a:r>
              <a:rPr sz="150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68" dirty="0">
                <a:solidFill>
                  <a:srgbClr val="002F56"/>
                </a:solidFill>
                <a:latin typeface="Gill Sans MT"/>
                <a:cs typeface="Gill Sans MT"/>
              </a:rPr>
              <a:t>rate</a:t>
            </a:r>
            <a:r>
              <a:rPr sz="150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i="1" dirty="0">
                <a:solidFill>
                  <a:srgbClr val="002F56"/>
                </a:solidFill>
                <a:latin typeface="Gill Sans MT"/>
                <a:cs typeface="Gill Sans MT"/>
              </a:rPr>
              <a:t>r</a:t>
            </a:r>
            <a:r>
              <a:rPr sz="1500" b="1" dirty="0">
                <a:solidFill>
                  <a:srgbClr val="002F56"/>
                </a:solidFill>
                <a:latin typeface="Gill Sans MT"/>
                <a:cs typeface="Gill Sans MT"/>
              </a:rPr>
              <a:t>.</a:t>
            </a:r>
            <a:r>
              <a:rPr sz="1500" b="1" spc="-4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71" dirty="0">
                <a:solidFill>
                  <a:srgbClr val="002F56"/>
                </a:solidFill>
                <a:latin typeface="Gill Sans MT"/>
                <a:cs typeface="Gill Sans MT"/>
              </a:rPr>
              <a:t>During</a:t>
            </a:r>
            <a:r>
              <a:rPr sz="150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38" dirty="0">
                <a:solidFill>
                  <a:srgbClr val="002F56"/>
                </a:solidFill>
                <a:latin typeface="Gill Sans MT"/>
                <a:cs typeface="Gill Sans MT"/>
              </a:rPr>
              <a:t>replication,</a:t>
            </a:r>
            <a:r>
              <a:rPr sz="15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49" dirty="0">
                <a:solidFill>
                  <a:srgbClr val="002F56"/>
                </a:solidFill>
                <a:latin typeface="Gill Sans MT"/>
                <a:cs typeface="Gill Sans MT"/>
              </a:rPr>
              <a:t>mutants</a:t>
            </a:r>
            <a:r>
              <a:rPr sz="150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41" dirty="0">
                <a:solidFill>
                  <a:srgbClr val="002F56"/>
                </a:solidFill>
                <a:latin typeface="Gill Sans MT"/>
                <a:cs typeface="Gill Sans MT"/>
              </a:rPr>
              <a:t>appear </a:t>
            </a:r>
            <a:r>
              <a:rPr sz="1500" b="1" spc="-45" dirty="0">
                <a:solidFill>
                  <a:srgbClr val="002F56"/>
                </a:solidFill>
                <a:latin typeface="Gill Sans MT"/>
                <a:cs typeface="Gill Sans MT"/>
              </a:rPr>
              <a:t>at</a:t>
            </a:r>
            <a:r>
              <a:rPr sz="150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38" dirty="0">
                <a:solidFill>
                  <a:srgbClr val="002F56"/>
                </a:solidFill>
                <a:latin typeface="Gill Sans MT"/>
                <a:cs typeface="Gill Sans MT"/>
              </a:rPr>
              <a:t>a </a:t>
            </a:r>
            <a:r>
              <a:rPr sz="1500" b="1" spc="-68" dirty="0">
                <a:solidFill>
                  <a:srgbClr val="002F56"/>
                </a:solidFill>
                <a:latin typeface="Gill Sans MT"/>
                <a:cs typeface="Gill Sans MT"/>
              </a:rPr>
              <a:t>rate</a:t>
            </a:r>
            <a:r>
              <a:rPr sz="1500" b="1" spc="-7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75" b="1" i="1" dirty="0">
                <a:solidFill>
                  <a:srgbClr val="002F56"/>
                </a:solidFill>
                <a:latin typeface="Symbol"/>
                <a:cs typeface="Symbol"/>
              </a:rPr>
              <a:t></a:t>
            </a:r>
            <a:r>
              <a:rPr sz="1575" spc="-15" dirty="0">
                <a:solidFill>
                  <a:srgbClr val="002F56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2F56"/>
                </a:solidFill>
                <a:latin typeface="Gill Sans MT"/>
                <a:cs typeface="Gill Sans MT"/>
              </a:rPr>
              <a:t>.</a:t>
            </a:r>
            <a:r>
              <a:rPr sz="15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236" dirty="0">
                <a:solidFill>
                  <a:srgbClr val="002F56"/>
                </a:solidFill>
                <a:latin typeface="Gill Sans MT"/>
                <a:cs typeface="Gill Sans MT"/>
              </a:rPr>
              <a:t>We</a:t>
            </a:r>
            <a:r>
              <a:rPr sz="1500" b="1" spc="-4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dirty="0">
                <a:solidFill>
                  <a:srgbClr val="002F56"/>
                </a:solidFill>
                <a:latin typeface="Gill Sans MT"/>
                <a:cs typeface="Gill Sans MT"/>
              </a:rPr>
              <a:t>assume</a:t>
            </a:r>
            <a:r>
              <a:rPr sz="15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30" dirty="0">
                <a:solidFill>
                  <a:srgbClr val="002F56"/>
                </a:solidFill>
                <a:latin typeface="Gill Sans MT"/>
                <a:cs typeface="Gill Sans MT"/>
              </a:rPr>
              <a:t>new</a:t>
            </a:r>
            <a:r>
              <a:rPr sz="150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49" dirty="0">
                <a:solidFill>
                  <a:srgbClr val="002F56"/>
                </a:solidFill>
                <a:latin typeface="Gill Sans MT"/>
                <a:cs typeface="Gill Sans MT"/>
              </a:rPr>
              <a:t>mutants </a:t>
            </a:r>
            <a:r>
              <a:rPr sz="1500" b="1" spc="-60" dirty="0">
                <a:solidFill>
                  <a:srgbClr val="002F56"/>
                </a:solidFill>
                <a:latin typeface="Gill Sans MT"/>
                <a:cs typeface="Gill Sans MT"/>
              </a:rPr>
              <a:t>grow</a:t>
            </a:r>
            <a:r>
              <a:rPr sz="150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45" dirty="0">
                <a:solidFill>
                  <a:srgbClr val="002F56"/>
                </a:solidFill>
                <a:latin typeface="Gill Sans MT"/>
                <a:cs typeface="Gill Sans MT"/>
              </a:rPr>
              <a:t>at </a:t>
            </a:r>
            <a:r>
              <a:rPr sz="1500" b="1" spc="-56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50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dirty="0">
                <a:solidFill>
                  <a:srgbClr val="002F56"/>
                </a:solidFill>
                <a:latin typeface="Gill Sans MT"/>
                <a:cs typeface="Gill Sans MT"/>
              </a:rPr>
              <a:t>same</a:t>
            </a:r>
            <a:r>
              <a:rPr sz="1500" b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68" dirty="0">
                <a:solidFill>
                  <a:srgbClr val="002F56"/>
                </a:solidFill>
                <a:latin typeface="Gill Sans MT"/>
                <a:cs typeface="Gill Sans MT"/>
              </a:rPr>
              <a:t>rate</a:t>
            </a:r>
            <a:r>
              <a:rPr sz="1500" b="1" spc="-6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45" dirty="0">
                <a:solidFill>
                  <a:srgbClr val="002F56"/>
                </a:solidFill>
                <a:latin typeface="Gill Sans MT"/>
                <a:cs typeface="Gill Sans MT"/>
              </a:rPr>
              <a:t>than</a:t>
            </a:r>
            <a:r>
              <a:rPr sz="150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dirty="0">
                <a:solidFill>
                  <a:srgbClr val="002F56"/>
                </a:solidFill>
                <a:latin typeface="Gill Sans MT"/>
                <a:cs typeface="Gill Sans MT"/>
              </a:rPr>
              <a:t>susceptible</a:t>
            </a:r>
            <a:r>
              <a:rPr sz="1500" b="1" spc="-7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8" dirty="0">
                <a:solidFill>
                  <a:srgbClr val="002F56"/>
                </a:solidFill>
                <a:latin typeface="Gill Sans MT"/>
                <a:cs typeface="Gill Sans MT"/>
              </a:rPr>
              <a:t>bacteria.</a:t>
            </a:r>
            <a:endParaRPr sz="15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14" y="-69589"/>
            <a:ext cx="8801100" cy="1084951"/>
          </a:xfrm>
          <a:prstGeom prst="rect">
            <a:avLst/>
          </a:prstGeom>
        </p:spPr>
        <p:txBody>
          <a:bodyPr vert="horz" wrap="square" lIns="0" tIns="40389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51949">
              <a:spcBef>
                <a:spcPts val="79"/>
              </a:spcBef>
            </a:pPr>
            <a:r>
              <a:rPr dirty="0"/>
              <a:t>Continuous</a:t>
            </a:r>
            <a:r>
              <a:rPr spc="64" dirty="0"/>
              <a:t> </a:t>
            </a:r>
            <a:r>
              <a:rPr dirty="0"/>
              <a:t>model</a:t>
            </a:r>
            <a:r>
              <a:rPr spc="60" dirty="0"/>
              <a:t> </a:t>
            </a:r>
            <a:r>
              <a:rPr dirty="0"/>
              <a:t>of</a:t>
            </a:r>
            <a:r>
              <a:rPr spc="165" dirty="0"/>
              <a:t> </a:t>
            </a:r>
            <a:r>
              <a:rPr spc="68" dirty="0"/>
              <a:t>mutation</a:t>
            </a: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5354" y="3798978"/>
            <a:ext cx="1779857" cy="1199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173" y="2992374"/>
            <a:ext cx="2213896" cy="87658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44398" y="3372135"/>
            <a:ext cx="222885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363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endParaRPr sz="2700" dirty="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5866" y="3347713"/>
            <a:ext cx="30527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dirty="0">
                <a:latin typeface="Arial"/>
                <a:cs typeface="Arial"/>
              </a:rPr>
              <a:t>m</a:t>
            </a: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1312" y="3543301"/>
            <a:ext cx="196596" cy="31318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79887" y="2899220"/>
            <a:ext cx="141446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i="1" dirty="0">
                <a:latin typeface="Bookman Old Style"/>
                <a:cs typeface="Bookman Old Style"/>
              </a:rPr>
              <a:t>r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9021" y="2922080"/>
            <a:ext cx="141446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i="1" dirty="0">
                <a:latin typeface="Bookman Old Style"/>
                <a:cs typeface="Bookman Old Style"/>
              </a:rPr>
              <a:t>r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6221" y="3498342"/>
            <a:ext cx="17926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64" dirty="0">
                <a:solidFill>
                  <a:srgbClr val="B3A269"/>
                </a:solidFill>
                <a:latin typeface="Gill Sans MT"/>
                <a:cs typeface="Gill Sans MT"/>
              </a:rPr>
              <a:t>Normalized</a:t>
            </a:r>
            <a:r>
              <a:rPr sz="1350" b="1" spc="-34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B3A269"/>
                </a:solidFill>
                <a:latin typeface="Gill Sans MT"/>
                <a:cs typeface="Gill Sans MT"/>
              </a:rPr>
              <a:t>eq</a:t>
            </a:r>
            <a:r>
              <a:rPr sz="1350" b="1" spc="-34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B3A269"/>
                </a:solidFill>
                <a:latin typeface="Gill Sans MT"/>
                <a:cs typeface="Gill Sans MT"/>
              </a:rPr>
              <a:t>system:</a:t>
            </a:r>
            <a:endParaRPr sz="1350" dirty="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76250" y="3967638"/>
            <a:ext cx="133492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dirty="0">
                <a:latin typeface="Bookman Old Style"/>
                <a:cs typeface="Bookman Old Style"/>
              </a:rPr>
              <a:t>Total</a:t>
            </a:r>
            <a:r>
              <a:rPr sz="1350" i="1" spc="-15" dirty="0">
                <a:latin typeface="Bookman Old Style"/>
                <a:cs typeface="Bookman Old Style"/>
              </a:rPr>
              <a:t> </a:t>
            </a:r>
            <a:r>
              <a:rPr sz="1350" i="1" spc="-8" dirty="0">
                <a:latin typeface="Bookman Old Style"/>
                <a:cs typeface="Bookman Old Style"/>
              </a:rPr>
              <a:t>population</a:t>
            </a:r>
            <a:endParaRPr sz="1350" dirty="0">
              <a:latin typeface="Bookman Old Style"/>
              <a:cs typeface="Bookman Old Style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6533" y="5447538"/>
            <a:ext cx="1663989" cy="28801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7804690" y="4788312"/>
            <a:ext cx="368618" cy="129540"/>
          </a:xfrm>
          <a:custGeom>
            <a:avLst/>
            <a:gdLst/>
            <a:ahLst/>
            <a:cxnLst/>
            <a:rect l="l" t="t" r="r" b="b"/>
            <a:pathLst>
              <a:path w="491490" h="172720">
                <a:moveTo>
                  <a:pt x="436118" y="0"/>
                </a:moveTo>
                <a:lnTo>
                  <a:pt x="433704" y="6985"/>
                </a:lnTo>
                <a:lnTo>
                  <a:pt x="443662" y="11322"/>
                </a:lnTo>
                <a:lnTo>
                  <a:pt x="452215" y="17303"/>
                </a:lnTo>
                <a:lnTo>
                  <a:pt x="472805" y="57134"/>
                </a:lnTo>
                <a:lnTo>
                  <a:pt x="475361" y="85217"/>
                </a:lnTo>
                <a:lnTo>
                  <a:pt x="474718" y="100413"/>
                </a:lnTo>
                <a:lnTo>
                  <a:pt x="465074" y="137668"/>
                </a:lnTo>
                <a:lnTo>
                  <a:pt x="433958" y="165227"/>
                </a:lnTo>
                <a:lnTo>
                  <a:pt x="436118" y="172212"/>
                </a:lnTo>
                <a:lnTo>
                  <a:pt x="469050" y="152638"/>
                </a:lnTo>
                <a:lnTo>
                  <a:pt x="487457" y="116586"/>
                </a:lnTo>
                <a:lnTo>
                  <a:pt x="490981" y="86106"/>
                </a:lnTo>
                <a:lnTo>
                  <a:pt x="490100" y="70320"/>
                </a:lnTo>
                <a:lnTo>
                  <a:pt x="476885" y="30226"/>
                </a:lnTo>
                <a:lnTo>
                  <a:pt x="448595" y="4526"/>
                </a:lnTo>
                <a:lnTo>
                  <a:pt x="436118" y="0"/>
                </a:lnTo>
                <a:close/>
              </a:path>
              <a:path w="491490" h="172720">
                <a:moveTo>
                  <a:pt x="54991" y="0"/>
                </a:moveTo>
                <a:lnTo>
                  <a:pt x="22111" y="19627"/>
                </a:lnTo>
                <a:lnTo>
                  <a:pt x="3540" y="55737"/>
                </a:lnTo>
                <a:lnTo>
                  <a:pt x="0" y="86106"/>
                </a:lnTo>
                <a:lnTo>
                  <a:pt x="883" y="101965"/>
                </a:lnTo>
                <a:lnTo>
                  <a:pt x="14224" y="142113"/>
                </a:lnTo>
                <a:lnTo>
                  <a:pt x="54991" y="172212"/>
                </a:lnTo>
                <a:lnTo>
                  <a:pt x="57150" y="165227"/>
                </a:lnTo>
                <a:lnTo>
                  <a:pt x="47339" y="160867"/>
                </a:lnTo>
                <a:lnTo>
                  <a:pt x="38861" y="154828"/>
                </a:lnTo>
                <a:lnTo>
                  <a:pt x="18303" y="114204"/>
                </a:lnTo>
                <a:lnTo>
                  <a:pt x="15748" y="85217"/>
                </a:lnTo>
                <a:lnTo>
                  <a:pt x="16388" y="70526"/>
                </a:lnTo>
                <a:lnTo>
                  <a:pt x="31722" y="24951"/>
                </a:lnTo>
                <a:lnTo>
                  <a:pt x="57403" y="6985"/>
                </a:lnTo>
                <a:lnTo>
                  <a:pt x="54991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6340888" y="4766120"/>
            <a:ext cx="1968818" cy="9047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lnSpc>
                <a:spcPts val="1763"/>
              </a:lnSpc>
              <a:spcBef>
                <a:spcPts val="75"/>
              </a:spcBef>
            </a:pPr>
            <a:r>
              <a:rPr sz="1350" i="1" dirty="0">
                <a:latin typeface="Bookman Old Style"/>
                <a:cs typeface="Bookman Old Style"/>
              </a:rPr>
              <a:t>Susceptible:</a:t>
            </a:r>
            <a:r>
              <a:rPr sz="1350" i="1" spc="41" dirty="0">
                <a:latin typeface="Bookman Old Style"/>
                <a:cs typeface="Bookman Old Style"/>
              </a:rPr>
              <a:t> </a:t>
            </a:r>
            <a:r>
              <a:rPr sz="2250" baseline="1388" dirty="0">
                <a:latin typeface="Cambria Math"/>
                <a:cs typeface="Cambria Math"/>
              </a:rPr>
              <a:t>𝑁</a:t>
            </a:r>
            <a:r>
              <a:rPr sz="1631" baseline="-13409" dirty="0">
                <a:latin typeface="Cambria Math"/>
                <a:cs typeface="Cambria Math"/>
              </a:rPr>
              <a:t>0</a:t>
            </a:r>
            <a:r>
              <a:rPr sz="2250" baseline="1388" dirty="0">
                <a:latin typeface="Cambria Math"/>
                <a:cs typeface="Cambria Math"/>
              </a:rPr>
              <a:t>e</a:t>
            </a:r>
            <a:r>
              <a:rPr sz="1631" baseline="28735" dirty="0">
                <a:latin typeface="Cambria Math"/>
                <a:cs typeface="Cambria Math"/>
              </a:rPr>
              <a:t>𝑟</a:t>
            </a:r>
            <a:r>
              <a:rPr sz="1631" spc="365" baseline="28735" dirty="0">
                <a:latin typeface="Cambria Math"/>
                <a:cs typeface="Cambria Math"/>
              </a:rPr>
              <a:t> </a:t>
            </a:r>
            <a:r>
              <a:rPr sz="1631" spc="62" baseline="28735" dirty="0">
                <a:latin typeface="Cambria Math"/>
                <a:cs typeface="Cambria Math"/>
              </a:rPr>
              <a:t>1−𝜇</a:t>
            </a:r>
            <a:r>
              <a:rPr sz="1631" spc="349" baseline="28735" dirty="0">
                <a:latin typeface="Cambria Math"/>
                <a:cs typeface="Cambria Math"/>
              </a:rPr>
              <a:t> </a:t>
            </a:r>
            <a:r>
              <a:rPr sz="1631" spc="17" baseline="28735" dirty="0">
                <a:latin typeface="Cambria Math"/>
                <a:cs typeface="Cambria Math"/>
              </a:rPr>
              <a:t>𝑡</a:t>
            </a:r>
            <a:endParaRPr sz="1631" baseline="28735" dirty="0">
              <a:latin typeface="Cambria Math"/>
              <a:cs typeface="Cambria Math"/>
            </a:endParaRPr>
          </a:p>
          <a:p>
            <a:pPr marR="22860" algn="r">
              <a:lnSpc>
                <a:spcPts val="1583"/>
              </a:lnSpc>
            </a:pPr>
            <a:r>
              <a:rPr sz="1350" i="1" spc="-8" dirty="0">
                <a:latin typeface="Bookman Old Style"/>
                <a:cs typeface="Bookman Old Style"/>
              </a:rPr>
              <a:t>mutant</a:t>
            </a:r>
            <a:endParaRPr sz="1350" dirty="0">
              <a:latin typeface="Bookman Old Style"/>
              <a:cs typeface="Bookman Old Style"/>
            </a:endParaRPr>
          </a:p>
          <a:p>
            <a:pPr marR="179546" algn="ctr">
              <a:spcBef>
                <a:spcPts val="668"/>
              </a:spcBef>
            </a:pPr>
            <a:r>
              <a:rPr sz="2400" i="1" dirty="0">
                <a:latin typeface="Bookman Old Style"/>
                <a:cs typeface="Bookman Old Style"/>
              </a:rPr>
              <a:t>t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2496" y="5101971"/>
            <a:ext cx="1972151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71" dirty="0">
                <a:solidFill>
                  <a:srgbClr val="B3A269"/>
                </a:solidFill>
                <a:latin typeface="Palatino Linotype"/>
                <a:cs typeface="Palatino Linotype"/>
              </a:rPr>
              <a:t>The</a:t>
            </a:r>
            <a:r>
              <a:rPr sz="1350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350" spc="45" dirty="0">
                <a:solidFill>
                  <a:srgbClr val="B3A269"/>
                </a:solidFill>
                <a:latin typeface="Palatino Linotype"/>
                <a:cs typeface="Palatino Linotype"/>
              </a:rPr>
              <a:t>fraction</a:t>
            </a:r>
            <a:r>
              <a:rPr sz="1350" spc="-4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350" dirty="0">
                <a:solidFill>
                  <a:srgbClr val="B3A269"/>
                </a:solidFill>
                <a:latin typeface="Palatino Linotype"/>
                <a:cs typeface="Palatino Linotype"/>
              </a:rPr>
              <a:t>of</a:t>
            </a:r>
            <a:r>
              <a:rPr sz="1350" spc="19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350" spc="53" dirty="0">
                <a:solidFill>
                  <a:srgbClr val="B3A269"/>
                </a:solidFill>
                <a:latin typeface="Palatino Linotype"/>
                <a:cs typeface="Palatino Linotype"/>
              </a:rPr>
              <a:t>resistant </a:t>
            </a:r>
            <a:r>
              <a:rPr sz="1350" spc="49" dirty="0">
                <a:solidFill>
                  <a:srgbClr val="B3A269"/>
                </a:solidFill>
                <a:latin typeface="Palatino Linotype"/>
                <a:cs typeface="Palatino Linotype"/>
              </a:rPr>
              <a:t>bacteria</a:t>
            </a:r>
            <a:r>
              <a:rPr sz="1350" spc="8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350" spc="56" dirty="0">
                <a:solidFill>
                  <a:srgbClr val="B3A269"/>
                </a:solidFill>
                <a:latin typeface="Palatino Linotype"/>
                <a:cs typeface="Palatino Linotype"/>
              </a:rPr>
              <a:t>increases </a:t>
            </a:r>
            <a:r>
              <a:rPr sz="1350" dirty="0">
                <a:solidFill>
                  <a:srgbClr val="B3A269"/>
                </a:solidFill>
                <a:latin typeface="Palatino Linotype"/>
                <a:cs typeface="Palatino Linotype"/>
              </a:rPr>
              <a:t>poportianlly</a:t>
            </a:r>
            <a:r>
              <a:rPr sz="1350" spc="146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350" dirty="0">
                <a:solidFill>
                  <a:srgbClr val="B3A269"/>
                </a:solidFill>
                <a:latin typeface="Palatino Linotype"/>
                <a:cs typeface="Palatino Linotype"/>
              </a:rPr>
              <a:t>to</a:t>
            </a:r>
            <a:r>
              <a:rPr sz="1350" spc="153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350" spc="41" dirty="0">
                <a:solidFill>
                  <a:srgbClr val="B3A269"/>
                </a:solidFill>
                <a:latin typeface="Palatino Linotype"/>
                <a:cs typeface="Palatino Linotype"/>
              </a:rPr>
              <a:t>time</a:t>
            </a:r>
            <a:endParaRPr sz="1350" dirty="0">
              <a:latin typeface="Palatino Linotype"/>
              <a:cs typeface="Palatino Linotype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21A64C-8103-4054-A2C0-FBFDD44D639F}"/>
              </a:ext>
            </a:extLst>
          </p:cNvPr>
          <p:cNvSpPr/>
          <p:nvPr/>
        </p:nvSpPr>
        <p:spPr>
          <a:xfrm>
            <a:off x="3416999" y="59502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lang="en-US" b="1" spc="-65" dirty="0">
                <a:solidFill>
                  <a:srgbClr val="B3A269"/>
                </a:solidFill>
                <a:latin typeface="Gill Sans MT"/>
                <a:cs typeface="Gill Sans MT"/>
              </a:rPr>
              <a:t>the</a:t>
            </a:r>
            <a:r>
              <a:rPr lang="en-US" b="1" spc="-4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lang="en-US" b="1" spc="-30" dirty="0">
                <a:solidFill>
                  <a:srgbClr val="B3A269"/>
                </a:solidFill>
                <a:latin typeface="Gill Sans MT"/>
                <a:cs typeface="Gill Sans MT"/>
              </a:rPr>
              <a:t>fraction</a:t>
            </a:r>
            <a:r>
              <a:rPr lang="en-US" b="1" spc="-3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lang="en-US" b="1" dirty="0">
                <a:solidFill>
                  <a:srgbClr val="B3A269"/>
                </a:solidFill>
                <a:latin typeface="Gill Sans MT"/>
                <a:cs typeface="Gill Sans MT"/>
              </a:rPr>
              <a:t>of</a:t>
            </a:r>
            <a:r>
              <a:rPr lang="en-US" b="1" spc="-5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lang="en-US" b="1" spc="-10" dirty="0">
                <a:solidFill>
                  <a:srgbClr val="B3A269"/>
                </a:solidFill>
                <a:latin typeface="Gill Sans MT"/>
                <a:cs typeface="Gill Sans MT"/>
              </a:rPr>
              <a:t>resistant</a:t>
            </a:r>
            <a:r>
              <a:rPr lang="en-US" b="1" spc="-40" dirty="0">
                <a:solidFill>
                  <a:srgbClr val="B3A269"/>
                </a:solidFill>
                <a:latin typeface="Gill Sans MT"/>
                <a:cs typeface="Gill Sans MT"/>
              </a:rPr>
              <a:t> bacteria</a:t>
            </a:r>
            <a:r>
              <a:rPr lang="en-US" b="1" spc="-3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lang="en-US" b="1" dirty="0">
                <a:solidFill>
                  <a:srgbClr val="B3A269"/>
                </a:solidFill>
                <a:latin typeface="Gill Sans MT"/>
                <a:cs typeface="Gill Sans MT"/>
              </a:rPr>
              <a:t>increases</a:t>
            </a:r>
            <a:r>
              <a:rPr lang="en-US" b="1" spc="-50" dirty="0">
                <a:solidFill>
                  <a:srgbClr val="B3A269"/>
                </a:solidFill>
                <a:latin typeface="Gill Sans MT"/>
                <a:cs typeface="Gill Sans MT"/>
              </a:rPr>
              <a:t> proportionally</a:t>
            </a:r>
            <a:r>
              <a:rPr lang="en-US" b="1" spc="-5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lang="en-US" b="1" spc="-90" dirty="0">
                <a:solidFill>
                  <a:srgbClr val="B3A269"/>
                </a:solidFill>
                <a:latin typeface="Gill Sans MT"/>
                <a:cs typeface="Gill Sans MT"/>
              </a:rPr>
              <a:t>to</a:t>
            </a:r>
            <a:r>
              <a:rPr lang="en-US" b="1" spc="-5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lang="en-US" b="1" spc="-65" dirty="0">
                <a:solidFill>
                  <a:srgbClr val="B3A269"/>
                </a:solidFill>
                <a:latin typeface="Gill Sans MT"/>
                <a:cs typeface="Gill Sans MT"/>
              </a:rPr>
              <a:t>the</a:t>
            </a:r>
            <a:r>
              <a:rPr lang="en-US" b="1" spc="-4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lang="en-US" b="1" spc="-70" dirty="0">
                <a:solidFill>
                  <a:srgbClr val="B3A269"/>
                </a:solidFill>
                <a:latin typeface="Gill Sans MT"/>
                <a:cs typeface="Gill Sans MT"/>
              </a:rPr>
              <a:t>experiment</a:t>
            </a:r>
            <a:r>
              <a:rPr lang="en-US" b="1" spc="-2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lang="en-US" b="1" spc="-20" dirty="0">
                <a:solidFill>
                  <a:srgbClr val="B3A269"/>
                </a:solidFill>
                <a:latin typeface="Gill Sans MT"/>
                <a:cs typeface="Gill Sans MT"/>
              </a:rPr>
              <a:t>time</a:t>
            </a:r>
            <a:endParaRPr lang="en-US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248" y="2829355"/>
            <a:ext cx="1877854" cy="1872139"/>
          </a:xfrm>
          <a:custGeom>
            <a:avLst/>
            <a:gdLst/>
            <a:ahLst/>
            <a:cxnLst/>
            <a:rect l="l" t="t" r="r" b="b"/>
            <a:pathLst>
              <a:path w="2503804" h="2496185">
                <a:moveTo>
                  <a:pt x="14880" y="12379"/>
                </a:moveTo>
                <a:lnTo>
                  <a:pt x="61162" y="17543"/>
                </a:lnTo>
                <a:lnTo>
                  <a:pt x="107897" y="20149"/>
                </a:lnTo>
                <a:lnTo>
                  <a:pt x="155124" y="20684"/>
                </a:lnTo>
                <a:lnTo>
                  <a:pt x="202882" y="19633"/>
                </a:lnTo>
                <a:lnTo>
                  <a:pt x="251212" y="17480"/>
                </a:lnTo>
                <a:lnTo>
                  <a:pt x="300154" y="14713"/>
                </a:lnTo>
                <a:lnTo>
                  <a:pt x="349746" y="11816"/>
                </a:lnTo>
                <a:lnTo>
                  <a:pt x="400028" y="9275"/>
                </a:lnTo>
                <a:lnTo>
                  <a:pt x="451041" y="7575"/>
                </a:lnTo>
                <a:lnTo>
                  <a:pt x="502824" y="7202"/>
                </a:lnTo>
                <a:lnTo>
                  <a:pt x="555417" y="8642"/>
                </a:lnTo>
                <a:lnTo>
                  <a:pt x="608859" y="12379"/>
                </a:lnTo>
                <a:lnTo>
                  <a:pt x="664245" y="16730"/>
                </a:lnTo>
                <a:lnTo>
                  <a:pt x="713868" y="19031"/>
                </a:lnTo>
                <a:lnTo>
                  <a:pt x="759255" y="19675"/>
                </a:lnTo>
                <a:lnTo>
                  <a:pt x="801935" y="19056"/>
                </a:lnTo>
                <a:lnTo>
                  <a:pt x="843437" y="17566"/>
                </a:lnTo>
                <a:lnTo>
                  <a:pt x="885290" y="15600"/>
                </a:lnTo>
                <a:lnTo>
                  <a:pt x="929021" y="13550"/>
                </a:lnTo>
                <a:lnTo>
                  <a:pt x="976160" y="11809"/>
                </a:lnTo>
                <a:lnTo>
                  <a:pt x="1028235" y="10772"/>
                </a:lnTo>
                <a:lnTo>
                  <a:pt x="1086775" y="10831"/>
                </a:lnTo>
                <a:lnTo>
                  <a:pt x="1153308" y="12379"/>
                </a:lnTo>
                <a:lnTo>
                  <a:pt x="1213593" y="13928"/>
                </a:lnTo>
                <a:lnTo>
                  <a:pt x="1273898" y="14585"/>
                </a:lnTo>
                <a:lnTo>
                  <a:pt x="1333813" y="14523"/>
                </a:lnTo>
                <a:lnTo>
                  <a:pt x="1392930" y="13915"/>
                </a:lnTo>
                <a:lnTo>
                  <a:pt x="1450840" y="12934"/>
                </a:lnTo>
                <a:lnTo>
                  <a:pt x="1507133" y="11753"/>
                </a:lnTo>
                <a:lnTo>
                  <a:pt x="1561401" y="10544"/>
                </a:lnTo>
                <a:lnTo>
                  <a:pt x="1613235" y="9480"/>
                </a:lnTo>
                <a:lnTo>
                  <a:pt x="1662226" y="8734"/>
                </a:lnTo>
                <a:lnTo>
                  <a:pt x="1707965" y="8478"/>
                </a:lnTo>
                <a:lnTo>
                  <a:pt x="1750044" y="8885"/>
                </a:lnTo>
                <a:lnTo>
                  <a:pt x="1788052" y="10128"/>
                </a:lnTo>
                <a:lnTo>
                  <a:pt x="1821582" y="12379"/>
                </a:lnTo>
                <a:lnTo>
                  <a:pt x="1856735" y="14230"/>
                </a:lnTo>
                <a:lnTo>
                  <a:pt x="1899072" y="14402"/>
                </a:lnTo>
                <a:lnTo>
                  <a:pt x="1947372" y="13269"/>
                </a:lnTo>
                <a:lnTo>
                  <a:pt x="2000416" y="11206"/>
                </a:lnTo>
                <a:lnTo>
                  <a:pt x="2056982" y="8585"/>
                </a:lnTo>
                <a:lnTo>
                  <a:pt x="2115849" y="5781"/>
                </a:lnTo>
                <a:lnTo>
                  <a:pt x="2175799" y="3166"/>
                </a:lnTo>
                <a:lnTo>
                  <a:pt x="2235609" y="1114"/>
                </a:lnTo>
                <a:lnTo>
                  <a:pt x="2294060" y="0"/>
                </a:lnTo>
                <a:lnTo>
                  <a:pt x="2349930" y="195"/>
                </a:lnTo>
                <a:lnTo>
                  <a:pt x="2402000" y="2075"/>
                </a:lnTo>
                <a:lnTo>
                  <a:pt x="2449049" y="6012"/>
                </a:lnTo>
                <a:lnTo>
                  <a:pt x="2489856" y="12379"/>
                </a:lnTo>
                <a:lnTo>
                  <a:pt x="2487404" y="73342"/>
                </a:lnTo>
                <a:lnTo>
                  <a:pt x="2485596" y="127348"/>
                </a:lnTo>
                <a:lnTo>
                  <a:pt x="2484373" y="175858"/>
                </a:lnTo>
                <a:lnTo>
                  <a:pt x="2483675" y="220335"/>
                </a:lnTo>
                <a:lnTo>
                  <a:pt x="2483443" y="262240"/>
                </a:lnTo>
                <a:lnTo>
                  <a:pt x="2483617" y="303035"/>
                </a:lnTo>
                <a:lnTo>
                  <a:pt x="2484138" y="344182"/>
                </a:lnTo>
                <a:lnTo>
                  <a:pt x="2484945" y="387142"/>
                </a:lnTo>
                <a:lnTo>
                  <a:pt x="2485980" y="433379"/>
                </a:lnTo>
                <a:lnTo>
                  <a:pt x="2487184" y="484352"/>
                </a:lnTo>
                <a:lnTo>
                  <a:pt x="2488495" y="541525"/>
                </a:lnTo>
                <a:lnTo>
                  <a:pt x="2489856" y="606358"/>
                </a:lnTo>
                <a:lnTo>
                  <a:pt x="2491708" y="677808"/>
                </a:lnTo>
                <a:lnTo>
                  <a:pt x="2494086" y="742014"/>
                </a:lnTo>
                <a:lnTo>
                  <a:pt x="2496692" y="800078"/>
                </a:lnTo>
                <a:lnTo>
                  <a:pt x="2499225" y="853100"/>
                </a:lnTo>
                <a:lnTo>
                  <a:pt x="2501389" y="902182"/>
                </a:lnTo>
                <a:lnTo>
                  <a:pt x="2502883" y="948424"/>
                </a:lnTo>
                <a:lnTo>
                  <a:pt x="2503409" y="992927"/>
                </a:lnTo>
                <a:lnTo>
                  <a:pt x="2502668" y="1036793"/>
                </a:lnTo>
                <a:lnTo>
                  <a:pt x="2500362" y="1081122"/>
                </a:lnTo>
                <a:lnTo>
                  <a:pt x="2496191" y="1127015"/>
                </a:lnTo>
                <a:lnTo>
                  <a:pt x="2489856" y="1175572"/>
                </a:lnTo>
                <a:lnTo>
                  <a:pt x="2483986" y="1220751"/>
                </a:lnTo>
                <a:lnTo>
                  <a:pt x="2479996" y="1264638"/>
                </a:lnTo>
                <a:lnTo>
                  <a:pt x="2477640" y="1307970"/>
                </a:lnTo>
                <a:lnTo>
                  <a:pt x="2476676" y="1351482"/>
                </a:lnTo>
                <a:lnTo>
                  <a:pt x="2476860" y="1395909"/>
                </a:lnTo>
                <a:lnTo>
                  <a:pt x="2477950" y="1441987"/>
                </a:lnTo>
                <a:lnTo>
                  <a:pt x="2479700" y="1490451"/>
                </a:lnTo>
                <a:lnTo>
                  <a:pt x="2481869" y="1542038"/>
                </a:lnTo>
                <a:lnTo>
                  <a:pt x="2484212" y="1597482"/>
                </a:lnTo>
                <a:lnTo>
                  <a:pt x="2486487" y="1657520"/>
                </a:lnTo>
                <a:lnTo>
                  <a:pt x="2488449" y="1722886"/>
                </a:lnTo>
                <a:lnTo>
                  <a:pt x="2489856" y="1794316"/>
                </a:lnTo>
                <a:lnTo>
                  <a:pt x="2490840" y="1857622"/>
                </a:lnTo>
                <a:lnTo>
                  <a:pt x="2491949" y="1919328"/>
                </a:lnTo>
                <a:lnTo>
                  <a:pt x="2493114" y="1979302"/>
                </a:lnTo>
                <a:lnTo>
                  <a:pt x="2494266" y="2037414"/>
                </a:lnTo>
                <a:lnTo>
                  <a:pt x="2495335" y="2093534"/>
                </a:lnTo>
                <a:lnTo>
                  <a:pt x="2496254" y="2147530"/>
                </a:lnTo>
                <a:lnTo>
                  <a:pt x="2496952" y="2199272"/>
                </a:lnTo>
                <a:lnTo>
                  <a:pt x="2497360" y="2248628"/>
                </a:lnTo>
                <a:lnTo>
                  <a:pt x="2497410" y="2295469"/>
                </a:lnTo>
                <a:lnTo>
                  <a:pt x="2497032" y="2339663"/>
                </a:lnTo>
                <a:lnTo>
                  <a:pt x="2496156" y="2381079"/>
                </a:lnTo>
                <a:lnTo>
                  <a:pt x="2494714" y="2419587"/>
                </a:lnTo>
                <a:lnTo>
                  <a:pt x="2492637" y="2455056"/>
                </a:lnTo>
                <a:lnTo>
                  <a:pt x="2489856" y="2487355"/>
                </a:lnTo>
                <a:lnTo>
                  <a:pt x="2425308" y="2485043"/>
                </a:lnTo>
                <a:lnTo>
                  <a:pt x="2364310" y="2484300"/>
                </a:lnTo>
                <a:lnTo>
                  <a:pt x="2306531" y="2484759"/>
                </a:lnTo>
                <a:lnTo>
                  <a:pt x="2251642" y="2486049"/>
                </a:lnTo>
                <a:lnTo>
                  <a:pt x="2199314" y="2487802"/>
                </a:lnTo>
                <a:lnTo>
                  <a:pt x="2149216" y="2489648"/>
                </a:lnTo>
                <a:lnTo>
                  <a:pt x="2101019" y="2491219"/>
                </a:lnTo>
                <a:lnTo>
                  <a:pt x="2054393" y="2492144"/>
                </a:lnTo>
                <a:lnTo>
                  <a:pt x="2009007" y="2492055"/>
                </a:lnTo>
                <a:lnTo>
                  <a:pt x="1964534" y="2490582"/>
                </a:lnTo>
                <a:lnTo>
                  <a:pt x="1920642" y="2487355"/>
                </a:lnTo>
                <a:lnTo>
                  <a:pt x="1879914" y="2484574"/>
                </a:lnTo>
                <a:lnTo>
                  <a:pt x="1837811" y="2483695"/>
                </a:lnTo>
                <a:lnTo>
                  <a:pt x="1794156" y="2484302"/>
                </a:lnTo>
                <a:lnTo>
                  <a:pt x="1748768" y="2485973"/>
                </a:lnTo>
                <a:lnTo>
                  <a:pt x="1701471" y="2488289"/>
                </a:lnTo>
                <a:lnTo>
                  <a:pt x="1652084" y="2490832"/>
                </a:lnTo>
                <a:lnTo>
                  <a:pt x="1600431" y="2493182"/>
                </a:lnTo>
                <a:lnTo>
                  <a:pt x="1546330" y="2494919"/>
                </a:lnTo>
                <a:lnTo>
                  <a:pt x="1489606" y="2495624"/>
                </a:lnTo>
                <a:lnTo>
                  <a:pt x="1430078" y="2494878"/>
                </a:lnTo>
                <a:lnTo>
                  <a:pt x="1367568" y="2492262"/>
                </a:lnTo>
                <a:lnTo>
                  <a:pt x="1301898" y="2487355"/>
                </a:lnTo>
                <a:lnTo>
                  <a:pt x="1238090" y="2481777"/>
                </a:lnTo>
                <a:lnTo>
                  <a:pt x="1180491" y="2477390"/>
                </a:lnTo>
                <a:lnTo>
                  <a:pt x="1127906" y="2474140"/>
                </a:lnTo>
                <a:lnTo>
                  <a:pt x="1079140" y="2471974"/>
                </a:lnTo>
                <a:lnTo>
                  <a:pt x="1032998" y="2470841"/>
                </a:lnTo>
                <a:lnTo>
                  <a:pt x="988287" y="2470687"/>
                </a:lnTo>
                <a:lnTo>
                  <a:pt x="943811" y="2471458"/>
                </a:lnTo>
                <a:lnTo>
                  <a:pt x="898376" y="2473103"/>
                </a:lnTo>
                <a:lnTo>
                  <a:pt x="850788" y="2475568"/>
                </a:lnTo>
                <a:lnTo>
                  <a:pt x="799851" y="2478801"/>
                </a:lnTo>
                <a:lnTo>
                  <a:pt x="744371" y="2482747"/>
                </a:lnTo>
                <a:lnTo>
                  <a:pt x="683154" y="2487355"/>
                </a:lnTo>
                <a:lnTo>
                  <a:pt x="623649" y="2490681"/>
                </a:lnTo>
                <a:lnTo>
                  <a:pt x="564383" y="2491861"/>
                </a:lnTo>
                <a:lnTo>
                  <a:pt x="505661" y="2491330"/>
                </a:lnTo>
                <a:lnTo>
                  <a:pt x="447783" y="2489522"/>
                </a:lnTo>
                <a:lnTo>
                  <a:pt x="391053" y="2486870"/>
                </a:lnTo>
                <a:lnTo>
                  <a:pt x="335774" y="2483808"/>
                </a:lnTo>
                <a:lnTo>
                  <a:pt x="282249" y="2480771"/>
                </a:lnTo>
                <a:lnTo>
                  <a:pt x="230780" y="2478192"/>
                </a:lnTo>
                <a:lnTo>
                  <a:pt x="181671" y="2476505"/>
                </a:lnTo>
                <a:lnTo>
                  <a:pt x="135223" y="2476144"/>
                </a:lnTo>
                <a:lnTo>
                  <a:pt x="91740" y="2477543"/>
                </a:lnTo>
                <a:lnTo>
                  <a:pt x="51525" y="2481135"/>
                </a:lnTo>
                <a:lnTo>
                  <a:pt x="14880" y="2487355"/>
                </a:lnTo>
                <a:lnTo>
                  <a:pt x="10678" y="2426381"/>
                </a:lnTo>
                <a:lnTo>
                  <a:pt x="7162" y="2369447"/>
                </a:lnTo>
                <a:lnTo>
                  <a:pt x="4334" y="2315887"/>
                </a:lnTo>
                <a:lnTo>
                  <a:pt x="2200" y="2265033"/>
                </a:lnTo>
                <a:lnTo>
                  <a:pt x="764" y="2216218"/>
                </a:lnTo>
                <a:lnTo>
                  <a:pt x="29" y="2168775"/>
                </a:lnTo>
                <a:lnTo>
                  <a:pt x="0" y="2122038"/>
                </a:lnTo>
                <a:lnTo>
                  <a:pt x="680" y="2075340"/>
                </a:lnTo>
                <a:lnTo>
                  <a:pt x="2075" y="2028013"/>
                </a:lnTo>
                <a:lnTo>
                  <a:pt x="4189" y="1979391"/>
                </a:lnTo>
                <a:lnTo>
                  <a:pt x="7024" y="1928806"/>
                </a:lnTo>
                <a:lnTo>
                  <a:pt x="10587" y="1875592"/>
                </a:lnTo>
                <a:lnTo>
                  <a:pt x="14880" y="1819081"/>
                </a:lnTo>
                <a:lnTo>
                  <a:pt x="18347" y="1760448"/>
                </a:lnTo>
                <a:lnTo>
                  <a:pt x="19706" y="1701524"/>
                </a:lnTo>
                <a:lnTo>
                  <a:pt x="19375" y="1642717"/>
                </a:lnTo>
                <a:lnTo>
                  <a:pt x="17770" y="1584435"/>
                </a:lnTo>
                <a:lnTo>
                  <a:pt x="15310" y="1527085"/>
                </a:lnTo>
                <a:lnTo>
                  <a:pt x="12411" y="1471076"/>
                </a:lnTo>
                <a:lnTo>
                  <a:pt x="9490" y="1416815"/>
                </a:lnTo>
                <a:lnTo>
                  <a:pt x="6965" y="1364710"/>
                </a:lnTo>
                <a:lnTo>
                  <a:pt x="5253" y="1315170"/>
                </a:lnTo>
                <a:lnTo>
                  <a:pt x="4771" y="1268602"/>
                </a:lnTo>
                <a:lnTo>
                  <a:pt x="5937" y="1225413"/>
                </a:lnTo>
                <a:lnTo>
                  <a:pt x="9167" y="1186012"/>
                </a:lnTo>
                <a:lnTo>
                  <a:pt x="14880" y="1150807"/>
                </a:lnTo>
                <a:lnTo>
                  <a:pt x="18744" y="1127874"/>
                </a:lnTo>
                <a:lnTo>
                  <a:pt x="21982" y="1098387"/>
                </a:lnTo>
                <a:lnTo>
                  <a:pt x="26731" y="1022036"/>
                </a:lnTo>
                <a:lnTo>
                  <a:pt x="28320" y="976315"/>
                </a:lnTo>
                <a:lnTo>
                  <a:pt x="29437" y="926326"/>
                </a:lnTo>
                <a:lnTo>
                  <a:pt x="30122" y="872640"/>
                </a:lnTo>
                <a:lnTo>
                  <a:pt x="30413" y="815830"/>
                </a:lnTo>
                <a:lnTo>
                  <a:pt x="30349" y="756465"/>
                </a:lnTo>
                <a:lnTo>
                  <a:pt x="29968" y="695119"/>
                </a:lnTo>
                <a:lnTo>
                  <a:pt x="29310" y="632362"/>
                </a:lnTo>
                <a:lnTo>
                  <a:pt x="28414" y="568765"/>
                </a:lnTo>
                <a:lnTo>
                  <a:pt x="27318" y="504901"/>
                </a:lnTo>
                <a:lnTo>
                  <a:pt x="26061" y="441341"/>
                </a:lnTo>
                <a:lnTo>
                  <a:pt x="24682" y="378657"/>
                </a:lnTo>
                <a:lnTo>
                  <a:pt x="23220" y="317419"/>
                </a:lnTo>
                <a:lnTo>
                  <a:pt x="21714" y="258199"/>
                </a:lnTo>
                <a:lnTo>
                  <a:pt x="20202" y="201570"/>
                </a:lnTo>
                <a:lnTo>
                  <a:pt x="18724" y="148101"/>
                </a:lnTo>
                <a:lnTo>
                  <a:pt x="17319" y="98366"/>
                </a:lnTo>
                <a:lnTo>
                  <a:pt x="16024" y="52935"/>
                </a:lnTo>
                <a:lnTo>
                  <a:pt x="14880" y="1237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7000" y="3447631"/>
            <a:ext cx="69770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700" i="1" dirty="0">
                <a:latin typeface="Bookman Old Style"/>
                <a:cs typeface="Bookman Old Style"/>
              </a:rPr>
              <a:t>N</a:t>
            </a:r>
            <a:r>
              <a:rPr sz="2700" i="1" baseline="-20833" dirty="0">
                <a:latin typeface="Bookman Old Style"/>
                <a:cs typeface="Bookman Old Style"/>
              </a:rPr>
              <a:t>t</a:t>
            </a:r>
            <a:r>
              <a:rPr sz="2700" i="1" spc="-5" baseline="-20833" dirty="0">
                <a:latin typeface="Bookman Old Style"/>
                <a:cs typeface="Bookman Old Style"/>
              </a:rPr>
              <a:t> </a:t>
            </a:r>
            <a:r>
              <a:rPr sz="2700" i="1" spc="-38" dirty="0">
                <a:latin typeface="Bookman Old Style"/>
                <a:cs typeface="Bookman Old Style"/>
              </a:rPr>
              <a:t>C</a:t>
            </a:r>
            <a:endParaRPr sz="2700" dirty="0">
              <a:latin typeface="Bookman Old Style"/>
              <a:cs typeface="Bookman Old Sty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6594" y="3031426"/>
            <a:ext cx="1957388" cy="1695450"/>
            <a:chOff x="1262125" y="2898901"/>
            <a:chExt cx="2609850" cy="2260600"/>
          </a:xfrm>
        </p:grpSpPr>
        <p:sp>
          <p:nvSpPr>
            <p:cNvPr id="5" name="object 5"/>
            <p:cNvSpPr/>
            <p:nvPr/>
          </p:nvSpPr>
          <p:spPr>
            <a:xfrm>
              <a:off x="1274825" y="2911601"/>
              <a:ext cx="2498090" cy="1952625"/>
            </a:xfrm>
            <a:custGeom>
              <a:avLst/>
              <a:gdLst/>
              <a:ahLst/>
              <a:cxnLst/>
              <a:rect l="l" t="t" r="r" b="b"/>
              <a:pathLst>
                <a:path w="2498090" h="1952625">
                  <a:moveTo>
                    <a:pt x="0" y="1952244"/>
                  </a:moveTo>
                  <a:lnTo>
                    <a:pt x="51291" y="1943532"/>
                  </a:lnTo>
                  <a:lnTo>
                    <a:pt x="102558" y="1934783"/>
                  </a:lnTo>
                  <a:lnTo>
                    <a:pt x="153775" y="1925958"/>
                  </a:lnTo>
                  <a:lnTo>
                    <a:pt x="204917" y="1917019"/>
                  </a:lnTo>
                  <a:lnTo>
                    <a:pt x="255959" y="1907926"/>
                  </a:lnTo>
                  <a:lnTo>
                    <a:pt x="306878" y="1898643"/>
                  </a:lnTo>
                  <a:lnTo>
                    <a:pt x="357648" y="1889130"/>
                  </a:lnTo>
                  <a:lnTo>
                    <a:pt x="408244" y="1879349"/>
                  </a:lnTo>
                  <a:lnTo>
                    <a:pt x="458643" y="1869261"/>
                  </a:lnTo>
                  <a:lnTo>
                    <a:pt x="508819" y="1858829"/>
                  </a:lnTo>
                  <a:lnTo>
                    <a:pt x="558748" y="1848014"/>
                  </a:lnTo>
                  <a:lnTo>
                    <a:pt x="608404" y="1836778"/>
                  </a:lnTo>
                  <a:lnTo>
                    <a:pt x="657765" y="1825081"/>
                  </a:lnTo>
                  <a:lnTo>
                    <a:pt x="706803" y="1812886"/>
                  </a:lnTo>
                  <a:lnTo>
                    <a:pt x="755496" y="1800155"/>
                  </a:lnTo>
                  <a:lnTo>
                    <a:pt x="803819" y="1786849"/>
                  </a:lnTo>
                  <a:lnTo>
                    <a:pt x="851746" y="1772929"/>
                  </a:lnTo>
                  <a:lnTo>
                    <a:pt x="899253" y="1758358"/>
                  </a:lnTo>
                  <a:lnTo>
                    <a:pt x="946315" y="1743096"/>
                  </a:lnTo>
                  <a:lnTo>
                    <a:pt x="992909" y="1727106"/>
                  </a:lnTo>
                  <a:lnTo>
                    <a:pt x="1039008" y="1710349"/>
                  </a:lnTo>
                  <a:lnTo>
                    <a:pt x="1084589" y="1692787"/>
                  </a:lnTo>
                  <a:lnTo>
                    <a:pt x="1129627" y="1674381"/>
                  </a:lnTo>
                  <a:lnTo>
                    <a:pt x="1174096" y="1655094"/>
                  </a:lnTo>
                  <a:lnTo>
                    <a:pt x="1217973" y="1634885"/>
                  </a:lnTo>
                  <a:lnTo>
                    <a:pt x="1261233" y="1613719"/>
                  </a:lnTo>
                  <a:lnTo>
                    <a:pt x="1303852" y="1591554"/>
                  </a:lnTo>
                  <a:lnTo>
                    <a:pt x="1345803" y="1568355"/>
                  </a:lnTo>
                  <a:lnTo>
                    <a:pt x="1387064" y="1544081"/>
                  </a:lnTo>
                  <a:lnTo>
                    <a:pt x="1427608" y="1518695"/>
                  </a:lnTo>
                  <a:lnTo>
                    <a:pt x="1467412" y="1492159"/>
                  </a:lnTo>
                  <a:lnTo>
                    <a:pt x="1506451" y="1464433"/>
                  </a:lnTo>
                  <a:lnTo>
                    <a:pt x="1544701" y="1435481"/>
                  </a:lnTo>
                  <a:lnTo>
                    <a:pt x="1580305" y="1406300"/>
                  </a:lnTo>
                  <a:lnTo>
                    <a:pt x="1615734" y="1374644"/>
                  </a:lnTo>
                  <a:lnTo>
                    <a:pt x="1650958" y="1340675"/>
                  </a:lnTo>
                  <a:lnTo>
                    <a:pt x="1685948" y="1304554"/>
                  </a:lnTo>
                  <a:lnTo>
                    <a:pt x="1720675" y="1266444"/>
                  </a:lnTo>
                  <a:lnTo>
                    <a:pt x="1755112" y="1226505"/>
                  </a:lnTo>
                  <a:lnTo>
                    <a:pt x="1789228" y="1184899"/>
                  </a:lnTo>
                  <a:lnTo>
                    <a:pt x="1822996" y="1141789"/>
                  </a:lnTo>
                  <a:lnTo>
                    <a:pt x="1856386" y="1097336"/>
                  </a:lnTo>
                  <a:lnTo>
                    <a:pt x="1889370" y="1051702"/>
                  </a:lnTo>
                  <a:lnTo>
                    <a:pt x="1921919" y="1005048"/>
                  </a:lnTo>
                  <a:lnTo>
                    <a:pt x="1954005" y="957537"/>
                  </a:lnTo>
                  <a:lnTo>
                    <a:pt x="1985598" y="909329"/>
                  </a:lnTo>
                  <a:lnTo>
                    <a:pt x="2016669" y="860587"/>
                  </a:lnTo>
                  <a:lnTo>
                    <a:pt x="2047191" y="811472"/>
                  </a:lnTo>
                  <a:lnTo>
                    <a:pt x="2077133" y="762147"/>
                  </a:lnTo>
                  <a:lnTo>
                    <a:pt x="2106469" y="712772"/>
                  </a:lnTo>
                  <a:lnTo>
                    <a:pt x="2135168" y="663510"/>
                  </a:lnTo>
                  <a:lnTo>
                    <a:pt x="2163202" y="614523"/>
                  </a:lnTo>
                  <a:lnTo>
                    <a:pt x="2190542" y="565971"/>
                  </a:lnTo>
                  <a:lnTo>
                    <a:pt x="2217159" y="518017"/>
                  </a:lnTo>
                  <a:lnTo>
                    <a:pt x="2243026" y="470823"/>
                  </a:lnTo>
                  <a:lnTo>
                    <a:pt x="2268112" y="424550"/>
                  </a:lnTo>
                  <a:lnTo>
                    <a:pt x="2292389" y="379360"/>
                  </a:lnTo>
                  <a:lnTo>
                    <a:pt x="2315829" y="335414"/>
                  </a:lnTo>
                  <a:lnTo>
                    <a:pt x="2338403" y="292875"/>
                  </a:lnTo>
                  <a:lnTo>
                    <a:pt x="2360081" y="251904"/>
                  </a:lnTo>
                  <a:lnTo>
                    <a:pt x="2380836" y="212664"/>
                  </a:lnTo>
                  <a:lnTo>
                    <a:pt x="2400638" y="175314"/>
                  </a:lnTo>
                  <a:lnTo>
                    <a:pt x="2419459" y="140018"/>
                  </a:lnTo>
                  <a:lnTo>
                    <a:pt x="2454041" y="76233"/>
                  </a:lnTo>
                  <a:lnTo>
                    <a:pt x="2484353" y="22603"/>
                  </a:lnTo>
                  <a:lnTo>
                    <a:pt x="2497836" y="0"/>
                  </a:lnTo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553" y="5018277"/>
              <a:ext cx="140715" cy="1407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40254" y="3347211"/>
              <a:ext cx="1831975" cy="1770380"/>
            </a:xfrm>
            <a:custGeom>
              <a:avLst/>
              <a:gdLst/>
              <a:ahLst/>
              <a:cxnLst/>
              <a:rect l="l" t="t" r="r" b="b"/>
              <a:pathLst>
                <a:path w="1831975" h="1770379">
                  <a:moveTo>
                    <a:pt x="410887" y="1735836"/>
                  </a:moveTo>
                  <a:lnTo>
                    <a:pt x="20193" y="1735836"/>
                  </a:lnTo>
                  <a:lnTo>
                    <a:pt x="6857" y="1741170"/>
                  </a:lnTo>
                  <a:lnTo>
                    <a:pt x="0" y="1743837"/>
                  </a:lnTo>
                  <a:lnTo>
                    <a:pt x="10668" y="1770380"/>
                  </a:lnTo>
                  <a:lnTo>
                    <a:pt x="17525" y="1767586"/>
                  </a:lnTo>
                  <a:lnTo>
                    <a:pt x="17842" y="1767586"/>
                  </a:lnTo>
                  <a:lnTo>
                    <a:pt x="31114" y="1762252"/>
                  </a:lnTo>
                  <a:lnTo>
                    <a:pt x="33922" y="1760982"/>
                  </a:lnTo>
                  <a:lnTo>
                    <a:pt x="32257" y="1760982"/>
                  </a:lnTo>
                  <a:lnTo>
                    <a:pt x="36449" y="1759839"/>
                  </a:lnTo>
                  <a:lnTo>
                    <a:pt x="42463" y="1759839"/>
                  </a:lnTo>
                  <a:lnTo>
                    <a:pt x="48132" y="1759204"/>
                  </a:lnTo>
                  <a:lnTo>
                    <a:pt x="47878" y="1759204"/>
                  </a:lnTo>
                  <a:lnTo>
                    <a:pt x="65277" y="1757426"/>
                  </a:lnTo>
                  <a:lnTo>
                    <a:pt x="65024" y="1757426"/>
                  </a:lnTo>
                  <a:lnTo>
                    <a:pt x="84074" y="1755902"/>
                  </a:lnTo>
                  <a:lnTo>
                    <a:pt x="83946" y="1755902"/>
                  </a:lnTo>
                  <a:lnTo>
                    <a:pt x="104393" y="1754377"/>
                  </a:lnTo>
                  <a:lnTo>
                    <a:pt x="106241" y="1754377"/>
                  </a:lnTo>
                  <a:lnTo>
                    <a:pt x="149225" y="1751711"/>
                  </a:lnTo>
                  <a:lnTo>
                    <a:pt x="149097" y="1751711"/>
                  </a:lnTo>
                  <a:lnTo>
                    <a:pt x="370967" y="1738757"/>
                  </a:lnTo>
                  <a:lnTo>
                    <a:pt x="410887" y="1735836"/>
                  </a:lnTo>
                  <a:close/>
                </a:path>
                <a:path w="1831975" h="1770379">
                  <a:moveTo>
                    <a:pt x="17842" y="1767586"/>
                  </a:moveTo>
                  <a:lnTo>
                    <a:pt x="17525" y="1767586"/>
                  </a:lnTo>
                  <a:lnTo>
                    <a:pt x="17842" y="1767586"/>
                  </a:lnTo>
                  <a:close/>
                </a:path>
                <a:path w="1831975" h="1770379">
                  <a:moveTo>
                    <a:pt x="36449" y="1759839"/>
                  </a:moveTo>
                  <a:lnTo>
                    <a:pt x="32257" y="1760982"/>
                  </a:lnTo>
                  <a:lnTo>
                    <a:pt x="34470" y="1760734"/>
                  </a:lnTo>
                  <a:lnTo>
                    <a:pt x="36449" y="1759839"/>
                  </a:lnTo>
                  <a:close/>
                </a:path>
                <a:path w="1831975" h="1770379">
                  <a:moveTo>
                    <a:pt x="34470" y="1760734"/>
                  </a:moveTo>
                  <a:lnTo>
                    <a:pt x="32257" y="1760982"/>
                  </a:lnTo>
                  <a:lnTo>
                    <a:pt x="33922" y="1760982"/>
                  </a:lnTo>
                  <a:lnTo>
                    <a:pt x="34470" y="1760734"/>
                  </a:lnTo>
                  <a:close/>
                </a:path>
                <a:path w="1831975" h="1770379">
                  <a:moveTo>
                    <a:pt x="42463" y="1759839"/>
                  </a:moveTo>
                  <a:lnTo>
                    <a:pt x="36449" y="1759839"/>
                  </a:lnTo>
                  <a:lnTo>
                    <a:pt x="34470" y="1760734"/>
                  </a:lnTo>
                  <a:lnTo>
                    <a:pt x="42463" y="1759839"/>
                  </a:lnTo>
                  <a:close/>
                </a:path>
                <a:path w="1831975" h="1770379">
                  <a:moveTo>
                    <a:pt x="106241" y="1754377"/>
                  </a:moveTo>
                  <a:lnTo>
                    <a:pt x="104393" y="1754377"/>
                  </a:lnTo>
                  <a:lnTo>
                    <a:pt x="104267" y="1754505"/>
                  </a:lnTo>
                  <a:lnTo>
                    <a:pt x="106241" y="1754377"/>
                  </a:lnTo>
                  <a:close/>
                </a:path>
                <a:path w="1831975" h="1770379">
                  <a:moveTo>
                    <a:pt x="748411" y="1664589"/>
                  </a:moveTo>
                  <a:lnTo>
                    <a:pt x="686053" y="1676019"/>
                  </a:lnTo>
                  <a:lnTo>
                    <a:pt x="686562" y="1676019"/>
                  </a:lnTo>
                  <a:lnTo>
                    <a:pt x="622807" y="1685544"/>
                  </a:lnTo>
                  <a:lnTo>
                    <a:pt x="623188" y="1685544"/>
                  </a:lnTo>
                  <a:lnTo>
                    <a:pt x="558800" y="1693545"/>
                  </a:lnTo>
                  <a:lnTo>
                    <a:pt x="559053" y="1693545"/>
                  </a:lnTo>
                  <a:lnTo>
                    <a:pt x="494538" y="1700276"/>
                  </a:lnTo>
                  <a:lnTo>
                    <a:pt x="494792" y="1700276"/>
                  </a:lnTo>
                  <a:lnTo>
                    <a:pt x="431164" y="1705737"/>
                  </a:lnTo>
                  <a:lnTo>
                    <a:pt x="431292" y="1705737"/>
                  </a:lnTo>
                  <a:lnTo>
                    <a:pt x="368934" y="1710308"/>
                  </a:lnTo>
                  <a:lnTo>
                    <a:pt x="369062" y="1710308"/>
                  </a:lnTo>
                  <a:lnTo>
                    <a:pt x="338708" y="1712340"/>
                  </a:lnTo>
                  <a:lnTo>
                    <a:pt x="147446" y="1723136"/>
                  </a:lnTo>
                  <a:lnTo>
                    <a:pt x="102362" y="1725930"/>
                  </a:lnTo>
                  <a:lnTo>
                    <a:pt x="62611" y="1728977"/>
                  </a:lnTo>
                  <a:lnTo>
                    <a:pt x="44957" y="1730756"/>
                  </a:lnTo>
                  <a:lnTo>
                    <a:pt x="26924" y="1732788"/>
                  </a:lnTo>
                  <a:lnTo>
                    <a:pt x="19684" y="1735963"/>
                  </a:lnTo>
                  <a:lnTo>
                    <a:pt x="20193" y="1735836"/>
                  </a:lnTo>
                  <a:lnTo>
                    <a:pt x="410887" y="1735836"/>
                  </a:lnTo>
                  <a:lnTo>
                    <a:pt x="497458" y="1728724"/>
                  </a:lnTo>
                  <a:lnTo>
                    <a:pt x="562228" y="1721865"/>
                  </a:lnTo>
                  <a:lnTo>
                    <a:pt x="626871" y="1713864"/>
                  </a:lnTo>
                  <a:lnTo>
                    <a:pt x="691007" y="1704213"/>
                  </a:lnTo>
                  <a:lnTo>
                    <a:pt x="753744" y="1692656"/>
                  </a:lnTo>
                  <a:lnTo>
                    <a:pt x="814577" y="1679194"/>
                  </a:lnTo>
                  <a:lnTo>
                    <a:pt x="868598" y="1664715"/>
                  </a:lnTo>
                  <a:lnTo>
                    <a:pt x="748030" y="1664715"/>
                  </a:lnTo>
                  <a:lnTo>
                    <a:pt x="748411" y="1664589"/>
                  </a:lnTo>
                  <a:close/>
                </a:path>
                <a:path w="1831975" h="1770379">
                  <a:moveTo>
                    <a:pt x="778382" y="1658239"/>
                  </a:moveTo>
                  <a:lnTo>
                    <a:pt x="748030" y="1664715"/>
                  </a:lnTo>
                  <a:lnTo>
                    <a:pt x="868598" y="1664715"/>
                  </a:lnTo>
                  <a:lnTo>
                    <a:pt x="872617" y="1663573"/>
                  </a:lnTo>
                  <a:lnTo>
                    <a:pt x="889463" y="1658365"/>
                  </a:lnTo>
                  <a:lnTo>
                    <a:pt x="778128" y="1658365"/>
                  </a:lnTo>
                  <a:lnTo>
                    <a:pt x="778382" y="1658239"/>
                  </a:lnTo>
                  <a:close/>
                </a:path>
                <a:path w="1831975" h="1770379">
                  <a:moveTo>
                    <a:pt x="807846" y="1651381"/>
                  </a:moveTo>
                  <a:lnTo>
                    <a:pt x="778128" y="1658365"/>
                  </a:lnTo>
                  <a:lnTo>
                    <a:pt x="889463" y="1658365"/>
                  </a:lnTo>
                  <a:lnTo>
                    <a:pt x="900557" y="1654937"/>
                  </a:lnTo>
                  <a:lnTo>
                    <a:pt x="910334" y="1651508"/>
                  </a:lnTo>
                  <a:lnTo>
                    <a:pt x="807593" y="1651508"/>
                  </a:lnTo>
                  <a:lnTo>
                    <a:pt x="807846" y="1651381"/>
                  </a:lnTo>
                  <a:close/>
                </a:path>
                <a:path w="1831975" h="1770379">
                  <a:moveTo>
                    <a:pt x="891920" y="1627632"/>
                  </a:moveTo>
                  <a:lnTo>
                    <a:pt x="864362" y="1636268"/>
                  </a:lnTo>
                  <a:lnTo>
                    <a:pt x="836421" y="1644142"/>
                  </a:lnTo>
                  <a:lnTo>
                    <a:pt x="807593" y="1651508"/>
                  </a:lnTo>
                  <a:lnTo>
                    <a:pt x="910334" y="1651508"/>
                  </a:lnTo>
                  <a:lnTo>
                    <a:pt x="926991" y="1645665"/>
                  </a:lnTo>
                  <a:lnTo>
                    <a:pt x="969644" y="1631950"/>
                  </a:lnTo>
                  <a:lnTo>
                    <a:pt x="981623" y="1627886"/>
                  </a:lnTo>
                  <a:lnTo>
                    <a:pt x="891413" y="1627886"/>
                  </a:lnTo>
                  <a:lnTo>
                    <a:pt x="891920" y="1627632"/>
                  </a:lnTo>
                  <a:close/>
                </a:path>
                <a:path w="1831975" h="1770379">
                  <a:moveTo>
                    <a:pt x="836802" y="1644014"/>
                  </a:moveTo>
                  <a:lnTo>
                    <a:pt x="836307" y="1644142"/>
                  </a:lnTo>
                  <a:lnTo>
                    <a:pt x="836802" y="1644014"/>
                  </a:lnTo>
                  <a:close/>
                </a:path>
                <a:path w="1831975" h="1770379">
                  <a:moveTo>
                    <a:pt x="864743" y="1636140"/>
                  </a:moveTo>
                  <a:lnTo>
                    <a:pt x="864293" y="1636268"/>
                  </a:lnTo>
                  <a:lnTo>
                    <a:pt x="864743" y="1636140"/>
                  </a:lnTo>
                  <a:close/>
                </a:path>
                <a:path w="1831975" h="1770379">
                  <a:moveTo>
                    <a:pt x="1120309" y="1575181"/>
                  </a:moveTo>
                  <a:lnTo>
                    <a:pt x="1045082" y="1575181"/>
                  </a:lnTo>
                  <a:lnTo>
                    <a:pt x="1002792" y="1590548"/>
                  </a:lnTo>
                  <a:lnTo>
                    <a:pt x="960627" y="1604771"/>
                  </a:lnTo>
                  <a:lnTo>
                    <a:pt x="960755" y="1604771"/>
                  </a:lnTo>
                  <a:lnTo>
                    <a:pt x="918082" y="1618488"/>
                  </a:lnTo>
                  <a:lnTo>
                    <a:pt x="891413" y="1627886"/>
                  </a:lnTo>
                  <a:lnTo>
                    <a:pt x="981623" y="1627886"/>
                  </a:lnTo>
                  <a:lnTo>
                    <a:pt x="1012317" y="1617471"/>
                  </a:lnTo>
                  <a:lnTo>
                    <a:pt x="1054989" y="1601977"/>
                  </a:lnTo>
                  <a:lnTo>
                    <a:pt x="1097407" y="1585214"/>
                  </a:lnTo>
                  <a:lnTo>
                    <a:pt x="1120309" y="1575181"/>
                  </a:lnTo>
                  <a:close/>
                </a:path>
                <a:path w="1831975" h="1770379">
                  <a:moveTo>
                    <a:pt x="1003045" y="1590420"/>
                  </a:moveTo>
                  <a:lnTo>
                    <a:pt x="1002670" y="1590548"/>
                  </a:lnTo>
                  <a:lnTo>
                    <a:pt x="1003045" y="1590420"/>
                  </a:lnTo>
                  <a:close/>
                </a:path>
                <a:path w="1831975" h="1770379">
                  <a:moveTo>
                    <a:pt x="1086739" y="1558670"/>
                  </a:moveTo>
                  <a:lnTo>
                    <a:pt x="1044701" y="1575308"/>
                  </a:lnTo>
                  <a:lnTo>
                    <a:pt x="1045082" y="1575181"/>
                  </a:lnTo>
                  <a:lnTo>
                    <a:pt x="1120309" y="1575181"/>
                  </a:lnTo>
                  <a:lnTo>
                    <a:pt x="1139444" y="1566799"/>
                  </a:lnTo>
                  <a:lnTo>
                    <a:pt x="1155436" y="1558925"/>
                  </a:lnTo>
                  <a:lnTo>
                    <a:pt x="1086231" y="1558925"/>
                  </a:lnTo>
                  <a:lnTo>
                    <a:pt x="1086739" y="1558670"/>
                  </a:lnTo>
                  <a:close/>
                </a:path>
                <a:path w="1831975" h="1770379">
                  <a:moveTo>
                    <a:pt x="1191680" y="1540637"/>
                  </a:moveTo>
                  <a:lnTo>
                    <a:pt x="1127759" y="1540637"/>
                  </a:lnTo>
                  <a:lnTo>
                    <a:pt x="1086231" y="1558925"/>
                  </a:lnTo>
                  <a:lnTo>
                    <a:pt x="1155436" y="1558925"/>
                  </a:lnTo>
                  <a:lnTo>
                    <a:pt x="1180972" y="1546352"/>
                  </a:lnTo>
                  <a:lnTo>
                    <a:pt x="1191680" y="1540637"/>
                  </a:lnTo>
                  <a:close/>
                </a:path>
                <a:path w="1831975" h="1770379">
                  <a:moveTo>
                    <a:pt x="1226782" y="1520825"/>
                  </a:moveTo>
                  <a:lnTo>
                    <a:pt x="1168145" y="1520825"/>
                  </a:lnTo>
                  <a:lnTo>
                    <a:pt x="1127125" y="1540890"/>
                  </a:lnTo>
                  <a:lnTo>
                    <a:pt x="1127759" y="1540637"/>
                  </a:lnTo>
                  <a:lnTo>
                    <a:pt x="1191680" y="1540637"/>
                  </a:lnTo>
                  <a:lnTo>
                    <a:pt x="1201674" y="1535302"/>
                  </a:lnTo>
                  <a:lnTo>
                    <a:pt x="1221994" y="1523745"/>
                  </a:lnTo>
                  <a:lnTo>
                    <a:pt x="1226782" y="1520825"/>
                  </a:lnTo>
                  <a:close/>
                </a:path>
                <a:path w="1831975" h="1770379">
                  <a:moveTo>
                    <a:pt x="1243929" y="1510283"/>
                  </a:moveTo>
                  <a:lnTo>
                    <a:pt x="1187958" y="1510283"/>
                  </a:lnTo>
                  <a:lnTo>
                    <a:pt x="1167768" y="1521009"/>
                  </a:lnTo>
                  <a:lnTo>
                    <a:pt x="1168145" y="1520825"/>
                  </a:lnTo>
                  <a:lnTo>
                    <a:pt x="1226782" y="1520825"/>
                  </a:lnTo>
                  <a:lnTo>
                    <a:pt x="1242186" y="1511427"/>
                  </a:lnTo>
                  <a:lnTo>
                    <a:pt x="1243929" y="1510283"/>
                  </a:lnTo>
                  <a:close/>
                </a:path>
                <a:path w="1831975" h="1770379">
                  <a:moveTo>
                    <a:pt x="1295364" y="1474596"/>
                  </a:moveTo>
                  <a:lnTo>
                    <a:pt x="1246378" y="1474596"/>
                  </a:lnTo>
                  <a:lnTo>
                    <a:pt x="1226693" y="1487296"/>
                  </a:lnTo>
                  <a:lnTo>
                    <a:pt x="1207262" y="1499235"/>
                  </a:lnTo>
                  <a:lnTo>
                    <a:pt x="1187577" y="1510411"/>
                  </a:lnTo>
                  <a:lnTo>
                    <a:pt x="1187958" y="1510283"/>
                  </a:lnTo>
                  <a:lnTo>
                    <a:pt x="1243929" y="1510283"/>
                  </a:lnTo>
                  <a:lnTo>
                    <a:pt x="1262125" y="1498345"/>
                  </a:lnTo>
                  <a:lnTo>
                    <a:pt x="1281810" y="1484630"/>
                  </a:lnTo>
                  <a:lnTo>
                    <a:pt x="1295364" y="1474596"/>
                  </a:lnTo>
                  <a:close/>
                </a:path>
                <a:path w="1831975" h="1770379">
                  <a:moveTo>
                    <a:pt x="1207643" y="1498981"/>
                  </a:moveTo>
                  <a:lnTo>
                    <a:pt x="1207197" y="1499235"/>
                  </a:lnTo>
                  <a:lnTo>
                    <a:pt x="1207643" y="1498981"/>
                  </a:lnTo>
                  <a:close/>
                </a:path>
                <a:path w="1831975" h="1770379">
                  <a:moveTo>
                    <a:pt x="1227073" y="1487043"/>
                  </a:moveTo>
                  <a:lnTo>
                    <a:pt x="1226661" y="1487296"/>
                  </a:lnTo>
                  <a:lnTo>
                    <a:pt x="1227073" y="1487043"/>
                  </a:lnTo>
                  <a:close/>
                </a:path>
                <a:path w="1831975" h="1770379">
                  <a:moveTo>
                    <a:pt x="1284096" y="1447292"/>
                  </a:moveTo>
                  <a:lnTo>
                    <a:pt x="1265046" y="1461515"/>
                  </a:lnTo>
                  <a:lnTo>
                    <a:pt x="1246136" y="1474752"/>
                  </a:lnTo>
                  <a:lnTo>
                    <a:pt x="1246378" y="1474596"/>
                  </a:lnTo>
                  <a:lnTo>
                    <a:pt x="1295364" y="1474596"/>
                  </a:lnTo>
                  <a:lnTo>
                    <a:pt x="1301369" y="1470152"/>
                  </a:lnTo>
                  <a:lnTo>
                    <a:pt x="1320672" y="1454785"/>
                  </a:lnTo>
                  <a:lnTo>
                    <a:pt x="1328896" y="1447673"/>
                  </a:lnTo>
                  <a:lnTo>
                    <a:pt x="1283716" y="1447673"/>
                  </a:lnTo>
                  <a:lnTo>
                    <a:pt x="1284096" y="1447292"/>
                  </a:lnTo>
                  <a:close/>
                </a:path>
                <a:path w="1831975" h="1770379">
                  <a:moveTo>
                    <a:pt x="1265300" y="1461262"/>
                  </a:moveTo>
                  <a:lnTo>
                    <a:pt x="1264940" y="1461515"/>
                  </a:lnTo>
                  <a:lnTo>
                    <a:pt x="1265300" y="1461262"/>
                  </a:lnTo>
                  <a:close/>
                </a:path>
                <a:path w="1831975" h="1770379">
                  <a:moveTo>
                    <a:pt x="1346017" y="1432560"/>
                  </a:moveTo>
                  <a:lnTo>
                    <a:pt x="1302639" y="1432560"/>
                  </a:lnTo>
                  <a:lnTo>
                    <a:pt x="1283716" y="1447673"/>
                  </a:lnTo>
                  <a:lnTo>
                    <a:pt x="1328896" y="1447673"/>
                  </a:lnTo>
                  <a:lnTo>
                    <a:pt x="1339469" y="1438529"/>
                  </a:lnTo>
                  <a:lnTo>
                    <a:pt x="1346017" y="1432560"/>
                  </a:lnTo>
                  <a:close/>
                </a:path>
                <a:path w="1831975" h="1770379">
                  <a:moveTo>
                    <a:pt x="1362645" y="1417065"/>
                  </a:moveTo>
                  <a:lnTo>
                    <a:pt x="1320672" y="1417065"/>
                  </a:lnTo>
                  <a:lnTo>
                    <a:pt x="1302131" y="1432940"/>
                  </a:lnTo>
                  <a:lnTo>
                    <a:pt x="1302639" y="1432560"/>
                  </a:lnTo>
                  <a:lnTo>
                    <a:pt x="1346017" y="1432560"/>
                  </a:lnTo>
                  <a:lnTo>
                    <a:pt x="1358137" y="1421511"/>
                  </a:lnTo>
                  <a:lnTo>
                    <a:pt x="1362645" y="1417065"/>
                  </a:lnTo>
                  <a:close/>
                </a:path>
                <a:path w="1831975" h="1770379">
                  <a:moveTo>
                    <a:pt x="1395323" y="1383283"/>
                  </a:moveTo>
                  <a:lnTo>
                    <a:pt x="1356106" y="1383283"/>
                  </a:lnTo>
                  <a:lnTo>
                    <a:pt x="1338198" y="1401064"/>
                  </a:lnTo>
                  <a:lnTo>
                    <a:pt x="1320292" y="1417320"/>
                  </a:lnTo>
                  <a:lnTo>
                    <a:pt x="1320672" y="1417065"/>
                  </a:lnTo>
                  <a:lnTo>
                    <a:pt x="1362645" y="1417065"/>
                  </a:lnTo>
                  <a:lnTo>
                    <a:pt x="1376425" y="1403477"/>
                  </a:lnTo>
                  <a:lnTo>
                    <a:pt x="1394206" y="1384554"/>
                  </a:lnTo>
                  <a:lnTo>
                    <a:pt x="1395323" y="1383283"/>
                  </a:lnTo>
                  <a:close/>
                </a:path>
                <a:path w="1831975" h="1770379">
                  <a:moveTo>
                    <a:pt x="1338580" y="1400683"/>
                  </a:moveTo>
                  <a:lnTo>
                    <a:pt x="1338161" y="1401064"/>
                  </a:lnTo>
                  <a:lnTo>
                    <a:pt x="1338580" y="1400683"/>
                  </a:lnTo>
                  <a:close/>
                </a:path>
                <a:path w="1831975" h="1770379">
                  <a:moveTo>
                    <a:pt x="1442492" y="1325626"/>
                  </a:moveTo>
                  <a:lnTo>
                    <a:pt x="1406779" y="1325626"/>
                  </a:lnTo>
                  <a:lnTo>
                    <a:pt x="1389887" y="1346200"/>
                  </a:lnTo>
                  <a:lnTo>
                    <a:pt x="1372996" y="1365504"/>
                  </a:lnTo>
                  <a:lnTo>
                    <a:pt x="1355766" y="1383621"/>
                  </a:lnTo>
                  <a:lnTo>
                    <a:pt x="1356106" y="1383283"/>
                  </a:lnTo>
                  <a:lnTo>
                    <a:pt x="1395323" y="1383283"/>
                  </a:lnTo>
                  <a:lnTo>
                    <a:pt x="1411858" y="1364488"/>
                  </a:lnTo>
                  <a:lnTo>
                    <a:pt x="1429004" y="1343406"/>
                  </a:lnTo>
                  <a:lnTo>
                    <a:pt x="1442492" y="1325626"/>
                  </a:lnTo>
                  <a:close/>
                </a:path>
                <a:path w="1831975" h="1770379">
                  <a:moveTo>
                    <a:pt x="1373250" y="1365123"/>
                  </a:moveTo>
                  <a:lnTo>
                    <a:pt x="1372890" y="1365504"/>
                  </a:lnTo>
                  <a:lnTo>
                    <a:pt x="1373250" y="1365123"/>
                  </a:lnTo>
                  <a:close/>
                </a:path>
                <a:path w="1831975" h="1770379">
                  <a:moveTo>
                    <a:pt x="1390142" y="1345819"/>
                  </a:moveTo>
                  <a:lnTo>
                    <a:pt x="1389810" y="1346200"/>
                  </a:lnTo>
                  <a:lnTo>
                    <a:pt x="1390142" y="1345819"/>
                  </a:lnTo>
                  <a:close/>
                </a:path>
                <a:path w="1831975" h="1770379">
                  <a:moveTo>
                    <a:pt x="1472819" y="1281811"/>
                  </a:moveTo>
                  <a:lnTo>
                    <a:pt x="1438656" y="1281811"/>
                  </a:lnTo>
                  <a:lnTo>
                    <a:pt x="1422654" y="1304670"/>
                  </a:lnTo>
                  <a:lnTo>
                    <a:pt x="1406397" y="1326007"/>
                  </a:lnTo>
                  <a:lnTo>
                    <a:pt x="1406779" y="1325626"/>
                  </a:lnTo>
                  <a:lnTo>
                    <a:pt x="1442492" y="1325626"/>
                  </a:lnTo>
                  <a:lnTo>
                    <a:pt x="1445768" y="1321308"/>
                  </a:lnTo>
                  <a:lnTo>
                    <a:pt x="1462150" y="1298067"/>
                  </a:lnTo>
                  <a:lnTo>
                    <a:pt x="1472819" y="1281811"/>
                  </a:lnTo>
                  <a:close/>
                </a:path>
                <a:path w="1831975" h="1770379">
                  <a:moveTo>
                    <a:pt x="1422908" y="1304289"/>
                  </a:moveTo>
                  <a:lnTo>
                    <a:pt x="1422618" y="1304670"/>
                  </a:lnTo>
                  <a:lnTo>
                    <a:pt x="1422908" y="1304289"/>
                  </a:lnTo>
                  <a:close/>
                </a:path>
                <a:path w="1831975" h="1770379">
                  <a:moveTo>
                    <a:pt x="1501743" y="1233551"/>
                  </a:moveTo>
                  <a:lnTo>
                    <a:pt x="1469008" y="1233551"/>
                  </a:lnTo>
                  <a:lnTo>
                    <a:pt x="1453895" y="1258824"/>
                  </a:lnTo>
                  <a:lnTo>
                    <a:pt x="1438609" y="1281877"/>
                  </a:lnTo>
                  <a:lnTo>
                    <a:pt x="1472819" y="1281811"/>
                  </a:lnTo>
                  <a:lnTo>
                    <a:pt x="1478153" y="1273683"/>
                  </a:lnTo>
                  <a:lnTo>
                    <a:pt x="1493646" y="1248029"/>
                  </a:lnTo>
                  <a:lnTo>
                    <a:pt x="1501743" y="1233551"/>
                  </a:lnTo>
                  <a:close/>
                </a:path>
                <a:path w="1831975" h="1770379">
                  <a:moveTo>
                    <a:pt x="1454149" y="1258315"/>
                  </a:moveTo>
                  <a:lnTo>
                    <a:pt x="1453814" y="1258824"/>
                  </a:lnTo>
                  <a:lnTo>
                    <a:pt x="1454149" y="1258315"/>
                  </a:lnTo>
                  <a:close/>
                </a:path>
                <a:path w="1831975" h="1770379">
                  <a:moveTo>
                    <a:pt x="1515770" y="1207515"/>
                  </a:moveTo>
                  <a:lnTo>
                    <a:pt x="1483614" y="1207515"/>
                  </a:lnTo>
                  <a:lnTo>
                    <a:pt x="1468755" y="1233932"/>
                  </a:lnTo>
                  <a:lnTo>
                    <a:pt x="1469008" y="1233551"/>
                  </a:lnTo>
                  <a:lnTo>
                    <a:pt x="1501743" y="1233551"/>
                  </a:lnTo>
                  <a:lnTo>
                    <a:pt x="1508633" y="1221232"/>
                  </a:lnTo>
                  <a:lnTo>
                    <a:pt x="1515770" y="1207515"/>
                  </a:lnTo>
                  <a:close/>
                </a:path>
                <a:path w="1831975" h="1770379">
                  <a:moveTo>
                    <a:pt x="1529409" y="1180211"/>
                  </a:moveTo>
                  <a:lnTo>
                    <a:pt x="1497710" y="1180211"/>
                  </a:lnTo>
                  <a:lnTo>
                    <a:pt x="1483359" y="1207896"/>
                  </a:lnTo>
                  <a:lnTo>
                    <a:pt x="1483614" y="1207515"/>
                  </a:lnTo>
                  <a:lnTo>
                    <a:pt x="1515770" y="1207515"/>
                  </a:lnTo>
                  <a:lnTo>
                    <a:pt x="1523237" y="1193164"/>
                  </a:lnTo>
                  <a:lnTo>
                    <a:pt x="1529409" y="1180211"/>
                  </a:lnTo>
                  <a:close/>
                </a:path>
                <a:path w="1831975" h="1770379">
                  <a:moveTo>
                    <a:pt x="1542143" y="1151636"/>
                  </a:moveTo>
                  <a:lnTo>
                    <a:pt x="1511299" y="1151636"/>
                  </a:lnTo>
                  <a:lnTo>
                    <a:pt x="1510919" y="1152525"/>
                  </a:lnTo>
                  <a:lnTo>
                    <a:pt x="1497457" y="1180592"/>
                  </a:lnTo>
                  <a:lnTo>
                    <a:pt x="1497710" y="1180211"/>
                  </a:lnTo>
                  <a:lnTo>
                    <a:pt x="1529409" y="1180211"/>
                  </a:lnTo>
                  <a:lnTo>
                    <a:pt x="1537334" y="1163574"/>
                  </a:lnTo>
                  <a:lnTo>
                    <a:pt x="1542143" y="1151636"/>
                  </a:lnTo>
                  <a:close/>
                </a:path>
                <a:path w="1831975" h="1770379">
                  <a:moveTo>
                    <a:pt x="1511158" y="1151932"/>
                  </a:moveTo>
                  <a:lnTo>
                    <a:pt x="1510874" y="1152525"/>
                  </a:lnTo>
                  <a:lnTo>
                    <a:pt x="1511158" y="1151932"/>
                  </a:lnTo>
                  <a:close/>
                </a:path>
                <a:path w="1831975" h="1770379">
                  <a:moveTo>
                    <a:pt x="1511299" y="1151636"/>
                  </a:moveTo>
                  <a:lnTo>
                    <a:pt x="1511158" y="1151932"/>
                  </a:lnTo>
                  <a:lnTo>
                    <a:pt x="1510919" y="1152525"/>
                  </a:lnTo>
                  <a:lnTo>
                    <a:pt x="1511299" y="1151636"/>
                  </a:lnTo>
                  <a:close/>
                </a:path>
                <a:path w="1831975" h="1770379">
                  <a:moveTo>
                    <a:pt x="1552524" y="1125474"/>
                  </a:moveTo>
                  <a:lnTo>
                    <a:pt x="1521841" y="1125474"/>
                  </a:lnTo>
                  <a:lnTo>
                    <a:pt x="1511158" y="1151932"/>
                  </a:lnTo>
                  <a:lnTo>
                    <a:pt x="1511299" y="1151636"/>
                  </a:lnTo>
                  <a:lnTo>
                    <a:pt x="1542143" y="1151636"/>
                  </a:lnTo>
                  <a:lnTo>
                    <a:pt x="1548383" y="1136142"/>
                  </a:lnTo>
                  <a:lnTo>
                    <a:pt x="1552524" y="1125474"/>
                  </a:lnTo>
                  <a:close/>
                </a:path>
                <a:path w="1831975" h="1770379">
                  <a:moveTo>
                    <a:pt x="1683803" y="713739"/>
                  </a:moveTo>
                  <a:lnTo>
                    <a:pt x="1654429" y="713739"/>
                  </a:lnTo>
                  <a:lnTo>
                    <a:pt x="1645158" y="749173"/>
                  </a:lnTo>
                  <a:lnTo>
                    <a:pt x="1635759" y="784225"/>
                  </a:lnTo>
                  <a:lnTo>
                    <a:pt x="1626108" y="818388"/>
                  </a:lnTo>
                  <a:lnTo>
                    <a:pt x="1616202" y="852043"/>
                  </a:lnTo>
                  <a:lnTo>
                    <a:pt x="1606169" y="885189"/>
                  </a:lnTo>
                  <a:lnTo>
                    <a:pt x="1596008" y="917575"/>
                  </a:lnTo>
                  <a:lnTo>
                    <a:pt x="1585721" y="949325"/>
                  </a:lnTo>
                  <a:lnTo>
                    <a:pt x="1575181" y="980439"/>
                  </a:lnTo>
                  <a:lnTo>
                    <a:pt x="1564640" y="1011046"/>
                  </a:lnTo>
                  <a:lnTo>
                    <a:pt x="1553971" y="1040764"/>
                  </a:lnTo>
                  <a:lnTo>
                    <a:pt x="1543304" y="1069848"/>
                  </a:lnTo>
                  <a:lnTo>
                    <a:pt x="1532508" y="1098042"/>
                  </a:lnTo>
                  <a:lnTo>
                    <a:pt x="1521714" y="1125727"/>
                  </a:lnTo>
                  <a:lnTo>
                    <a:pt x="1521841" y="1125474"/>
                  </a:lnTo>
                  <a:lnTo>
                    <a:pt x="1552524" y="1125474"/>
                  </a:lnTo>
                  <a:lnTo>
                    <a:pt x="1559179" y="1108329"/>
                  </a:lnTo>
                  <a:lnTo>
                    <a:pt x="1580895" y="1050417"/>
                  </a:lnTo>
                  <a:lnTo>
                    <a:pt x="1602232" y="989711"/>
                  </a:lnTo>
                  <a:lnTo>
                    <a:pt x="1623186" y="926211"/>
                  </a:lnTo>
                  <a:lnTo>
                    <a:pt x="1643633" y="860170"/>
                  </a:lnTo>
                  <a:lnTo>
                    <a:pt x="1663319" y="791718"/>
                  </a:lnTo>
                  <a:lnTo>
                    <a:pt x="1682115" y="720725"/>
                  </a:lnTo>
                  <a:lnTo>
                    <a:pt x="1683803" y="713739"/>
                  </a:lnTo>
                  <a:close/>
                </a:path>
                <a:path w="1831975" h="1770379">
                  <a:moveTo>
                    <a:pt x="1543304" y="1069720"/>
                  </a:moveTo>
                  <a:lnTo>
                    <a:pt x="1543255" y="1069848"/>
                  </a:lnTo>
                  <a:lnTo>
                    <a:pt x="1543304" y="1069720"/>
                  </a:lnTo>
                  <a:close/>
                </a:path>
                <a:path w="1831975" h="1770379">
                  <a:moveTo>
                    <a:pt x="1553971" y="1040638"/>
                  </a:moveTo>
                  <a:close/>
                </a:path>
                <a:path w="1831975" h="1770379">
                  <a:moveTo>
                    <a:pt x="1564640" y="1010919"/>
                  </a:moveTo>
                  <a:close/>
                </a:path>
                <a:path w="1831975" h="1770379">
                  <a:moveTo>
                    <a:pt x="1585721" y="949198"/>
                  </a:moveTo>
                  <a:close/>
                </a:path>
                <a:path w="1831975" h="1770379">
                  <a:moveTo>
                    <a:pt x="1596008" y="917448"/>
                  </a:moveTo>
                  <a:close/>
                </a:path>
                <a:path w="1831975" h="1770379">
                  <a:moveTo>
                    <a:pt x="1606169" y="885063"/>
                  </a:moveTo>
                  <a:close/>
                </a:path>
                <a:path w="1831975" h="1770379">
                  <a:moveTo>
                    <a:pt x="1616202" y="851915"/>
                  </a:moveTo>
                  <a:lnTo>
                    <a:pt x="1616163" y="852043"/>
                  </a:lnTo>
                  <a:lnTo>
                    <a:pt x="1616202" y="851915"/>
                  </a:lnTo>
                  <a:close/>
                </a:path>
                <a:path w="1831975" h="1770379">
                  <a:moveTo>
                    <a:pt x="1626108" y="818261"/>
                  </a:moveTo>
                  <a:close/>
                </a:path>
                <a:path w="1831975" h="1770379">
                  <a:moveTo>
                    <a:pt x="1635759" y="783970"/>
                  </a:moveTo>
                  <a:lnTo>
                    <a:pt x="1635688" y="784225"/>
                  </a:lnTo>
                  <a:lnTo>
                    <a:pt x="1635759" y="783970"/>
                  </a:lnTo>
                  <a:close/>
                </a:path>
                <a:path w="1831975" h="1770379">
                  <a:moveTo>
                    <a:pt x="1701181" y="641223"/>
                  </a:moveTo>
                  <a:lnTo>
                    <a:pt x="1671955" y="641223"/>
                  </a:lnTo>
                  <a:lnTo>
                    <a:pt x="1654302" y="713994"/>
                  </a:lnTo>
                  <a:lnTo>
                    <a:pt x="1654429" y="713739"/>
                  </a:lnTo>
                  <a:lnTo>
                    <a:pt x="1683803" y="713739"/>
                  </a:lnTo>
                  <a:lnTo>
                    <a:pt x="1699768" y="647700"/>
                  </a:lnTo>
                  <a:lnTo>
                    <a:pt x="1701181" y="641223"/>
                  </a:lnTo>
                  <a:close/>
                </a:path>
                <a:path w="1831975" h="1770379">
                  <a:moveTo>
                    <a:pt x="1745516" y="412242"/>
                  </a:moveTo>
                  <a:lnTo>
                    <a:pt x="1716658" y="412242"/>
                  </a:lnTo>
                  <a:lnTo>
                    <a:pt x="1703196" y="490727"/>
                  </a:lnTo>
                  <a:lnTo>
                    <a:pt x="1688210" y="567055"/>
                  </a:lnTo>
                  <a:lnTo>
                    <a:pt x="1671828" y="641476"/>
                  </a:lnTo>
                  <a:lnTo>
                    <a:pt x="1671955" y="641223"/>
                  </a:lnTo>
                  <a:lnTo>
                    <a:pt x="1701181" y="641223"/>
                  </a:lnTo>
                  <a:lnTo>
                    <a:pt x="1716150" y="572643"/>
                  </a:lnTo>
                  <a:lnTo>
                    <a:pt x="1731264" y="495681"/>
                  </a:lnTo>
                  <a:lnTo>
                    <a:pt x="1744853" y="416813"/>
                  </a:lnTo>
                  <a:lnTo>
                    <a:pt x="1745516" y="412242"/>
                  </a:lnTo>
                  <a:close/>
                </a:path>
                <a:path w="1831975" h="1770379">
                  <a:moveTo>
                    <a:pt x="1688210" y="566674"/>
                  </a:moveTo>
                  <a:lnTo>
                    <a:pt x="1688127" y="567055"/>
                  </a:lnTo>
                  <a:lnTo>
                    <a:pt x="1688210" y="566674"/>
                  </a:lnTo>
                  <a:close/>
                </a:path>
                <a:path w="1831975" h="1770379">
                  <a:moveTo>
                    <a:pt x="1703196" y="490346"/>
                  </a:moveTo>
                  <a:lnTo>
                    <a:pt x="1703122" y="490727"/>
                  </a:lnTo>
                  <a:lnTo>
                    <a:pt x="1703196" y="490346"/>
                  </a:lnTo>
                  <a:close/>
                </a:path>
                <a:path w="1831975" h="1770379">
                  <a:moveTo>
                    <a:pt x="1767033" y="56675"/>
                  </a:moveTo>
                  <a:lnTo>
                    <a:pt x="1751473" y="81496"/>
                  </a:lnTo>
                  <a:lnTo>
                    <a:pt x="1751330" y="84709"/>
                  </a:lnTo>
                  <a:lnTo>
                    <a:pt x="1748790" y="126873"/>
                  </a:lnTo>
                  <a:lnTo>
                    <a:pt x="1748596" y="129286"/>
                  </a:lnTo>
                  <a:lnTo>
                    <a:pt x="1745742" y="168655"/>
                  </a:lnTo>
                  <a:lnTo>
                    <a:pt x="1737995" y="251460"/>
                  </a:lnTo>
                  <a:lnTo>
                    <a:pt x="1728216" y="332739"/>
                  </a:lnTo>
                  <a:lnTo>
                    <a:pt x="1716532" y="412495"/>
                  </a:lnTo>
                  <a:lnTo>
                    <a:pt x="1716658" y="412242"/>
                  </a:lnTo>
                  <a:lnTo>
                    <a:pt x="1745516" y="412242"/>
                  </a:lnTo>
                  <a:lnTo>
                    <a:pt x="1756536" y="336295"/>
                  </a:lnTo>
                  <a:lnTo>
                    <a:pt x="1766443" y="254253"/>
                  </a:lnTo>
                  <a:lnTo>
                    <a:pt x="1774317" y="170941"/>
                  </a:lnTo>
                  <a:lnTo>
                    <a:pt x="1777393" y="128142"/>
                  </a:lnTo>
                  <a:lnTo>
                    <a:pt x="1779778" y="86105"/>
                  </a:lnTo>
                  <a:lnTo>
                    <a:pt x="1780021" y="80659"/>
                  </a:lnTo>
                  <a:lnTo>
                    <a:pt x="1767033" y="56675"/>
                  </a:lnTo>
                  <a:close/>
                </a:path>
                <a:path w="1831975" h="1770379">
                  <a:moveTo>
                    <a:pt x="1728216" y="332358"/>
                  </a:moveTo>
                  <a:lnTo>
                    <a:pt x="1728160" y="332739"/>
                  </a:lnTo>
                  <a:lnTo>
                    <a:pt x="1728216" y="332358"/>
                  </a:lnTo>
                  <a:close/>
                </a:path>
                <a:path w="1831975" h="1770379">
                  <a:moveTo>
                    <a:pt x="1737995" y="251078"/>
                  </a:moveTo>
                  <a:lnTo>
                    <a:pt x="1737949" y="251460"/>
                  </a:lnTo>
                  <a:lnTo>
                    <a:pt x="1737995" y="251078"/>
                  </a:lnTo>
                  <a:close/>
                </a:path>
                <a:path w="1831975" h="1770379">
                  <a:moveTo>
                    <a:pt x="1745742" y="168401"/>
                  </a:moveTo>
                  <a:lnTo>
                    <a:pt x="1745718" y="168655"/>
                  </a:lnTo>
                  <a:lnTo>
                    <a:pt x="1745742" y="168401"/>
                  </a:lnTo>
                  <a:close/>
                </a:path>
                <a:path w="1831975" h="1770379">
                  <a:moveTo>
                    <a:pt x="1784001" y="27939"/>
                  </a:moveTo>
                  <a:lnTo>
                    <a:pt x="1753616" y="27939"/>
                  </a:lnTo>
                  <a:lnTo>
                    <a:pt x="1782191" y="28828"/>
                  </a:lnTo>
                  <a:lnTo>
                    <a:pt x="1781683" y="43434"/>
                  </a:lnTo>
                  <a:lnTo>
                    <a:pt x="1780021" y="80659"/>
                  </a:lnTo>
                  <a:lnTo>
                    <a:pt x="1802637" y="122427"/>
                  </a:lnTo>
                  <a:lnTo>
                    <a:pt x="1806447" y="129286"/>
                  </a:lnTo>
                  <a:lnTo>
                    <a:pt x="1815083" y="131952"/>
                  </a:lnTo>
                  <a:lnTo>
                    <a:pt x="1822069" y="128142"/>
                  </a:lnTo>
                  <a:lnTo>
                    <a:pt x="1828927" y="124333"/>
                  </a:lnTo>
                  <a:lnTo>
                    <a:pt x="1831594" y="115697"/>
                  </a:lnTo>
                  <a:lnTo>
                    <a:pt x="1827783" y="108712"/>
                  </a:lnTo>
                  <a:lnTo>
                    <a:pt x="1784001" y="27939"/>
                  </a:lnTo>
                  <a:close/>
                </a:path>
                <a:path w="1831975" h="1770379">
                  <a:moveTo>
                    <a:pt x="1768856" y="0"/>
                  </a:moveTo>
                  <a:lnTo>
                    <a:pt x="1715835" y="84709"/>
                  </a:lnTo>
                  <a:lnTo>
                    <a:pt x="1699006" y="111633"/>
                  </a:lnTo>
                  <a:lnTo>
                    <a:pt x="1701037" y="120396"/>
                  </a:lnTo>
                  <a:lnTo>
                    <a:pt x="1707642" y="124587"/>
                  </a:lnTo>
                  <a:lnTo>
                    <a:pt x="1714372" y="128777"/>
                  </a:lnTo>
                  <a:lnTo>
                    <a:pt x="1723135" y="126746"/>
                  </a:lnTo>
                  <a:lnTo>
                    <a:pt x="1727327" y="120014"/>
                  </a:lnTo>
                  <a:lnTo>
                    <a:pt x="1751473" y="81496"/>
                  </a:lnTo>
                  <a:lnTo>
                    <a:pt x="1753241" y="42163"/>
                  </a:lnTo>
                  <a:lnTo>
                    <a:pt x="1753616" y="27939"/>
                  </a:lnTo>
                  <a:lnTo>
                    <a:pt x="1784001" y="27939"/>
                  </a:lnTo>
                  <a:lnTo>
                    <a:pt x="1768856" y="0"/>
                  </a:lnTo>
                  <a:close/>
                </a:path>
                <a:path w="1831975" h="1770379">
                  <a:moveTo>
                    <a:pt x="1748790" y="126618"/>
                  </a:moveTo>
                  <a:lnTo>
                    <a:pt x="1748771" y="126873"/>
                  </a:lnTo>
                  <a:lnTo>
                    <a:pt x="1748790" y="126618"/>
                  </a:lnTo>
                  <a:close/>
                </a:path>
                <a:path w="1831975" h="1770379">
                  <a:moveTo>
                    <a:pt x="1751330" y="84582"/>
                  </a:moveTo>
                  <a:close/>
                </a:path>
                <a:path w="1831975" h="1770379">
                  <a:moveTo>
                    <a:pt x="1753616" y="27939"/>
                  </a:moveTo>
                  <a:lnTo>
                    <a:pt x="1753234" y="42417"/>
                  </a:lnTo>
                  <a:lnTo>
                    <a:pt x="1751473" y="81496"/>
                  </a:lnTo>
                  <a:lnTo>
                    <a:pt x="1767033" y="56675"/>
                  </a:lnTo>
                  <a:lnTo>
                    <a:pt x="1755394" y="35178"/>
                  </a:lnTo>
                  <a:lnTo>
                    <a:pt x="1781970" y="35178"/>
                  </a:lnTo>
                  <a:lnTo>
                    <a:pt x="1782191" y="28828"/>
                  </a:lnTo>
                  <a:lnTo>
                    <a:pt x="1753616" y="27939"/>
                  </a:lnTo>
                  <a:close/>
                </a:path>
                <a:path w="1831975" h="1770379">
                  <a:moveTo>
                    <a:pt x="1781970" y="35178"/>
                  </a:moveTo>
                  <a:lnTo>
                    <a:pt x="1755394" y="35178"/>
                  </a:lnTo>
                  <a:lnTo>
                    <a:pt x="1780032" y="35940"/>
                  </a:lnTo>
                  <a:lnTo>
                    <a:pt x="1767033" y="56675"/>
                  </a:lnTo>
                  <a:lnTo>
                    <a:pt x="1780021" y="80659"/>
                  </a:lnTo>
                  <a:lnTo>
                    <a:pt x="1781727" y="42163"/>
                  </a:lnTo>
                  <a:lnTo>
                    <a:pt x="1781970" y="35178"/>
                  </a:lnTo>
                  <a:close/>
                </a:path>
                <a:path w="1831975" h="1770379">
                  <a:moveTo>
                    <a:pt x="1755394" y="35178"/>
                  </a:moveTo>
                  <a:lnTo>
                    <a:pt x="1767033" y="56675"/>
                  </a:lnTo>
                  <a:lnTo>
                    <a:pt x="1780032" y="35940"/>
                  </a:lnTo>
                  <a:lnTo>
                    <a:pt x="1755394" y="35178"/>
                  </a:lnTo>
                  <a:close/>
                </a:path>
                <a:path w="1831975" h="1770379">
                  <a:moveTo>
                    <a:pt x="1753234" y="42163"/>
                  </a:moveTo>
                  <a:lnTo>
                    <a:pt x="1753223" y="42417"/>
                  </a:lnTo>
                  <a:lnTo>
                    <a:pt x="1753234" y="42163"/>
                  </a:lnTo>
                  <a:close/>
                </a:path>
                <a:path w="1831975" h="1770379">
                  <a:moveTo>
                    <a:pt x="1753241" y="42163"/>
                  </a:moveTo>
                  <a:lnTo>
                    <a:pt x="1753234" y="42417"/>
                  </a:lnTo>
                  <a:lnTo>
                    <a:pt x="1753241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96366" y="4715828"/>
            <a:ext cx="9715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i="1" dirty="0">
                <a:latin typeface="Bookman Old Style"/>
                <a:cs typeface="Bookman Old Style"/>
              </a:rPr>
              <a:t>t</a:t>
            </a:r>
            <a:endParaRPr dirty="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8374" y="4848415"/>
            <a:ext cx="11334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i="1" spc="-4" dirty="0">
                <a:latin typeface="Bookman Old Style"/>
                <a:cs typeface="Bookman Old Style"/>
              </a:rPr>
              <a:t>0</a:t>
            </a:r>
            <a:endParaRPr sz="1200" dirty="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7488" y="4689824"/>
            <a:ext cx="9715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i="1" dirty="0">
                <a:latin typeface="Bookman Old Style"/>
                <a:cs typeface="Bookman Old Style"/>
              </a:rPr>
              <a:t>t</a:t>
            </a:r>
            <a:endParaRPr dirty="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9496" y="4822413"/>
            <a:ext cx="70961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i="1" spc="-4" dirty="0">
                <a:latin typeface="Bookman Old Style"/>
                <a:cs typeface="Bookman Old Style"/>
              </a:rPr>
              <a:t>f</a:t>
            </a:r>
            <a:endParaRPr sz="1200" dirty="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137" y="3678231"/>
            <a:ext cx="104917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dirty="0">
                <a:latin typeface="Bookman Old Style"/>
                <a:cs typeface="Bookman Old Style"/>
              </a:rPr>
              <a:t>1st</a:t>
            </a:r>
            <a:r>
              <a:rPr sz="1350" i="1" spc="-4" dirty="0">
                <a:latin typeface="Bookman Old Style"/>
                <a:cs typeface="Bookman Old Style"/>
              </a:rPr>
              <a:t> </a:t>
            </a:r>
            <a:r>
              <a:rPr sz="1350" i="1" spc="-8" dirty="0">
                <a:latin typeface="Bookman Old Style"/>
                <a:cs typeface="Bookman Old Style"/>
              </a:rPr>
              <a:t>mutant</a:t>
            </a:r>
            <a:endParaRPr sz="1350" dirty="0">
              <a:latin typeface="Bookman Old Style"/>
              <a:cs typeface="Bookman Old Style"/>
            </a:endParaRPr>
          </a:p>
          <a:p>
            <a:pPr marL="9525">
              <a:spcBef>
                <a:spcPts val="4"/>
              </a:spcBef>
            </a:pPr>
            <a:r>
              <a:rPr sz="1350" i="1" dirty="0">
                <a:latin typeface="Bookman Old Style"/>
                <a:cs typeface="Bookman Old Style"/>
              </a:rPr>
              <a:t>in</a:t>
            </a:r>
            <a:r>
              <a:rPr sz="1350" i="1" spc="-4" dirty="0">
                <a:latin typeface="Bookman Old Style"/>
                <a:cs typeface="Bookman Old Style"/>
              </a:rPr>
              <a:t> </a:t>
            </a:r>
            <a:r>
              <a:rPr sz="1350" i="1" dirty="0">
                <a:latin typeface="Bookman Old Style"/>
                <a:cs typeface="Bookman Old Style"/>
              </a:rPr>
              <a:t>C</a:t>
            </a:r>
            <a:r>
              <a:rPr sz="1350" i="1" spc="-8" dirty="0">
                <a:latin typeface="Bookman Old Style"/>
                <a:cs typeface="Bookman Old Style"/>
              </a:rPr>
              <a:t> cultures</a:t>
            </a:r>
            <a:endParaRPr sz="1350" dirty="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390220" y="-196738"/>
            <a:ext cx="8953500" cy="1084951"/>
          </a:xfrm>
          <a:prstGeom prst="rect">
            <a:avLst/>
          </a:prstGeom>
        </p:spPr>
        <p:txBody>
          <a:bodyPr vert="horz" wrap="square" lIns="0" tIns="40389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51949">
              <a:spcBef>
                <a:spcPts val="79"/>
              </a:spcBef>
            </a:pPr>
            <a:r>
              <a:rPr spc="34" dirty="0"/>
              <a:t>Discrete</a:t>
            </a:r>
            <a:r>
              <a:rPr spc="-38" dirty="0"/>
              <a:t> </a:t>
            </a:r>
            <a:r>
              <a:rPr dirty="0"/>
              <a:t>model</a:t>
            </a:r>
            <a:r>
              <a:rPr spc="-19" dirty="0"/>
              <a:t> </a:t>
            </a:r>
            <a:r>
              <a:rPr dirty="0"/>
              <a:t>of</a:t>
            </a:r>
            <a:r>
              <a:rPr spc="90" dirty="0"/>
              <a:t> </a:t>
            </a:r>
            <a:r>
              <a:rPr spc="68" dirty="0"/>
              <a:t>mutation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1428559" y="4077653"/>
            <a:ext cx="88583" cy="501491"/>
          </a:xfrm>
          <a:custGeom>
            <a:avLst/>
            <a:gdLst/>
            <a:ahLst/>
            <a:cxnLst/>
            <a:rect l="l" t="t" r="r" b="b"/>
            <a:pathLst>
              <a:path w="118110" h="668654">
                <a:moveTo>
                  <a:pt x="14097" y="552449"/>
                </a:moveTo>
                <a:lnTo>
                  <a:pt x="8128" y="556005"/>
                </a:lnTo>
                <a:lnTo>
                  <a:pt x="2031" y="559561"/>
                </a:lnTo>
                <a:lnTo>
                  <a:pt x="0" y="567308"/>
                </a:lnTo>
                <a:lnTo>
                  <a:pt x="58928" y="668400"/>
                </a:lnTo>
                <a:lnTo>
                  <a:pt x="73585" y="643254"/>
                </a:lnTo>
                <a:lnTo>
                  <a:pt x="46228" y="643254"/>
                </a:lnTo>
                <a:lnTo>
                  <a:pt x="46228" y="596283"/>
                </a:lnTo>
                <a:lnTo>
                  <a:pt x="25400" y="560577"/>
                </a:lnTo>
                <a:lnTo>
                  <a:pt x="21971" y="554481"/>
                </a:lnTo>
                <a:lnTo>
                  <a:pt x="14097" y="552449"/>
                </a:lnTo>
                <a:close/>
              </a:path>
              <a:path w="118110" h="668654">
                <a:moveTo>
                  <a:pt x="46228" y="596283"/>
                </a:moveTo>
                <a:lnTo>
                  <a:pt x="46228" y="643254"/>
                </a:lnTo>
                <a:lnTo>
                  <a:pt x="71628" y="643254"/>
                </a:lnTo>
                <a:lnTo>
                  <a:pt x="71628" y="636777"/>
                </a:lnTo>
                <a:lnTo>
                  <a:pt x="48006" y="636777"/>
                </a:lnTo>
                <a:lnTo>
                  <a:pt x="58928" y="618054"/>
                </a:lnTo>
                <a:lnTo>
                  <a:pt x="46228" y="596283"/>
                </a:lnTo>
                <a:close/>
              </a:path>
              <a:path w="118110" h="668654">
                <a:moveTo>
                  <a:pt x="103759" y="552449"/>
                </a:moveTo>
                <a:lnTo>
                  <a:pt x="95885" y="554481"/>
                </a:lnTo>
                <a:lnTo>
                  <a:pt x="92456" y="560577"/>
                </a:lnTo>
                <a:lnTo>
                  <a:pt x="71628" y="596283"/>
                </a:lnTo>
                <a:lnTo>
                  <a:pt x="71628" y="643254"/>
                </a:lnTo>
                <a:lnTo>
                  <a:pt x="73585" y="643254"/>
                </a:lnTo>
                <a:lnTo>
                  <a:pt x="117856" y="567308"/>
                </a:lnTo>
                <a:lnTo>
                  <a:pt x="115824" y="559561"/>
                </a:lnTo>
                <a:lnTo>
                  <a:pt x="109728" y="556005"/>
                </a:lnTo>
                <a:lnTo>
                  <a:pt x="103759" y="552449"/>
                </a:lnTo>
                <a:close/>
              </a:path>
              <a:path w="118110" h="668654">
                <a:moveTo>
                  <a:pt x="58928" y="618054"/>
                </a:moveTo>
                <a:lnTo>
                  <a:pt x="48006" y="636777"/>
                </a:lnTo>
                <a:lnTo>
                  <a:pt x="69850" y="636777"/>
                </a:lnTo>
                <a:lnTo>
                  <a:pt x="58928" y="618054"/>
                </a:lnTo>
                <a:close/>
              </a:path>
              <a:path w="118110" h="668654">
                <a:moveTo>
                  <a:pt x="71628" y="596283"/>
                </a:moveTo>
                <a:lnTo>
                  <a:pt x="58928" y="618054"/>
                </a:lnTo>
                <a:lnTo>
                  <a:pt x="69850" y="636777"/>
                </a:lnTo>
                <a:lnTo>
                  <a:pt x="71628" y="636777"/>
                </a:lnTo>
                <a:lnTo>
                  <a:pt x="71628" y="596283"/>
                </a:lnTo>
                <a:close/>
              </a:path>
              <a:path w="118110" h="668654">
                <a:moveTo>
                  <a:pt x="71628" y="0"/>
                </a:moveTo>
                <a:lnTo>
                  <a:pt x="46228" y="0"/>
                </a:lnTo>
                <a:lnTo>
                  <a:pt x="46228" y="596283"/>
                </a:lnTo>
                <a:lnTo>
                  <a:pt x="58928" y="618054"/>
                </a:lnTo>
                <a:lnTo>
                  <a:pt x="71627" y="596283"/>
                </a:lnTo>
                <a:lnTo>
                  <a:pt x="71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9523" y="2861304"/>
            <a:ext cx="2371388" cy="31978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69900" y="2072553"/>
            <a:ext cx="7033260" cy="140711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8575" marR="22860">
              <a:lnSpc>
                <a:spcPct val="99400"/>
              </a:lnSpc>
              <a:spcBef>
                <a:spcPts val="98"/>
              </a:spcBef>
            </a:pPr>
            <a:r>
              <a:rPr sz="1500" b="1" spc="-161" dirty="0">
                <a:solidFill>
                  <a:srgbClr val="002F56"/>
                </a:solidFill>
                <a:latin typeface="Gill Sans MT"/>
                <a:cs typeface="Gill Sans MT"/>
              </a:rPr>
              <a:t>On</a:t>
            </a:r>
            <a:r>
              <a:rPr sz="1500" b="1" spc="-4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19" dirty="0">
                <a:solidFill>
                  <a:srgbClr val="002F56"/>
                </a:solidFill>
                <a:latin typeface="Gill Sans MT"/>
                <a:cs typeface="Gill Sans MT"/>
              </a:rPr>
              <a:t>average</a:t>
            </a:r>
            <a:r>
              <a:rPr sz="1500" b="1" spc="-8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68" dirty="0">
                <a:solidFill>
                  <a:srgbClr val="002F56"/>
                </a:solidFill>
                <a:latin typeface="Gill Sans MT"/>
                <a:cs typeface="Gill Sans MT"/>
              </a:rPr>
              <a:t>there</a:t>
            </a:r>
            <a:r>
              <a:rPr sz="1500" b="1" spc="-5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60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sz="15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75" i="1" dirty="0">
                <a:solidFill>
                  <a:srgbClr val="002F56"/>
                </a:solidFill>
                <a:latin typeface="Symbol"/>
                <a:cs typeface="Symbol"/>
              </a:rPr>
              <a:t></a:t>
            </a:r>
            <a:r>
              <a:rPr sz="1500" i="1" dirty="0">
                <a:solidFill>
                  <a:srgbClr val="002F56"/>
                </a:solidFill>
                <a:latin typeface="Bookman Old Style"/>
                <a:cs typeface="Bookman Old Style"/>
              </a:rPr>
              <a:t>N</a:t>
            </a:r>
            <a:r>
              <a:rPr sz="1463" i="1" baseline="-21367" dirty="0">
                <a:solidFill>
                  <a:srgbClr val="002F56"/>
                </a:solidFill>
                <a:latin typeface="Bookman Old Style"/>
                <a:cs typeface="Bookman Old Style"/>
              </a:rPr>
              <a:t>t</a:t>
            </a:r>
            <a:r>
              <a:rPr sz="1463" i="1" spc="259" baseline="-21367" dirty="0">
                <a:solidFill>
                  <a:srgbClr val="002F56"/>
                </a:solidFill>
                <a:latin typeface="Bookman Old Style"/>
                <a:cs typeface="Bookman Old Style"/>
              </a:rPr>
              <a:t> </a:t>
            </a:r>
            <a:r>
              <a:rPr sz="1500" b="1" spc="-34" dirty="0">
                <a:solidFill>
                  <a:srgbClr val="002F56"/>
                </a:solidFill>
                <a:latin typeface="Gill Sans MT"/>
                <a:cs typeface="Gill Sans MT"/>
              </a:rPr>
              <a:t>new</a:t>
            </a:r>
            <a:r>
              <a:rPr sz="1500" b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19" dirty="0">
                <a:solidFill>
                  <a:srgbClr val="002F56"/>
                </a:solidFill>
                <a:latin typeface="Gill Sans MT"/>
                <a:cs typeface="Gill Sans MT"/>
              </a:rPr>
              <a:t>resistant</a:t>
            </a:r>
            <a:r>
              <a:rPr sz="1500" b="1" spc="-7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34" dirty="0">
                <a:solidFill>
                  <a:srgbClr val="002F56"/>
                </a:solidFill>
                <a:latin typeface="Gill Sans MT"/>
                <a:cs typeface="Gill Sans MT"/>
              </a:rPr>
              <a:t>bacteria</a:t>
            </a:r>
            <a:r>
              <a:rPr sz="1500" b="1" spc="-6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8" dirty="0">
                <a:solidFill>
                  <a:srgbClr val="002F56"/>
                </a:solidFill>
                <a:latin typeface="Gill Sans MT"/>
                <a:cs typeface="Gill Sans MT"/>
              </a:rPr>
              <a:t>in</a:t>
            </a:r>
            <a:r>
              <a:rPr sz="15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45" dirty="0">
                <a:solidFill>
                  <a:srgbClr val="002F56"/>
                </a:solidFill>
                <a:latin typeface="Gill Sans MT"/>
                <a:cs typeface="Gill Sans MT"/>
              </a:rPr>
              <a:t>every</a:t>
            </a:r>
            <a:r>
              <a:rPr sz="15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41" dirty="0">
                <a:solidFill>
                  <a:srgbClr val="002F56"/>
                </a:solidFill>
                <a:latin typeface="Gill Sans MT"/>
                <a:cs typeface="Gill Sans MT"/>
              </a:rPr>
              <a:t>generation</a:t>
            </a:r>
            <a:r>
              <a:rPr sz="1500" b="1" spc="-6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8" dirty="0">
                <a:solidFill>
                  <a:srgbClr val="002F56"/>
                </a:solidFill>
                <a:latin typeface="Gill Sans MT"/>
                <a:cs typeface="Gill Sans MT"/>
              </a:rPr>
              <a:t>and</a:t>
            </a:r>
            <a:r>
              <a:rPr sz="1500" b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i="1" spc="-8" dirty="0">
                <a:solidFill>
                  <a:srgbClr val="002F56"/>
                </a:solidFill>
                <a:latin typeface="Bookman Old Style"/>
                <a:cs typeface="Bookman Old Style"/>
              </a:rPr>
              <a:t>e</a:t>
            </a:r>
            <a:r>
              <a:rPr sz="1463" i="1" spc="-11" baseline="25641" dirty="0">
                <a:solidFill>
                  <a:srgbClr val="002F56"/>
                </a:solidFill>
                <a:latin typeface="Bookman Old Style"/>
                <a:cs typeface="Bookman Old Style"/>
              </a:rPr>
              <a:t>(t-</a:t>
            </a:r>
            <a:r>
              <a:rPr sz="1463" i="1" baseline="25641" dirty="0">
                <a:solidFill>
                  <a:srgbClr val="002F56"/>
                </a:solidFill>
                <a:latin typeface="Bookman Old Style"/>
                <a:cs typeface="Bookman Old Style"/>
              </a:rPr>
              <a:t>ti)</a:t>
            </a:r>
            <a:r>
              <a:rPr sz="1463" i="1" spc="73" baseline="25641" dirty="0">
                <a:solidFill>
                  <a:srgbClr val="002F56"/>
                </a:solidFill>
                <a:latin typeface="Bookman Old Style"/>
                <a:cs typeface="Bookman Old Style"/>
              </a:rPr>
              <a:t> </a:t>
            </a:r>
            <a:r>
              <a:rPr sz="1500" b="1" spc="-15" dirty="0">
                <a:solidFill>
                  <a:srgbClr val="002F56"/>
                </a:solidFill>
                <a:latin typeface="Gill Sans MT"/>
                <a:cs typeface="Gill Sans MT"/>
              </a:rPr>
              <a:t>from </a:t>
            </a:r>
            <a:r>
              <a:rPr sz="1500" b="1" spc="-23" dirty="0">
                <a:solidFill>
                  <a:srgbClr val="002F56"/>
                </a:solidFill>
                <a:latin typeface="Gill Sans MT"/>
                <a:cs typeface="Gill Sans MT"/>
              </a:rPr>
              <a:t>previous</a:t>
            </a:r>
            <a:r>
              <a:rPr sz="15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19" dirty="0">
                <a:solidFill>
                  <a:srgbClr val="002F56"/>
                </a:solidFill>
                <a:latin typeface="Gill Sans MT"/>
                <a:cs typeface="Gill Sans MT"/>
              </a:rPr>
              <a:t>generations...</a:t>
            </a:r>
            <a:r>
              <a:rPr sz="1500" b="1" spc="-7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500" b="1" spc="-83" dirty="0">
                <a:solidFill>
                  <a:srgbClr val="B3A269"/>
                </a:solidFill>
                <a:latin typeface="Gill Sans MT"/>
                <a:cs typeface="Gill Sans MT"/>
              </a:rPr>
              <a:t>But</a:t>
            </a:r>
            <a:r>
              <a:rPr sz="1500" b="1" spc="-53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500" b="1" spc="-68" dirty="0">
                <a:solidFill>
                  <a:srgbClr val="B3A269"/>
                </a:solidFill>
                <a:latin typeface="Gill Sans MT"/>
                <a:cs typeface="Gill Sans MT"/>
              </a:rPr>
              <a:t>not</a:t>
            </a:r>
            <a:r>
              <a:rPr sz="1500" b="1" spc="-49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500" b="1" dirty="0">
                <a:solidFill>
                  <a:srgbClr val="B3A269"/>
                </a:solidFill>
                <a:latin typeface="Gill Sans MT"/>
                <a:cs typeface="Gill Sans MT"/>
              </a:rPr>
              <a:t>in</a:t>
            </a:r>
            <a:r>
              <a:rPr sz="1500" b="1" spc="-53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500" b="1" dirty="0">
                <a:solidFill>
                  <a:srgbClr val="B3A269"/>
                </a:solidFill>
                <a:latin typeface="Gill Sans MT"/>
                <a:cs typeface="Gill Sans MT"/>
              </a:rPr>
              <a:t>all</a:t>
            </a:r>
            <a:r>
              <a:rPr sz="1500" b="1" spc="-49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500" b="1" spc="-26" dirty="0">
                <a:solidFill>
                  <a:srgbClr val="B3A269"/>
                </a:solidFill>
                <a:latin typeface="Gill Sans MT"/>
                <a:cs typeface="Gill Sans MT"/>
              </a:rPr>
              <a:t>generations</a:t>
            </a:r>
            <a:r>
              <a:rPr sz="1500" b="1" spc="-7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500" b="1" spc="-49" dirty="0">
                <a:solidFill>
                  <a:srgbClr val="B3A269"/>
                </a:solidFill>
                <a:latin typeface="Gill Sans MT"/>
                <a:cs typeface="Gill Sans MT"/>
              </a:rPr>
              <a:t>we</a:t>
            </a:r>
            <a:r>
              <a:rPr sz="1500" b="1" spc="-53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500" b="1" spc="-8" dirty="0">
                <a:solidFill>
                  <a:srgbClr val="B3A269"/>
                </a:solidFill>
                <a:latin typeface="Gill Sans MT"/>
                <a:cs typeface="Gill Sans MT"/>
              </a:rPr>
              <a:t>have</a:t>
            </a:r>
            <a:r>
              <a:rPr sz="1500" b="1" spc="-4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500" b="1" spc="-60" dirty="0">
                <a:solidFill>
                  <a:srgbClr val="B3A269"/>
                </a:solidFill>
                <a:latin typeface="Gill Sans MT"/>
                <a:cs typeface="Gill Sans MT"/>
              </a:rPr>
              <a:t>the</a:t>
            </a:r>
            <a:r>
              <a:rPr sz="1500" b="1" spc="-4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500" b="1" dirty="0">
                <a:solidFill>
                  <a:srgbClr val="B3A269"/>
                </a:solidFill>
                <a:latin typeface="Gill Sans MT"/>
                <a:cs typeface="Gill Sans MT"/>
              </a:rPr>
              <a:t>same</a:t>
            </a:r>
            <a:r>
              <a:rPr sz="1500" b="1" spc="-6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500" b="1" spc="-15" dirty="0">
                <a:solidFill>
                  <a:srgbClr val="B3A269"/>
                </a:solidFill>
                <a:latin typeface="Gill Sans MT"/>
                <a:cs typeface="Gill Sans MT"/>
              </a:rPr>
              <a:t>measurement </a:t>
            </a:r>
            <a:r>
              <a:rPr sz="1500" b="1" spc="-8" dirty="0">
                <a:solidFill>
                  <a:srgbClr val="B3A269"/>
                </a:solidFill>
                <a:latin typeface="Gill Sans MT"/>
                <a:cs typeface="Gill Sans MT"/>
              </a:rPr>
              <a:t>sensitivity</a:t>
            </a:r>
            <a:endParaRPr sz="1500" dirty="0">
              <a:latin typeface="Gill Sans MT"/>
              <a:cs typeface="Gill Sans MT"/>
            </a:endParaRPr>
          </a:p>
          <a:p>
            <a:pPr marL="2643188" marR="3313271">
              <a:spcBef>
                <a:spcPts val="281"/>
              </a:spcBef>
            </a:pPr>
            <a:r>
              <a:rPr sz="1200" dirty="0">
                <a:solidFill>
                  <a:srgbClr val="B3A269"/>
                </a:solidFill>
                <a:latin typeface="Gill Sans MT"/>
                <a:cs typeface="Gill Sans MT"/>
              </a:rPr>
              <a:t>When</a:t>
            </a:r>
            <a:r>
              <a:rPr sz="1200" spc="3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B3A269"/>
                </a:solidFill>
                <a:latin typeface="Gill Sans MT"/>
                <a:cs typeface="Gill Sans MT"/>
              </a:rPr>
              <a:t>the</a:t>
            </a:r>
            <a:r>
              <a:rPr sz="1200" spc="23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53" dirty="0">
                <a:solidFill>
                  <a:srgbClr val="B3A269"/>
                </a:solidFill>
                <a:latin typeface="Gill Sans MT"/>
                <a:cs typeface="Gill Sans MT"/>
              </a:rPr>
              <a:t>1st mutant</a:t>
            </a:r>
            <a:r>
              <a:rPr sz="1200" spc="8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68" dirty="0">
                <a:solidFill>
                  <a:srgbClr val="B3A269"/>
                </a:solidFill>
                <a:latin typeface="Gill Sans MT"/>
                <a:cs typeface="Gill Sans MT"/>
              </a:rPr>
              <a:t>appears</a:t>
            </a:r>
            <a:endParaRPr sz="1200" dirty="0">
              <a:latin typeface="Gill Sans MT"/>
              <a:cs typeface="Gill Sans MT"/>
            </a:endParaRPr>
          </a:p>
          <a:p>
            <a:pPr marR="2052161" algn="ctr">
              <a:spcBef>
                <a:spcPts val="60"/>
              </a:spcBef>
            </a:pPr>
            <a:r>
              <a:rPr i="1" spc="-19" dirty="0">
                <a:latin typeface="Bookman Old Style"/>
                <a:cs typeface="Bookman Old Style"/>
              </a:rPr>
              <a:t>N</a:t>
            </a:r>
            <a:r>
              <a:rPr i="1" spc="-28" baseline="-20833" dirty="0">
                <a:latin typeface="Bookman Old Style"/>
                <a:cs typeface="Bookman Old Style"/>
              </a:rPr>
              <a:t>f</a:t>
            </a:r>
            <a:endParaRPr baseline="-20833" dirty="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27970" y="2977324"/>
            <a:ext cx="401479" cy="88583"/>
          </a:xfrm>
          <a:custGeom>
            <a:avLst/>
            <a:gdLst/>
            <a:ahLst/>
            <a:cxnLst/>
            <a:rect l="l" t="t" r="r" b="b"/>
            <a:pathLst>
              <a:path w="535304" h="118110">
                <a:moveTo>
                  <a:pt x="484704" y="58928"/>
                </a:moveTo>
                <a:lnTo>
                  <a:pt x="427227" y="92456"/>
                </a:lnTo>
                <a:lnTo>
                  <a:pt x="421132" y="95885"/>
                </a:lnTo>
                <a:lnTo>
                  <a:pt x="419100" y="103759"/>
                </a:lnTo>
                <a:lnTo>
                  <a:pt x="422656" y="109728"/>
                </a:lnTo>
                <a:lnTo>
                  <a:pt x="426212" y="115824"/>
                </a:lnTo>
                <a:lnTo>
                  <a:pt x="433959" y="117856"/>
                </a:lnTo>
                <a:lnTo>
                  <a:pt x="513263" y="71628"/>
                </a:lnTo>
                <a:lnTo>
                  <a:pt x="509777" y="71628"/>
                </a:lnTo>
                <a:lnTo>
                  <a:pt x="509777" y="69850"/>
                </a:lnTo>
                <a:lnTo>
                  <a:pt x="503427" y="69850"/>
                </a:lnTo>
                <a:lnTo>
                  <a:pt x="484704" y="58928"/>
                </a:lnTo>
                <a:close/>
              </a:path>
              <a:path w="535304" h="118110">
                <a:moveTo>
                  <a:pt x="462933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462933" y="71628"/>
                </a:lnTo>
                <a:lnTo>
                  <a:pt x="484704" y="58928"/>
                </a:lnTo>
                <a:lnTo>
                  <a:pt x="462933" y="46228"/>
                </a:lnTo>
                <a:close/>
              </a:path>
              <a:path w="535304" h="118110">
                <a:moveTo>
                  <a:pt x="513262" y="46228"/>
                </a:moveTo>
                <a:lnTo>
                  <a:pt x="509777" y="46228"/>
                </a:lnTo>
                <a:lnTo>
                  <a:pt x="509777" y="71628"/>
                </a:lnTo>
                <a:lnTo>
                  <a:pt x="513263" y="71628"/>
                </a:lnTo>
                <a:lnTo>
                  <a:pt x="535051" y="58928"/>
                </a:lnTo>
                <a:lnTo>
                  <a:pt x="513262" y="46228"/>
                </a:lnTo>
                <a:close/>
              </a:path>
              <a:path w="535304" h="118110">
                <a:moveTo>
                  <a:pt x="503427" y="48006"/>
                </a:moveTo>
                <a:lnTo>
                  <a:pt x="484704" y="58928"/>
                </a:lnTo>
                <a:lnTo>
                  <a:pt x="503427" y="69850"/>
                </a:lnTo>
                <a:lnTo>
                  <a:pt x="503427" y="48006"/>
                </a:lnTo>
                <a:close/>
              </a:path>
              <a:path w="535304" h="118110">
                <a:moveTo>
                  <a:pt x="509777" y="48006"/>
                </a:moveTo>
                <a:lnTo>
                  <a:pt x="503427" y="48006"/>
                </a:lnTo>
                <a:lnTo>
                  <a:pt x="503427" y="69850"/>
                </a:lnTo>
                <a:lnTo>
                  <a:pt x="509777" y="69850"/>
                </a:lnTo>
                <a:lnTo>
                  <a:pt x="509777" y="48006"/>
                </a:lnTo>
                <a:close/>
              </a:path>
              <a:path w="535304" h="118110">
                <a:moveTo>
                  <a:pt x="433959" y="0"/>
                </a:moveTo>
                <a:lnTo>
                  <a:pt x="426212" y="2032"/>
                </a:lnTo>
                <a:lnTo>
                  <a:pt x="422656" y="8128"/>
                </a:lnTo>
                <a:lnTo>
                  <a:pt x="419100" y="14097"/>
                </a:lnTo>
                <a:lnTo>
                  <a:pt x="421132" y="21971"/>
                </a:lnTo>
                <a:lnTo>
                  <a:pt x="427227" y="25400"/>
                </a:lnTo>
                <a:lnTo>
                  <a:pt x="484704" y="58928"/>
                </a:lnTo>
                <a:lnTo>
                  <a:pt x="503427" y="48006"/>
                </a:lnTo>
                <a:lnTo>
                  <a:pt x="509777" y="48006"/>
                </a:lnTo>
                <a:lnTo>
                  <a:pt x="509777" y="46228"/>
                </a:lnTo>
                <a:lnTo>
                  <a:pt x="513262" y="46228"/>
                </a:lnTo>
                <a:lnTo>
                  <a:pt x="433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1466" y="3673983"/>
            <a:ext cx="2049380" cy="38862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288888" y="3627692"/>
            <a:ext cx="1373029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 marR="22860">
              <a:spcBef>
                <a:spcPts val="71"/>
              </a:spcBef>
            </a:pPr>
            <a:r>
              <a:rPr sz="1200" dirty="0">
                <a:solidFill>
                  <a:srgbClr val="B3A269"/>
                </a:solidFill>
                <a:latin typeface="Gill Sans MT"/>
                <a:cs typeface="Gill Sans MT"/>
              </a:rPr>
              <a:t>How</a:t>
            </a:r>
            <a:r>
              <a:rPr sz="1200" spc="-23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79" dirty="0">
                <a:solidFill>
                  <a:srgbClr val="B3A269"/>
                </a:solidFill>
                <a:latin typeface="Gill Sans MT"/>
                <a:cs typeface="Gill Sans MT"/>
              </a:rPr>
              <a:t>much</a:t>
            </a:r>
            <a:r>
              <a:rPr sz="1200" spc="-4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-19" dirty="0">
                <a:solidFill>
                  <a:srgbClr val="B3A269"/>
                </a:solidFill>
                <a:latin typeface="Gill Sans MT"/>
                <a:cs typeface="Gill Sans MT"/>
              </a:rPr>
              <a:t>t</a:t>
            </a:r>
            <a:r>
              <a:rPr sz="1181" spc="-28" baseline="-21164" dirty="0">
                <a:solidFill>
                  <a:srgbClr val="B3A269"/>
                </a:solidFill>
                <a:latin typeface="Gill Sans MT"/>
                <a:cs typeface="Gill Sans MT"/>
              </a:rPr>
              <a:t>0 </a:t>
            </a:r>
            <a:r>
              <a:rPr sz="1200" spc="53" dirty="0">
                <a:solidFill>
                  <a:srgbClr val="B3A269"/>
                </a:solidFill>
                <a:latin typeface="Gill Sans MT"/>
                <a:cs typeface="Gill Sans MT"/>
              </a:rPr>
              <a:t>mutant</a:t>
            </a:r>
            <a:r>
              <a:rPr sz="1200" spc="9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B3A269"/>
                </a:solidFill>
                <a:latin typeface="Gill Sans MT"/>
                <a:cs typeface="Gill Sans MT"/>
              </a:rPr>
              <a:t>grow</a:t>
            </a:r>
            <a:r>
              <a:rPr sz="1200" spc="56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B3A269"/>
                </a:solidFill>
                <a:latin typeface="Gill Sans MT"/>
                <a:cs typeface="Gill Sans MT"/>
              </a:rPr>
              <a:t>until</a:t>
            </a:r>
            <a:r>
              <a:rPr sz="1200" spc="94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-19" dirty="0">
                <a:solidFill>
                  <a:srgbClr val="B3A269"/>
                </a:solidFill>
                <a:latin typeface="Gill Sans MT"/>
                <a:cs typeface="Gill Sans MT"/>
              </a:rPr>
              <a:t>t</a:t>
            </a:r>
            <a:r>
              <a:rPr sz="1181" spc="-28" baseline="-21164" dirty="0">
                <a:solidFill>
                  <a:srgbClr val="B3A269"/>
                </a:solidFill>
                <a:latin typeface="Gill Sans MT"/>
                <a:cs typeface="Gill Sans MT"/>
              </a:rPr>
              <a:t>f</a:t>
            </a:r>
            <a:endParaRPr sz="1181" baseline="-21164" dirty="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04601" y="3814000"/>
            <a:ext cx="401479" cy="88583"/>
          </a:xfrm>
          <a:custGeom>
            <a:avLst/>
            <a:gdLst/>
            <a:ahLst/>
            <a:cxnLst/>
            <a:rect l="l" t="t" r="r" b="b"/>
            <a:pathLst>
              <a:path w="535304" h="118110">
                <a:moveTo>
                  <a:pt x="484704" y="58928"/>
                </a:moveTo>
                <a:lnTo>
                  <a:pt x="427227" y="92456"/>
                </a:lnTo>
                <a:lnTo>
                  <a:pt x="421132" y="95885"/>
                </a:lnTo>
                <a:lnTo>
                  <a:pt x="419099" y="103759"/>
                </a:lnTo>
                <a:lnTo>
                  <a:pt x="422656" y="109728"/>
                </a:lnTo>
                <a:lnTo>
                  <a:pt x="426212" y="115824"/>
                </a:lnTo>
                <a:lnTo>
                  <a:pt x="433959" y="117856"/>
                </a:lnTo>
                <a:lnTo>
                  <a:pt x="513263" y="71628"/>
                </a:lnTo>
                <a:lnTo>
                  <a:pt x="509777" y="71628"/>
                </a:lnTo>
                <a:lnTo>
                  <a:pt x="509777" y="69850"/>
                </a:lnTo>
                <a:lnTo>
                  <a:pt x="503427" y="69850"/>
                </a:lnTo>
                <a:lnTo>
                  <a:pt x="484704" y="58928"/>
                </a:lnTo>
                <a:close/>
              </a:path>
              <a:path w="535304" h="118110">
                <a:moveTo>
                  <a:pt x="462933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462933" y="71628"/>
                </a:lnTo>
                <a:lnTo>
                  <a:pt x="484704" y="58928"/>
                </a:lnTo>
                <a:lnTo>
                  <a:pt x="462933" y="46228"/>
                </a:lnTo>
                <a:close/>
              </a:path>
              <a:path w="535304" h="118110">
                <a:moveTo>
                  <a:pt x="513262" y="46228"/>
                </a:moveTo>
                <a:lnTo>
                  <a:pt x="509777" y="46228"/>
                </a:lnTo>
                <a:lnTo>
                  <a:pt x="509777" y="71628"/>
                </a:lnTo>
                <a:lnTo>
                  <a:pt x="513263" y="71628"/>
                </a:lnTo>
                <a:lnTo>
                  <a:pt x="535050" y="58928"/>
                </a:lnTo>
                <a:lnTo>
                  <a:pt x="513262" y="46228"/>
                </a:lnTo>
                <a:close/>
              </a:path>
              <a:path w="535304" h="118110">
                <a:moveTo>
                  <a:pt x="503427" y="48006"/>
                </a:moveTo>
                <a:lnTo>
                  <a:pt x="484704" y="58928"/>
                </a:lnTo>
                <a:lnTo>
                  <a:pt x="503427" y="69850"/>
                </a:lnTo>
                <a:lnTo>
                  <a:pt x="503427" y="48006"/>
                </a:lnTo>
                <a:close/>
              </a:path>
              <a:path w="535304" h="118110">
                <a:moveTo>
                  <a:pt x="509777" y="48006"/>
                </a:moveTo>
                <a:lnTo>
                  <a:pt x="503427" y="48006"/>
                </a:lnTo>
                <a:lnTo>
                  <a:pt x="503427" y="69850"/>
                </a:lnTo>
                <a:lnTo>
                  <a:pt x="509777" y="69850"/>
                </a:lnTo>
                <a:lnTo>
                  <a:pt x="509777" y="48006"/>
                </a:lnTo>
                <a:close/>
              </a:path>
              <a:path w="535304" h="118110">
                <a:moveTo>
                  <a:pt x="433959" y="0"/>
                </a:moveTo>
                <a:lnTo>
                  <a:pt x="426212" y="2032"/>
                </a:lnTo>
                <a:lnTo>
                  <a:pt x="422656" y="8128"/>
                </a:lnTo>
                <a:lnTo>
                  <a:pt x="419099" y="14097"/>
                </a:lnTo>
                <a:lnTo>
                  <a:pt x="421132" y="21971"/>
                </a:lnTo>
                <a:lnTo>
                  <a:pt x="427227" y="25400"/>
                </a:lnTo>
                <a:lnTo>
                  <a:pt x="484704" y="58928"/>
                </a:lnTo>
                <a:lnTo>
                  <a:pt x="503427" y="48006"/>
                </a:lnTo>
                <a:lnTo>
                  <a:pt x="509777" y="48006"/>
                </a:lnTo>
                <a:lnTo>
                  <a:pt x="509777" y="46228"/>
                </a:lnTo>
                <a:lnTo>
                  <a:pt x="513262" y="46228"/>
                </a:lnTo>
                <a:lnTo>
                  <a:pt x="433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2636" y="4365116"/>
            <a:ext cx="2844920" cy="30772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268122" y="4252913"/>
            <a:ext cx="1315879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200" spc="38" dirty="0">
                <a:solidFill>
                  <a:srgbClr val="B3A269"/>
                </a:solidFill>
                <a:latin typeface="Gill Sans MT"/>
                <a:cs typeface="Gill Sans MT"/>
              </a:rPr>
              <a:t>Remember,</a:t>
            </a:r>
            <a:r>
              <a:rPr sz="1200" spc="8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-19" dirty="0">
                <a:solidFill>
                  <a:srgbClr val="B3A269"/>
                </a:solidFill>
                <a:latin typeface="Gill Sans MT"/>
                <a:cs typeface="Gill Sans MT"/>
              </a:rPr>
              <a:t>the </a:t>
            </a:r>
            <a:r>
              <a:rPr sz="1200" spc="34" dirty="0">
                <a:solidFill>
                  <a:srgbClr val="B3A269"/>
                </a:solidFill>
                <a:latin typeface="Gill Sans MT"/>
                <a:cs typeface="Gill Sans MT"/>
              </a:rPr>
              <a:t>predicted</a:t>
            </a:r>
            <a:r>
              <a:rPr sz="1200" spc="19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64" dirty="0">
                <a:solidFill>
                  <a:srgbClr val="B3A269"/>
                </a:solidFill>
                <a:latin typeface="Gill Sans MT"/>
                <a:cs typeface="Gill Sans MT"/>
              </a:rPr>
              <a:t>average </a:t>
            </a:r>
            <a:r>
              <a:rPr sz="1200" spc="45" dirty="0">
                <a:solidFill>
                  <a:srgbClr val="B3A269"/>
                </a:solidFill>
                <a:latin typeface="Gill Sans MT"/>
                <a:cs typeface="Gill Sans MT"/>
              </a:rPr>
              <a:t>number</a:t>
            </a:r>
            <a:r>
              <a:rPr sz="1200" spc="-4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64" dirty="0">
                <a:solidFill>
                  <a:srgbClr val="B3A269"/>
                </a:solidFill>
                <a:latin typeface="Gill Sans MT"/>
                <a:cs typeface="Gill Sans MT"/>
              </a:rPr>
              <a:t>of</a:t>
            </a:r>
            <a:r>
              <a:rPr sz="1200" spc="-3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60" dirty="0">
                <a:solidFill>
                  <a:srgbClr val="B3A269"/>
                </a:solidFill>
                <a:latin typeface="Gill Sans MT"/>
                <a:cs typeface="Gill Sans MT"/>
              </a:rPr>
              <a:t>mutants </a:t>
            </a:r>
            <a:r>
              <a:rPr sz="1200" spc="41" dirty="0">
                <a:solidFill>
                  <a:srgbClr val="B3A269"/>
                </a:solidFill>
                <a:latin typeface="Gill Sans MT"/>
                <a:cs typeface="Gill Sans MT"/>
              </a:rPr>
              <a:t>from</a:t>
            </a:r>
            <a:r>
              <a:rPr sz="1200" spc="-3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53" dirty="0">
                <a:solidFill>
                  <a:srgbClr val="B3A269"/>
                </a:solidFill>
                <a:latin typeface="Gill Sans MT"/>
                <a:cs typeface="Gill Sans MT"/>
              </a:rPr>
              <a:t>this</a:t>
            </a:r>
            <a:r>
              <a:rPr sz="1200" spc="-8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49" dirty="0">
                <a:solidFill>
                  <a:srgbClr val="B3A269"/>
                </a:solidFill>
                <a:latin typeface="Gill Sans MT"/>
                <a:cs typeface="Gill Sans MT"/>
              </a:rPr>
              <a:t>clone</a:t>
            </a:r>
            <a:r>
              <a:rPr sz="1200" spc="-23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200" spc="68" dirty="0">
                <a:solidFill>
                  <a:srgbClr val="B3A269"/>
                </a:solidFill>
                <a:latin typeface="Gill Sans MT"/>
                <a:cs typeface="Gill Sans MT"/>
              </a:rPr>
              <a:t>is</a:t>
            </a:r>
            <a:endParaRPr sz="1200" dirty="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64596" y="4439221"/>
            <a:ext cx="401479" cy="88583"/>
          </a:xfrm>
          <a:custGeom>
            <a:avLst/>
            <a:gdLst/>
            <a:ahLst/>
            <a:cxnLst/>
            <a:rect l="l" t="t" r="r" b="b"/>
            <a:pathLst>
              <a:path w="535304" h="118110">
                <a:moveTo>
                  <a:pt x="484704" y="58927"/>
                </a:moveTo>
                <a:lnTo>
                  <a:pt x="427227" y="92456"/>
                </a:lnTo>
                <a:lnTo>
                  <a:pt x="421131" y="95885"/>
                </a:lnTo>
                <a:lnTo>
                  <a:pt x="419100" y="103758"/>
                </a:lnTo>
                <a:lnTo>
                  <a:pt x="422655" y="109727"/>
                </a:lnTo>
                <a:lnTo>
                  <a:pt x="426211" y="115824"/>
                </a:lnTo>
                <a:lnTo>
                  <a:pt x="433958" y="117856"/>
                </a:lnTo>
                <a:lnTo>
                  <a:pt x="513263" y="71627"/>
                </a:lnTo>
                <a:lnTo>
                  <a:pt x="509777" y="71627"/>
                </a:lnTo>
                <a:lnTo>
                  <a:pt x="509777" y="69850"/>
                </a:lnTo>
                <a:lnTo>
                  <a:pt x="503427" y="69850"/>
                </a:lnTo>
                <a:lnTo>
                  <a:pt x="484704" y="58927"/>
                </a:lnTo>
                <a:close/>
              </a:path>
              <a:path w="535304" h="118110">
                <a:moveTo>
                  <a:pt x="462933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462933" y="71627"/>
                </a:lnTo>
                <a:lnTo>
                  <a:pt x="484704" y="58927"/>
                </a:lnTo>
                <a:lnTo>
                  <a:pt x="462933" y="46227"/>
                </a:lnTo>
                <a:close/>
              </a:path>
              <a:path w="535304" h="118110">
                <a:moveTo>
                  <a:pt x="513262" y="46227"/>
                </a:moveTo>
                <a:lnTo>
                  <a:pt x="509777" y="46227"/>
                </a:lnTo>
                <a:lnTo>
                  <a:pt x="509777" y="71627"/>
                </a:lnTo>
                <a:lnTo>
                  <a:pt x="513263" y="71627"/>
                </a:lnTo>
                <a:lnTo>
                  <a:pt x="535051" y="58927"/>
                </a:lnTo>
                <a:lnTo>
                  <a:pt x="513262" y="46227"/>
                </a:lnTo>
                <a:close/>
              </a:path>
              <a:path w="535304" h="118110">
                <a:moveTo>
                  <a:pt x="503427" y="48006"/>
                </a:moveTo>
                <a:lnTo>
                  <a:pt x="484704" y="58927"/>
                </a:lnTo>
                <a:lnTo>
                  <a:pt x="503427" y="69850"/>
                </a:lnTo>
                <a:lnTo>
                  <a:pt x="503427" y="48006"/>
                </a:lnTo>
                <a:close/>
              </a:path>
              <a:path w="535304" h="118110">
                <a:moveTo>
                  <a:pt x="509777" y="48006"/>
                </a:moveTo>
                <a:lnTo>
                  <a:pt x="503427" y="48006"/>
                </a:lnTo>
                <a:lnTo>
                  <a:pt x="503427" y="69850"/>
                </a:lnTo>
                <a:lnTo>
                  <a:pt x="509777" y="69850"/>
                </a:lnTo>
                <a:lnTo>
                  <a:pt x="509777" y="48006"/>
                </a:lnTo>
                <a:close/>
              </a:path>
              <a:path w="535304" h="118110">
                <a:moveTo>
                  <a:pt x="433958" y="0"/>
                </a:moveTo>
                <a:lnTo>
                  <a:pt x="426211" y="2031"/>
                </a:lnTo>
                <a:lnTo>
                  <a:pt x="422655" y="8127"/>
                </a:lnTo>
                <a:lnTo>
                  <a:pt x="419100" y="14096"/>
                </a:lnTo>
                <a:lnTo>
                  <a:pt x="421131" y="21970"/>
                </a:lnTo>
                <a:lnTo>
                  <a:pt x="427227" y="25400"/>
                </a:lnTo>
                <a:lnTo>
                  <a:pt x="484704" y="58927"/>
                </a:lnTo>
                <a:lnTo>
                  <a:pt x="503427" y="48006"/>
                </a:lnTo>
                <a:lnTo>
                  <a:pt x="509777" y="48006"/>
                </a:lnTo>
                <a:lnTo>
                  <a:pt x="509777" y="46227"/>
                </a:lnTo>
                <a:lnTo>
                  <a:pt x="513262" y="46227"/>
                </a:lnTo>
                <a:lnTo>
                  <a:pt x="433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9" name="object 24">
            <a:extLst>
              <a:ext uri="{FF2B5EF4-FFF2-40B4-BE49-F238E27FC236}">
                <a16:creationId xmlns:a16="http://schemas.microsoft.com/office/drawing/2014/main" id="{78D5AD46-0F3D-436C-A186-6C3E434FEFF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9479" y="5058594"/>
            <a:ext cx="4223663" cy="957515"/>
          </a:xfrm>
          <a:prstGeom prst="rect">
            <a:avLst/>
          </a:prstGeom>
        </p:spPr>
      </p:pic>
      <p:pic>
        <p:nvPicPr>
          <p:cNvPr id="30" name="object 9">
            <a:extLst>
              <a:ext uri="{FF2B5EF4-FFF2-40B4-BE49-F238E27FC236}">
                <a16:creationId xmlns:a16="http://schemas.microsoft.com/office/drawing/2014/main" id="{481C0F95-33F0-4D44-BE65-B52CCEC9AFE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7787" y="5632406"/>
            <a:ext cx="2918916" cy="813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87" y="4334664"/>
            <a:ext cx="7581424" cy="1442542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224314" indent="-214789">
              <a:spcBef>
                <a:spcPts val="529"/>
              </a:spcBef>
              <a:buFont typeface="Arial"/>
              <a:buChar char="•"/>
              <a:tabLst>
                <a:tab pos="224314" algn="l"/>
              </a:tabLst>
            </a:pPr>
            <a:r>
              <a:rPr sz="1350" b="1" u="sng" spc="-26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Mutations</a:t>
            </a:r>
            <a:r>
              <a:rPr sz="1350" b="1" spc="-38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are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generative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56" dirty="0">
                <a:solidFill>
                  <a:srgbClr val="002F56"/>
                </a:solidFill>
                <a:latin typeface="Gill Sans MT"/>
                <a:cs typeface="Gill Sans MT"/>
              </a:rPr>
              <a:t>driver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350" b="1" spc="-1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u="sng" spc="-38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variation</a:t>
            </a:r>
            <a:r>
              <a:rPr sz="1350" b="1" spc="-38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in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53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 evolutionary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process.</a:t>
            </a:r>
            <a:endParaRPr sz="1350" dirty="0">
              <a:latin typeface="Gill Sans MT"/>
              <a:cs typeface="Gill Sans MT"/>
            </a:endParaRPr>
          </a:p>
          <a:p>
            <a:pPr marL="224314" marR="3810" indent="-215265">
              <a:spcBef>
                <a:spcPts val="450"/>
              </a:spcBef>
              <a:buChar char="•"/>
              <a:tabLst>
                <a:tab pos="224314" algn="l"/>
                <a:tab pos="266224" algn="l"/>
              </a:tabLst>
            </a:pPr>
            <a:r>
              <a:rPr sz="1350" dirty="0">
                <a:solidFill>
                  <a:srgbClr val="002F56"/>
                </a:solidFill>
                <a:latin typeface="Arial"/>
                <a:cs typeface="Arial"/>
              </a:rPr>
              <a:t>	</a:t>
            </a:r>
            <a:r>
              <a:rPr sz="1350" b="1" spc="-64" dirty="0">
                <a:solidFill>
                  <a:srgbClr val="002F56"/>
                </a:solidFill>
                <a:latin typeface="Gill Sans MT"/>
                <a:cs typeface="Gill Sans MT"/>
              </a:rPr>
              <a:t>Prior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68" dirty="0">
                <a:solidFill>
                  <a:srgbClr val="002F56"/>
                </a:solidFill>
                <a:latin typeface="Gill Sans MT"/>
                <a:cs typeface="Gill Sans MT"/>
              </a:rPr>
              <a:t>to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9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64" dirty="0">
                <a:solidFill>
                  <a:srgbClr val="002F56"/>
                </a:solidFill>
                <a:latin typeface="Gill Sans MT"/>
                <a:cs typeface="Gill Sans MT"/>
              </a:rPr>
              <a:t>work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56" dirty="0">
                <a:solidFill>
                  <a:srgbClr val="002F56"/>
                </a:solidFill>
                <a:latin typeface="Gill Sans MT"/>
                <a:cs typeface="Gill Sans MT"/>
              </a:rPr>
              <a:t>Luria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15" dirty="0">
                <a:solidFill>
                  <a:srgbClr val="002F56"/>
                </a:solidFill>
                <a:latin typeface="Gill Sans MT"/>
                <a:cs typeface="Gill Sans MT"/>
              </a:rPr>
              <a:t>and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56" dirty="0">
                <a:solidFill>
                  <a:srgbClr val="002F56"/>
                </a:solidFill>
                <a:latin typeface="Gill Sans MT"/>
                <a:cs typeface="Gill Sans MT"/>
              </a:rPr>
              <a:t>Delbrück,</a:t>
            </a:r>
            <a:r>
              <a:rPr sz="1350" b="1" spc="-1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60" dirty="0">
                <a:solidFill>
                  <a:srgbClr val="002F56"/>
                </a:solidFill>
                <a:latin typeface="Gill Sans MT"/>
                <a:cs typeface="Gill Sans MT"/>
              </a:rPr>
              <a:t>there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was</a:t>
            </a:r>
            <a:r>
              <a:rPr sz="1350" b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a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68" dirty="0">
                <a:solidFill>
                  <a:srgbClr val="002F56"/>
                </a:solidFill>
                <a:latin typeface="Gill Sans MT"/>
                <a:cs typeface="Gill Sans MT"/>
              </a:rPr>
              <a:t>major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23" dirty="0">
                <a:solidFill>
                  <a:srgbClr val="002F56"/>
                </a:solidFill>
                <a:latin typeface="Gill Sans MT"/>
                <a:cs typeface="Gill Sans MT"/>
              </a:rPr>
              <a:t>unanswered</a:t>
            </a:r>
            <a:r>
              <a:rPr sz="1350" b="1" spc="-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15" dirty="0">
                <a:solidFill>
                  <a:srgbClr val="002F56"/>
                </a:solidFill>
                <a:latin typeface="Gill Sans MT"/>
                <a:cs typeface="Gill Sans MT"/>
              </a:rPr>
              <a:t>question: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are</a:t>
            </a:r>
            <a:r>
              <a:rPr sz="1350" b="1" spc="-1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mutations 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independent</a:t>
            </a:r>
            <a:r>
              <a:rPr sz="1350" b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350" b="1" spc="-1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79" dirty="0">
                <a:solidFill>
                  <a:srgbClr val="002F56"/>
                </a:solidFill>
                <a:latin typeface="Gill Sans MT"/>
                <a:cs typeface="Gill Sans MT"/>
              </a:rPr>
              <a:t>or</a:t>
            </a:r>
            <a:r>
              <a:rPr sz="1350" b="1" spc="-1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dependent</a:t>
            </a:r>
            <a:r>
              <a:rPr sz="1350" b="1" spc="-15" dirty="0">
                <a:solidFill>
                  <a:srgbClr val="002F56"/>
                </a:solidFill>
                <a:latin typeface="Gill Sans MT"/>
                <a:cs typeface="Gill Sans MT"/>
              </a:rPr>
              <a:t> on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selection?</a:t>
            </a:r>
            <a:r>
              <a:rPr sz="1350" b="1" spc="-1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Afterwards,</a:t>
            </a:r>
            <a:r>
              <a:rPr sz="1350" b="1" spc="-1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9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350" b="1" spc="-1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consensus</a:t>
            </a:r>
            <a:r>
              <a:rPr sz="1350" b="1" spc="-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shifted:</a:t>
            </a:r>
            <a:r>
              <a:rPr sz="1350" b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mutations</a:t>
            </a:r>
            <a:r>
              <a:rPr sz="1350" b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19" dirty="0">
                <a:solidFill>
                  <a:srgbClr val="002F56"/>
                </a:solidFill>
                <a:latin typeface="Gill Sans MT"/>
                <a:cs typeface="Gill Sans MT"/>
              </a:rPr>
              <a:t>are 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independent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selection.</a:t>
            </a:r>
            <a:endParaRPr sz="1350" dirty="0">
              <a:latin typeface="Gill Sans MT"/>
              <a:cs typeface="Gill Sans MT"/>
            </a:endParaRPr>
          </a:p>
          <a:p>
            <a:pPr marL="224314" indent="-214789">
              <a:spcBef>
                <a:spcPts val="450"/>
              </a:spcBef>
              <a:buFont typeface="Arial"/>
              <a:buChar char="•"/>
              <a:tabLst>
                <a:tab pos="224314" algn="l"/>
              </a:tabLst>
            </a:pP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Large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variation,</a:t>
            </a:r>
            <a:r>
              <a:rPr sz="1350" b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i.e.,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a</a:t>
            </a:r>
            <a:r>
              <a:rPr sz="1350" b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B3A269"/>
                </a:solidFill>
                <a:latin typeface="Gill Sans MT"/>
                <a:cs typeface="Gill Sans MT"/>
              </a:rPr>
              <a:t>lack</a:t>
            </a:r>
            <a:r>
              <a:rPr sz="1350" b="1" spc="-23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B3A269"/>
                </a:solidFill>
                <a:latin typeface="Gill Sans MT"/>
                <a:cs typeface="Gill Sans MT"/>
              </a:rPr>
              <a:t>of</a:t>
            </a:r>
            <a:r>
              <a:rPr sz="1350" b="1" spc="-3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spc="-41" dirty="0">
                <a:solidFill>
                  <a:srgbClr val="B3A269"/>
                </a:solidFill>
                <a:latin typeface="Gill Sans MT"/>
                <a:cs typeface="Gill Sans MT"/>
              </a:rPr>
              <a:t>reproducibility, </a:t>
            </a:r>
            <a:r>
              <a:rPr sz="1350" b="1" dirty="0">
                <a:solidFill>
                  <a:srgbClr val="B3A269"/>
                </a:solidFill>
                <a:latin typeface="Gill Sans MT"/>
                <a:cs typeface="Gill Sans MT"/>
              </a:rPr>
              <a:t>was</a:t>
            </a:r>
            <a:r>
              <a:rPr sz="1350" b="1" spc="-3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B3A269"/>
                </a:solidFill>
                <a:latin typeface="Gill Sans MT"/>
                <a:cs typeface="Gill Sans MT"/>
              </a:rPr>
              <a:t>a</a:t>
            </a:r>
            <a:r>
              <a:rPr sz="1350" b="1" spc="-3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B3A269"/>
                </a:solidFill>
                <a:latin typeface="Gill Sans MT"/>
                <a:cs typeface="Gill Sans MT"/>
              </a:rPr>
              <a:t>key</a:t>
            </a:r>
            <a:r>
              <a:rPr sz="1350" b="1" spc="-3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spc="-41" dirty="0">
                <a:solidFill>
                  <a:srgbClr val="B3A269"/>
                </a:solidFill>
                <a:latin typeface="Gill Sans MT"/>
                <a:cs typeface="Gill Sans MT"/>
              </a:rPr>
              <a:t>hallmark</a:t>
            </a:r>
            <a:r>
              <a:rPr sz="1350" b="1" spc="-49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independent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mutation</a:t>
            </a:r>
            <a:endParaRPr sz="1350" dirty="0">
              <a:latin typeface="Gill Sans MT"/>
              <a:cs typeface="Gill Sans MT"/>
            </a:endParaRPr>
          </a:p>
          <a:p>
            <a:pPr marL="224314"/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hypothesis,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and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5" dirty="0">
                <a:solidFill>
                  <a:srgbClr val="002F56"/>
                </a:solidFill>
                <a:latin typeface="Gill Sans MT"/>
                <a:cs typeface="Gill Sans MT"/>
              </a:rPr>
              <a:t>counter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75" dirty="0">
                <a:solidFill>
                  <a:srgbClr val="002F56"/>
                </a:solidFill>
                <a:latin typeface="Gill Sans MT"/>
                <a:cs typeface="Gill Sans MT"/>
              </a:rPr>
              <a:t>to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26" dirty="0">
                <a:solidFill>
                  <a:srgbClr val="002F56"/>
                </a:solidFill>
                <a:latin typeface="Gill Sans MT"/>
                <a:cs typeface="Gill Sans MT"/>
              </a:rPr>
              <a:t>predictions</a:t>
            </a:r>
            <a:r>
              <a:rPr sz="1350" b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49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23" dirty="0">
                <a:solidFill>
                  <a:srgbClr val="002F56"/>
                </a:solidFill>
                <a:latin typeface="Gill Sans MT"/>
                <a:cs typeface="Gill Sans MT"/>
              </a:rPr>
              <a:t>acquired</a:t>
            </a:r>
            <a:r>
              <a:rPr sz="1350" b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60" dirty="0">
                <a:solidFill>
                  <a:srgbClr val="002F56"/>
                </a:solidFill>
                <a:latin typeface="Gill Sans MT"/>
                <a:cs typeface="Gill Sans MT"/>
              </a:rPr>
              <a:t>mutation</a:t>
            </a:r>
            <a:r>
              <a:rPr sz="135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hypothesis.</a:t>
            </a:r>
            <a:endParaRPr sz="135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6172200" cy="1084951"/>
          </a:xfrm>
          <a:prstGeom prst="rect">
            <a:avLst/>
          </a:prstGeom>
        </p:spPr>
        <p:txBody>
          <a:bodyPr vert="horz" wrap="square" lIns="0" tIns="40389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51949">
              <a:spcBef>
                <a:spcPts val="79"/>
              </a:spcBef>
            </a:pPr>
            <a:r>
              <a:rPr spc="90" dirty="0"/>
              <a:t>Summary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081" y="2226334"/>
            <a:ext cx="5494316" cy="19281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42F-5451-4671-9BBD-C9CD3B40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learn mutation rate?</a:t>
            </a: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7B1DF351-ADF4-4F83-ACB3-5D6859B8C2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4145132" cy="730077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89B96B0F-3B48-43FD-93E8-98F4A0FF29B7}"/>
              </a:ext>
            </a:extLst>
          </p:cNvPr>
          <p:cNvSpPr/>
          <p:nvPr/>
        </p:nvSpPr>
        <p:spPr>
          <a:xfrm>
            <a:off x="1720718" y="3146425"/>
            <a:ext cx="981710" cy="282575"/>
          </a:xfrm>
          <a:custGeom>
            <a:avLst/>
            <a:gdLst/>
            <a:ahLst/>
            <a:cxnLst/>
            <a:rect l="l" t="t" r="r" b="b"/>
            <a:pathLst>
              <a:path w="981710" h="282575">
                <a:moveTo>
                  <a:pt x="891247" y="0"/>
                </a:moveTo>
                <a:lnTo>
                  <a:pt x="887183" y="11429"/>
                </a:lnTo>
                <a:lnTo>
                  <a:pt x="903547" y="18577"/>
                </a:lnTo>
                <a:lnTo>
                  <a:pt x="917600" y="28416"/>
                </a:lnTo>
                <a:lnTo>
                  <a:pt x="946133" y="73908"/>
                </a:lnTo>
                <a:lnTo>
                  <a:pt x="954464" y="115679"/>
                </a:lnTo>
                <a:lnTo>
                  <a:pt x="955509" y="139826"/>
                </a:lnTo>
                <a:lnTo>
                  <a:pt x="954462" y="164689"/>
                </a:lnTo>
                <a:lnTo>
                  <a:pt x="946080" y="207603"/>
                </a:lnTo>
                <a:lnTo>
                  <a:pt x="917584" y="253857"/>
                </a:lnTo>
                <a:lnTo>
                  <a:pt x="887564" y="270890"/>
                </a:lnTo>
                <a:lnTo>
                  <a:pt x="891247" y="282320"/>
                </a:lnTo>
                <a:lnTo>
                  <a:pt x="929697" y="264302"/>
                </a:lnTo>
                <a:lnTo>
                  <a:pt x="958049" y="233044"/>
                </a:lnTo>
                <a:lnTo>
                  <a:pt x="975480" y="191134"/>
                </a:lnTo>
                <a:lnTo>
                  <a:pt x="981290" y="141223"/>
                </a:lnTo>
                <a:lnTo>
                  <a:pt x="979818" y="115341"/>
                </a:lnTo>
                <a:lnTo>
                  <a:pt x="968110" y="69482"/>
                </a:lnTo>
                <a:lnTo>
                  <a:pt x="945040" y="32146"/>
                </a:lnTo>
                <a:lnTo>
                  <a:pt x="911702" y="7381"/>
                </a:lnTo>
                <a:lnTo>
                  <a:pt x="891247" y="0"/>
                </a:lnTo>
                <a:close/>
              </a:path>
              <a:path w="981710" h="282575">
                <a:moveTo>
                  <a:pt x="90004" y="0"/>
                </a:moveTo>
                <a:lnTo>
                  <a:pt x="51619" y="18097"/>
                </a:lnTo>
                <a:lnTo>
                  <a:pt x="23329" y="49529"/>
                </a:lnTo>
                <a:lnTo>
                  <a:pt x="5830" y="91424"/>
                </a:lnTo>
                <a:lnTo>
                  <a:pt x="0" y="141223"/>
                </a:lnTo>
                <a:lnTo>
                  <a:pt x="1451" y="167179"/>
                </a:lnTo>
                <a:lnTo>
                  <a:pt x="13056" y="213090"/>
                </a:lnTo>
                <a:lnTo>
                  <a:pt x="36087" y="250334"/>
                </a:lnTo>
                <a:lnTo>
                  <a:pt x="69476" y="274960"/>
                </a:lnTo>
                <a:lnTo>
                  <a:pt x="90004" y="282320"/>
                </a:lnTo>
                <a:lnTo>
                  <a:pt x="93560" y="270890"/>
                </a:lnTo>
                <a:lnTo>
                  <a:pt x="77511" y="263773"/>
                </a:lnTo>
                <a:lnTo>
                  <a:pt x="63652" y="253857"/>
                </a:lnTo>
                <a:lnTo>
                  <a:pt x="35172" y="207603"/>
                </a:lnTo>
                <a:lnTo>
                  <a:pt x="26790" y="164689"/>
                </a:lnTo>
                <a:lnTo>
                  <a:pt x="25742" y="139826"/>
                </a:lnTo>
                <a:lnTo>
                  <a:pt x="26790" y="115679"/>
                </a:lnTo>
                <a:lnTo>
                  <a:pt x="35172" y="73908"/>
                </a:lnTo>
                <a:lnTo>
                  <a:pt x="63763" y="28416"/>
                </a:lnTo>
                <a:lnTo>
                  <a:pt x="94068" y="11429"/>
                </a:lnTo>
                <a:lnTo>
                  <a:pt x="90004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1879914-41E6-4E27-9F11-E9929FA487DE}"/>
              </a:ext>
            </a:extLst>
          </p:cNvPr>
          <p:cNvSpPr txBox="1"/>
          <p:nvPr/>
        </p:nvSpPr>
        <p:spPr>
          <a:xfrm>
            <a:off x="1484790" y="3057271"/>
            <a:ext cx="1572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280" algn="l"/>
                <a:tab pos="1330960" algn="l"/>
              </a:tabLst>
            </a:pP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100" dirty="0">
                <a:latin typeface="Cambria Math"/>
                <a:cs typeface="Cambria Math"/>
              </a:rPr>
              <a:t>0</a:t>
            </a:r>
            <a:r>
              <a:rPr lang="en-US" sz="3600" spc="-150" baseline="2314" dirty="0">
                <a:solidFill>
                  <a:srgbClr val="836967"/>
                </a:solidFill>
                <a:latin typeface="Cambria Math"/>
                <a:cs typeface="Cambria Math"/>
              </a:rPr>
              <a:t>, </a:t>
            </a:r>
            <a:r>
              <a:rPr sz="2400" spc="-100" dirty="0">
                <a:latin typeface="Cambria Math"/>
                <a:cs typeface="Cambria Math"/>
              </a:rPr>
              <a:t>𝜇,</a:t>
            </a:r>
            <a:r>
              <a:rPr sz="2400" spc="-1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𝑁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2F8E3EC-3E82-4574-9813-988A7CC4551F}"/>
              </a:ext>
            </a:extLst>
          </p:cNvPr>
          <p:cNvSpPr/>
          <p:nvPr/>
        </p:nvSpPr>
        <p:spPr>
          <a:xfrm>
            <a:off x="3126442" y="3277743"/>
            <a:ext cx="1610995" cy="20320"/>
          </a:xfrm>
          <a:custGeom>
            <a:avLst/>
            <a:gdLst/>
            <a:ahLst/>
            <a:cxnLst/>
            <a:rect l="l" t="t" r="r" b="b"/>
            <a:pathLst>
              <a:path w="1610995" h="20320">
                <a:moveTo>
                  <a:pt x="1610868" y="0"/>
                </a:moveTo>
                <a:lnTo>
                  <a:pt x="0" y="0"/>
                </a:lnTo>
                <a:lnTo>
                  <a:pt x="0" y="19812"/>
                </a:lnTo>
                <a:lnTo>
                  <a:pt x="1610868" y="19812"/>
                </a:lnTo>
                <a:lnTo>
                  <a:pt x="1610868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D9602E8E-00B9-4BE6-B1E6-6AAC36C36D77}"/>
              </a:ext>
            </a:extLst>
          </p:cNvPr>
          <p:cNvSpPr/>
          <p:nvPr/>
        </p:nvSpPr>
        <p:spPr>
          <a:xfrm>
            <a:off x="3153239" y="2916300"/>
            <a:ext cx="597535" cy="282575"/>
          </a:xfrm>
          <a:custGeom>
            <a:avLst/>
            <a:gdLst/>
            <a:ahLst/>
            <a:cxnLst/>
            <a:rect l="l" t="t" r="r" b="b"/>
            <a:pathLst>
              <a:path w="597535" h="282575">
                <a:moveTo>
                  <a:pt x="507238" y="0"/>
                </a:moveTo>
                <a:lnTo>
                  <a:pt x="503174" y="11429"/>
                </a:lnTo>
                <a:lnTo>
                  <a:pt x="519537" y="18577"/>
                </a:lnTo>
                <a:lnTo>
                  <a:pt x="533590" y="28416"/>
                </a:lnTo>
                <a:lnTo>
                  <a:pt x="562123" y="73908"/>
                </a:lnTo>
                <a:lnTo>
                  <a:pt x="570454" y="115679"/>
                </a:lnTo>
                <a:lnTo>
                  <a:pt x="571499" y="139826"/>
                </a:lnTo>
                <a:lnTo>
                  <a:pt x="570452" y="164689"/>
                </a:lnTo>
                <a:lnTo>
                  <a:pt x="562070" y="207603"/>
                </a:lnTo>
                <a:lnTo>
                  <a:pt x="533574" y="253857"/>
                </a:lnTo>
                <a:lnTo>
                  <a:pt x="503555" y="270890"/>
                </a:lnTo>
                <a:lnTo>
                  <a:pt x="507238" y="282320"/>
                </a:lnTo>
                <a:lnTo>
                  <a:pt x="545687" y="264302"/>
                </a:lnTo>
                <a:lnTo>
                  <a:pt x="574040" y="233044"/>
                </a:lnTo>
                <a:lnTo>
                  <a:pt x="591470" y="191134"/>
                </a:lnTo>
                <a:lnTo>
                  <a:pt x="597281" y="141223"/>
                </a:lnTo>
                <a:lnTo>
                  <a:pt x="595808" y="115341"/>
                </a:lnTo>
                <a:lnTo>
                  <a:pt x="584100" y="69482"/>
                </a:lnTo>
                <a:lnTo>
                  <a:pt x="561030" y="32146"/>
                </a:lnTo>
                <a:lnTo>
                  <a:pt x="527692" y="7381"/>
                </a:lnTo>
                <a:lnTo>
                  <a:pt x="507238" y="0"/>
                </a:lnTo>
                <a:close/>
              </a:path>
              <a:path w="597535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26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613C49E2-EAE3-4B5B-A4D1-DDAC45DE86FA}"/>
              </a:ext>
            </a:extLst>
          </p:cNvPr>
          <p:cNvSpPr txBox="1"/>
          <p:nvPr/>
        </p:nvSpPr>
        <p:spPr>
          <a:xfrm>
            <a:off x="3240742" y="2826461"/>
            <a:ext cx="417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𝜇𝑁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B4C7B7E1-2930-4F5B-92F3-45BF43BAA065}"/>
              </a:ext>
            </a:extLst>
          </p:cNvPr>
          <p:cNvSpPr txBox="1"/>
          <p:nvPr/>
        </p:nvSpPr>
        <p:spPr>
          <a:xfrm>
            <a:off x="3739599" y="2715209"/>
            <a:ext cx="846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55" dirty="0">
                <a:latin typeface="Cambria Math"/>
                <a:cs typeface="Cambria Math"/>
              </a:rPr>
              <a:t>0</a:t>
            </a:r>
            <a:r>
              <a:rPr sz="3600" spc="82" baseline="-20833" dirty="0">
                <a:latin typeface="Cambria Math"/>
                <a:cs typeface="Cambria Math"/>
              </a:rPr>
              <a:t>e</a:t>
            </a:r>
            <a:r>
              <a:rPr sz="1750" spc="55" dirty="0">
                <a:latin typeface="Cambria Math"/>
                <a:cs typeface="Cambria Math"/>
              </a:rPr>
              <a:t>−𝑁𝜇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1ADB6337-15C9-433D-8947-4E6971F18513}"/>
              </a:ext>
            </a:extLst>
          </p:cNvPr>
          <p:cNvSpPr txBox="1"/>
          <p:nvPr/>
        </p:nvSpPr>
        <p:spPr>
          <a:xfrm>
            <a:off x="3768047" y="3261486"/>
            <a:ext cx="32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𝑂!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148F1EA2-DD9A-47F5-8683-2903648FA6E9}"/>
              </a:ext>
            </a:extLst>
          </p:cNvPr>
          <p:cNvSpPr txBox="1"/>
          <p:nvPr/>
        </p:nvSpPr>
        <p:spPr>
          <a:xfrm>
            <a:off x="4785062" y="2946019"/>
            <a:ext cx="1017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20833" dirty="0">
                <a:latin typeface="Cambria Math"/>
                <a:cs typeface="Cambria Math"/>
              </a:rPr>
              <a:t>=</a:t>
            </a:r>
            <a:r>
              <a:rPr sz="3600" spc="209" baseline="-20833" dirty="0">
                <a:latin typeface="Cambria Math"/>
                <a:cs typeface="Cambria Math"/>
              </a:rPr>
              <a:t> </a:t>
            </a:r>
            <a:r>
              <a:rPr sz="3600" spc="44" baseline="-20833" dirty="0">
                <a:latin typeface="Cambria Math"/>
                <a:cs typeface="Cambria Math"/>
              </a:rPr>
              <a:t>e</a:t>
            </a:r>
            <a:r>
              <a:rPr sz="1750" spc="30" dirty="0">
                <a:latin typeface="Cambria Math"/>
                <a:cs typeface="Cambria Math"/>
              </a:rPr>
              <a:t>−𝑁𝜇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BB3EEE45-19E1-46C0-8C21-7EABA2C89519}"/>
              </a:ext>
            </a:extLst>
          </p:cNvPr>
          <p:cNvSpPr txBox="1"/>
          <p:nvPr/>
        </p:nvSpPr>
        <p:spPr>
          <a:xfrm>
            <a:off x="290068" y="4092062"/>
            <a:ext cx="101841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F56"/>
                </a:solidFill>
                <a:latin typeface="Gill Sans MT"/>
                <a:cs typeface="Gill Sans MT"/>
              </a:rPr>
              <a:t>We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20" dirty="0">
                <a:solidFill>
                  <a:srgbClr val="002F56"/>
                </a:solidFill>
                <a:latin typeface="Gill Sans MT"/>
                <a:cs typeface="Gill Sans MT"/>
              </a:rPr>
              <a:t>observe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a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35" dirty="0">
                <a:solidFill>
                  <a:srgbClr val="002F56"/>
                </a:solidFill>
                <a:latin typeface="Gill Sans MT"/>
                <a:cs typeface="Gill Sans MT"/>
              </a:rPr>
              <a:t>fraction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25" dirty="0">
                <a:solidFill>
                  <a:srgbClr val="002F56"/>
                </a:solidFill>
                <a:latin typeface="Gill Sans MT"/>
                <a:cs typeface="Gill Sans MT"/>
              </a:rPr>
              <a:t>cultures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75" dirty="0">
                <a:solidFill>
                  <a:srgbClr val="002F56"/>
                </a:solidFill>
                <a:latin typeface="Gill Sans MT"/>
                <a:cs typeface="Gill Sans MT"/>
              </a:rPr>
              <a:t>with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no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mutants,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i="1" dirty="0">
                <a:solidFill>
                  <a:srgbClr val="002F56"/>
                </a:solidFill>
                <a:latin typeface="Times New Roman"/>
                <a:cs typeface="Times New Roman"/>
              </a:rPr>
              <a:t>f</a:t>
            </a:r>
            <a:r>
              <a:rPr sz="1800" b="1" i="1" baseline="-20833" dirty="0">
                <a:solidFill>
                  <a:srgbClr val="002F56"/>
                </a:solidFill>
                <a:latin typeface="Times New Roman"/>
                <a:cs typeface="Times New Roman"/>
              </a:rPr>
              <a:t>0</a:t>
            </a:r>
            <a:r>
              <a:rPr sz="1800" b="1" i="1" spc="232" baseline="-20833" dirty="0">
                <a:solidFill>
                  <a:srgbClr val="002F5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.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br>
              <a:rPr lang="en-US" sz="1800" b="1" spc="-60" dirty="0">
                <a:solidFill>
                  <a:srgbClr val="002F56"/>
                </a:solidFill>
                <a:latin typeface="Gill Sans MT"/>
                <a:cs typeface="Gill Sans MT"/>
              </a:rPr>
            </a:br>
            <a:r>
              <a:rPr sz="1800" b="1" spc="-75" dirty="0">
                <a:solidFill>
                  <a:srgbClr val="002F56"/>
                </a:solidFill>
                <a:latin typeface="Gill Sans MT"/>
                <a:cs typeface="Gill Sans MT"/>
              </a:rPr>
              <a:t>Then,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we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can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calculate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6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80" dirty="0">
                <a:solidFill>
                  <a:srgbClr val="002F56"/>
                </a:solidFill>
                <a:latin typeface="Gill Sans MT"/>
                <a:cs typeface="Gill Sans MT"/>
              </a:rPr>
              <a:t>mutation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75" dirty="0">
                <a:solidFill>
                  <a:srgbClr val="002F56"/>
                </a:solidFill>
                <a:latin typeface="Gill Sans MT"/>
                <a:cs typeface="Gill Sans MT"/>
              </a:rPr>
              <a:t>rate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25" dirty="0">
                <a:solidFill>
                  <a:srgbClr val="002F56"/>
                </a:solidFill>
                <a:latin typeface="Gill Sans MT"/>
                <a:cs typeface="Gill Sans MT"/>
              </a:rPr>
              <a:t>as: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E2DD9EEB-A068-437C-8F41-EC256ACE0B11}"/>
              </a:ext>
            </a:extLst>
          </p:cNvPr>
          <p:cNvSpPr/>
          <p:nvPr/>
        </p:nvSpPr>
        <p:spPr>
          <a:xfrm>
            <a:off x="3881891" y="5614821"/>
            <a:ext cx="1150620" cy="22860"/>
          </a:xfrm>
          <a:custGeom>
            <a:avLst/>
            <a:gdLst/>
            <a:ahLst/>
            <a:cxnLst/>
            <a:rect l="l" t="t" r="r" b="b"/>
            <a:pathLst>
              <a:path w="1150620" h="22860">
                <a:moveTo>
                  <a:pt x="1150619" y="0"/>
                </a:moveTo>
                <a:lnTo>
                  <a:pt x="0" y="0"/>
                </a:lnTo>
                <a:lnTo>
                  <a:pt x="0" y="22859"/>
                </a:lnTo>
                <a:lnTo>
                  <a:pt x="1150619" y="22859"/>
                </a:lnTo>
                <a:lnTo>
                  <a:pt x="1150619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1446A9A5-CD45-4FB9-BAA0-8D36DC6D75DA}"/>
              </a:ext>
            </a:extLst>
          </p:cNvPr>
          <p:cNvSpPr txBox="1"/>
          <p:nvPr/>
        </p:nvSpPr>
        <p:spPr>
          <a:xfrm>
            <a:off x="3176913" y="5092838"/>
            <a:ext cx="1878964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5485">
              <a:lnSpc>
                <a:spcPts val="2735"/>
              </a:lnSpc>
              <a:spcBef>
                <a:spcPts val="95"/>
              </a:spcBef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log</a:t>
            </a:r>
            <a:r>
              <a:rPr sz="2800" spc="-125" dirty="0">
                <a:latin typeface="Cambria Math"/>
                <a:cs typeface="Cambria Math"/>
              </a:rPr>
              <a:t> </a:t>
            </a:r>
            <a:r>
              <a:rPr sz="2800" spc="-45" dirty="0">
                <a:latin typeface="Cambria Math"/>
                <a:cs typeface="Cambria Math"/>
              </a:rPr>
              <a:t>𝑓</a:t>
            </a:r>
            <a:r>
              <a:rPr sz="3075" spc="-67" baseline="-16260" dirty="0">
                <a:latin typeface="Cambria Math"/>
                <a:cs typeface="Cambria Math"/>
              </a:rPr>
              <a:t>0</a:t>
            </a:r>
            <a:endParaRPr sz="3075" baseline="-16260" dirty="0">
              <a:latin typeface="Cambria Math"/>
              <a:cs typeface="Cambria Math"/>
            </a:endParaRPr>
          </a:p>
          <a:p>
            <a:pPr marL="38100">
              <a:lnSpc>
                <a:spcPts val="2735"/>
              </a:lnSpc>
            </a:pPr>
            <a:r>
              <a:rPr sz="2800" dirty="0">
                <a:latin typeface="Cambria Math"/>
                <a:cs typeface="Cambria Math"/>
              </a:rPr>
              <a:t>𝜇</a:t>
            </a:r>
            <a:r>
              <a:rPr sz="2800" spc="21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E935FB7B-112F-4997-903A-AE986AD0E9C9}"/>
              </a:ext>
            </a:extLst>
          </p:cNvPr>
          <p:cNvSpPr txBox="1"/>
          <p:nvPr/>
        </p:nvSpPr>
        <p:spPr>
          <a:xfrm>
            <a:off x="4310516" y="5598806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𝑁</a:t>
            </a:r>
            <a:endParaRPr sz="28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18613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949379"/>
            <a:ext cx="8724900" cy="1084951"/>
          </a:xfrm>
          <a:prstGeom prst="rect">
            <a:avLst/>
          </a:prstGeom>
        </p:spPr>
        <p:txBody>
          <a:bodyPr vert="horz" wrap="square" lIns="0" tIns="40389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51949">
              <a:spcBef>
                <a:spcPts val="79"/>
              </a:spcBef>
            </a:pPr>
            <a:r>
              <a:rPr spc="56" dirty="0"/>
              <a:t>The</a:t>
            </a:r>
            <a:r>
              <a:rPr spc="-30" dirty="0"/>
              <a:t> </a:t>
            </a:r>
            <a:r>
              <a:rPr spc="83" dirty="0"/>
              <a:t>nature</a:t>
            </a:r>
            <a:r>
              <a:rPr spc="23" dirty="0"/>
              <a:t> </a:t>
            </a:r>
            <a:r>
              <a:rPr dirty="0"/>
              <a:t>of</a:t>
            </a:r>
            <a:r>
              <a:rPr spc="68" dirty="0"/>
              <a:t> </a:t>
            </a:r>
            <a:r>
              <a:rPr spc="86" dirty="0"/>
              <a:t>inheritance</a:t>
            </a:r>
          </a:p>
        </p:txBody>
      </p:sp>
      <p:sp>
        <p:nvSpPr>
          <p:cNvPr id="6" name="object 6"/>
          <p:cNvSpPr/>
          <p:nvPr/>
        </p:nvSpPr>
        <p:spPr>
          <a:xfrm>
            <a:off x="1721929" y="2738057"/>
            <a:ext cx="4534376" cy="2335530"/>
          </a:xfrm>
          <a:custGeom>
            <a:avLst/>
            <a:gdLst/>
            <a:ahLst/>
            <a:cxnLst/>
            <a:rect l="l" t="t" r="r" b="b"/>
            <a:pathLst>
              <a:path w="6045834" h="3114040">
                <a:moveTo>
                  <a:pt x="0" y="518922"/>
                </a:moveTo>
                <a:lnTo>
                  <a:pt x="2120" y="471682"/>
                </a:lnTo>
                <a:lnTo>
                  <a:pt x="8359" y="425632"/>
                </a:lnTo>
                <a:lnTo>
                  <a:pt x="18533" y="380955"/>
                </a:lnTo>
                <a:lnTo>
                  <a:pt x="32459" y="337834"/>
                </a:lnTo>
                <a:lnTo>
                  <a:pt x="49955" y="296452"/>
                </a:lnTo>
                <a:lnTo>
                  <a:pt x="70837" y="256991"/>
                </a:lnTo>
                <a:lnTo>
                  <a:pt x="94923" y="219635"/>
                </a:lnTo>
                <a:lnTo>
                  <a:pt x="122028" y="184568"/>
                </a:lnTo>
                <a:lnTo>
                  <a:pt x="151971" y="151971"/>
                </a:lnTo>
                <a:lnTo>
                  <a:pt x="184568" y="122028"/>
                </a:lnTo>
                <a:lnTo>
                  <a:pt x="219635" y="94923"/>
                </a:lnTo>
                <a:lnTo>
                  <a:pt x="256991" y="70837"/>
                </a:lnTo>
                <a:lnTo>
                  <a:pt x="296452" y="49955"/>
                </a:lnTo>
                <a:lnTo>
                  <a:pt x="337834" y="32459"/>
                </a:lnTo>
                <a:lnTo>
                  <a:pt x="380955" y="18533"/>
                </a:lnTo>
                <a:lnTo>
                  <a:pt x="425632" y="8359"/>
                </a:lnTo>
                <a:lnTo>
                  <a:pt x="471682" y="2120"/>
                </a:lnTo>
                <a:lnTo>
                  <a:pt x="518921" y="0"/>
                </a:lnTo>
                <a:lnTo>
                  <a:pt x="5526786" y="0"/>
                </a:lnTo>
                <a:lnTo>
                  <a:pt x="5574025" y="2120"/>
                </a:lnTo>
                <a:lnTo>
                  <a:pt x="5620075" y="8359"/>
                </a:lnTo>
                <a:lnTo>
                  <a:pt x="5664752" y="18533"/>
                </a:lnTo>
                <a:lnTo>
                  <a:pt x="5707873" y="32459"/>
                </a:lnTo>
                <a:lnTo>
                  <a:pt x="5749255" y="49955"/>
                </a:lnTo>
                <a:lnTo>
                  <a:pt x="5788716" y="70837"/>
                </a:lnTo>
                <a:lnTo>
                  <a:pt x="5826072" y="94923"/>
                </a:lnTo>
                <a:lnTo>
                  <a:pt x="5861139" y="122028"/>
                </a:lnTo>
                <a:lnTo>
                  <a:pt x="5893736" y="151971"/>
                </a:lnTo>
                <a:lnTo>
                  <a:pt x="5923679" y="184568"/>
                </a:lnTo>
                <a:lnTo>
                  <a:pt x="5950784" y="219635"/>
                </a:lnTo>
                <a:lnTo>
                  <a:pt x="5974870" y="256991"/>
                </a:lnTo>
                <a:lnTo>
                  <a:pt x="5995752" y="296452"/>
                </a:lnTo>
                <a:lnTo>
                  <a:pt x="6013248" y="337834"/>
                </a:lnTo>
                <a:lnTo>
                  <a:pt x="6027174" y="380955"/>
                </a:lnTo>
                <a:lnTo>
                  <a:pt x="6037348" y="425632"/>
                </a:lnTo>
                <a:lnTo>
                  <a:pt x="6043587" y="471682"/>
                </a:lnTo>
                <a:lnTo>
                  <a:pt x="6045708" y="518922"/>
                </a:lnTo>
                <a:lnTo>
                  <a:pt x="6045708" y="2594610"/>
                </a:lnTo>
                <a:lnTo>
                  <a:pt x="6043587" y="2641849"/>
                </a:lnTo>
                <a:lnTo>
                  <a:pt x="6037348" y="2687899"/>
                </a:lnTo>
                <a:lnTo>
                  <a:pt x="6027174" y="2732576"/>
                </a:lnTo>
                <a:lnTo>
                  <a:pt x="6013248" y="2775697"/>
                </a:lnTo>
                <a:lnTo>
                  <a:pt x="5995752" y="2817079"/>
                </a:lnTo>
                <a:lnTo>
                  <a:pt x="5974870" y="2856540"/>
                </a:lnTo>
                <a:lnTo>
                  <a:pt x="5950784" y="2893896"/>
                </a:lnTo>
                <a:lnTo>
                  <a:pt x="5923679" y="2928963"/>
                </a:lnTo>
                <a:lnTo>
                  <a:pt x="5893736" y="2961560"/>
                </a:lnTo>
                <a:lnTo>
                  <a:pt x="5861139" y="2991503"/>
                </a:lnTo>
                <a:lnTo>
                  <a:pt x="5826072" y="3018608"/>
                </a:lnTo>
                <a:lnTo>
                  <a:pt x="5788716" y="3042694"/>
                </a:lnTo>
                <a:lnTo>
                  <a:pt x="5749255" y="3063576"/>
                </a:lnTo>
                <a:lnTo>
                  <a:pt x="5707873" y="3081072"/>
                </a:lnTo>
                <a:lnTo>
                  <a:pt x="5664752" y="3094998"/>
                </a:lnTo>
                <a:lnTo>
                  <a:pt x="5620075" y="3105172"/>
                </a:lnTo>
                <a:lnTo>
                  <a:pt x="5574025" y="3111411"/>
                </a:lnTo>
                <a:lnTo>
                  <a:pt x="5526786" y="3113532"/>
                </a:lnTo>
                <a:lnTo>
                  <a:pt x="518921" y="3113532"/>
                </a:lnTo>
                <a:lnTo>
                  <a:pt x="471682" y="3111411"/>
                </a:lnTo>
                <a:lnTo>
                  <a:pt x="425632" y="3105172"/>
                </a:lnTo>
                <a:lnTo>
                  <a:pt x="380955" y="3094998"/>
                </a:lnTo>
                <a:lnTo>
                  <a:pt x="337834" y="3081072"/>
                </a:lnTo>
                <a:lnTo>
                  <a:pt x="296452" y="3063576"/>
                </a:lnTo>
                <a:lnTo>
                  <a:pt x="256991" y="3042694"/>
                </a:lnTo>
                <a:lnTo>
                  <a:pt x="219635" y="3018608"/>
                </a:lnTo>
                <a:lnTo>
                  <a:pt x="184568" y="2991503"/>
                </a:lnTo>
                <a:lnTo>
                  <a:pt x="151971" y="2961560"/>
                </a:lnTo>
                <a:lnTo>
                  <a:pt x="122028" y="2928963"/>
                </a:lnTo>
                <a:lnTo>
                  <a:pt x="94923" y="2893896"/>
                </a:lnTo>
                <a:lnTo>
                  <a:pt x="70837" y="2856540"/>
                </a:lnTo>
                <a:lnTo>
                  <a:pt x="49955" y="2817079"/>
                </a:lnTo>
                <a:lnTo>
                  <a:pt x="32459" y="2775697"/>
                </a:lnTo>
                <a:lnTo>
                  <a:pt x="18533" y="2732576"/>
                </a:lnTo>
                <a:lnTo>
                  <a:pt x="8359" y="2687899"/>
                </a:lnTo>
                <a:lnTo>
                  <a:pt x="2120" y="2641849"/>
                </a:lnTo>
                <a:lnTo>
                  <a:pt x="0" y="2594610"/>
                </a:lnTo>
                <a:lnTo>
                  <a:pt x="0" y="518922"/>
                </a:lnTo>
                <a:close/>
              </a:path>
            </a:pathLst>
          </a:custGeom>
          <a:ln w="3810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975866" y="2808160"/>
            <a:ext cx="3657124" cy="1689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b="1" spc="-45" dirty="0">
                <a:solidFill>
                  <a:srgbClr val="002F56"/>
                </a:solidFill>
                <a:latin typeface="Gill Sans MT"/>
                <a:cs typeface="Gill Sans MT"/>
              </a:rPr>
              <a:t>Selection</a:t>
            </a:r>
            <a:r>
              <a:rPr sz="3600" b="1" spc="-18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3600" b="1" spc="-15" dirty="0">
                <a:solidFill>
                  <a:srgbClr val="002F56"/>
                </a:solidFill>
                <a:latin typeface="Gill Sans MT"/>
                <a:cs typeface="Gill Sans MT"/>
              </a:rPr>
              <a:t>is…?</a:t>
            </a:r>
            <a:endParaRPr sz="3600" dirty="0">
              <a:latin typeface="Gill Sans MT"/>
              <a:cs typeface="Gill Sans MT"/>
            </a:endParaRPr>
          </a:p>
          <a:p>
            <a:pPr marL="100489" marR="3810">
              <a:spcBef>
                <a:spcPts val="2261"/>
              </a:spcBef>
            </a:pPr>
            <a:r>
              <a:rPr sz="1350" i="1" dirty="0">
                <a:solidFill>
                  <a:srgbClr val="002F56"/>
                </a:solidFill>
                <a:latin typeface="Gill Sans MT"/>
                <a:cs typeface="Gill Sans MT"/>
              </a:rPr>
              <a:t>“a</a:t>
            </a:r>
            <a:r>
              <a:rPr sz="1350" i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131" dirty="0">
                <a:solidFill>
                  <a:srgbClr val="002F56"/>
                </a:solidFill>
                <a:latin typeface="Gill Sans MT"/>
                <a:cs typeface="Gill Sans MT"/>
              </a:rPr>
              <a:t>process</a:t>
            </a:r>
            <a:r>
              <a:rPr sz="1350" i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75" dirty="0">
                <a:solidFill>
                  <a:srgbClr val="002F56"/>
                </a:solidFill>
                <a:latin typeface="Gill Sans MT"/>
                <a:cs typeface="Gill Sans MT"/>
              </a:rPr>
              <a:t>in</a:t>
            </a:r>
            <a:r>
              <a:rPr sz="1350" i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109" dirty="0">
                <a:solidFill>
                  <a:srgbClr val="002F56"/>
                </a:solidFill>
                <a:latin typeface="Gill Sans MT"/>
                <a:cs typeface="Gill Sans MT"/>
              </a:rPr>
              <a:t>which</a:t>
            </a:r>
            <a:r>
              <a:rPr sz="1350" i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86" dirty="0">
                <a:solidFill>
                  <a:srgbClr val="002F56"/>
                </a:solidFill>
                <a:latin typeface="Gill Sans MT"/>
                <a:cs typeface="Gill Sans MT"/>
              </a:rPr>
              <a:t>environmental</a:t>
            </a:r>
            <a:r>
              <a:rPr sz="1350" i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86" dirty="0">
                <a:solidFill>
                  <a:srgbClr val="002F56"/>
                </a:solidFill>
                <a:latin typeface="Gill Sans MT"/>
                <a:cs typeface="Gill Sans MT"/>
              </a:rPr>
              <a:t>or</a:t>
            </a:r>
            <a:r>
              <a:rPr sz="1350" i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98" dirty="0">
                <a:solidFill>
                  <a:srgbClr val="002F56"/>
                </a:solidFill>
                <a:latin typeface="Gill Sans MT"/>
                <a:cs typeface="Gill Sans MT"/>
              </a:rPr>
              <a:t>genetic </a:t>
            </a:r>
            <a:r>
              <a:rPr sz="1350" i="1" spc="109" dirty="0">
                <a:solidFill>
                  <a:srgbClr val="002F56"/>
                </a:solidFill>
                <a:latin typeface="Gill Sans MT"/>
                <a:cs typeface="Gill Sans MT"/>
              </a:rPr>
              <a:t>influences</a:t>
            </a:r>
            <a:r>
              <a:rPr sz="1350" i="1" spc="-2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90" dirty="0">
                <a:solidFill>
                  <a:srgbClr val="002F56"/>
                </a:solidFill>
                <a:latin typeface="Gill Sans MT"/>
                <a:cs typeface="Gill Sans MT"/>
              </a:rPr>
              <a:t>determine</a:t>
            </a:r>
            <a:r>
              <a:rPr sz="1350" i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109" dirty="0">
                <a:solidFill>
                  <a:srgbClr val="002F56"/>
                </a:solidFill>
                <a:latin typeface="Gill Sans MT"/>
                <a:cs typeface="Gill Sans MT"/>
              </a:rPr>
              <a:t>which</a:t>
            </a:r>
            <a:r>
              <a:rPr sz="1350" i="1" spc="-2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109" dirty="0">
                <a:solidFill>
                  <a:srgbClr val="002F56"/>
                </a:solidFill>
                <a:latin typeface="Gill Sans MT"/>
                <a:cs typeface="Gill Sans MT"/>
              </a:rPr>
              <a:t>types</a:t>
            </a:r>
            <a:r>
              <a:rPr sz="1350" i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120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350" i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116" dirty="0">
                <a:solidFill>
                  <a:srgbClr val="002F56"/>
                </a:solidFill>
                <a:latin typeface="Gill Sans MT"/>
                <a:cs typeface="Gill Sans MT"/>
              </a:rPr>
              <a:t>organisms </a:t>
            </a:r>
            <a:r>
              <a:rPr sz="1350" i="1" spc="79" dirty="0">
                <a:solidFill>
                  <a:srgbClr val="002F56"/>
                </a:solidFill>
                <a:latin typeface="Gill Sans MT"/>
                <a:cs typeface="Gill Sans MT"/>
              </a:rPr>
              <a:t>thrive</a:t>
            </a:r>
            <a:r>
              <a:rPr sz="1350" i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71" dirty="0">
                <a:solidFill>
                  <a:srgbClr val="002F56"/>
                </a:solidFill>
                <a:latin typeface="Gill Sans MT"/>
                <a:cs typeface="Gill Sans MT"/>
              </a:rPr>
              <a:t>better</a:t>
            </a:r>
            <a:r>
              <a:rPr sz="1350" i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75" dirty="0">
                <a:solidFill>
                  <a:srgbClr val="002F56"/>
                </a:solidFill>
                <a:latin typeface="Gill Sans MT"/>
                <a:cs typeface="Gill Sans MT"/>
              </a:rPr>
              <a:t>than</a:t>
            </a:r>
            <a:r>
              <a:rPr sz="1350" i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83" dirty="0">
                <a:solidFill>
                  <a:srgbClr val="002F56"/>
                </a:solidFill>
                <a:latin typeface="Gill Sans MT"/>
                <a:cs typeface="Gill Sans MT"/>
              </a:rPr>
              <a:t>others,</a:t>
            </a:r>
            <a:r>
              <a:rPr sz="1350" i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90" dirty="0">
                <a:solidFill>
                  <a:srgbClr val="002F56"/>
                </a:solidFill>
                <a:latin typeface="Gill Sans MT"/>
                <a:cs typeface="Gill Sans MT"/>
              </a:rPr>
              <a:t>regarded</a:t>
            </a:r>
            <a:r>
              <a:rPr sz="1350" i="1" spc="-4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143" dirty="0">
                <a:solidFill>
                  <a:srgbClr val="002F56"/>
                </a:solidFill>
                <a:latin typeface="Gill Sans MT"/>
                <a:cs typeface="Gill Sans MT"/>
              </a:rPr>
              <a:t>as</a:t>
            </a:r>
            <a:r>
              <a:rPr sz="1350" i="1" spc="-3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79" dirty="0">
                <a:solidFill>
                  <a:srgbClr val="002F56"/>
                </a:solidFill>
                <a:latin typeface="Gill Sans MT"/>
                <a:cs typeface="Gill Sans MT"/>
              </a:rPr>
              <a:t>a</a:t>
            </a:r>
            <a:r>
              <a:rPr sz="1350" i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94" dirty="0">
                <a:solidFill>
                  <a:srgbClr val="002F56"/>
                </a:solidFill>
                <a:latin typeface="Gill Sans MT"/>
                <a:cs typeface="Gill Sans MT"/>
              </a:rPr>
              <a:t>factor</a:t>
            </a:r>
            <a:r>
              <a:rPr sz="1350" i="1" spc="-3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i="1" spc="56" dirty="0">
                <a:solidFill>
                  <a:srgbClr val="002F56"/>
                </a:solidFill>
                <a:latin typeface="Gill Sans MT"/>
                <a:cs typeface="Gill Sans MT"/>
              </a:rPr>
              <a:t>in </a:t>
            </a:r>
            <a:r>
              <a:rPr sz="1350" i="1" spc="68" dirty="0">
                <a:solidFill>
                  <a:srgbClr val="002F56"/>
                </a:solidFill>
                <a:latin typeface="Gill Sans MT"/>
                <a:cs typeface="Gill Sans MT"/>
              </a:rPr>
              <a:t>evolution.”</a:t>
            </a:r>
            <a:endParaRPr sz="135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74" y="316673"/>
            <a:ext cx="7744206" cy="686726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Exceptions</a:t>
            </a:r>
            <a:r>
              <a:rPr spc="-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pc="-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pc="-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rule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2021966"/>
            <a:ext cx="3830193" cy="17453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9044" y="4013073"/>
            <a:ext cx="4642866" cy="18505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6074" y="1701546"/>
            <a:ext cx="8001953" cy="36318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The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concept</a:t>
            </a:r>
            <a:r>
              <a:rPr sz="1350" spc="-1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independent</a:t>
            </a:r>
            <a:r>
              <a:rPr sz="1350" spc="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mutation</a:t>
            </a:r>
            <a:r>
              <a:rPr sz="1350" spc="-1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remains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paradigm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</a:t>
            </a:r>
            <a:r>
              <a:rPr sz="1350" spc="-1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biology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however</a:t>
            </a:r>
            <a:r>
              <a:rPr sz="1350" spc="1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there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are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instances</a:t>
            </a:r>
            <a:r>
              <a:rPr sz="1350" spc="-11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of </a:t>
            </a:r>
            <a:r>
              <a:rPr sz="1350" dirty="0">
                <a:latin typeface="Arial"/>
                <a:cs typeface="Arial"/>
              </a:rPr>
              <a:t>acquired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inheritance.</a:t>
            </a:r>
            <a:endParaRPr sz="1350" dirty="0">
              <a:latin typeface="Arial"/>
              <a:cs typeface="Arial"/>
            </a:endParaRPr>
          </a:p>
          <a:p>
            <a:pPr marL="296704" indent="-214789">
              <a:spcBef>
                <a:spcPts val="698"/>
              </a:spcBef>
              <a:buFont typeface="Arial"/>
              <a:buChar char="•"/>
              <a:tabLst>
                <a:tab pos="296704" algn="l"/>
              </a:tabLst>
            </a:pPr>
            <a:r>
              <a:rPr sz="1350" b="1" dirty="0">
                <a:latin typeface="Arial"/>
                <a:cs typeface="Arial"/>
              </a:rPr>
              <a:t>CRISPR</a:t>
            </a:r>
            <a:r>
              <a:rPr sz="1350" b="1" spc="-23" dirty="0">
                <a:latin typeface="Arial"/>
                <a:cs typeface="Arial"/>
              </a:rPr>
              <a:t> </a:t>
            </a:r>
            <a:r>
              <a:rPr sz="1350" b="1" spc="-8" dirty="0">
                <a:latin typeface="Arial"/>
                <a:cs typeface="Arial"/>
              </a:rPr>
              <a:t>Systems</a:t>
            </a:r>
            <a:endParaRPr sz="1350" dirty="0">
              <a:latin typeface="Arial"/>
              <a:cs typeface="Arial"/>
            </a:endParaRPr>
          </a:p>
          <a:p>
            <a:pPr marL="81915" marR="4782026">
              <a:spcBef>
                <a:spcPts val="713"/>
              </a:spcBef>
            </a:pPr>
            <a:r>
              <a:rPr sz="1200" dirty="0">
                <a:latin typeface="Arial"/>
                <a:cs typeface="Arial"/>
              </a:rPr>
              <a:t>Defense</a:t>
            </a:r>
            <a:r>
              <a:rPr sz="1200" spc="-49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mechanism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bacteria</a:t>
            </a:r>
            <a:r>
              <a:rPr sz="1200" spc="-49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against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phage </a:t>
            </a:r>
            <a:r>
              <a:rPr sz="1200" dirty="0">
                <a:latin typeface="Arial"/>
                <a:cs typeface="Arial"/>
              </a:rPr>
              <a:t>(and</a:t>
            </a:r>
            <a:r>
              <a:rPr sz="1200" spc="-3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26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foreign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DNAs)</a:t>
            </a:r>
            <a:r>
              <a:rPr sz="1200" spc="-4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attack.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Short </a:t>
            </a:r>
            <a:r>
              <a:rPr sz="1200" dirty="0">
                <a:latin typeface="Arial"/>
                <a:cs typeface="Arial"/>
              </a:rPr>
              <a:t>sequences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6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foreign</a:t>
            </a:r>
            <a:r>
              <a:rPr sz="1200" spc="-26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DNA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9" dirty="0">
                <a:latin typeface="Arial"/>
                <a:cs typeface="Arial"/>
              </a:rPr>
              <a:t>are </a:t>
            </a:r>
            <a:r>
              <a:rPr sz="1200" dirty="0">
                <a:latin typeface="Arial"/>
                <a:cs typeface="Arial"/>
              </a:rPr>
              <a:t>incorporated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4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4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bacterial</a:t>
            </a:r>
            <a:r>
              <a:rPr sz="1200" spc="-41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chromosome</a:t>
            </a:r>
            <a:r>
              <a:rPr sz="1200" spc="-38" dirty="0">
                <a:latin typeface="Arial"/>
                <a:cs typeface="Arial"/>
              </a:rPr>
              <a:t> </a:t>
            </a:r>
            <a:r>
              <a:rPr sz="1200" spc="-19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inherited.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Upon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4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second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encounter,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41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short </a:t>
            </a:r>
            <a:r>
              <a:rPr sz="1200" dirty="0">
                <a:latin typeface="Arial"/>
                <a:cs typeface="Arial"/>
              </a:rPr>
              <a:t>sequences</a:t>
            </a:r>
            <a:r>
              <a:rPr sz="1200" spc="-5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target</a:t>
            </a:r>
            <a:r>
              <a:rPr sz="1200" spc="-26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against</a:t>
            </a:r>
            <a:r>
              <a:rPr sz="1200" spc="-49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foreign</a:t>
            </a:r>
            <a:r>
              <a:rPr sz="1200" spc="-38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DNA.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88" dirty="0">
              <a:latin typeface="Arial"/>
              <a:cs typeface="Arial"/>
            </a:endParaRPr>
          </a:p>
          <a:p>
            <a:pPr marL="4439126">
              <a:lnSpc>
                <a:spcPts val="1080"/>
              </a:lnSpc>
            </a:pPr>
            <a:r>
              <a:rPr sz="1050" u="sng" spc="-8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https://doudnalab.org/research_areas/crispr-systems/</a:t>
            </a:r>
            <a:endParaRPr sz="1050" dirty="0">
              <a:latin typeface="Calibri"/>
              <a:cs typeface="Calibri"/>
            </a:endParaRPr>
          </a:p>
          <a:p>
            <a:pPr marL="272891" indent="-214789">
              <a:lnSpc>
                <a:spcPts val="1440"/>
              </a:lnSpc>
              <a:buFont typeface="Arial"/>
              <a:buChar char="•"/>
              <a:tabLst>
                <a:tab pos="272891" algn="l"/>
              </a:tabLst>
            </a:pPr>
            <a:r>
              <a:rPr sz="1350" b="1" dirty="0">
                <a:latin typeface="Arial"/>
                <a:cs typeface="Arial"/>
              </a:rPr>
              <a:t>Epigenetic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-8" dirty="0">
                <a:latin typeface="Arial"/>
                <a:cs typeface="Arial"/>
              </a:rPr>
              <a:t>inheritance</a:t>
            </a:r>
            <a:endParaRPr sz="1350" dirty="0">
              <a:latin typeface="Arial"/>
              <a:cs typeface="Arial"/>
            </a:endParaRPr>
          </a:p>
          <a:p>
            <a:pPr marL="58103" marR="4795838">
              <a:spcBef>
                <a:spcPts val="889"/>
              </a:spcBef>
            </a:pPr>
            <a:r>
              <a:rPr sz="1200" spc="-8" dirty="0">
                <a:latin typeface="Arial"/>
                <a:cs typeface="Arial"/>
              </a:rPr>
              <a:t>Epigenetics</a:t>
            </a:r>
            <a:r>
              <a:rPr sz="1200" spc="-3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9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study</a:t>
            </a:r>
            <a:r>
              <a:rPr sz="1200" spc="-1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6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phenotype </a:t>
            </a:r>
            <a:r>
              <a:rPr sz="1200" spc="-8" dirty="0">
                <a:latin typeface="Arial"/>
                <a:cs typeface="Arial"/>
              </a:rPr>
              <a:t>changes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</a:t>
            </a:r>
            <a:r>
              <a:rPr sz="1200" spc="-1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involve</a:t>
            </a:r>
            <a:r>
              <a:rPr sz="1200" spc="-38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alterations</a:t>
            </a:r>
            <a:r>
              <a:rPr sz="1200" spc="-19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9" dirty="0">
                <a:latin typeface="Arial"/>
                <a:cs typeface="Arial"/>
              </a:rPr>
              <a:t> DNA </a:t>
            </a:r>
            <a:r>
              <a:rPr sz="1200" dirty="0">
                <a:latin typeface="Arial"/>
                <a:cs typeface="Arial"/>
              </a:rPr>
              <a:t>sequence,</a:t>
            </a:r>
            <a:r>
              <a:rPr sz="1200" spc="-4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DNA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chemistry.</a:t>
            </a:r>
            <a:endParaRPr sz="1200" dirty="0">
              <a:latin typeface="Arial"/>
              <a:cs typeface="Arial"/>
            </a:endParaRPr>
          </a:p>
          <a:p>
            <a:pPr marL="58103" marR="4845368"/>
            <a:r>
              <a:rPr sz="1200" spc="-15" dirty="0">
                <a:latin typeface="Arial"/>
                <a:cs typeface="Arial"/>
              </a:rPr>
              <a:t>DNA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methylation</a:t>
            </a:r>
            <a:r>
              <a:rPr sz="1200" spc="-2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hereditable</a:t>
            </a:r>
            <a:r>
              <a:rPr sz="1200" spc="-26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epigenetic </a:t>
            </a:r>
            <a:r>
              <a:rPr sz="1200" dirty="0">
                <a:latin typeface="Arial"/>
                <a:cs typeface="Arial"/>
              </a:rPr>
              <a:t>mechanism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shuts</a:t>
            </a:r>
            <a:r>
              <a:rPr sz="1200" spc="-3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down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expression</a:t>
            </a:r>
            <a:r>
              <a:rPr sz="1200" spc="-41" dirty="0">
                <a:latin typeface="Arial"/>
                <a:cs typeface="Arial"/>
              </a:rPr>
              <a:t> </a:t>
            </a:r>
            <a:r>
              <a:rPr sz="1200" spc="-19" dirty="0">
                <a:latin typeface="Arial"/>
                <a:cs typeface="Arial"/>
              </a:rPr>
              <a:t>of </a:t>
            </a:r>
            <a:r>
              <a:rPr sz="1200" spc="-8" dirty="0">
                <a:latin typeface="Arial"/>
                <a:cs typeface="Arial"/>
              </a:rPr>
              <a:t>genes.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34DE57A5-B881-4D26-9CC4-5A3F10AA61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657" y="4127989"/>
            <a:ext cx="7705344" cy="1667256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130FC096-8E75-49C8-B21C-A7E9D68594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175688"/>
            <a:ext cx="6826650" cy="1401451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0C71C8CC-8C69-4082-9EEE-E502471B3144}"/>
              </a:ext>
            </a:extLst>
          </p:cNvPr>
          <p:cNvSpPr txBox="1"/>
          <p:nvPr/>
        </p:nvSpPr>
        <p:spPr>
          <a:xfrm>
            <a:off x="84124" y="2607553"/>
            <a:ext cx="7581265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002F56"/>
                </a:solidFill>
                <a:latin typeface="Arial"/>
                <a:cs typeface="Arial"/>
              </a:rPr>
              <a:t>Selected</a:t>
            </a:r>
            <a:r>
              <a:rPr sz="1600" i="1" spc="-70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2F56"/>
                </a:solidFill>
                <a:latin typeface="Arial"/>
                <a:cs typeface="Arial"/>
              </a:rPr>
              <a:t>traits</a:t>
            </a:r>
            <a:r>
              <a:rPr sz="1600" i="1" spc="-40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2F56"/>
                </a:solidFill>
                <a:latin typeface="Arial"/>
                <a:cs typeface="Arial"/>
              </a:rPr>
              <a:t>during</a:t>
            </a:r>
            <a:r>
              <a:rPr sz="1600" i="1" spc="-45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2F56"/>
                </a:solidFill>
                <a:latin typeface="Arial"/>
                <a:cs typeface="Arial"/>
              </a:rPr>
              <a:t>the</a:t>
            </a:r>
            <a:r>
              <a:rPr sz="1600" i="1" spc="-45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2F56"/>
                </a:solidFill>
                <a:latin typeface="Arial"/>
                <a:cs typeface="Arial"/>
              </a:rPr>
              <a:t>lifetime</a:t>
            </a:r>
            <a:r>
              <a:rPr sz="1600" i="1" spc="-55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600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inherited</a:t>
            </a:r>
            <a:endParaRPr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1" spc="-70" dirty="0">
                <a:solidFill>
                  <a:srgbClr val="002F56"/>
                </a:solidFill>
                <a:latin typeface="Gill Sans MT"/>
                <a:cs typeface="Gill Sans MT"/>
              </a:rPr>
              <a:t>Heritable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 traits 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are 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independent</a:t>
            </a:r>
            <a:r>
              <a:rPr sz="180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selection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BB7AA8E-A0B8-43DB-A08F-AD449F85A2FD}"/>
              </a:ext>
            </a:extLst>
          </p:cNvPr>
          <p:cNvSpPr txBox="1"/>
          <p:nvPr/>
        </p:nvSpPr>
        <p:spPr>
          <a:xfrm>
            <a:off x="0" y="381000"/>
            <a:ext cx="8242300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spc="-80" dirty="0">
                <a:solidFill>
                  <a:srgbClr val="002F56"/>
                </a:solidFill>
                <a:latin typeface="Gill Sans MT"/>
                <a:cs typeface="Gill Sans MT"/>
              </a:rPr>
              <a:t>Heritable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traits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are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dependent</a:t>
            </a:r>
            <a:r>
              <a:rPr sz="1800" b="1" spc="-3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30" dirty="0">
                <a:solidFill>
                  <a:srgbClr val="002F56"/>
                </a:solidFill>
                <a:latin typeface="Gill Sans MT"/>
                <a:cs typeface="Gill Sans MT"/>
              </a:rPr>
              <a:t>on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selection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(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also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called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acquired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inheritance)</a:t>
            </a:r>
            <a:endParaRPr sz="1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100" dirty="0">
              <a:latin typeface="Gill Sans MT"/>
              <a:cs typeface="Gill Sans MT"/>
            </a:endParaRPr>
          </a:p>
          <a:p>
            <a:pPr marL="674370">
              <a:lnSpc>
                <a:spcPct val="100000"/>
              </a:lnSpc>
              <a:spcBef>
                <a:spcPts val="1705"/>
              </a:spcBef>
            </a:pPr>
            <a:r>
              <a:rPr sz="2000" b="1" u="sng" spc="75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Palatino Linotype"/>
                <a:cs typeface="Palatino Linotype"/>
              </a:rPr>
              <a:t>Lamarck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3F46DDE-57D8-4E0D-AA70-E0DE090E0249}"/>
              </a:ext>
            </a:extLst>
          </p:cNvPr>
          <p:cNvSpPr txBox="1"/>
          <p:nvPr/>
        </p:nvSpPr>
        <p:spPr>
          <a:xfrm>
            <a:off x="5867069" y="6437864"/>
            <a:ext cx="179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002F56"/>
                </a:solidFill>
                <a:latin typeface="Arial"/>
                <a:cs typeface="Arial"/>
              </a:rPr>
              <a:t>Survival</a:t>
            </a:r>
            <a:r>
              <a:rPr sz="1600" i="1" spc="-65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2F56"/>
                </a:solidFill>
                <a:latin typeface="Arial"/>
                <a:cs typeface="Arial"/>
              </a:rPr>
              <a:t>of</a:t>
            </a:r>
            <a:r>
              <a:rPr sz="1600" i="1" spc="-35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2F56"/>
                </a:solidFill>
                <a:latin typeface="Arial"/>
                <a:cs typeface="Arial"/>
              </a:rPr>
              <a:t>the</a:t>
            </a:r>
            <a:r>
              <a:rPr sz="1600" i="1" spc="-40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002F56"/>
                </a:solidFill>
                <a:latin typeface="Arial"/>
                <a:cs typeface="Arial"/>
              </a:rPr>
              <a:t>fitest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FA69C0B-D9D2-42F5-8C46-D86478CF2DE1}"/>
              </a:ext>
            </a:extLst>
          </p:cNvPr>
          <p:cNvSpPr txBox="1"/>
          <p:nvPr/>
        </p:nvSpPr>
        <p:spPr>
          <a:xfrm>
            <a:off x="838200" y="6588760"/>
            <a:ext cx="1675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002F56"/>
                </a:solidFill>
                <a:latin typeface="Arial"/>
                <a:cs typeface="Arial"/>
              </a:rPr>
              <a:t>Variability</a:t>
            </a:r>
            <a:r>
              <a:rPr sz="1600" i="1" spc="-45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2F56"/>
                </a:solidFill>
                <a:latin typeface="Arial"/>
                <a:cs typeface="Arial"/>
              </a:rPr>
              <a:t>on</a:t>
            </a:r>
            <a:r>
              <a:rPr sz="1600" i="1" spc="-35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002F56"/>
                </a:solidFill>
                <a:latin typeface="Arial"/>
                <a:cs typeface="Arial"/>
              </a:rPr>
              <a:t>traits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731301D-8FEB-4C7D-AEFC-A0CF0DCA96D6}"/>
              </a:ext>
            </a:extLst>
          </p:cNvPr>
          <p:cNvSpPr txBox="1"/>
          <p:nvPr/>
        </p:nvSpPr>
        <p:spPr>
          <a:xfrm>
            <a:off x="597077" y="3674998"/>
            <a:ext cx="934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spc="-10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Palatino Linotype"/>
                <a:cs typeface="Palatino Linotype"/>
              </a:rPr>
              <a:t>Darwin</a:t>
            </a:r>
            <a:endParaRPr sz="20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11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250"/>
            <a:ext cx="8229600" cy="1143000"/>
          </a:xfrm>
        </p:spPr>
        <p:txBody>
          <a:bodyPr/>
          <a:lstStyle/>
          <a:p>
            <a:r>
              <a:rPr lang="en-US" dirty="0"/>
              <a:t>Luria-Delbruck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Phages – viruses that attack and kill bacteria</a:t>
            </a:r>
          </a:p>
          <a:p>
            <a:r>
              <a:rPr lang="en-US" sz="2400" dirty="0"/>
              <a:t>Certain bacteria are resistant (immune) to certain phages</a:t>
            </a:r>
          </a:p>
          <a:p>
            <a:r>
              <a:rPr lang="en-US" sz="2400" dirty="0"/>
              <a:t>Is immunity induced or preexisting in a small subpopulation?</a:t>
            </a:r>
          </a:p>
          <a:p>
            <a:r>
              <a:rPr lang="en-US" sz="2400" dirty="0"/>
              <a:t>Relevant in many systems, e.g. is cancer resistance to chemotherapy is due to acquired or preexistent mutations?</a:t>
            </a:r>
          </a:p>
        </p:txBody>
      </p:sp>
      <p:pic>
        <p:nvPicPr>
          <p:cNvPr id="5" name="object 10">
            <a:extLst>
              <a:ext uri="{FF2B5EF4-FFF2-40B4-BE49-F238E27FC236}">
                <a16:creationId xmlns:a16="http://schemas.microsoft.com/office/drawing/2014/main" id="{D81EF457-0C67-4C02-8207-9C275FA8CE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114800"/>
            <a:ext cx="2112263" cy="1697735"/>
          </a:xfrm>
          <a:prstGeom prst="rect">
            <a:avLst/>
          </a:prstGeom>
        </p:spPr>
      </p:pic>
      <p:pic>
        <p:nvPicPr>
          <p:cNvPr id="6" name="object 12">
            <a:extLst>
              <a:ext uri="{FF2B5EF4-FFF2-40B4-BE49-F238E27FC236}">
                <a16:creationId xmlns:a16="http://schemas.microsoft.com/office/drawing/2014/main" id="{9B489801-ED50-414C-95A5-C285720EE13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3869478"/>
            <a:ext cx="2124429" cy="1943057"/>
          </a:xfrm>
          <a:prstGeom prst="rect">
            <a:avLst/>
          </a:prstGeom>
        </p:spPr>
      </p:pic>
      <p:sp>
        <p:nvSpPr>
          <p:cNvPr id="7" name="object 11">
            <a:extLst>
              <a:ext uri="{FF2B5EF4-FFF2-40B4-BE49-F238E27FC236}">
                <a16:creationId xmlns:a16="http://schemas.microsoft.com/office/drawing/2014/main" id="{46592845-2E24-4ECB-82C5-6BE7F2A6E779}"/>
              </a:ext>
            </a:extLst>
          </p:cNvPr>
          <p:cNvSpPr txBox="1"/>
          <p:nvPr/>
        </p:nvSpPr>
        <p:spPr>
          <a:xfrm>
            <a:off x="914400" y="5410200"/>
            <a:ext cx="313944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88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100nm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https://doi.org/10.1128/JB.188.4.1419-1436.2006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90F9E3CD-6EA8-47C5-AD32-D8408EC3E335}"/>
              </a:ext>
            </a:extLst>
          </p:cNvPr>
          <p:cNvSpPr txBox="1"/>
          <p:nvPr/>
        </p:nvSpPr>
        <p:spPr>
          <a:xfrm>
            <a:off x="5029200" y="5907256"/>
            <a:ext cx="294005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8495">
              <a:lnSpc>
                <a:spcPts val="95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 dirty="0">
              <a:latin typeface="Calibri"/>
              <a:cs typeface="Calibri"/>
            </a:endParaRPr>
          </a:p>
          <a:p>
            <a:pPr marL="12700">
              <a:lnSpc>
                <a:spcPts val="1150"/>
              </a:lnSpc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https://doi.org/10.1371/journal.pone.0038548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63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BB665F19-C0C9-4FA9-B3CF-756AB09504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54" y="1979057"/>
            <a:ext cx="7119766" cy="1953996"/>
          </a:xfrm>
          <a:prstGeom prst="rect">
            <a:avLst/>
          </a:prstGeom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FC007C50-3A5D-40C1-B503-8C14C0040A5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823" y="4927669"/>
            <a:ext cx="1848383" cy="94271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E96B25B2-58B9-4265-8768-B551F70404AD}"/>
              </a:ext>
            </a:extLst>
          </p:cNvPr>
          <p:cNvSpPr txBox="1"/>
          <p:nvPr/>
        </p:nvSpPr>
        <p:spPr>
          <a:xfrm>
            <a:off x="432435" y="1417638"/>
            <a:ext cx="827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Phage-sensitive</a:t>
            </a:r>
            <a:r>
              <a:rPr sz="18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bacteria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20" dirty="0">
                <a:solidFill>
                  <a:srgbClr val="002F56"/>
                </a:solidFill>
                <a:latin typeface="Gill Sans MT"/>
                <a:cs typeface="Gill Sans MT"/>
              </a:rPr>
              <a:t>get</a:t>
            </a:r>
            <a:r>
              <a:rPr sz="18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infected.</a:t>
            </a:r>
            <a:r>
              <a:rPr sz="18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90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virus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30" dirty="0">
                <a:solidFill>
                  <a:srgbClr val="002F56"/>
                </a:solidFill>
                <a:latin typeface="Gill Sans MT"/>
                <a:cs typeface="Gill Sans MT"/>
              </a:rPr>
              <a:t>replicates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inside</a:t>
            </a:r>
            <a:r>
              <a:rPr sz="18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6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bacteria </a:t>
            </a:r>
            <a:r>
              <a:rPr sz="1800" b="1" spc="-20" dirty="0">
                <a:solidFill>
                  <a:srgbClr val="002F56"/>
                </a:solidFill>
                <a:latin typeface="Gill Sans MT"/>
                <a:cs typeface="Gill Sans MT"/>
              </a:rPr>
              <a:t>and</a:t>
            </a:r>
            <a:r>
              <a:rPr sz="1800" b="1" spc="-7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exits</a:t>
            </a:r>
            <a:r>
              <a:rPr sz="18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by</a:t>
            </a:r>
            <a:r>
              <a:rPr sz="18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killing</a:t>
            </a:r>
            <a:r>
              <a:rPr sz="1800" b="1" spc="-7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(lysis)</a:t>
            </a:r>
            <a:r>
              <a:rPr sz="18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6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host</a:t>
            </a:r>
            <a:r>
              <a:rPr sz="1800" b="1" spc="-7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cell.</a:t>
            </a:r>
            <a:r>
              <a:rPr sz="18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u="sng" spc="-10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Sensitive</a:t>
            </a:r>
            <a:r>
              <a:rPr sz="1800" b="1" u="sng" spc="-55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b="1" u="sng" spc="-45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bacteria</a:t>
            </a:r>
            <a:r>
              <a:rPr sz="1800" b="1" u="sng" spc="-70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b="1" u="sng" spc="-20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die</a:t>
            </a:r>
            <a:r>
              <a:rPr sz="1800" b="1" spc="-20" dirty="0">
                <a:solidFill>
                  <a:srgbClr val="B3A269"/>
                </a:solidFill>
                <a:latin typeface="Gill Sans MT"/>
                <a:cs typeface="Gill Sans MT"/>
              </a:rPr>
              <a:t>.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6EDC099-EA74-459E-9BF0-C8B37227718A}"/>
              </a:ext>
            </a:extLst>
          </p:cNvPr>
          <p:cNvSpPr txBox="1"/>
          <p:nvPr/>
        </p:nvSpPr>
        <p:spPr>
          <a:xfrm>
            <a:off x="476936" y="4374198"/>
            <a:ext cx="668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u="sng" spc="-10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Resistant</a:t>
            </a:r>
            <a:r>
              <a:rPr sz="1800" b="1" u="sng" spc="-105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b="1" u="sng" spc="-40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bacteria</a:t>
            </a:r>
            <a:r>
              <a:rPr sz="1800" b="1" spc="-5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are</a:t>
            </a:r>
            <a:r>
              <a:rPr sz="18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85" dirty="0">
                <a:solidFill>
                  <a:srgbClr val="002F56"/>
                </a:solidFill>
                <a:latin typeface="Gill Sans MT"/>
                <a:cs typeface="Gill Sans MT"/>
              </a:rPr>
              <a:t>immune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90" dirty="0">
                <a:solidFill>
                  <a:srgbClr val="002F56"/>
                </a:solidFill>
                <a:latin typeface="Gill Sans MT"/>
                <a:cs typeface="Gill Sans MT"/>
              </a:rPr>
              <a:t>to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phage</a:t>
            </a:r>
            <a:r>
              <a:rPr sz="18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20" dirty="0">
                <a:solidFill>
                  <a:srgbClr val="002F56"/>
                </a:solidFill>
                <a:latin typeface="Gill Sans MT"/>
                <a:cs typeface="Gill Sans MT"/>
              </a:rPr>
              <a:t>infection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20" dirty="0">
                <a:solidFill>
                  <a:srgbClr val="002F56"/>
                </a:solidFill>
                <a:latin typeface="Gill Sans MT"/>
                <a:cs typeface="Gill Sans MT"/>
              </a:rPr>
              <a:t>and</a:t>
            </a:r>
            <a:r>
              <a:rPr sz="1800" b="1" spc="-7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u="sng" spc="-10" dirty="0">
                <a:solidFill>
                  <a:srgbClr val="B3A269"/>
                </a:solidFill>
                <a:uFill>
                  <a:solidFill>
                    <a:srgbClr val="B3A269"/>
                  </a:solidFill>
                </a:uFill>
                <a:latin typeface="Gill Sans MT"/>
                <a:cs typeface="Gill Sans MT"/>
              </a:rPr>
              <a:t>survive</a:t>
            </a:r>
            <a:r>
              <a:rPr sz="1800" b="1" spc="-10" dirty="0">
                <a:solidFill>
                  <a:srgbClr val="B3A269"/>
                </a:solidFill>
                <a:latin typeface="Gill Sans MT"/>
                <a:cs typeface="Gill Sans MT"/>
              </a:rPr>
              <a:t>.</a:t>
            </a:r>
            <a:endParaRPr sz="18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1509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7661-52A5-45F4-8B08-A2889F33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count the resistant cells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40F7D8B5-4749-410C-A54F-C53047F2577B}"/>
              </a:ext>
            </a:extLst>
          </p:cNvPr>
          <p:cNvGrpSpPr/>
          <p:nvPr/>
        </p:nvGrpSpPr>
        <p:grpSpPr>
          <a:xfrm>
            <a:off x="2114423" y="2159508"/>
            <a:ext cx="4350385" cy="3697604"/>
            <a:chOff x="2114423" y="2159508"/>
            <a:chExt cx="4350385" cy="3697604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945DA1DB-F4CA-40C4-A466-3F7782E181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3680" y="2159508"/>
              <a:ext cx="3691128" cy="3697223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E674C1C-0AD4-42B4-B868-63C4605D5BA8}"/>
                </a:ext>
              </a:extLst>
            </p:cNvPr>
            <p:cNvSpPr/>
            <p:nvPr/>
          </p:nvSpPr>
          <p:spPr>
            <a:xfrm>
              <a:off x="2114423" y="4362322"/>
              <a:ext cx="1916430" cy="776605"/>
            </a:xfrm>
            <a:custGeom>
              <a:avLst/>
              <a:gdLst/>
              <a:ahLst/>
              <a:cxnLst/>
              <a:rect l="l" t="t" r="r" b="b"/>
              <a:pathLst>
                <a:path w="1916429" h="776604">
                  <a:moveTo>
                    <a:pt x="1916176" y="737108"/>
                  </a:moveTo>
                  <a:lnTo>
                    <a:pt x="1826006" y="652399"/>
                  </a:lnTo>
                  <a:lnTo>
                    <a:pt x="1820291" y="646938"/>
                  </a:lnTo>
                  <a:lnTo>
                    <a:pt x="1811274" y="647192"/>
                  </a:lnTo>
                  <a:lnTo>
                    <a:pt x="1805813" y="652907"/>
                  </a:lnTo>
                  <a:lnTo>
                    <a:pt x="1800479" y="658749"/>
                  </a:lnTo>
                  <a:lnTo>
                    <a:pt x="1800733" y="667766"/>
                  </a:lnTo>
                  <a:lnTo>
                    <a:pt x="1840179" y="704888"/>
                  </a:lnTo>
                  <a:lnTo>
                    <a:pt x="71805" y="296926"/>
                  </a:lnTo>
                  <a:lnTo>
                    <a:pt x="1128636" y="72059"/>
                  </a:lnTo>
                  <a:lnTo>
                    <a:pt x="1094232" y="103378"/>
                  </a:lnTo>
                  <a:lnTo>
                    <a:pt x="1088390" y="108585"/>
                  </a:lnTo>
                  <a:lnTo>
                    <a:pt x="1087882" y="117729"/>
                  </a:lnTo>
                  <a:lnTo>
                    <a:pt x="1098550" y="129413"/>
                  </a:lnTo>
                  <a:lnTo>
                    <a:pt x="1107567" y="129794"/>
                  </a:lnTo>
                  <a:lnTo>
                    <a:pt x="1204976" y="41275"/>
                  </a:lnTo>
                  <a:lnTo>
                    <a:pt x="1180325" y="33147"/>
                  </a:lnTo>
                  <a:lnTo>
                    <a:pt x="1080008" y="0"/>
                  </a:lnTo>
                  <a:lnTo>
                    <a:pt x="1071880" y="4064"/>
                  </a:lnTo>
                  <a:lnTo>
                    <a:pt x="1069467" y="11557"/>
                  </a:lnTo>
                  <a:lnTo>
                    <a:pt x="1066927" y="19050"/>
                  </a:lnTo>
                  <a:lnTo>
                    <a:pt x="1070991" y="27178"/>
                  </a:lnTo>
                  <a:lnTo>
                    <a:pt x="1122540" y="44145"/>
                  </a:lnTo>
                  <a:lnTo>
                    <a:pt x="254" y="282829"/>
                  </a:lnTo>
                  <a:lnTo>
                    <a:pt x="3048" y="296303"/>
                  </a:lnTo>
                  <a:lnTo>
                    <a:pt x="0" y="309753"/>
                  </a:lnTo>
                  <a:lnTo>
                    <a:pt x="1833613" y="732802"/>
                  </a:lnTo>
                  <a:lnTo>
                    <a:pt x="1781937" y="748919"/>
                  </a:lnTo>
                  <a:lnTo>
                    <a:pt x="1777746" y="756920"/>
                  </a:lnTo>
                  <a:lnTo>
                    <a:pt x="1780159" y="764413"/>
                  </a:lnTo>
                  <a:lnTo>
                    <a:pt x="1782445" y="772033"/>
                  </a:lnTo>
                  <a:lnTo>
                    <a:pt x="1790446" y="776224"/>
                  </a:lnTo>
                  <a:lnTo>
                    <a:pt x="1891652" y="744728"/>
                  </a:lnTo>
                  <a:lnTo>
                    <a:pt x="1916176" y="737108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603219B2-9FAC-4317-A8F9-CE3A5E631E49}"/>
              </a:ext>
            </a:extLst>
          </p:cNvPr>
          <p:cNvSpPr txBox="1"/>
          <p:nvPr/>
        </p:nvSpPr>
        <p:spPr>
          <a:xfrm>
            <a:off x="2768345" y="1762759"/>
            <a:ext cx="331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002F56"/>
                </a:solidFill>
                <a:latin typeface="Gill Sans MT"/>
                <a:cs typeface="Gill Sans MT"/>
              </a:rPr>
              <a:t>Petri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dish</a:t>
            </a:r>
            <a:r>
              <a:rPr sz="1800" b="1" spc="-75" dirty="0">
                <a:solidFill>
                  <a:srgbClr val="002F56"/>
                </a:solidFill>
                <a:latin typeface="Gill Sans MT"/>
                <a:cs typeface="Gill Sans MT"/>
              </a:rPr>
              <a:t> with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90" dirty="0">
                <a:solidFill>
                  <a:srgbClr val="002F56"/>
                </a:solidFill>
                <a:latin typeface="Gill Sans MT"/>
                <a:cs typeface="Gill Sans MT"/>
              </a:rPr>
              <a:t>T1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phage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+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i="1" spc="-10" dirty="0">
                <a:solidFill>
                  <a:srgbClr val="002F56"/>
                </a:solidFill>
                <a:latin typeface="Gill Sans MT"/>
                <a:cs typeface="Gill Sans MT"/>
              </a:rPr>
              <a:t>E.coli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0DAD00C-4013-4907-A65A-D9FAD02D528C}"/>
              </a:ext>
            </a:extLst>
          </p:cNvPr>
          <p:cNvSpPr txBox="1"/>
          <p:nvPr/>
        </p:nvSpPr>
        <p:spPr>
          <a:xfrm>
            <a:off x="376224" y="4228592"/>
            <a:ext cx="1670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solidFill>
                  <a:srgbClr val="B3A269"/>
                </a:solidFill>
                <a:latin typeface="Gill Sans MT"/>
                <a:cs typeface="Gill Sans MT"/>
              </a:rPr>
              <a:t>Every</a:t>
            </a:r>
            <a:r>
              <a:rPr sz="1800" b="1" spc="-3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B3A269"/>
                </a:solidFill>
                <a:latin typeface="Gill Sans MT"/>
                <a:cs typeface="Gill Sans MT"/>
              </a:rPr>
              <a:t>resistant </a:t>
            </a:r>
            <a:r>
              <a:rPr sz="1800" b="1" spc="-70" dirty="0">
                <a:solidFill>
                  <a:srgbClr val="B3A269"/>
                </a:solidFill>
                <a:latin typeface="Gill Sans MT"/>
                <a:cs typeface="Gill Sans MT"/>
              </a:rPr>
              <a:t>bacterium</a:t>
            </a:r>
            <a:r>
              <a:rPr sz="1800" b="1" spc="1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800" b="1" spc="-20" dirty="0">
                <a:solidFill>
                  <a:srgbClr val="B3A269"/>
                </a:solidFill>
                <a:latin typeface="Gill Sans MT"/>
                <a:cs typeface="Gill Sans MT"/>
              </a:rPr>
              <a:t>form </a:t>
            </a:r>
            <a:r>
              <a:rPr sz="1800" b="1" dirty="0">
                <a:solidFill>
                  <a:srgbClr val="B3A269"/>
                </a:solidFill>
                <a:latin typeface="Gill Sans MT"/>
                <a:cs typeface="Gill Sans MT"/>
              </a:rPr>
              <a:t>a</a:t>
            </a:r>
            <a:r>
              <a:rPr sz="1800" b="1" spc="-4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800" b="1" spc="-30" dirty="0">
                <a:solidFill>
                  <a:srgbClr val="B3A269"/>
                </a:solidFill>
                <a:latin typeface="Gill Sans MT"/>
                <a:cs typeface="Gill Sans MT"/>
              </a:rPr>
              <a:t>colony</a:t>
            </a:r>
            <a:r>
              <a:rPr sz="1800" b="1" spc="-7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800" b="1" spc="-25" dirty="0">
                <a:solidFill>
                  <a:srgbClr val="B3A269"/>
                </a:solidFill>
                <a:latin typeface="Gill Sans MT"/>
                <a:cs typeface="Gill Sans MT"/>
              </a:rPr>
              <a:t>of </a:t>
            </a:r>
            <a:r>
              <a:rPr sz="1800" b="1" spc="-10" dirty="0">
                <a:solidFill>
                  <a:srgbClr val="B3A269"/>
                </a:solidFill>
                <a:latin typeface="Gill Sans MT"/>
                <a:cs typeface="Gill Sans MT"/>
              </a:rPr>
              <a:t>resistant</a:t>
            </a:r>
            <a:r>
              <a:rPr sz="1800" b="1" spc="-10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B3A269"/>
                </a:solidFill>
                <a:latin typeface="Gill Sans MT"/>
                <a:cs typeface="Gill Sans MT"/>
              </a:rPr>
              <a:t>clones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CF878E3-7516-46B9-A30E-F3C6F4758B3B}"/>
              </a:ext>
            </a:extLst>
          </p:cNvPr>
          <p:cNvSpPr txBox="1"/>
          <p:nvPr/>
        </p:nvSpPr>
        <p:spPr>
          <a:xfrm>
            <a:off x="3152648" y="5877864"/>
            <a:ext cx="26339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Lederber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and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Lederberg,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J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Bacteriol.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1952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Mar;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63(3):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399–406.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247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837" y="2222861"/>
            <a:ext cx="5228858" cy="36660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042" y="2593752"/>
            <a:ext cx="115538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314" indent="-214789">
              <a:spcBef>
                <a:spcPts val="75"/>
              </a:spcBef>
              <a:buFont typeface="Arial"/>
              <a:buChar char="•"/>
              <a:tabLst>
                <a:tab pos="224314" algn="l"/>
              </a:tabLst>
            </a:pPr>
            <a:r>
              <a:rPr sz="1350" b="1" spc="-113" dirty="0">
                <a:solidFill>
                  <a:srgbClr val="002F56"/>
                </a:solidFill>
                <a:latin typeface="Gill Sans MT"/>
                <a:cs typeface="Gill Sans MT"/>
              </a:rPr>
              <a:t>Grow</a:t>
            </a:r>
            <a:r>
              <a:rPr sz="1350" b="1" spc="-1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002F56"/>
                </a:solidFill>
                <a:latin typeface="Gill Sans MT"/>
                <a:cs typeface="Gill Sans MT"/>
              </a:rPr>
              <a:t>phage</a:t>
            </a:r>
            <a:endParaRPr sz="135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043" y="4124040"/>
            <a:ext cx="130730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314" indent="-214789">
              <a:spcBef>
                <a:spcPts val="75"/>
              </a:spcBef>
              <a:buFont typeface="Arial"/>
              <a:buChar char="•"/>
              <a:tabLst>
                <a:tab pos="224314" algn="l"/>
              </a:tabLst>
            </a:pPr>
            <a:r>
              <a:rPr sz="1350" b="1" spc="-113" dirty="0">
                <a:solidFill>
                  <a:srgbClr val="002F56"/>
                </a:solidFill>
                <a:latin typeface="Gill Sans MT"/>
                <a:cs typeface="Gill Sans MT"/>
              </a:rPr>
              <a:t>Grow</a:t>
            </a:r>
            <a:r>
              <a:rPr sz="1350" b="1" spc="-1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350" b="1" spc="-23" dirty="0">
                <a:solidFill>
                  <a:srgbClr val="002F56"/>
                </a:solidFill>
                <a:latin typeface="Gill Sans MT"/>
                <a:cs typeface="Gill Sans MT"/>
              </a:rPr>
              <a:t>bacteria</a:t>
            </a:r>
            <a:endParaRPr sz="135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099" y="4401312"/>
            <a:ext cx="171450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23" dirty="0">
                <a:solidFill>
                  <a:srgbClr val="B3A269"/>
                </a:solidFill>
                <a:latin typeface="Gill Sans MT"/>
                <a:cs typeface="Gill Sans MT"/>
              </a:rPr>
              <a:t>Selection</a:t>
            </a:r>
            <a:r>
              <a:rPr sz="1350" b="1" spc="-11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dirty="0">
                <a:solidFill>
                  <a:srgbClr val="B3A269"/>
                </a:solidFill>
                <a:latin typeface="Gill Sans MT"/>
                <a:cs typeface="Gill Sans MT"/>
              </a:rPr>
              <a:t>of</a:t>
            </a:r>
            <a:r>
              <a:rPr sz="1350" b="1" spc="-26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B3A269"/>
                </a:solidFill>
                <a:latin typeface="Gill Sans MT"/>
                <a:cs typeface="Gill Sans MT"/>
              </a:rPr>
              <a:t>resistant!</a:t>
            </a:r>
            <a:endParaRPr sz="135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914400" y="50829"/>
            <a:ext cx="9715479" cy="1084951"/>
          </a:xfrm>
          <a:prstGeom prst="rect">
            <a:avLst/>
          </a:prstGeom>
        </p:spPr>
        <p:txBody>
          <a:bodyPr vert="horz" wrap="square" lIns="0" tIns="40389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51949">
              <a:spcBef>
                <a:spcPts val="79"/>
              </a:spcBef>
            </a:pPr>
            <a:r>
              <a:rPr spc="71" dirty="0"/>
              <a:t>Luria-</a:t>
            </a:r>
            <a:r>
              <a:rPr dirty="0"/>
              <a:t>Delbrück</a:t>
            </a:r>
            <a:r>
              <a:rPr spc="-86" dirty="0"/>
              <a:t> </a:t>
            </a:r>
            <a:r>
              <a:rPr spc="101" dirty="0"/>
              <a:t>experiment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acquired mutations come about because of the phages?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Scenario 1: All bacteria are initially sensitive to the virus. There is a finite chance to survive the infection. Post-survival cells are immune. </a:t>
            </a:r>
            <a:br>
              <a:rPr lang="en-US" sz="2400" dirty="0"/>
            </a:br>
            <a:r>
              <a:rPr lang="en-US" sz="2400" dirty="0"/>
              <a:t>Not biologically crazy (our immunity, lysogenic phages, CRISPR)</a:t>
            </a:r>
          </a:p>
          <a:p>
            <a:r>
              <a:rPr lang="en-US" sz="2400" dirty="0"/>
              <a:t>Scenario 2: The bacteria has a chance to develop resistance randomly without the phage. The decedents of resistant mutants with be resistant.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6126163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distinguish the two?</a:t>
            </a:r>
          </a:p>
        </p:txBody>
      </p:sp>
    </p:spTree>
    <p:extLst>
      <p:ext uri="{BB962C8B-B14F-4D97-AF65-F5344CB8AC3E}">
        <p14:creationId xmlns:p14="http://schemas.microsoft.com/office/powerpoint/2010/main" val="412245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distinguish the two?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Naïve approach: let’s look at the fraction of resistant cells? If you start without virus randomly then the longer you wait (the larger the population) the more resistant cells there be. Otherwise – constant fraction.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200400"/>
            <a:ext cx="4038600" cy="3181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6381954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– too much noise!     Why?</a:t>
            </a:r>
          </a:p>
        </p:txBody>
      </p:sp>
    </p:spTree>
    <p:extLst>
      <p:ext uri="{BB962C8B-B14F-4D97-AF65-F5344CB8AC3E}">
        <p14:creationId xmlns:p14="http://schemas.microsoft.com/office/powerpoint/2010/main" val="277530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25067</TotalTime>
  <Words>1224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Bookman Old Style</vt:lpstr>
      <vt:lpstr>Calibri</vt:lpstr>
      <vt:lpstr>Cambria Math</vt:lpstr>
      <vt:lpstr>Gill Sans MT</vt:lpstr>
      <vt:lpstr>Palatino Linotype</vt:lpstr>
      <vt:lpstr>Symbol</vt:lpstr>
      <vt:lpstr>Times New Roman</vt:lpstr>
      <vt:lpstr>Office Theme</vt:lpstr>
      <vt:lpstr>Analysis of</vt:lpstr>
      <vt:lpstr>The nature of inheritance</vt:lpstr>
      <vt:lpstr>PowerPoint Presentation</vt:lpstr>
      <vt:lpstr>Luria-Delbruck experiment</vt:lpstr>
      <vt:lpstr>The setup</vt:lpstr>
      <vt:lpstr>We can count the resistant cells</vt:lpstr>
      <vt:lpstr>Luria-Delbrück experiment</vt:lpstr>
      <vt:lpstr>Are the acquired mutations come about because of the phages?</vt:lpstr>
      <vt:lpstr>How do you distinguish the two?</vt:lpstr>
      <vt:lpstr>What was the LD plan?</vt:lpstr>
      <vt:lpstr>Same idea for cancer</vt:lpstr>
      <vt:lpstr>Let’s get some simple math to work for us… 1. Dependent selection</vt:lpstr>
      <vt:lpstr>Dependent selection hypothesis  (Acquire immunity) </vt:lpstr>
      <vt:lpstr>Independent selection hypothesis  (Spontaneous mutation)</vt:lpstr>
      <vt:lpstr>Number of mutants generated</vt:lpstr>
      <vt:lpstr>Continuous model of mutation</vt:lpstr>
      <vt:lpstr>Discrete model of mutation</vt:lpstr>
      <vt:lpstr>Summary</vt:lpstr>
      <vt:lpstr>Can we learn mutation rate?</vt:lpstr>
      <vt:lpstr>Exceptions to the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analysis of biochemical kinetics</dc:title>
  <dc:creator>Oleg Igoshin</dc:creator>
  <cp:lastModifiedBy>Oleg Igoshin (local)</cp:lastModifiedBy>
  <cp:revision>259</cp:revision>
  <dcterms:created xsi:type="dcterms:W3CDTF">2007-09-10T13:22:20Z</dcterms:created>
  <dcterms:modified xsi:type="dcterms:W3CDTF">2023-09-29T20:24:40Z</dcterms:modified>
</cp:coreProperties>
</file>