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9" r:id="rId2"/>
    <p:sldId id="300" r:id="rId3"/>
    <p:sldId id="1133" r:id="rId4"/>
    <p:sldId id="1136" r:id="rId5"/>
    <p:sldId id="259" r:id="rId6"/>
    <p:sldId id="257" r:id="rId7"/>
    <p:sldId id="262" r:id="rId8"/>
    <p:sldId id="1134" r:id="rId9"/>
    <p:sldId id="411" r:id="rId10"/>
    <p:sldId id="1135" r:id="rId11"/>
    <p:sldId id="279" r:id="rId12"/>
    <p:sldId id="282" r:id="rId13"/>
    <p:sldId id="291" r:id="rId14"/>
    <p:sldId id="296" r:id="rId15"/>
    <p:sldId id="298" r:id="rId16"/>
    <p:sldId id="457" r:id="rId17"/>
    <p:sldId id="278" r:id="rId18"/>
    <p:sldId id="258" r:id="rId19"/>
    <p:sldId id="441" r:id="rId20"/>
    <p:sldId id="444" r:id="rId21"/>
    <p:sldId id="452" r:id="rId22"/>
    <p:sldId id="113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2" autoAdjust="0"/>
    <p:restoredTop sz="94660"/>
  </p:normalViewPr>
  <p:slideViewPr>
    <p:cSldViewPr>
      <p:cViewPr varScale="1">
        <p:scale>
          <a:sx n="154" d="100"/>
          <a:sy n="154" d="100"/>
        </p:scale>
        <p:origin x="454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5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B734D28-BDB1-438F-AF69-DB747618BE45}" type="datetimeFigureOut">
              <a:rPr lang="en-US"/>
              <a:pPr>
                <a:defRPr/>
              </a:pPr>
              <a:t>10/5/2023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84EE5EA-1B1A-45FD-9DD2-42D0E838B0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39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6D591-BF16-411C-81D1-F69B53EE63CF}" type="datetimeFigureOut">
              <a:rPr lang="en-US"/>
              <a:pPr>
                <a:defRPr/>
              </a:pPr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FF867-52FB-4999-8AB9-ACFFB47517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4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1076F-3509-458B-B900-07FB5F11C770}" type="datetimeFigureOut">
              <a:rPr lang="en-US"/>
              <a:pPr>
                <a:defRPr/>
              </a:pPr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02C1A-DF9B-4A09-A82A-99A991B058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2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CA661-FEC0-474F-874B-E981DBEF51E8}" type="datetimeFigureOut">
              <a:rPr lang="en-US"/>
              <a:pPr>
                <a:defRPr/>
              </a:pPr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46C3A-C155-4A76-B72C-6BC60C38A1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75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76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5352B-9691-4105-9ACE-B861BE337ADF}" type="datetimeFigureOut">
              <a:rPr lang="en-US"/>
              <a:pPr>
                <a:defRPr/>
              </a:pPr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2DB74-0A0D-4076-93DC-80EEEEF557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4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78232-A3F0-4484-9ACB-9BC354236765}" type="datetimeFigureOut">
              <a:rPr lang="en-US"/>
              <a:pPr>
                <a:defRPr/>
              </a:pPr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CAC6C-1391-421A-8649-296377C113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0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79E4F-C934-494E-801D-742C1BB59EF7}" type="datetimeFigureOut">
              <a:rPr lang="en-US"/>
              <a:pPr>
                <a:defRPr/>
              </a:pPr>
              <a:t>10/5/2023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42D63-3A8D-407D-BC9A-B84DB99795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75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A8217-0D78-4830-9345-D05E2F1D387E}" type="datetimeFigureOut">
              <a:rPr lang="en-US"/>
              <a:pPr>
                <a:defRPr/>
              </a:pPr>
              <a:t>10/5/2023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2B7E-0222-4F1C-B628-B24852033B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5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BB8B9-477B-41FD-983B-F01EF5D662AB}" type="datetimeFigureOut">
              <a:rPr lang="en-US"/>
              <a:pPr>
                <a:defRPr/>
              </a:pPr>
              <a:t>10/5/2023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258D1-C16F-4915-BD8C-83D3F02407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7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52133-4B28-453F-83EF-10BA38C31D3C}" type="datetimeFigureOut">
              <a:rPr lang="en-US"/>
              <a:pPr>
                <a:defRPr/>
              </a:pPr>
              <a:t>10/5/2023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4BA2A-7BFF-425D-A091-834B36EC09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5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86D62-42AE-4276-AB54-990C5A625B44}" type="datetimeFigureOut">
              <a:rPr lang="en-US"/>
              <a:pPr>
                <a:defRPr/>
              </a:pPr>
              <a:t>10/5/2023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2935C-4CFF-47AE-8A06-5CB38774E4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2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EF67A-845E-4E0F-ACB9-BFF6D872FD34}" type="datetimeFigureOut">
              <a:rPr lang="en-US"/>
              <a:pPr>
                <a:defRPr/>
              </a:pPr>
              <a:t>10/5/2023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62D0E-E989-4AF1-AE01-C55228AE1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B4BF498-5DE3-43B0-8A64-3ED0D64A73BC}" type="datetimeFigureOut">
              <a:rPr lang="en-US"/>
              <a:pPr>
                <a:defRPr/>
              </a:pPr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C750848-2232-4F88-911A-9FE15A46D9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Relationship Id="rId9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41.png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5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7.wmf"/><Relationship Id="rId11" Type="http://schemas.openxmlformats.org/officeDocument/2006/relationships/image" Target="../media/image51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50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0.wmf"/><Relationship Id="rId11" Type="http://schemas.openxmlformats.org/officeDocument/2006/relationships/image" Target="../media/image55.pn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54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John_Gould" TargetMode="External"/><Relationship Id="rId4" Type="http://schemas.openxmlformats.org/officeDocument/2006/relationships/hyperlink" Target="https://en.wikipedia.org/wiki/Darwin%27s_finch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66B6-BE72-4620-9514-53EDA0ED2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95094"/>
            <a:ext cx="7772400" cy="1354217"/>
          </a:xfrm>
        </p:spPr>
        <p:txBody>
          <a:bodyPr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Modeling Evolution and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2121A-94CC-40BE-AAA7-7EE54AC6A19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85800" y="3657600"/>
            <a:ext cx="8077200" cy="5693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Stochastic and deterministic population dynamics at constant population sizes</a:t>
            </a:r>
          </a:p>
        </p:txBody>
      </p:sp>
    </p:spTree>
    <p:extLst>
      <p:ext uri="{BB962C8B-B14F-4D97-AF65-F5344CB8AC3E}">
        <p14:creationId xmlns:p14="http://schemas.microsoft.com/office/powerpoint/2010/main" val="1053402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943" y="2417317"/>
            <a:ext cx="837857" cy="84239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9782" y="2417317"/>
            <a:ext cx="837819" cy="8423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8218" y="2192477"/>
            <a:ext cx="325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spc="-37" baseline="-20833" dirty="0">
                <a:latin typeface="Times New Roman"/>
                <a:cs typeface="Times New Roman"/>
              </a:rPr>
              <a:t>A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6992" y="2605994"/>
            <a:ext cx="2586990" cy="115951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270"/>
              </a:spcBef>
              <a:tabLst>
                <a:tab pos="1565275" algn="l"/>
              </a:tabLst>
            </a:pPr>
            <a:r>
              <a:rPr sz="2650" b="1" spc="-50" dirty="0">
                <a:latin typeface="Times New Roman"/>
                <a:cs typeface="Times New Roman"/>
              </a:rPr>
              <a:t>A</a:t>
            </a:r>
            <a:r>
              <a:rPr sz="2650" b="1" dirty="0">
                <a:latin typeface="Times New Roman"/>
                <a:cs typeface="Times New Roman"/>
              </a:rPr>
              <a:t>	</a:t>
            </a:r>
            <a:r>
              <a:rPr sz="2650" b="1" spc="-50" dirty="0">
                <a:latin typeface="Times New Roman"/>
                <a:cs typeface="Times New Roman"/>
              </a:rPr>
              <a:t>B</a:t>
            </a:r>
            <a:endParaRPr sz="26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220"/>
              </a:spcBef>
              <a:tabLst>
                <a:tab pos="1322070" algn="l"/>
              </a:tabLst>
            </a:pPr>
            <a:r>
              <a:rPr sz="2800" spc="-20" dirty="0">
                <a:latin typeface="Times New Roman"/>
                <a:cs typeface="Times New Roman"/>
              </a:rPr>
              <a:t>n</a:t>
            </a:r>
            <a:r>
              <a:rPr sz="2775" spc="-30" baseline="-21021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/N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4200" spc="-30" baseline="-6944" dirty="0">
                <a:latin typeface="Times New Roman"/>
                <a:cs typeface="Times New Roman"/>
              </a:rPr>
              <a:t>y=</a:t>
            </a:r>
            <a:r>
              <a:rPr sz="4200" spc="-412" baseline="-694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775" baseline="-21021" dirty="0">
                <a:latin typeface="Times New Roman"/>
                <a:cs typeface="Times New Roman"/>
              </a:rPr>
              <a:t>B</a:t>
            </a:r>
            <a:r>
              <a:rPr sz="2775" spc="352" baseline="-21021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/N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2716" y="3358083"/>
            <a:ext cx="4927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x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62697" y="2286380"/>
            <a:ext cx="2753360" cy="1661160"/>
            <a:chOff x="4762697" y="2286380"/>
            <a:chExt cx="2753360" cy="16611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697" y="2493263"/>
              <a:ext cx="2610376" cy="14538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46597" y="2295905"/>
              <a:ext cx="1960245" cy="358140"/>
            </a:xfrm>
            <a:custGeom>
              <a:avLst/>
              <a:gdLst/>
              <a:ahLst/>
              <a:cxnLst/>
              <a:rect l="l" t="t" r="r" b="b"/>
              <a:pathLst>
                <a:path w="1960245" h="358139">
                  <a:moveTo>
                    <a:pt x="0" y="358140"/>
                  </a:moveTo>
                  <a:lnTo>
                    <a:pt x="2341" y="288422"/>
                  </a:lnTo>
                  <a:lnTo>
                    <a:pt x="8731" y="231505"/>
                  </a:lnTo>
                  <a:lnTo>
                    <a:pt x="18216" y="193137"/>
                  </a:lnTo>
                  <a:lnTo>
                    <a:pt x="29844" y="179070"/>
                  </a:lnTo>
                  <a:lnTo>
                    <a:pt x="377063" y="179070"/>
                  </a:lnTo>
                  <a:lnTo>
                    <a:pt x="388691" y="165002"/>
                  </a:lnTo>
                  <a:lnTo>
                    <a:pt x="398176" y="126634"/>
                  </a:lnTo>
                  <a:lnTo>
                    <a:pt x="404566" y="69717"/>
                  </a:lnTo>
                  <a:lnTo>
                    <a:pt x="406907" y="0"/>
                  </a:lnTo>
                  <a:lnTo>
                    <a:pt x="409249" y="69717"/>
                  </a:lnTo>
                  <a:lnTo>
                    <a:pt x="415639" y="126634"/>
                  </a:lnTo>
                  <a:lnTo>
                    <a:pt x="425124" y="165002"/>
                  </a:lnTo>
                  <a:lnTo>
                    <a:pt x="436752" y="179070"/>
                  </a:lnTo>
                  <a:lnTo>
                    <a:pt x="783971" y="179070"/>
                  </a:lnTo>
                  <a:lnTo>
                    <a:pt x="795599" y="193137"/>
                  </a:lnTo>
                  <a:lnTo>
                    <a:pt x="805084" y="231505"/>
                  </a:lnTo>
                  <a:lnTo>
                    <a:pt x="811474" y="288422"/>
                  </a:lnTo>
                  <a:lnTo>
                    <a:pt x="813815" y="358140"/>
                  </a:lnTo>
                </a:path>
                <a:path w="1960245" h="358139">
                  <a:moveTo>
                    <a:pt x="1146048" y="358140"/>
                  </a:moveTo>
                  <a:lnTo>
                    <a:pt x="1148389" y="288422"/>
                  </a:lnTo>
                  <a:lnTo>
                    <a:pt x="1154779" y="231505"/>
                  </a:lnTo>
                  <a:lnTo>
                    <a:pt x="1164264" y="193137"/>
                  </a:lnTo>
                  <a:lnTo>
                    <a:pt x="1175893" y="179070"/>
                  </a:lnTo>
                  <a:lnTo>
                    <a:pt x="1523110" y="179070"/>
                  </a:lnTo>
                  <a:lnTo>
                    <a:pt x="1534739" y="165002"/>
                  </a:lnTo>
                  <a:lnTo>
                    <a:pt x="1544224" y="126634"/>
                  </a:lnTo>
                  <a:lnTo>
                    <a:pt x="1550614" y="69717"/>
                  </a:lnTo>
                  <a:lnTo>
                    <a:pt x="1552955" y="0"/>
                  </a:lnTo>
                  <a:lnTo>
                    <a:pt x="1555297" y="69717"/>
                  </a:lnTo>
                  <a:lnTo>
                    <a:pt x="1561687" y="126634"/>
                  </a:lnTo>
                  <a:lnTo>
                    <a:pt x="1571172" y="165002"/>
                  </a:lnTo>
                  <a:lnTo>
                    <a:pt x="1582801" y="179070"/>
                  </a:lnTo>
                  <a:lnTo>
                    <a:pt x="1930019" y="179070"/>
                  </a:lnTo>
                  <a:lnTo>
                    <a:pt x="1941647" y="193137"/>
                  </a:lnTo>
                  <a:lnTo>
                    <a:pt x="1951132" y="231505"/>
                  </a:lnTo>
                  <a:lnTo>
                    <a:pt x="1957522" y="288422"/>
                  </a:lnTo>
                  <a:lnTo>
                    <a:pt x="1959863" y="35814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8867" y="1881886"/>
            <a:ext cx="2979420" cy="702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dependent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g(t).</a:t>
            </a:r>
            <a:endParaRPr sz="2000">
              <a:latin typeface="Times New Roman"/>
              <a:cs typeface="Times New Roman"/>
            </a:endParaRPr>
          </a:p>
          <a:p>
            <a:pPr marR="387985" algn="ctr">
              <a:lnSpc>
                <a:spcPct val="100000"/>
              </a:lnSpc>
              <a:spcBef>
                <a:spcPts val="40"/>
              </a:spcBef>
            </a:pP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spc="-37" baseline="-20833" dirty="0">
                <a:latin typeface="Times New Roman"/>
                <a:cs typeface="Times New Roman"/>
              </a:rPr>
              <a:t>B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4267" y="1278382"/>
            <a:ext cx="7483475" cy="8331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Models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selection: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imagine 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population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variants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(alleles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A,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growing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exponentially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until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maximum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capacity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time-</a:t>
            </a:r>
            <a:endParaRPr sz="2000">
              <a:latin typeface="Times New Roman"/>
              <a:cs typeface="Times New Roman"/>
            </a:endParaRPr>
          </a:p>
          <a:p>
            <a:pPr marL="4765675">
              <a:lnSpc>
                <a:spcPts val="1555"/>
              </a:lnSpc>
            </a:pPr>
            <a:r>
              <a:rPr sz="1400" spc="-10" dirty="0">
                <a:latin typeface="Times New Roman"/>
                <a:cs typeface="Times New Roman"/>
              </a:rPr>
              <a:t>exponential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2073" y="2085594"/>
            <a:ext cx="5321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growth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06565" y="1886204"/>
            <a:ext cx="7207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growth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limitation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8229600" cy="1435956"/>
          </a:xfrm>
          <a:prstGeom prst="rect">
            <a:avLst/>
          </a:prstGeom>
        </p:spPr>
        <p:txBody>
          <a:bodyPr vert="horz" wrap="square" lIns="0" tIns="80949" rIns="0" bIns="0" rtlCol="0">
            <a:spAutoFit/>
          </a:bodyPr>
          <a:lstStyle/>
          <a:p>
            <a:pPr marL="861060">
              <a:lnSpc>
                <a:spcPct val="100000"/>
              </a:lnSpc>
              <a:spcBef>
                <a:spcPts val="105"/>
              </a:spcBef>
            </a:pPr>
            <a:r>
              <a:rPr dirty="0"/>
              <a:t>Evolutionary</a:t>
            </a:r>
            <a:r>
              <a:rPr spc="-55" dirty="0"/>
              <a:t> </a:t>
            </a:r>
            <a:r>
              <a:rPr dirty="0"/>
              <a:t>Theory:</a:t>
            </a:r>
            <a:r>
              <a:rPr spc="-25" dirty="0"/>
              <a:t> </a:t>
            </a:r>
            <a:br>
              <a:rPr lang="en-US" spc="-25" dirty="0"/>
            </a:br>
            <a:r>
              <a:rPr dirty="0"/>
              <a:t>natural</a:t>
            </a:r>
            <a:r>
              <a:rPr spc="-20" dirty="0"/>
              <a:t> </a:t>
            </a:r>
            <a:r>
              <a:rPr spc="-10" dirty="0"/>
              <a:t>selection</a:t>
            </a:r>
          </a:p>
        </p:txBody>
      </p:sp>
      <p:pic>
        <p:nvPicPr>
          <p:cNvPr id="16" name="object 12">
            <a:extLst>
              <a:ext uri="{FF2B5EF4-FFF2-40B4-BE49-F238E27FC236}">
                <a16:creationId xmlns:a16="http://schemas.microsoft.com/office/drawing/2014/main" id="{3842167C-9C80-4ED2-A702-9224B021412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2099" y="4223092"/>
            <a:ext cx="2060178" cy="70086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283D40-9C1F-4DA7-8E54-9C442EC50B65}"/>
              </a:ext>
            </a:extLst>
          </p:cNvPr>
          <p:cNvGrpSpPr/>
          <p:nvPr/>
        </p:nvGrpSpPr>
        <p:grpSpPr>
          <a:xfrm>
            <a:off x="993664" y="4339844"/>
            <a:ext cx="5314172" cy="1460500"/>
            <a:chOff x="993664" y="4339844"/>
            <a:chExt cx="5314172" cy="1460500"/>
          </a:xfrm>
        </p:grpSpPr>
        <p:pic>
          <p:nvPicPr>
            <p:cNvPr id="17" name="object 13">
              <a:extLst>
                <a:ext uri="{FF2B5EF4-FFF2-40B4-BE49-F238E27FC236}">
                  <a16:creationId xmlns:a16="http://schemas.microsoft.com/office/drawing/2014/main" id="{72534728-B5BE-4E2E-A3EE-5031F8CD11C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3664" y="5379720"/>
              <a:ext cx="3335970" cy="420624"/>
            </a:xfrm>
            <a:prstGeom prst="rect">
              <a:avLst/>
            </a:prstGeom>
          </p:spPr>
        </p:pic>
        <p:pic>
          <p:nvPicPr>
            <p:cNvPr id="18" name="object 14">
              <a:extLst>
                <a:ext uri="{FF2B5EF4-FFF2-40B4-BE49-F238E27FC236}">
                  <a16:creationId xmlns:a16="http://schemas.microsoft.com/office/drawing/2014/main" id="{4D67B3D7-2753-4253-8615-99D81969BFC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80266" y="4429228"/>
              <a:ext cx="2384963" cy="343560"/>
            </a:xfrm>
            <a:prstGeom prst="rect">
              <a:avLst/>
            </a:prstGeom>
          </p:spPr>
        </p:pic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286BB808-F751-4718-9475-B031335EE528}"/>
                </a:ext>
              </a:extLst>
            </p:cNvPr>
            <p:cNvSpPr txBox="1"/>
            <p:nvPr/>
          </p:nvSpPr>
          <p:spPr>
            <a:xfrm>
              <a:off x="4557776" y="4339844"/>
              <a:ext cx="1750060" cy="141859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95"/>
                </a:spcBef>
              </a:pPr>
              <a:r>
                <a:rPr sz="2800" dirty="0">
                  <a:latin typeface="Times New Roman"/>
                  <a:cs typeface="Times New Roman"/>
                </a:rPr>
                <a:t>=</a:t>
              </a:r>
              <a:r>
                <a:rPr sz="2800" spc="-25" dirty="0">
                  <a:latin typeface="Times New Roman"/>
                  <a:cs typeface="Times New Roman"/>
                </a:rPr>
                <a:t> </a:t>
              </a:r>
              <a:r>
                <a:rPr sz="2800" spc="-50" dirty="0">
                  <a:latin typeface="Times New Roman"/>
                  <a:cs typeface="Times New Roman"/>
                </a:rPr>
                <a:t>0</a:t>
              </a:r>
              <a:endParaRPr sz="28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sz="4500" dirty="0"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</a:pPr>
              <a:r>
                <a:rPr sz="2000" dirty="0">
                  <a:latin typeface="Times New Roman"/>
                  <a:cs typeface="Times New Roman"/>
                </a:rPr>
                <a:t>average</a:t>
              </a:r>
              <a:r>
                <a:rPr sz="2000" spc="-25" dirty="0">
                  <a:latin typeface="Times New Roman"/>
                  <a:cs typeface="Times New Roman"/>
                </a:rPr>
                <a:t> </a:t>
              </a:r>
              <a:r>
                <a:rPr sz="2000" spc="-10" dirty="0">
                  <a:latin typeface="Times New Roman"/>
                  <a:cs typeface="Times New Roman"/>
                </a:rPr>
                <a:t>fitness</a:t>
              </a:r>
              <a:endParaRPr sz="2000" dirty="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2585" y="4561070"/>
            <a:ext cx="1679215" cy="2118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2987" y="3203690"/>
            <a:ext cx="2275147" cy="77721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32510" y="5737096"/>
            <a:ext cx="2824480" cy="1026160"/>
            <a:chOff x="1032510" y="5737096"/>
            <a:chExt cx="2824480" cy="10261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709" y="5820452"/>
              <a:ext cx="2717254" cy="8451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42035" y="5746621"/>
              <a:ext cx="2805430" cy="1007110"/>
            </a:xfrm>
            <a:custGeom>
              <a:avLst/>
              <a:gdLst/>
              <a:ahLst/>
              <a:cxnLst/>
              <a:rect l="l" t="t" r="r" b="b"/>
              <a:pathLst>
                <a:path w="2805429" h="1007109">
                  <a:moveTo>
                    <a:pt x="0" y="1006602"/>
                  </a:moveTo>
                  <a:lnTo>
                    <a:pt x="2804922" y="1006602"/>
                  </a:lnTo>
                  <a:lnTo>
                    <a:pt x="2804922" y="0"/>
                  </a:lnTo>
                  <a:lnTo>
                    <a:pt x="0" y="0"/>
                  </a:lnTo>
                  <a:lnTo>
                    <a:pt x="0" y="100660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027233" y="3636978"/>
            <a:ext cx="3231515" cy="3133090"/>
            <a:chOff x="5027233" y="3636978"/>
            <a:chExt cx="3231515" cy="313309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7233" y="3636978"/>
              <a:ext cx="3231031" cy="31326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1196" y="5260847"/>
              <a:ext cx="1571244" cy="69189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019544" y="3800855"/>
              <a:ext cx="1073150" cy="608330"/>
            </a:xfrm>
            <a:custGeom>
              <a:avLst/>
              <a:gdLst/>
              <a:ahLst/>
              <a:cxnLst/>
              <a:rect l="l" t="t" r="r" b="b"/>
              <a:pathLst>
                <a:path w="1073150" h="608329">
                  <a:moveTo>
                    <a:pt x="1072896" y="0"/>
                  </a:moveTo>
                  <a:lnTo>
                    <a:pt x="0" y="0"/>
                  </a:lnTo>
                  <a:lnTo>
                    <a:pt x="0" y="608076"/>
                  </a:lnTo>
                  <a:lnTo>
                    <a:pt x="1072896" y="608076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9380" y="4098035"/>
              <a:ext cx="1623059" cy="74523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216038" y="4139371"/>
            <a:ext cx="2600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being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selection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coefficient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0376" y="1295344"/>
            <a:ext cx="2596637" cy="69177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2000" y="2240296"/>
            <a:ext cx="3335970" cy="420624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-65516" y="86868"/>
            <a:ext cx="8229600" cy="1143000"/>
          </a:xfrm>
          <a:prstGeom prst="rect">
            <a:avLst/>
          </a:prstGeom>
        </p:spPr>
        <p:txBody>
          <a:bodyPr vert="horz" wrap="square" lIns="0" tIns="80949" rIns="0" bIns="0" rtlCol="0">
            <a:spAutoFit/>
          </a:bodyPr>
          <a:lstStyle/>
          <a:p>
            <a:pPr marL="86106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Result: Survival of the fitter</a:t>
            </a:r>
            <a:endParaRPr spc="-10" dirty="0"/>
          </a:p>
        </p:txBody>
      </p:sp>
      <p:sp>
        <p:nvSpPr>
          <p:cNvPr id="23" name="object 23"/>
          <p:cNvSpPr txBox="1"/>
          <p:nvPr/>
        </p:nvSpPr>
        <p:spPr>
          <a:xfrm>
            <a:off x="4227051" y="2279158"/>
            <a:ext cx="15417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average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fitness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5228" y="3805805"/>
            <a:ext cx="2984500" cy="2902758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22851" y="2909627"/>
          <a:ext cx="2842894" cy="781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31750">
                        <a:lnSpc>
                          <a:spcPts val="2740"/>
                        </a:lnSpc>
                      </a:pPr>
                      <a:r>
                        <a:rPr sz="2400" b="0" i="1" spc="-2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2400" b="0" i="1" spc="-37" baseline="-20833" dirty="0">
                          <a:latin typeface="Bookman Old Style"/>
                          <a:cs typeface="Bookman Old Style"/>
                        </a:rPr>
                        <a:t>i</a:t>
                      </a:r>
                      <a:endParaRPr sz="2400" baseline="-20833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7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&gt;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survives;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0" i="1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950" b="0" i="1" baseline="-21367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950" b="0" i="1" spc="-7" baseline="-21367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00" spc="-25" dirty="0">
                          <a:latin typeface="Wingdings"/>
                          <a:cs typeface="Wingdings"/>
                        </a:rPr>
                        <a:t>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31750">
                        <a:lnSpc>
                          <a:spcPts val="2600"/>
                        </a:lnSpc>
                      </a:pPr>
                      <a:r>
                        <a:rPr sz="2400" b="0" i="1" spc="-2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2400" b="0" i="1" spc="-37" baseline="-20833" dirty="0">
                          <a:latin typeface="Bookman Old Style"/>
                          <a:cs typeface="Bookman Old Style"/>
                        </a:rPr>
                        <a:t>i</a:t>
                      </a:r>
                      <a:endParaRPr sz="2400" baseline="-20833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6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&lt;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dies;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0" i="1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950" b="0" i="1" baseline="-21367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950" b="0" i="1" spc="22" baseline="-21367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2000" spc="-25" dirty="0">
                          <a:latin typeface="Wingdings"/>
                          <a:cs typeface="Wingdings"/>
                        </a:rPr>
                        <a:t>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61567" y="1272285"/>
            <a:ext cx="72574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 algn="just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Replicator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dynamics: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Generalization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population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Bookman Old Style"/>
                <a:cs typeface="Bookman Old Style"/>
              </a:rPr>
              <a:t>s</a:t>
            </a:r>
            <a:r>
              <a:rPr sz="2400" b="0" i="1" spc="5" dirty="0">
                <a:latin typeface="Bookman Old Style"/>
                <a:cs typeface="Bookman Old Style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variants.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relative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frequencies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400" b="0" i="1" dirty="0">
                <a:latin typeface="Bookman Old Style"/>
                <a:cs typeface="Bookman Old Style"/>
              </a:rPr>
              <a:t>x</a:t>
            </a:r>
            <a:r>
              <a:rPr sz="2400" b="0" i="1" baseline="-20833" dirty="0">
                <a:latin typeface="Bookman Old Style"/>
                <a:cs typeface="Bookman Old Style"/>
              </a:rPr>
              <a:t>1</a:t>
            </a:r>
            <a:r>
              <a:rPr sz="2400" b="0" i="1" dirty="0">
                <a:latin typeface="Bookman Old Style"/>
                <a:cs typeface="Bookman Old Style"/>
              </a:rPr>
              <a:t>,</a:t>
            </a:r>
            <a:r>
              <a:rPr sz="2400" b="0" i="1" spc="-5" dirty="0">
                <a:latin typeface="Bookman Old Style"/>
                <a:cs typeface="Bookman Old Style"/>
              </a:rPr>
              <a:t> </a:t>
            </a:r>
            <a:r>
              <a:rPr sz="2400" b="0" i="1" dirty="0">
                <a:latin typeface="Bookman Old Style"/>
                <a:cs typeface="Bookman Old Style"/>
              </a:rPr>
              <a:t>x</a:t>
            </a:r>
            <a:r>
              <a:rPr sz="2400" b="0" i="1" baseline="-20833" dirty="0">
                <a:latin typeface="Bookman Old Style"/>
                <a:cs typeface="Bookman Old Style"/>
              </a:rPr>
              <a:t>2</a:t>
            </a:r>
            <a:r>
              <a:rPr sz="2400" b="0" i="1" dirty="0">
                <a:latin typeface="Bookman Old Style"/>
                <a:cs typeface="Bookman Old Style"/>
              </a:rPr>
              <a:t>,…x</a:t>
            </a:r>
            <a:r>
              <a:rPr sz="2400" b="0" i="1" baseline="-20833" dirty="0">
                <a:latin typeface="Bookman Old Style"/>
                <a:cs typeface="Bookman Old Style"/>
              </a:rPr>
              <a:t>s</a:t>
            </a:r>
            <a:r>
              <a:rPr sz="2400" b="0" i="1" spc="494" baseline="-20833" dirty="0">
                <a:latin typeface="Bookman Old Style"/>
                <a:cs typeface="Bookman Old Style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respective </a:t>
            </a:r>
            <a:r>
              <a:rPr sz="2000" dirty="0">
                <a:latin typeface="Times New Roman"/>
                <a:cs typeface="Times New Roman"/>
              </a:rPr>
              <a:t>replication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Bookman Old Style"/>
                <a:cs typeface="Bookman Old Style"/>
              </a:rPr>
              <a:t>r</a:t>
            </a:r>
            <a:r>
              <a:rPr sz="2400" b="0" i="1" baseline="-20833" dirty="0">
                <a:latin typeface="Bookman Old Style"/>
                <a:cs typeface="Bookman Old Style"/>
              </a:rPr>
              <a:t>1</a:t>
            </a:r>
            <a:r>
              <a:rPr sz="2400" b="0" i="1" dirty="0">
                <a:latin typeface="Bookman Old Style"/>
                <a:cs typeface="Bookman Old Style"/>
              </a:rPr>
              <a:t>,</a:t>
            </a:r>
            <a:r>
              <a:rPr sz="2400" b="0" i="1" spc="-5" dirty="0">
                <a:latin typeface="Bookman Old Style"/>
                <a:cs typeface="Bookman Old Style"/>
              </a:rPr>
              <a:t> </a:t>
            </a:r>
            <a:r>
              <a:rPr sz="2400" b="0" i="1" dirty="0">
                <a:latin typeface="Bookman Old Style"/>
                <a:cs typeface="Bookman Old Style"/>
              </a:rPr>
              <a:t>r</a:t>
            </a:r>
            <a:r>
              <a:rPr sz="2400" b="0" i="1" baseline="-20833" dirty="0">
                <a:latin typeface="Bookman Old Style"/>
                <a:cs typeface="Bookman Old Style"/>
              </a:rPr>
              <a:t>2</a:t>
            </a:r>
            <a:r>
              <a:rPr sz="2400" b="0" i="1" dirty="0">
                <a:latin typeface="Bookman Old Style"/>
                <a:cs typeface="Bookman Old Style"/>
              </a:rPr>
              <a:t>,…,</a:t>
            </a:r>
            <a:r>
              <a:rPr sz="2400" b="0" i="1" spc="-10" dirty="0">
                <a:latin typeface="Bookman Old Style"/>
                <a:cs typeface="Bookman Old Style"/>
              </a:rPr>
              <a:t> </a:t>
            </a:r>
            <a:r>
              <a:rPr sz="2400" b="0" i="1" spc="-35" dirty="0">
                <a:latin typeface="Bookman Old Style"/>
                <a:cs typeface="Bookman Old Style"/>
              </a:rPr>
              <a:t>r</a:t>
            </a:r>
            <a:r>
              <a:rPr sz="2400" b="0" i="1" spc="-52" baseline="-20833" dirty="0">
                <a:latin typeface="Bookman Old Style"/>
                <a:cs typeface="Bookman Old Style"/>
              </a:rPr>
              <a:t>s</a:t>
            </a:r>
            <a:endParaRPr sz="2400" baseline="-20833">
              <a:latin typeface="Bookman Old Style"/>
              <a:cs typeface="Bookman Old Style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0291" y="2912690"/>
            <a:ext cx="2862396" cy="75927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106417" y="2881122"/>
            <a:ext cx="356870" cy="815340"/>
          </a:xfrm>
          <a:custGeom>
            <a:avLst/>
            <a:gdLst/>
            <a:ahLst/>
            <a:cxnLst/>
            <a:rect l="l" t="t" r="r" b="b"/>
            <a:pathLst>
              <a:path w="356870" h="815339">
                <a:moveTo>
                  <a:pt x="356616" y="815339"/>
                </a:moveTo>
                <a:lnTo>
                  <a:pt x="287232" y="813000"/>
                </a:lnTo>
                <a:lnTo>
                  <a:pt x="230552" y="806624"/>
                </a:lnTo>
                <a:lnTo>
                  <a:pt x="192327" y="797177"/>
                </a:lnTo>
                <a:lnTo>
                  <a:pt x="178308" y="785621"/>
                </a:lnTo>
                <a:lnTo>
                  <a:pt x="178308" y="437388"/>
                </a:lnTo>
                <a:lnTo>
                  <a:pt x="164288" y="425832"/>
                </a:lnTo>
                <a:lnTo>
                  <a:pt x="126063" y="416385"/>
                </a:lnTo>
                <a:lnTo>
                  <a:pt x="69383" y="410009"/>
                </a:lnTo>
                <a:lnTo>
                  <a:pt x="0" y="407669"/>
                </a:lnTo>
                <a:lnTo>
                  <a:pt x="69383" y="405330"/>
                </a:lnTo>
                <a:lnTo>
                  <a:pt x="126063" y="398954"/>
                </a:lnTo>
                <a:lnTo>
                  <a:pt x="164288" y="389507"/>
                </a:lnTo>
                <a:lnTo>
                  <a:pt x="178308" y="377951"/>
                </a:lnTo>
                <a:lnTo>
                  <a:pt x="178308" y="29717"/>
                </a:lnTo>
                <a:lnTo>
                  <a:pt x="192327" y="18162"/>
                </a:lnTo>
                <a:lnTo>
                  <a:pt x="230552" y="8715"/>
                </a:lnTo>
                <a:lnTo>
                  <a:pt x="287232" y="2339"/>
                </a:lnTo>
                <a:lnTo>
                  <a:pt x="35661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62421" y="3351433"/>
            <a:ext cx="258248" cy="2526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62421" y="2965860"/>
            <a:ext cx="258248" cy="2526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2000" y="3790285"/>
            <a:ext cx="2609341" cy="1828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8129" y="4004564"/>
            <a:ext cx="203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Survival of the </a:t>
            </a:r>
            <a:r>
              <a:rPr sz="1800" spc="-10" dirty="0">
                <a:latin typeface="Times New Roman"/>
                <a:cs typeface="Times New Roman"/>
              </a:rPr>
              <a:t>fittest!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2833" y="19272"/>
            <a:ext cx="8229600" cy="1143000"/>
          </a:xfrm>
          <a:prstGeom prst="rect">
            <a:avLst/>
          </a:prstGeom>
        </p:spPr>
        <p:txBody>
          <a:bodyPr vert="horz" wrap="square" lIns="0" tIns="80949" rIns="0" bIns="0" rtlCol="0">
            <a:spAutoFit/>
          </a:bodyPr>
          <a:lstStyle/>
          <a:p>
            <a:pPr marL="86106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In general: survival of the fittest</a:t>
            </a:r>
            <a:endParaRPr spc="-1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B3EDB4-F033-4B42-9A13-98F934C1C555}"/>
              </a:ext>
            </a:extLst>
          </p:cNvPr>
          <p:cNvSpPr/>
          <p:nvPr/>
        </p:nvSpPr>
        <p:spPr>
          <a:xfrm>
            <a:off x="228600" y="5966669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dirty="0">
                <a:latin typeface="Times New Roman"/>
                <a:cs typeface="Times New Roman"/>
              </a:rPr>
              <a:t>Major</a:t>
            </a:r>
            <a:r>
              <a:rPr lang="en-US" sz="2000" b="1" spc="-60" dirty="0"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latin typeface="Times New Roman"/>
                <a:cs typeface="Times New Roman"/>
              </a:rPr>
              <a:t>caveat: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z="1800" dirty="0">
                <a:latin typeface="Times New Roman"/>
                <a:cs typeface="Times New Roman"/>
              </a:rPr>
              <a:t>Natural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selection</a:t>
            </a:r>
            <a:r>
              <a:rPr lang="en-US" sz="1800" spc="-5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eliminates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diversity!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940" y="1278382"/>
            <a:ext cx="7986395" cy="1034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7520" marR="177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(i)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Frequency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-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dependent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selection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model: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fitness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variants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depends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their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frequencies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1950" baseline="-21367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(x)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1950" baseline="-21367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(x)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respectively.</a:t>
            </a:r>
            <a:endParaRPr sz="2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54"/>
              </a:spcBef>
              <a:tabLst>
                <a:tab pos="1847850" algn="l"/>
              </a:tabLst>
            </a:pP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15" baseline="-20833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(x)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15" baseline="-20833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(x)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30913" y="4374197"/>
            <a:ext cx="2046605" cy="1427480"/>
            <a:chOff x="5530913" y="4374197"/>
            <a:chExt cx="2046605" cy="1427480"/>
          </a:xfrm>
        </p:grpSpPr>
        <p:sp>
          <p:nvSpPr>
            <p:cNvPr id="4" name="object 4"/>
            <p:cNvSpPr/>
            <p:nvPr/>
          </p:nvSpPr>
          <p:spPr>
            <a:xfrm>
              <a:off x="5567934" y="4385309"/>
              <a:ext cx="1971675" cy="1405255"/>
            </a:xfrm>
            <a:custGeom>
              <a:avLst/>
              <a:gdLst/>
              <a:ahLst/>
              <a:cxnLst/>
              <a:rect l="l" t="t" r="r" b="b"/>
              <a:pathLst>
                <a:path w="1971675" h="1405254">
                  <a:moveTo>
                    <a:pt x="0" y="0"/>
                  </a:moveTo>
                  <a:lnTo>
                    <a:pt x="0" y="1404937"/>
                  </a:lnTo>
                </a:path>
                <a:path w="1971675" h="1405254">
                  <a:moveTo>
                    <a:pt x="1971674" y="667512"/>
                  </a:moveTo>
                  <a:lnTo>
                    <a:pt x="0" y="667512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3030" y="4969509"/>
              <a:ext cx="180340" cy="1803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542026" y="4490500"/>
              <a:ext cx="2024380" cy="1300480"/>
            </a:xfrm>
            <a:custGeom>
              <a:avLst/>
              <a:gdLst/>
              <a:ahLst/>
              <a:cxnLst/>
              <a:rect l="l" t="t" r="r" b="b"/>
              <a:pathLst>
                <a:path w="2024379" h="1300479">
                  <a:moveTo>
                    <a:pt x="0" y="1743"/>
                  </a:moveTo>
                  <a:lnTo>
                    <a:pt x="51729" y="811"/>
                  </a:lnTo>
                  <a:lnTo>
                    <a:pt x="103372" y="142"/>
                  </a:lnTo>
                  <a:lnTo>
                    <a:pt x="154845" y="0"/>
                  </a:lnTo>
                  <a:lnTo>
                    <a:pt x="206065" y="648"/>
                  </a:lnTo>
                  <a:lnTo>
                    <a:pt x="256949" y="2349"/>
                  </a:lnTo>
                  <a:lnTo>
                    <a:pt x="307413" y="5368"/>
                  </a:lnTo>
                  <a:lnTo>
                    <a:pt x="357374" y="9968"/>
                  </a:lnTo>
                  <a:lnTo>
                    <a:pt x="406749" y="16412"/>
                  </a:lnTo>
                  <a:lnTo>
                    <a:pt x="455454" y="24962"/>
                  </a:lnTo>
                  <a:lnTo>
                    <a:pt x="503406" y="35884"/>
                  </a:lnTo>
                  <a:lnTo>
                    <a:pt x="550521" y="49440"/>
                  </a:lnTo>
                  <a:lnTo>
                    <a:pt x="596717" y="65894"/>
                  </a:lnTo>
                  <a:lnTo>
                    <a:pt x="641910" y="85509"/>
                  </a:lnTo>
                  <a:lnTo>
                    <a:pt x="686016" y="108548"/>
                  </a:lnTo>
                  <a:lnTo>
                    <a:pt x="728952" y="135275"/>
                  </a:lnTo>
                  <a:lnTo>
                    <a:pt x="770636" y="165954"/>
                  </a:lnTo>
                  <a:lnTo>
                    <a:pt x="799829" y="191844"/>
                  </a:lnTo>
                  <a:lnTo>
                    <a:pt x="827841" y="221635"/>
                  </a:lnTo>
                  <a:lnTo>
                    <a:pt x="854782" y="254946"/>
                  </a:lnTo>
                  <a:lnTo>
                    <a:pt x="880766" y="291396"/>
                  </a:lnTo>
                  <a:lnTo>
                    <a:pt x="905905" y="330603"/>
                  </a:lnTo>
                  <a:lnTo>
                    <a:pt x="930309" y="372187"/>
                  </a:lnTo>
                  <a:lnTo>
                    <a:pt x="954093" y="415765"/>
                  </a:lnTo>
                  <a:lnTo>
                    <a:pt x="977367" y="460958"/>
                  </a:lnTo>
                  <a:lnTo>
                    <a:pt x="1000245" y="507383"/>
                  </a:lnTo>
                  <a:lnTo>
                    <a:pt x="1022837" y="554659"/>
                  </a:lnTo>
                  <a:lnTo>
                    <a:pt x="1045257" y="602405"/>
                  </a:lnTo>
                  <a:lnTo>
                    <a:pt x="1067616" y="650241"/>
                  </a:lnTo>
                  <a:lnTo>
                    <a:pt x="1090027" y="697784"/>
                  </a:lnTo>
                  <a:lnTo>
                    <a:pt x="1112601" y="744654"/>
                  </a:lnTo>
                  <a:lnTo>
                    <a:pt x="1135451" y="790469"/>
                  </a:lnTo>
                  <a:lnTo>
                    <a:pt x="1158689" y="834848"/>
                  </a:lnTo>
                  <a:lnTo>
                    <a:pt x="1182428" y="877410"/>
                  </a:lnTo>
                  <a:lnTo>
                    <a:pt x="1206778" y="917773"/>
                  </a:lnTo>
                  <a:lnTo>
                    <a:pt x="1231853" y="955557"/>
                  </a:lnTo>
                  <a:lnTo>
                    <a:pt x="1257764" y="990381"/>
                  </a:lnTo>
                  <a:lnTo>
                    <a:pt x="1284624" y="1021862"/>
                  </a:lnTo>
                  <a:lnTo>
                    <a:pt x="1312545" y="1049620"/>
                  </a:lnTo>
                  <a:lnTo>
                    <a:pt x="1352201" y="1083250"/>
                  </a:lnTo>
                  <a:lnTo>
                    <a:pt x="1392787" y="1113398"/>
                  </a:lnTo>
                  <a:lnTo>
                    <a:pt x="1434241" y="1140298"/>
                  </a:lnTo>
                  <a:lnTo>
                    <a:pt x="1476500" y="1164181"/>
                  </a:lnTo>
                  <a:lnTo>
                    <a:pt x="1519502" y="1185279"/>
                  </a:lnTo>
                  <a:lnTo>
                    <a:pt x="1563185" y="1203825"/>
                  </a:lnTo>
                  <a:lnTo>
                    <a:pt x="1607488" y="1220050"/>
                  </a:lnTo>
                  <a:lnTo>
                    <a:pt x="1652349" y="1234186"/>
                  </a:lnTo>
                  <a:lnTo>
                    <a:pt x="1697705" y="1246466"/>
                  </a:lnTo>
                  <a:lnTo>
                    <a:pt x="1743495" y="1257121"/>
                  </a:lnTo>
                  <a:lnTo>
                    <a:pt x="1789656" y="1266385"/>
                  </a:lnTo>
                  <a:lnTo>
                    <a:pt x="1836128" y="1274487"/>
                  </a:lnTo>
                  <a:lnTo>
                    <a:pt x="1882847" y="1281662"/>
                  </a:lnTo>
                  <a:lnTo>
                    <a:pt x="1929752" y="1288140"/>
                  </a:lnTo>
                  <a:lnTo>
                    <a:pt x="1976781" y="1294155"/>
                  </a:lnTo>
                  <a:lnTo>
                    <a:pt x="2023872" y="1299937"/>
                  </a:lnTo>
                </a:path>
              </a:pathLst>
            </a:custGeom>
            <a:ln w="2222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69178" y="50131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98106" y="5024120"/>
            <a:ext cx="925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84225" algn="l"/>
              </a:tabLst>
            </a:pPr>
            <a:r>
              <a:rPr sz="1800" b="0" i="1" spc="-25" dirty="0">
                <a:latin typeface="Bookman Old Style"/>
                <a:cs typeface="Bookman Old Style"/>
              </a:rPr>
              <a:t>x</a:t>
            </a:r>
            <a:r>
              <a:rPr sz="1800" b="0" i="1" spc="-37" baseline="-20833" dirty="0">
                <a:latin typeface="Bookman Old Style"/>
                <a:cs typeface="Bookman Old Style"/>
              </a:rPr>
              <a:t>c</a:t>
            </a:r>
            <a:r>
              <a:rPr sz="1800" b="0" i="1" baseline="-20833" dirty="0">
                <a:latin typeface="Bookman Old Style"/>
                <a:cs typeface="Bookman Old Style"/>
              </a:rPr>
              <a:t>	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0629" y="4349242"/>
            <a:ext cx="36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i="1" spc="-20" dirty="0">
                <a:latin typeface="Bookman Old Style"/>
                <a:cs typeface="Bookman Old Style"/>
              </a:rPr>
              <a:t>r(x)</a:t>
            </a:r>
            <a:endParaRPr sz="1800">
              <a:latin typeface="Bookman Old Style"/>
              <a:cs typeface="Bookman Old Styl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943" y="2324354"/>
            <a:ext cx="837857" cy="84391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91844" y="2637038"/>
            <a:ext cx="269875" cy="8432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650" b="1" spc="10" dirty="0">
                <a:latin typeface="Times New Roman"/>
                <a:cs typeface="Times New Roman"/>
              </a:rPr>
              <a:t>A</a:t>
            </a:r>
            <a:endParaRPr sz="26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175"/>
              </a:spcBef>
            </a:pP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19782" y="2324354"/>
            <a:ext cx="837819" cy="84391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460117" y="2637038"/>
            <a:ext cx="909955" cy="8432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300"/>
              </a:spcBef>
            </a:pPr>
            <a:r>
              <a:rPr sz="2650" b="1" spc="5" dirty="0">
                <a:latin typeface="Times New Roman"/>
                <a:cs typeface="Times New Roman"/>
              </a:rPr>
              <a:t>B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400" dirty="0">
                <a:latin typeface="Times New Roman"/>
                <a:cs typeface="Times New Roman"/>
              </a:rPr>
              <a:t>y 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1-</a:t>
            </a:r>
            <a:r>
              <a:rPr sz="2400" spc="-5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10826" y="2457021"/>
            <a:ext cx="3819104" cy="61149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227576" y="3278151"/>
            <a:ext cx="3269615" cy="83566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5"/>
              </a:spcBef>
            </a:pP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0" i="1" spc="-10" dirty="0">
                <a:latin typeface="Bookman Old Style"/>
                <a:cs typeface="Bookman Old Style"/>
              </a:rPr>
              <a:t>x</a:t>
            </a:r>
            <a:r>
              <a:rPr sz="1800" b="0" i="1" spc="-15" baseline="-20833" dirty="0">
                <a:latin typeface="Bookman Old Style"/>
                <a:cs typeface="Bookman Old Style"/>
              </a:rPr>
              <a:t>c</a:t>
            </a:r>
            <a:r>
              <a:rPr sz="1800" b="0" i="1" spc="-120" baseline="-20833" dirty="0">
                <a:latin typeface="Bookman Old Style"/>
                <a:cs typeface="Bookman Old Style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satisfies:</a:t>
            </a:r>
            <a:endParaRPr sz="1800">
              <a:latin typeface="Times New Roman"/>
              <a:cs typeface="Times New Roman"/>
            </a:endParaRPr>
          </a:p>
          <a:p>
            <a:pPr marL="212725">
              <a:lnSpc>
                <a:spcPct val="100000"/>
              </a:lnSpc>
              <a:spcBef>
                <a:spcPts val="960"/>
              </a:spcBef>
            </a:pPr>
            <a:r>
              <a:rPr sz="2000" b="0" i="1" dirty="0">
                <a:latin typeface="Bookman Old Style"/>
                <a:cs typeface="Bookman Old Style"/>
              </a:rPr>
              <a:t>r</a:t>
            </a:r>
            <a:r>
              <a:rPr sz="1950" b="0" i="1" baseline="-21367" dirty="0">
                <a:latin typeface="Bookman Old Style"/>
                <a:cs typeface="Bookman Old Style"/>
              </a:rPr>
              <a:t>A</a:t>
            </a:r>
            <a:r>
              <a:rPr sz="1950" b="0" i="1" spc="37" baseline="-21367" dirty="0">
                <a:latin typeface="Bookman Old Style"/>
                <a:cs typeface="Bookman Old Style"/>
              </a:rPr>
              <a:t> </a:t>
            </a:r>
            <a:r>
              <a:rPr sz="2000" b="0" i="1" dirty="0">
                <a:latin typeface="Bookman Old Style"/>
                <a:cs typeface="Bookman Old Style"/>
              </a:rPr>
              <a:t>(x</a:t>
            </a:r>
            <a:r>
              <a:rPr sz="1950" b="0" i="1" baseline="-21367" dirty="0">
                <a:latin typeface="Bookman Old Style"/>
                <a:cs typeface="Bookman Old Style"/>
              </a:rPr>
              <a:t>c</a:t>
            </a:r>
            <a:r>
              <a:rPr sz="2000" b="0" i="1" dirty="0">
                <a:latin typeface="Bookman Old Style"/>
                <a:cs typeface="Bookman Old Style"/>
              </a:rPr>
              <a:t>)=r</a:t>
            </a:r>
            <a:r>
              <a:rPr sz="1950" b="0" i="1" baseline="-21367" dirty="0">
                <a:latin typeface="Bookman Old Style"/>
                <a:cs typeface="Bookman Old Style"/>
              </a:rPr>
              <a:t>B</a:t>
            </a:r>
            <a:r>
              <a:rPr sz="1950" b="0" i="1" spc="37" baseline="-21367" dirty="0">
                <a:latin typeface="Bookman Old Style"/>
                <a:cs typeface="Bookman Old Style"/>
              </a:rPr>
              <a:t> </a:t>
            </a:r>
            <a:r>
              <a:rPr sz="2000" b="0" i="1" spc="-20" dirty="0">
                <a:latin typeface="Bookman Old Style"/>
                <a:cs typeface="Bookman Old Style"/>
              </a:rPr>
              <a:t>(x</a:t>
            </a:r>
            <a:r>
              <a:rPr sz="1950" b="0" i="1" spc="-30" baseline="-21367" dirty="0">
                <a:latin typeface="Bookman Old Style"/>
                <a:cs typeface="Bookman Old Style"/>
              </a:rPr>
              <a:t>c</a:t>
            </a:r>
            <a:r>
              <a:rPr sz="2000" b="0" i="1" spc="-20" dirty="0">
                <a:latin typeface="Bookman Old Style"/>
                <a:cs typeface="Bookman Old Style"/>
              </a:rPr>
              <a:t>)</a:t>
            </a:r>
            <a:endParaRPr sz="2000">
              <a:latin typeface="Bookman Old Style"/>
              <a:cs typeface="Bookman Old Style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7387" y="3613772"/>
            <a:ext cx="3063163" cy="304726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747392" y="5384088"/>
            <a:ext cx="5295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0" i="1" spc="-10" dirty="0">
                <a:latin typeface="Bookman Old Style"/>
                <a:cs typeface="Bookman Old Style"/>
              </a:rPr>
              <a:t>r</a:t>
            </a:r>
            <a:r>
              <a:rPr sz="1800" b="0" i="1" spc="-15" baseline="-20833" dirty="0">
                <a:latin typeface="Bookman Old Style"/>
                <a:cs typeface="Bookman Old Style"/>
              </a:rPr>
              <a:t>B</a:t>
            </a:r>
            <a:r>
              <a:rPr sz="1800" b="0" i="1" spc="-10" dirty="0">
                <a:latin typeface="Bookman Old Style"/>
                <a:cs typeface="Bookman Old Style"/>
              </a:rPr>
              <a:t>(x)</a:t>
            </a:r>
            <a:endParaRPr sz="1800">
              <a:latin typeface="Bookman Old Style"/>
              <a:cs typeface="Bookman Old Styl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40735" y="3727703"/>
            <a:ext cx="471170" cy="317500"/>
          </a:xfrm>
          <a:custGeom>
            <a:avLst/>
            <a:gdLst/>
            <a:ahLst/>
            <a:cxnLst/>
            <a:rect l="l" t="t" r="r" b="b"/>
            <a:pathLst>
              <a:path w="471170" h="317500">
                <a:moveTo>
                  <a:pt x="470915" y="0"/>
                </a:moveTo>
                <a:lnTo>
                  <a:pt x="0" y="0"/>
                </a:lnTo>
                <a:lnTo>
                  <a:pt x="0" y="316992"/>
                </a:lnTo>
                <a:lnTo>
                  <a:pt x="470915" y="316992"/>
                </a:lnTo>
                <a:lnTo>
                  <a:pt x="4709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19072" y="3771392"/>
            <a:ext cx="52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0" i="1" spc="-10" dirty="0">
                <a:latin typeface="Bookman Old Style"/>
                <a:cs typeface="Bookman Old Style"/>
              </a:rPr>
              <a:t>r</a:t>
            </a:r>
            <a:r>
              <a:rPr sz="1800" b="0" i="1" spc="-15" baseline="-20833" dirty="0">
                <a:latin typeface="Bookman Old Style"/>
                <a:cs typeface="Bookman Old Style"/>
              </a:rPr>
              <a:t>A</a:t>
            </a:r>
            <a:r>
              <a:rPr sz="1800" b="0" i="1" spc="-10" dirty="0">
                <a:latin typeface="Bookman Old Style"/>
                <a:cs typeface="Bookman Old Style"/>
              </a:rPr>
              <a:t>(x)</a:t>
            </a:r>
            <a:endParaRPr sz="1800">
              <a:latin typeface="Bookman Old Style"/>
              <a:cs typeface="Bookman Old Styl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92318" y="4978400"/>
            <a:ext cx="1972945" cy="149225"/>
          </a:xfrm>
          <a:custGeom>
            <a:avLst/>
            <a:gdLst/>
            <a:ahLst/>
            <a:cxnLst/>
            <a:rect l="l" t="t" r="r" b="b"/>
            <a:pathLst>
              <a:path w="1972945" h="149225">
                <a:moveTo>
                  <a:pt x="724535" y="74422"/>
                </a:moveTo>
                <a:lnTo>
                  <a:pt x="707402" y="64897"/>
                </a:lnTo>
                <a:lnTo>
                  <a:pt x="590677" y="0"/>
                </a:lnTo>
                <a:lnTo>
                  <a:pt x="584962" y="1651"/>
                </a:lnTo>
                <a:lnTo>
                  <a:pt x="582295" y="6350"/>
                </a:lnTo>
                <a:lnTo>
                  <a:pt x="579755" y="10922"/>
                </a:lnTo>
                <a:lnTo>
                  <a:pt x="581406" y="16637"/>
                </a:lnTo>
                <a:lnTo>
                  <a:pt x="586105" y="19304"/>
                </a:lnTo>
                <a:lnTo>
                  <a:pt x="668159" y="64897"/>
                </a:lnTo>
                <a:lnTo>
                  <a:pt x="532142" y="64897"/>
                </a:lnTo>
                <a:lnTo>
                  <a:pt x="415417" y="0"/>
                </a:lnTo>
                <a:lnTo>
                  <a:pt x="409575" y="1651"/>
                </a:lnTo>
                <a:lnTo>
                  <a:pt x="407035" y="6350"/>
                </a:lnTo>
                <a:lnTo>
                  <a:pt x="404495" y="10922"/>
                </a:lnTo>
                <a:lnTo>
                  <a:pt x="406146" y="16637"/>
                </a:lnTo>
                <a:lnTo>
                  <a:pt x="410718" y="19304"/>
                </a:lnTo>
                <a:lnTo>
                  <a:pt x="492772" y="64897"/>
                </a:lnTo>
                <a:lnTo>
                  <a:pt x="173736" y="64897"/>
                </a:lnTo>
                <a:lnTo>
                  <a:pt x="0" y="64897"/>
                </a:lnTo>
                <a:lnTo>
                  <a:pt x="0" y="83947"/>
                </a:lnTo>
                <a:lnTo>
                  <a:pt x="173736" y="83947"/>
                </a:lnTo>
                <a:lnTo>
                  <a:pt x="492772" y="83947"/>
                </a:lnTo>
                <a:lnTo>
                  <a:pt x="410718" y="129540"/>
                </a:lnTo>
                <a:lnTo>
                  <a:pt x="406146" y="132207"/>
                </a:lnTo>
                <a:lnTo>
                  <a:pt x="404495" y="137922"/>
                </a:lnTo>
                <a:lnTo>
                  <a:pt x="407035" y="142494"/>
                </a:lnTo>
                <a:lnTo>
                  <a:pt x="409575" y="147193"/>
                </a:lnTo>
                <a:lnTo>
                  <a:pt x="415417" y="148844"/>
                </a:lnTo>
                <a:lnTo>
                  <a:pt x="532142" y="83947"/>
                </a:lnTo>
                <a:lnTo>
                  <a:pt x="668159" y="83947"/>
                </a:lnTo>
                <a:lnTo>
                  <a:pt x="586105" y="129540"/>
                </a:lnTo>
                <a:lnTo>
                  <a:pt x="581406" y="132207"/>
                </a:lnTo>
                <a:lnTo>
                  <a:pt x="579755" y="137922"/>
                </a:lnTo>
                <a:lnTo>
                  <a:pt x="582295" y="142494"/>
                </a:lnTo>
                <a:lnTo>
                  <a:pt x="584962" y="147193"/>
                </a:lnTo>
                <a:lnTo>
                  <a:pt x="590677" y="148844"/>
                </a:lnTo>
                <a:lnTo>
                  <a:pt x="707402" y="83947"/>
                </a:lnTo>
                <a:lnTo>
                  <a:pt x="724535" y="74422"/>
                </a:lnTo>
                <a:close/>
              </a:path>
              <a:path w="1972945" h="149225">
                <a:moveTo>
                  <a:pt x="1972691" y="64897"/>
                </a:moveTo>
                <a:lnTo>
                  <a:pt x="1812798" y="64897"/>
                </a:lnTo>
                <a:lnTo>
                  <a:pt x="1479905" y="64897"/>
                </a:lnTo>
                <a:lnTo>
                  <a:pt x="1561973" y="19304"/>
                </a:lnTo>
                <a:lnTo>
                  <a:pt x="1566545" y="16637"/>
                </a:lnTo>
                <a:lnTo>
                  <a:pt x="1568196" y="10922"/>
                </a:lnTo>
                <a:lnTo>
                  <a:pt x="1565656" y="6350"/>
                </a:lnTo>
                <a:lnTo>
                  <a:pt x="1563116" y="1651"/>
                </a:lnTo>
                <a:lnTo>
                  <a:pt x="1557274" y="0"/>
                </a:lnTo>
                <a:lnTo>
                  <a:pt x="1440535" y="64897"/>
                </a:lnTo>
                <a:lnTo>
                  <a:pt x="1318361" y="64897"/>
                </a:lnTo>
                <a:lnTo>
                  <a:pt x="1400429" y="19304"/>
                </a:lnTo>
                <a:lnTo>
                  <a:pt x="1405001" y="16637"/>
                </a:lnTo>
                <a:lnTo>
                  <a:pt x="1406652" y="10922"/>
                </a:lnTo>
                <a:lnTo>
                  <a:pt x="1404112" y="6350"/>
                </a:lnTo>
                <a:lnTo>
                  <a:pt x="1401572" y="1651"/>
                </a:lnTo>
                <a:lnTo>
                  <a:pt x="1395730" y="0"/>
                </a:lnTo>
                <a:lnTo>
                  <a:pt x="1261872" y="74422"/>
                </a:lnTo>
                <a:lnTo>
                  <a:pt x="1395730" y="148844"/>
                </a:lnTo>
                <a:lnTo>
                  <a:pt x="1401572" y="147193"/>
                </a:lnTo>
                <a:lnTo>
                  <a:pt x="1404112" y="142494"/>
                </a:lnTo>
                <a:lnTo>
                  <a:pt x="1406652" y="137922"/>
                </a:lnTo>
                <a:lnTo>
                  <a:pt x="1405001" y="132207"/>
                </a:lnTo>
                <a:lnTo>
                  <a:pt x="1400429" y="129540"/>
                </a:lnTo>
                <a:lnTo>
                  <a:pt x="1318361" y="83947"/>
                </a:lnTo>
                <a:lnTo>
                  <a:pt x="1440535" y="83947"/>
                </a:lnTo>
                <a:lnTo>
                  <a:pt x="1557274" y="148844"/>
                </a:lnTo>
                <a:lnTo>
                  <a:pt x="1563116" y="147193"/>
                </a:lnTo>
                <a:lnTo>
                  <a:pt x="1565656" y="142494"/>
                </a:lnTo>
                <a:lnTo>
                  <a:pt x="1568196" y="137922"/>
                </a:lnTo>
                <a:lnTo>
                  <a:pt x="1566545" y="132207"/>
                </a:lnTo>
                <a:lnTo>
                  <a:pt x="1561973" y="129540"/>
                </a:lnTo>
                <a:lnTo>
                  <a:pt x="1479905" y="83947"/>
                </a:lnTo>
                <a:lnTo>
                  <a:pt x="1812798" y="83947"/>
                </a:lnTo>
                <a:lnTo>
                  <a:pt x="1972691" y="83947"/>
                </a:lnTo>
                <a:lnTo>
                  <a:pt x="1972691" y="648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19902" y="4547742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Bookman Old Style"/>
                <a:cs typeface="Bookman Old Style"/>
              </a:rPr>
              <a:t>+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68320" y="6412068"/>
            <a:ext cx="149225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60"/>
              </a:lnSpc>
            </a:pPr>
            <a:r>
              <a:rPr sz="1800" b="0" i="1" dirty="0">
                <a:latin typeface="Bookman Old Style"/>
                <a:cs typeface="Bookman Old Style"/>
              </a:rPr>
              <a:t>x</a:t>
            </a:r>
            <a:endParaRPr sz="1800">
              <a:latin typeface="Bookman Old Style"/>
              <a:cs typeface="Bookman Old Style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87132" y="5293867"/>
            <a:ext cx="109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Bookman Old Style"/>
                <a:cs typeface="Bookman Old Style"/>
              </a:rPr>
              <a:t>-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-304800" y="142845"/>
            <a:ext cx="9220200" cy="758848"/>
          </a:xfrm>
          <a:prstGeom prst="rect">
            <a:avLst/>
          </a:prstGeom>
        </p:spPr>
        <p:txBody>
          <a:bodyPr vert="horz" wrap="square" lIns="0" tIns="80949" rIns="0" bIns="0" rtlCol="0">
            <a:spAutoFit/>
          </a:bodyPr>
          <a:lstStyle/>
          <a:p>
            <a:pPr marL="86106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Cooperation can lead to coexistence</a:t>
            </a:r>
            <a:endParaRPr spc="-10" dirty="0"/>
          </a:p>
        </p:txBody>
      </p:sp>
      <p:sp>
        <p:nvSpPr>
          <p:cNvPr id="24" name="object 24"/>
          <p:cNvSpPr txBox="1"/>
          <p:nvPr/>
        </p:nvSpPr>
        <p:spPr>
          <a:xfrm>
            <a:off x="6602983" y="4218813"/>
            <a:ext cx="16325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Negative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frequency </a:t>
            </a:r>
            <a:r>
              <a:rPr sz="1600" dirty="0">
                <a:latin typeface="Times New Roman"/>
                <a:cs typeface="Times New Roman"/>
              </a:rPr>
              <a:t>dependent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selection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189" y="1234897"/>
            <a:ext cx="7957820" cy="68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(ii)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Mutation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-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selection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model: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Mutants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arise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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replicate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60"/>
              </a:lnSpc>
            </a:pPr>
            <a:r>
              <a:rPr sz="2000" dirty="0">
                <a:latin typeface="Times New Roman"/>
                <a:cs typeface="Times New Roman"/>
              </a:rPr>
              <a:t>lower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fitness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(cost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mutation)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20" dirty="0">
                <a:latin typeface="Times New Roman"/>
                <a:cs typeface="Times New Roman"/>
              </a:rPr>
              <a:t>wild-</a:t>
            </a:r>
            <a:r>
              <a:rPr sz="2000" spc="-10" dirty="0">
                <a:latin typeface="Times New Roman"/>
                <a:cs typeface="Times New Roman"/>
              </a:rPr>
              <a:t>type.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943" y="2324354"/>
            <a:ext cx="2285657" cy="8439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4540" y="1933778"/>
            <a:ext cx="20434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4135" algn="l"/>
              </a:tabLst>
            </a:pP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r(1-</a:t>
            </a:r>
            <a:r>
              <a:rPr sz="2400" spc="-25" dirty="0">
                <a:latin typeface="Times New Roman"/>
                <a:cs typeface="Times New Roman"/>
              </a:rPr>
              <a:t>c)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1844" y="2637038"/>
            <a:ext cx="269875" cy="8432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650" b="1" spc="10" dirty="0">
                <a:latin typeface="Times New Roman"/>
                <a:cs typeface="Times New Roman"/>
              </a:rPr>
              <a:t>A</a:t>
            </a:r>
            <a:endParaRPr sz="26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175"/>
              </a:spcBef>
            </a:pP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5845" y="2455290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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0117" y="2637038"/>
            <a:ext cx="909955" cy="11582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300"/>
              </a:spcBef>
            </a:pPr>
            <a:r>
              <a:rPr sz="2650" b="1" spc="5" dirty="0">
                <a:latin typeface="Times New Roman"/>
                <a:cs typeface="Times New Roman"/>
              </a:rPr>
              <a:t>B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400" dirty="0">
                <a:latin typeface="Times New Roman"/>
                <a:cs typeface="Times New Roman"/>
              </a:rPr>
              <a:t>y 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1-</a:t>
            </a:r>
            <a:r>
              <a:rPr sz="2400" spc="-5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320"/>
              </a:spcBef>
            </a:pPr>
            <a:r>
              <a:rPr sz="1800" spc="-10" dirty="0">
                <a:latin typeface="Times New Roman"/>
                <a:cs typeface="Times New Roman"/>
              </a:rPr>
              <a:t>mutant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6317" y="3494608"/>
            <a:ext cx="9061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wild-</a:t>
            </a:r>
            <a:r>
              <a:rPr sz="1800" spc="-20" dirty="0">
                <a:latin typeface="Times New Roman"/>
                <a:cs typeface="Times New Roman"/>
              </a:rPr>
              <a:t>type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67797" y="2155698"/>
            <a:ext cx="3453765" cy="1303655"/>
            <a:chOff x="4367797" y="2155698"/>
            <a:chExt cx="3453765" cy="13036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7797" y="2252472"/>
              <a:ext cx="3453342" cy="120666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2083" y="2155698"/>
              <a:ext cx="148844" cy="217424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0225" y="5692474"/>
            <a:ext cx="6130034" cy="5171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650481" y="1830704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average</a:t>
            </a:r>
            <a:r>
              <a:rPr sz="1800" spc="-10" dirty="0">
                <a:latin typeface="Times New Roman"/>
                <a:cs typeface="Times New Roman"/>
              </a:rPr>
              <a:t> fitness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84204" y="4090208"/>
            <a:ext cx="4603520" cy="25250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18515" y="3881003"/>
            <a:ext cx="2480945" cy="143827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360"/>
              </a:spcBef>
            </a:pPr>
            <a:r>
              <a:rPr sz="1800" dirty="0">
                <a:latin typeface="Times New Roman"/>
                <a:cs typeface="Times New Roman"/>
              </a:rPr>
              <a:t>average </a:t>
            </a:r>
            <a:r>
              <a:rPr sz="1800" spc="-10" dirty="0">
                <a:latin typeface="Times New Roman"/>
                <a:cs typeface="Times New Roman"/>
              </a:rPr>
              <a:t>fitness:</a:t>
            </a:r>
            <a:endParaRPr sz="180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  <a:spcBef>
                <a:spcPts val="1265"/>
              </a:spcBef>
            </a:pPr>
            <a:r>
              <a:rPr sz="1800" dirty="0">
                <a:latin typeface="Times New Roman"/>
                <a:cs typeface="Times New Roman"/>
              </a:rPr>
              <a:t>rescale: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0" i="1" dirty="0">
                <a:latin typeface="Bookman Old Style"/>
                <a:cs typeface="Bookman Old Style"/>
              </a:rPr>
              <a:t>t</a:t>
            </a:r>
            <a:r>
              <a:rPr sz="1800" b="0" i="1" spc="-5" dirty="0">
                <a:latin typeface="Bookman Old Style"/>
                <a:cs typeface="Bookman Old Style"/>
              </a:rPr>
              <a:t> </a:t>
            </a:r>
            <a:r>
              <a:rPr sz="1800" b="0" i="1" dirty="0">
                <a:latin typeface="Bookman Old Style"/>
                <a:cs typeface="Bookman Old Style"/>
              </a:rPr>
              <a:t>=</a:t>
            </a:r>
            <a:r>
              <a:rPr sz="1800" b="0" i="1" spc="-15" dirty="0">
                <a:latin typeface="Bookman Old Style"/>
                <a:cs typeface="Bookman Old Style"/>
              </a:rPr>
              <a:t> </a:t>
            </a:r>
            <a:r>
              <a:rPr sz="1800" b="0" i="1" dirty="0">
                <a:latin typeface="Bookman Old Style"/>
                <a:cs typeface="Bookman Old Style"/>
              </a:rPr>
              <a:t>r t , dt</a:t>
            </a:r>
            <a:r>
              <a:rPr sz="1800" b="0" i="1" spc="-20" dirty="0">
                <a:latin typeface="Bookman Old Style"/>
                <a:cs typeface="Bookman Old Style"/>
              </a:rPr>
              <a:t> </a:t>
            </a:r>
            <a:r>
              <a:rPr sz="1800" b="0" i="1" dirty="0">
                <a:latin typeface="Bookman Old Style"/>
                <a:cs typeface="Bookman Old Style"/>
              </a:rPr>
              <a:t>=</a:t>
            </a:r>
            <a:r>
              <a:rPr sz="1800" b="0" i="1" spc="5" dirty="0">
                <a:latin typeface="Bookman Old Style"/>
                <a:cs typeface="Bookman Old Style"/>
              </a:rPr>
              <a:t> </a:t>
            </a:r>
            <a:r>
              <a:rPr sz="1800" b="0" i="1" spc="-25" dirty="0">
                <a:latin typeface="Bookman Old Style"/>
                <a:cs typeface="Bookman Old Style"/>
              </a:rPr>
              <a:t>rdt</a:t>
            </a:r>
            <a:endParaRPr sz="18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Rescaled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average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fitness: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58667" y="5083183"/>
            <a:ext cx="2551306" cy="254744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-188469" y="152400"/>
            <a:ext cx="8229600" cy="758848"/>
          </a:xfrm>
          <a:prstGeom prst="rect">
            <a:avLst/>
          </a:prstGeom>
        </p:spPr>
        <p:txBody>
          <a:bodyPr vert="horz" wrap="square" lIns="0" tIns="80949" rIns="0" bIns="0" rtlCol="0">
            <a:spAutoFit/>
          </a:bodyPr>
          <a:lstStyle/>
          <a:p>
            <a:pPr marL="86106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Mutations also restore diversity</a:t>
            </a:r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189" y="1234897"/>
            <a:ext cx="7957820" cy="68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(ii)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Mutation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-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selection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model: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Mutants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arise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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replicate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60"/>
              </a:lnSpc>
            </a:pPr>
            <a:r>
              <a:rPr sz="2000" dirty="0">
                <a:latin typeface="Times New Roman"/>
                <a:cs typeface="Times New Roman"/>
              </a:rPr>
              <a:t>lower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fitness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(cost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mutation)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20" dirty="0">
                <a:latin typeface="Times New Roman"/>
                <a:cs typeface="Times New Roman"/>
              </a:rPr>
              <a:t>wild-</a:t>
            </a:r>
            <a:r>
              <a:rPr sz="2000" spc="-10" dirty="0">
                <a:latin typeface="Times New Roman"/>
                <a:cs typeface="Times New Roman"/>
              </a:rPr>
              <a:t>type.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943" y="2324354"/>
            <a:ext cx="2285657" cy="8439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4540" y="1933778"/>
            <a:ext cx="20434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4135" algn="l"/>
              </a:tabLst>
            </a:pP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r(1-</a:t>
            </a:r>
            <a:r>
              <a:rPr sz="2400" spc="-25" dirty="0">
                <a:latin typeface="Times New Roman"/>
                <a:cs typeface="Times New Roman"/>
              </a:rPr>
              <a:t>c)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1844" y="2637038"/>
            <a:ext cx="269875" cy="8432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650" b="1" spc="10" dirty="0">
                <a:latin typeface="Times New Roman"/>
                <a:cs typeface="Times New Roman"/>
              </a:rPr>
              <a:t>A</a:t>
            </a:r>
            <a:endParaRPr sz="26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175"/>
              </a:spcBef>
            </a:pPr>
            <a:r>
              <a:rPr sz="240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5845" y="2455290"/>
            <a:ext cx="20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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0117" y="2637038"/>
            <a:ext cx="909955" cy="11582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300"/>
              </a:spcBef>
            </a:pPr>
            <a:r>
              <a:rPr sz="2650" b="1" spc="5" dirty="0">
                <a:latin typeface="Times New Roman"/>
                <a:cs typeface="Times New Roman"/>
              </a:rPr>
              <a:t>B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400" dirty="0">
                <a:latin typeface="Times New Roman"/>
                <a:cs typeface="Times New Roman"/>
              </a:rPr>
              <a:t>y 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1-</a:t>
            </a:r>
            <a:r>
              <a:rPr sz="2400" spc="-5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320"/>
              </a:spcBef>
            </a:pPr>
            <a:r>
              <a:rPr sz="1800" spc="-10" dirty="0">
                <a:latin typeface="Times New Roman"/>
                <a:cs typeface="Times New Roman"/>
              </a:rPr>
              <a:t>mutant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6317" y="3494608"/>
            <a:ext cx="9061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wild-</a:t>
            </a:r>
            <a:r>
              <a:rPr sz="1800" spc="-20" dirty="0">
                <a:latin typeface="Times New Roman"/>
                <a:cs typeface="Times New Roman"/>
              </a:rPr>
              <a:t>type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6036" y="2524078"/>
            <a:ext cx="601450" cy="5171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6554" y="2652352"/>
            <a:ext cx="3399385" cy="25120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348353" y="2002663"/>
            <a:ext cx="176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Rescaled</a:t>
            </a:r>
            <a:r>
              <a:rPr sz="1800" spc="-10" dirty="0">
                <a:latin typeface="Times New Roman"/>
                <a:cs typeface="Times New Roman"/>
              </a:rPr>
              <a:t> equation: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7456" y="3453693"/>
            <a:ext cx="601450" cy="51595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348353" y="3110865"/>
            <a:ext cx="144335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10" dirty="0">
                <a:latin typeface="Times New Roman"/>
                <a:cs typeface="Times New Roman"/>
              </a:rPr>
              <a:t> equilibrium:</a:t>
            </a:r>
            <a:endParaRPr sz="1800">
              <a:latin typeface="Times New Roman"/>
              <a:cs typeface="Times New Roman"/>
            </a:endParaRPr>
          </a:p>
          <a:p>
            <a:pPr marL="354330" algn="ctr">
              <a:lnSpc>
                <a:spcPct val="100000"/>
              </a:lnSpc>
              <a:spcBef>
                <a:spcPts val="1375"/>
              </a:spcBef>
            </a:pP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288" y="4522479"/>
            <a:ext cx="3402334" cy="25185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405376" y="4485894"/>
            <a:ext cx="326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spc="-5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6102" y="5246370"/>
            <a:ext cx="1762125" cy="814069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310"/>
              </a:spcBef>
            </a:pPr>
            <a:r>
              <a:rPr sz="2400" b="0" i="1" dirty="0">
                <a:latin typeface="Bookman Old Style"/>
                <a:cs typeface="Bookman Old Style"/>
              </a:rPr>
              <a:t>x*=</a:t>
            </a:r>
            <a:r>
              <a:rPr sz="2400" b="0" i="1" spc="-30" dirty="0">
                <a:latin typeface="Bookman Old Style"/>
                <a:cs typeface="Bookman Old Style"/>
              </a:rPr>
              <a:t> </a:t>
            </a:r>
            <a:r>
              <a:rPr sz="2400" b="0" i="1" dirty="0">
                <a:latin typeface="Bookman Old Style"/>
                <a:cs typeface="Bookman Old Style"/>
              </a:rPr>
              <a:t>1-</a:t>
            </a:r>
            <a:r>
              <a:rPr sz="2400" b="0" i="1" spc="-25" dirty="0">
                <a:latin typeface="Bookman Old Style"/>
                <a:cs typeface="Bookman Old Style"/>
              </a:rPr>
              <a:t> </a:t>
            </a:r>
            <a:r>
              <a:rPr sz="2500" i="1" dirty="0">
                <a:latin typeface="Symbol"/>
                <a:cs typeface="Symbol"/>
              </a:rPr>
              <a:t>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400" b="0" i="1" spc="-25" dirty="0">
                <a:latin typeface="Bookman Old Style"/>
                <a:cs typeface="Bookman Old Style"/>
              </a:rPr>
              <a:t>/c</a:t>
            </a:r>
            <a:endParaRPr sz="2400">
              <a:latin typeface="Bookman Old Style"/>
              <a:cs typeface="Bookman Old Styl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98242" y="5231129"/>
            <a:ext cx="356870" cy="815340"/>
          </a:xfrm>
          <a:custGeom>
            <a:avLst/>
            <a:gdLst/>
            <a:ahLst/>
            <a:cxnLst/>
            <a:rect l="l" t="t" r="r" b="b"/>
            <a:pathLst>
              <a:path w="356869" h="815339">
                <a:moveTo>
                  <a:pt x="356615" y="815340"/>
                </a:moveTo>
                <a:lnTo>
                  <a:pt x="287232" y="813003"/>
                </a:lnTo>
                <a:lnTo>
                  <a:pt x="230552" y="806634"/>
                </a:lnTo>
                <a:lnTo>
                  <a:pt x="192327" y="797187"/>
                </a:lnTo>
                <a:lnTo>
                  <a:pt x="178307" y="785622"/>
                </a:lnTo>
                <a:lnTo>
                  <a:pt x="178307" y="437388"/>
                </a:lnTo>
                <a:lnTo>
                  <a:pt x="164288" y="425822"/>
                </a:lnTo>
                <a:lnTo>
                  <a:pt x="126063" y="416375"/>
                </a:lnTo>
                <a:lnTo>
                  <a:pt x="69383" y="410006"/>
                </a:lnTo>
                <a:lnTo>
                  <a:pt x="0" y="407670"/>
                </a:lnTo>
                <a:lnTo>
                  <a:pt x="69383" y="405333"/>
                </a:lnTo>
                <a:lnTo>
                  <a:pt x="126063" y="398964"/>
                </a:lnTo>
                <a:lnTo>
                  <a:pt x="164288" y="389517"/>
                </a:lnTo>
                <a:lnTo>
                  <a:pt x="178307" y="377952"/>
                </a:lnTo>
                <a:lnTo>
                  <a:pt x="178307" y="29718"/>
                </a:lnTo>
                <a:lnTo>
                  <a:pt x="192327" y="18162"/>
                </a:lnTo>
                <a:lnTo>
                  <a:pt x="230552" y="8715"/>
                </a:lnTo>
                <a:lnTo>
                  <a:pt x="287232" y="2339"/>
                </a:lnTo>
                <a:lnTo>
                  <a:pt x="35661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33725" y="5204485"/>
            <a:ext cx="5101590" cy="777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940"/>
              </a:lnSpc>
              <a:spcBef>
                <a:spcPts val="130"/>
              </a:spcBef>
              <a:tabLst>
                <a:tab pos="1461770" algn="l"/>
              </a:tabLst>
            </a:pPr>
            <a:r>
              <a:rPr sz="2400" b="0" i="1" dirty="0">
                <a:latin typeface="Bookman Old Style"/>
                <a:cs typeface="Bookman Old Style"/>
              </a:rPr>
              <a:t>if</a:t>
            </a:r>
            <a:r>
              <a:rPr sz="2400" b="0" i="1" spc="-5" dirty="0">
                <a:latin typeface="Bookman Old Style"/>
                <a:cs typeface="Bookman Old Style"/>
              </a:rPr>
              <a:t> </a:t>
            </a:r>
            <a:r>
              <a:rPr sz="2400" b="0" i="1" dirty="0">
                <a:latin typeface="Bookman Old Style"/>
                <a:cs typeface="Bookman Old Style"/>
              </a:rPr>
              <a:t>c</a:t>
            </a:r>
            <a:r>
              <a:rPr sz="2400" b="0" i="1" spc="-15" dirty="0">
                <a:latin typeface="Bookman Old Style"/>
                <a:cs typeface="Bookman Old Style"/>
              </a:rPr>
              <a:t> </a:t>
            </a:r>
            <a:r>
              <a:rPr sz="2400" b="0" i="1" dirty="0">
                <a:latin typeface="Bookman Old Style"/>
                <a:cs typeface="Bookman Old Style"/>
              </a:rPr>
              <a:t>&gt;&gt;</a:t>
            </a:r>
            <a:r>
              <a:rPr sz="2400" b="0" i="1" spc="-150" dirty="0">
                <a:latin typeface="Bookman Old Style"/>
                <a:cs typeface="Bookman Old Style"/>
              </a:rPr>
              <a:t> </a:t>
            </a:r>
            <a:r>
              <a:rPr sz="2500" i="1" dirty="0">
                <a:latin typeface="Symbol"/>
                <a:cs typeface="Symbol"/>
              </a:rPr>
              <a:t>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i="1" spc="-50" dirty="0">
                <a:latin typeface="Symbol"/>
                <a:cs typeface="Symbol"/>
              </a:rPr>
              <a:t>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400" b="0" i="1" dirty="0">
                <a:latin typeface="Bookman Old Style"/>
                <a:cs typeface="Bookman Old Style"/>
              </a:rPr>
              <a:t>x*</a:t>
            </a:r>
            <a:r>
              <a:rPr sz="2400" b="0" i="1" spc="-15" dirty="0">
                <a:latin typeface="Bookman Old Style"/>
                <a:cs typeface="Bookman Old Style"/>
              </a:rPr>
              <a:t> </a:t>
            </a:r>
            <a:r>
              <a:rPr sz="2500" i="1" spc="-140" dirty="0">
                <a:latin typeface="Wingdings"/>
                <a:cs typeface="Wingdings"/>
              </a:rPr>
              <a:t></a:t>
            </a:r>
            <a:r>
              <a:rPr sz="2400" b="0" i="1" spc="-140" dirty="0">
                <a:latin typeface="Bookman Old Style"/>
                <a:cs typeface="Bookman Old Style"/>
              </a:rPr>
              <a:t>1</a:t>
            </a:r>
            <a:r>
              <a:rPr sz="2400" b="0" i="1" spc="-5" dirty="0">
                <a:latin typeface="Bookman Old Style"/>
                <a:cs typeface="Bookman Old Style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wild-type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fixed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940"/>
              </a:lnSpc>
            </a:pPr>
            <a:r>
              <a:rPr sz="2400" b="0" i="1" dirty="0">
                <a:latin typeface="Bookman Old Style"/>
                <a:cs typeface="Bookman Old Style"/>
              </a:rPr>
              <a:t>if</a:t>
            </a:r>
            <a:r>
              <a:rPr sz="2400" b="0" i="1" spc="-10" dirty="0">
                <a:latin typeface="Bookman Old Style"/>
                <a:cs typeface="Bookman Old Style"/>
              </a:rPr>
              <a:t> </a:t>
            </a:r>
            <a:r>
              <a:rPr sz="2400" b="0" i="1" dirty="0">
                <a:latin typeface="Bookman Old Style"/>
                <a:cs typeface="Bookman Old Style"/>
              </a:rPr>
              <a:t>c</a:t>
            </a:r>
            <a:r>
              <a:rPr sz="2400" b="0" i="1" spc="-10" dirty="0">
                <a:latin typeface="Bookman Old Style"/>
                <a:cs typeface="Bookman Old Style"/>
              </a:rPr>
              <a:t> </a:t>
            </a:r>
            <a:r>
              <a:rPr sz="2400" b="0" i="1" dirty="0">
                <a:latin typeface="Bookman Old Style"/>
                <a:cs typeface="Bookman Old Style"/>
              </a:rPr>
              <a:t>&lt;=</a:t>
            </a:r>
            <a:r>
              <a:rPr sz="2400" b="0" i="1" spc="-150" dirty="0">
                <a:latin typeface="Bookman Old Style"/>
                <a:cs typeface="Bookman Old Style"/>
              </a:rPr>
              <a:t> </a:t>
            </a:r>
            <a:r>
              <a:rPr sz="2500" i="1" dirty="0">
                <a:latin typeface="Symbol"/>
                <a:cs typeface="Symbol"/>
              </a:rPr>
              <a:t>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Symbol"/>
                <a:cs typeface="Symbol"/>
              </a:rPr>
              <a:t>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Bookman Old Style"/>
                <a:cs typeface="Bookman Old Style"/>
              </a:rPr>
              <a:t>x*</a:t>
            </a:r>
            <a:r>
              <a:rPr sz="2400" b="0" i="1" spc="-20" dirty="0">
                <a:latin typeface="Bookman Old Style"/>
                <a:cs typeface="Bookman Old Style"/>
              </a:rPr>
              <a:t> </a:t>
            </a:r>
            <a:r>
              <a:rPr sz="2500" i="1" spc="-325" dirty="0">
                <a:latin typeface="Wingdings"/>
                <a:cs typeface="Wingdings"/>
              </a:rPr>
              <a:t></a:t>
            </a:r>
            <a:r>
              <a:rPr sz="2500" spc="105" dirty="0">
                <a:latin typeface="Times New Roman"/>
                <a:cs typeface="Times New Roman"/>
              </a:rPr>
              <a:t> </a:t>
            </a:r>
            <a:r>
              <a:rPr sz="2400" b="0" i="1" dirty="0">
                <a:latin typeface="Bookman Old Style"/>
                <a:cs typeface="Bookman Old Style"/>
              </a:rPr>
              <a:t>0</a:t>
            </a:r>
            <a:r>
              <a:rPr sz="2400" b="0" i="1" spc="-20" dirty="0">
                <a:latin typeface="Bookman Old Style"/>
                <a:cs typeface="Bookman Old Style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wild-type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extinct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01371" y="123971"/>
            <a:ext cx="8534400" cy="758848"/>
          </a:xfrm>
          <a:prstGeom prst="rect">
            <a:avLst/>
          </a:prstGeom>
        </p:spPr>
        <p:txBody>
          <a:bodyPr vert="horz" wrap="square" lIns="0" tIns="80949" rIns="0" bIns="0" rtlCol="0">
            <a:spAutoFit/>
          </a:bodyPr>
          <a:lstStyle/>
          <a:p>
            <a:pPr marL="86106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Different outcomes possible:</a:t>
            </a:r>
            <a:endParaRPr spc="-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8" name="Rectangle 4">
            <a:extLst>
              <a:ext uri="{FF2B5EF4-FFF2-40B4-BE49-F238E27FC236}">
                <a16:creationId xmlns:a16="http://schemas.microsoft.com/office/drawing/2014/main" id="{60C5C5CE-BCE5-415A-B965-D5A948DEE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99257"/>
            <a:ext cx="82296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 dirty="0">
                <a:solidFill>
                  <a:schemeClr val="tx1"/>
                </a:solidFill>
                <a:latin typeface="+mj-lt"/>
              </a:rPr>
              <a:t>Mutation-Selection balance: Huntington disease</a:t>
            </a:r>
          </a:p>
        </p:txBody>
      </p:sp>
      <p:pic>
        <p:nvPicPr>
          <p:cNvPr id="477189" name="Picture 5">
            <a:extLst>
              <a:ext uri="{FF2B5EF4-FFF2-40B4-BE49-F238E27FC236}">
                <a16:creationId xmlns:a16="http://schemas.microsoft.com/office/drawing/2014/main" id="{3140A3C1-1A1F-4C7A-B8F3-156D2C398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700213"/>
            <a:ext cx="16383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7190" name="Text Box 6">
            <a:extLst>
              <a:ext uri="{FF2B5EF4-FFF2-40B4-BE49-F238E27FC236}">
                <a16:creationId xmlns:a16="http://schemas.microsoft.com/office/drawing/2014/main" id="{AB88CB54-7548-4061-8BD7-00050BAD1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631950"/>
            <a:ext cx="633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 neurological genetic disease appearing after age 35</a:t>
            </a:r>
          </a:p>
        </p:txBody>
      </p:sp>
      <p:sp>
        <p:nvSpPr>
          <p:cNvPr id="477191" name="Text Box 7">
            <a:extLst>
              <a:ext uri="{FF2B5EF4-FFF2-40B4-BE49-F238E27FC236}">
                <a16:creationId xmlns:a16="http://schemas.microsoft.com/office/drawing/2014/main" id="{97BA3D6C-8E0B-4414-9BFA-A11360B62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96" y="2111375"/>
            <a:ext cx="6335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Resulting from a dominant mutation – how does this disease survive in the human population?</a:t>
            </a:r>
          </a:p>
        </p:txBody>
      </p:sp>
      <p:sp>
        <p:nvSpPr>
          <p:cNvPr id="477192" name="Text Box 8">
            <a:extLst>
              <a:ext uri="{FF2B5EF4-FFF2-40B4-BE49-F238E27FC236}">
                <a16:creationId xmlns:a16="http://schemas.microsoft.com/office/drawing/2014/main" id="{9BB115CB-9E48-469A-9E52-1547AA07B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1" y="2736851"/>
            <a:ext cx="63357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Although it may be fatal, the fitness is not very low due to the late age of onset (estimated w12=0.81)</a:t>
            </a:r>
          </a:p>
        </p:txBody>
      </p:sp>
      <p:sp>
        <p:nvSpPr>
          <p:cNvPr id="477193" name="Text Box 9">
            <a:extLst>
              <a:ext uri="{FF2B5EF4-FFF2-40B4-BE49-F238E27FC236}">
                <a16:creationId xmlns:a16="http://schemas.microsoft.com/office/drawing/2014/main" id="{1695B395-1151-4F98-891B-6DA7F0FE1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20" y="5211762"/>
            <a:ext cx="720265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Human population: 70 per million (Europe) to 1 per million (Africa)</a:t>
            </a:r>
          </a:p>
          <a:p>
            <a:endParaRPr lang="en-US" altLang="en-US" dirty="0"/>
          </a:p>
          <a:p>
            <a:r>
              <a:rPr lang="en-US" altLang="en-US" dirty="0"/>
              <a:t>h&gt;0, and we can estimate the mutation rate at the Huntington locus, as </a:t>
            </a:r>
            <a:r>
              <a:rPr lang="en-US" altLang="en-US" dirty="0" err="1"/>
              <a:t>hsq</a:t>
            </a:r>
            <a:r>
              <a:rPr lang="en-US" altLang="en-US" dirty="0"/>
              <a:t>’ = 10</a:t>
            </a:r>
            <a:r>
              <a:rPr lang="en-US" altLang="en-US" baseline="30000" dirty="0"/>
              <a:t>-6 </a:t>
            </a:r>
            <a:r>
              <a:rPr lang="en-US" altLang="en-US" dirty="0"/>
              <a:t>(1-0.81) = 1.9x10</a:t>
            </a:r>
            <a:r>
              <a:rPr lang="en-US" altLang="en-US" baseline="30000" dirty="0"/>
              <a:t>-7 </a:t>
            </a:r>
            <a:r>
              <a:rPr lang="en-US" altLang="en-US" dirty="0"/>
              <a:t>to 70x10</a:t>
            </a:r>
            <a:r>
              <a:rPr lang="en-US" altLang="en-US" baseline="30000" dirty="0"/>
              <a:t>-6</a:t>
            </a:r>
            <a:r>
              <a:rPr lang="en-US" altLang="en-US" dirty="0"/>
              <a:t> (1-0.81) = 1.3x10</a:t>
            </a:r>
            <a:r>
              <a:rPr lang="en-US" altLang="en-US" baseline="30000" dirty="0"/>
              <a:t>-6</a:t>
            </a:r>
            <a:r>
              <a:rPr lang="en-US" altLang="en-US" dirty="0"/>
              <a:t>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477194" name="Object 10">
            <a:extLst>
              <a:ext uri="{FF2B5EF4-FFF2-40B4-BE49-F238E27FC236}">
                <a16:creationId xmlns:a16="http://schemas.microsoft.com/office/drawing/2014/main" id="{B7643C53-7998-4AB6-BFEE-6FC2CEC663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409816"/>
              </p:ext>
            </p:extLst>
          </p:nvPr>
        </p:nvGraphicFramePr>
        <p:xfrm>
          <a:off x="7374100" y="3821113"/>
          <a:ext cx="1524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משוואה" r:id="rId4" imgW="1015920" imgH="444240" progId="Equation.3">
                  <p:embed/>
                </p:oleObj>
              </mc:Choice>
              <mc:Fallback>
                <p:oleObj name="משוואה" r:id="rId4" imgW="1015920" imgH="444240" progId="Equation.3">
                  <p:embed/>
                  <p:pic>
                    <p:nvPicPr>
                      <p:cNvPr id="477194" name="Object 10">
                        <a:extLst>
                          <a:ext uri="{FF2B5EF4-FFF2-40B4-BE49-F238E27FC236}">
                            <a16:creationId xmlns:a16="http://schemas.microsoft.com/office/drawing/2014/main" id="{B7643C53-7998-4AB6-BFEE-6FC2CEC663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4100" y="3821113"/>
                        <a:ext cx="15240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5" name="Object 11">
            <a:extLst>
              <a:ext uri="{FF2B5EF4-FFF2-40B4-BE49-F238E27FC236}">
                <a16:creationId xmlns:a16="http://schemas.microsoft.com/office/drawing/2014/main" id="{01F3BBA6-F6E2-4D4D-8680-E81F7FB09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207257"/>
              </p:ext>
            </p:extLst>
          </p:nvPr>
        </p:nvGraphicFramePr>
        <p:xfrm>
          <a:off x="7431250" y="4622379"/>
          <a:ext cx="14097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משוואה" r:id="rId6" imgW="939600" imgH="393480" progId="Equation.3">
                  <p:embed/>
                </p:oleObj>
              </mc:Choice>
              <mc:Fallback>
                <p:oleObj name="משוואה" r:id="rId6" imgW="939600" imgH="393480" progId="Equation.3">
                  <p:embed/>
                  <p:pic>
                    <p:nvPicPr>
                      <p:cNvPr id="477195" name="Object 11">
                        <a:extLst>
                          <a:ext uri="{FF2B5EF4-FFF2-40B4-BE49-F238E27FC236}">
                            <a16:creationId xmlns:a16="http://schemas.microsoft.com/office/drawing/2014/main" id="{01F3BBA6-F6E2-4D4D-8680-E81F7FB097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1250" y="4622379"/>
                        <a:ext cx="14097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487120D-099C-4002-B09D-A3F9DD54D7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6800" y="3779838"/>
            <a:ext cx="3552825" cy="67627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591957A-AE77-4927-9C12-ACA3679B94C1}"/>
              </a:ext>
            </a:extLst>
          </p:cNvPr>
          <p:cNvGrpSpPr/>
          <p:nvPr/>
        </p:nvGrpSpPr>
        <p:grpSpPr>
          <a:xfrm>
            <a:off x="258762" y="3525838"/>
            <a:ext cx="3246438" cy="1223962"/>
            <a:chOff x="-225425" y="3525838"/>
            <a:chExt cx="3246438" cy="122396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A1CDCF0-1A61-4268-96AE-495EB10202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2713" y="3627438"/>
              <a:ext cx="1638300" cy="100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2B47E9BA-87AD-4CF6-8A41-8D37DC9E4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25425" y="3598863"/>
              <a:ext cx="106521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he-I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rtl="0"/>
              <a:r>
                <a:rPr lang="en-US" altLang="en-US"/>
                <a:t>Genotype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A15F6CD6-0E2E-4E7A-839D-8C057CC50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73037" y="3959226"/>
              <a:ext cx="838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he-I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rtl="0"/>
              <a:r>
                <a:rPr lang="en-US" altLang="en-US"/>
                <a:t>Fitness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D5C9F8B4-F1EF-4B7C-8850-CD049756F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73037" y="4319589"/>
              <a:ext cx="1143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he-I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l" rtl="0"/>
              <a:r>
                <a:rPr lang="en-US" altLang="en-US" dirty="0"/>
                <a:t>Frequency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047A11-8A63-48AC-94B2-999698CDB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2400" y="3525838"/>
              <a:ext cx="3168650" cy="122396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he-IL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0" name="Rectangle 52">
            <a:extLst>
              <a:ext uri="{FF2B5EF4-FFF2-40B4-BE49-F238E27FC236}">
                <a16:creationId xmlns:a16="http://schemas.microsoft.com/office/drawing/2014/main" id="{0926D539-DD96-4434-83A1-9D7336062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36849"/>
            <a:ext cx="8890000" cy="83185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Genetic drift is a change in allele frequencies due to chance. </a:t>
            </a:r>
          </a:p>
        </p:txBody>
      </p:sp>
      <p:sp>
        <p:nvSpPr>
          <p:cNvPr id="7221" name="Rectangle 53">
            <a:extLst>
              <a:ext uri="{FF2B5EF4-FFF2-40B4-BE49-F238E27FC236}">
                <a16:creationId xmlns:a16="http://schemas.microsoft.com/office/drawing/2014/main" id="{043FEFBF-9DCD-484D-835E-64D1C2BEA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5167" y="1279055"/>
            <a:ext cx="8610600" cy="3670300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/>
              <a:t>Genetic drift causes a loss of genetic diversity.</a:t>
            </a:r>
          </a:p>
          <a:p>
            <a:pPr eaLnBrk="1" hangingPunct="1"/>
            <a:r>
              <a:rPr lang="en-US" altLang="en-US" sz="2400" dirty="0"/>
              <a:t>It is most common in small populations.</a:t>
            </a:r>
          </a:p>
          <a:p>
            <a:pPr eaLnBrk="1" hangingPunct="1"/>
            <a:r>
              <a:rPr lang="en-US" altLang="en-US" sz="2400" dirty="0"/>
              <a:t>A population bottleneck can lead to genetic drift</a:t>
            </a:r>
            <a:r>
              <a:rPr lang="en-US" altLang="en-US" dirty="0"/>
              <a:t>. </a:t>
            </a:r>
          </a:p>
          <a:p>
            <a:pPr lvl="1" eaLnBrk="1" hangingPunct="1"/>
            <a:r>
              <a:rPr lang="en-US" altLang="en-US" sz="2400" dirty="0"/>
              <a:t>It occurs when an event</a:t>
            </a:r>
            <a:br>
              <a:rPr lang="en-US" altLang="en-US" sz="2400" dirty="0"/>
            </a:br>
            <a:r>
              <a:rPr lang="en-US" altLang="en-US" sz="2400" dirty="0"/>
              <a:t>drastically reduces</a:t>
            </a:r>
            <a:br>
              <a:rPr lang="en-US" altLang="en-US" sz="2400" dirty="0"/>
            </a:br>
            <a:r>
              <a:rPr lang="en-US" altLang="en-US" sz="2400" dirty="0"/>
              <a:t>population size.</a:t>
            </a:r>
          </a:p>
          <a:p>
            <a:pPr lvl="1" eaLnBrk="1" hangingPunct="1"/>
            <a:r>
              <a:rPr lang="en-US" altLang="en-US" sz="2400" dirty="0"/>
              <a:t>The bottleneck effect is</a:t>
            </a:r>
            <a:br>
              <a:rPr lang="en-US" altLang="en-US" sz="2400" dirty="0"/>
            </a:br>
            <a:r>
              <a:rPr lang="en-US" altLang="en-US" sz="2400" dirty="0"/>
              <a:t>genetic drift that occurs</a:t>
            </a:r>
            <a:br>
              <a:rPr lang="en-US" altLang="en-US" sz="2400" dirty="0"/>
            </a:br>
            <a:r>
              <a:rPr lang="en-US" altLang="en-US" sz="2400" dirty="0"/>
              <a:t>after a  bottleneck event.</a:t>
            </a:r>
          </a:p>
        </p:txBody>
      </p:sp>
      <p:pic>
        <p:nvPicPr>
          <p:cNvPr id="7222" name="Picture 54" descr="336.gif                                                        0006B018 Macintosh                      BEB7E0B0:">
            <a:extLst>
              <a:ext uri="{FF2B5EF4-FFF2-40B4-BE49-F238E27FC236}">
                <a16:creationId xmlns:a16="http://schemas.microsoft.com/office/drawing/2014/main" id="{754910B4-D7EB-42E8-A2B2-D5F65840C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2982167" cy="272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CE5B6F-98BC-4188-A4A3-30DF34E55F96}"/>
              </a:ext>
            </a:extLst>
          </p:cNvPr>
          <p:cNvSpPr txBox="1"/>
          <p:nvPr/>
        </p:nvSpPr>
        <p:spPr>
          <a:xfrm>
            <a:off x="59763" y="5873048"/>
            <a:ext cx="8967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In small populations genetic drift also allows </a:t>
            </a:r>
            <a:br>
              <a:rPr lang="en-US" sz="2400" dirty="0"/>
            </a:br>
            <a:r>
              <a:rPr lang="en-US" sz="2400" dirty="0"/>
              <a:t>for the accumulation of neutral and slightly deleterious mutations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0" grpId="0" autoUpdateAnimBg="0"/>
      <p:bldP spid="7221" grpId="0" build="p" bldLvl="5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Evolutionary</a:t>
            </a:r>
            <a:r>
              <a:rPr sz="3600" spc="-5" dirty="0"/>
              <a:t> </a:t>
            </a:r>
            <a:r>
              <a:rPr sz="3600" dirty="0"/>
              <a:t>theory</a:t>
            </a:r>
            <a:r>
              <a:rPr sz="3600" spc="-15" dirty="0"/>
              <a:t> </a:t>
            </a:r>
            <a:r>
              <a:rPr sz="3600" dirty="0"/>
              <a:t>&amp;</a:t>
            </a:r>
            <a:r>
              <a:rPr sz="3600" spc="-15" dirty="0"/>
              <a:t> </a:t>
            </a:r>
            <a:r>
              <a:rPr sz="3600" dirty="0"/>
              <a:t>population</a:t>
            </a:r>
            <a:r>
              <a:rPr sz="3600" spc="-10" dirty="0"/>
              <a:t> genetics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780161" y="1814957"/>
            <a:ext cx="7694930" cy="3716020"/>
            <a:chOff x="780161" y="1814957"/>
            <a:chExt cx="7694930" cy="3716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802" y="1827858"/>
              <a:ext cx="7684698" cy="37027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60747" y="2520696"/>
              <a:ext cx="347980" cy="353695"/>
            </a:xfrm>
            <a:custGeom>
              <a:avLst/>
              <a:gdLst/>
              <a:ahLst/>
              <a:cxnLst/>
              <a:rect l="l" t="t" r="r" b="b"/>
              <a:pathLst>
                <a:path w="347979" h="353694">
                  <a:moveTo>
                    <a:pt x="173736" y="0"/>
                  </a:moveTo>
                  <a:lnTo>
                    <a:pt x="127529" y="6312"/>
                  </a:lnTo>
                  <a:lnTo>
                    <a:pt x="86021" y="24129"/>
                  </a:lnTo>
                  <a:lnTo>
                    <a:pt x="50863" y="51768"/>
                  </a:lnTo>
                  <a:lnTo>
                    <a:pt x="23706" y="87545"/>
                  </a:lnTo>
                  <a:lnTo>
                    <a:pt x="6201" y="129778"/>
                  </a:lnTo>
                  <a:lnTo>
                    <a:pt x="0" y="176783"/>
                  </a:lnTo>
                  <a:lnTo>
                    <a:pt x="6201" y="223789"/>
                  </a:lnTo>
                  <a:lnTo>
                    <a:pt x="23706" y="266022"/>
                  </a:lnTo>
                  <a:lnTo>
                    <a:pt x="50863" y="301799"/>
                  </a:lnTo>
                  <a:lnTo>
                    <a:pt x="86021" y="329438"/>
                  </a:lnTo>
                  <a:lnTo>
                    <a:pt x="127529" y="347255"/>
                  </a:lnTo>
                  <a:lnTo>
                    <a:pt x="173736" y="353567"/>
                  </a:lnTo>
                  <a:lnTo>
                    <a:pt x="219942" y="347255"/>
                  </a:lnTo>
                  <a:lnTo>
                    <a:pt x="261450" y="329438"/>
                  </a:lnTo>
                  <a:lnTo>
                    <a:pt x="296608" y="301799"/>
                  </a:lnTo>
                  <a:lnTo>
                    <a:pt x="323765" y="266022"/>
                  </a:lnTo>
                  <a:lnTo>
                    <a:pt x="341270" y="223789"/>
                  </a:lnTo>
                  <a:lnTo>
                    <a:pt x="347472" y="176783"/>
                  </a:lnTo>
                  <a:lnTo>
                    <a:pt x="341270" y="129778"/>
                  </a:lnTo>
                  <a:lnTo>
                    <a:pt x="323765" y="87545"/>
                  </a:lnTo>
                  <a:lnTo>
                    <a:pt x="296608" y="51768"/>
                  </a:lnTo>
                  <a:lnTo>
                    <a:pt x="261450" y="24129"/>
                  </a:lnTo>
                  <a:lnTo>
                    <a:pt x="219942" y="63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60747" y="2520696"/>
              <a:ext cx="347980" cy="353695"/>
            </a:xfrm>
            <a:custGeom>
              <a:avLst/>
              <a:gdLst/>
              <a:ahLst/>
              <a:cxnLst/>
              <a:rect l="l" t="t" r="r" b="b"/>
              <a:pathLst>
                <a:path w="347979" h="353694">
                  <a:moveTo>
                    <a:pt x="0" y="176783"/>
                  </a:moveTo>
                  <a:lnTo>
                    <a:pt x="6201" y="129778"/>
                  </a:lnTo>
                  <a:lnTo>
                    <a:pt x="23706" y="87545"/>
                  </a:lnTo>
                  <a:lnTo>
                    <a:pt x="50863" y="51768"/>
                  </a:lnTo>
                  <a:lnTo>
                    <a:pt x="86021" y="24129"/>
                  </a:lnTo>
                  <a:lnTo>
                    <a:pt x="127529" y="6312"/>
                  </a:lnTo>
                  <a:lnTo>
                    <a:pt x="173736" y="0"/>
                  </a:lnTo>
                  <a:lnTo>
                    <a:pt x="219942" y="6312"/>
                  </a:lnTo>
                  <a:lnTo>
                    <a:pt x="261450" y="24129"/>
                  </a:lnTo>
                  <a:lnTo>
                    <a:pt x="296608" y="51768"/>
                  </a:lnTo>
                  <a:lnTo>
                    <a:pt x="323765" y="87545"/>
                  </a:lnTo>
                  <a:lnTo>
                    <a:pt x="341270" y="129778"/>
                  </a:lnTo>
                  <a:lnTo>
                    <a:pt x="347472" y="176783"/>
                  </a:lnTo>
                  <a:lnTo>
                    <a:pt x="341270" y="223789"/>
                  </a:lnTo>
                  <a:lnTo>
                    <a:pt x="323765" y="266022"/>
                  </a:lnTo>
                  <a:lnTo>
                    <a:pt x="296608" y="301799"/>
                  </a:lnTo>
                  <a:lnTo>
                    <a:pt x="261450" y="329438"/>
                  </a:lnTo>
                  <a:lnTo>
                    <a:pt x="219942" y="347255"/>
                  </a:lnTo>
                  <a:lnTo>
                    <a:pt x="173736" y="353567"/>
                  </a:lnTo>
                  <a:lnTo>
                    <a:pt x="127529" y="347255"/>
                  </a:lnTo>
                  <a:lnTo>
                    <a:pt x="86021" y="329438"/>
                  </a:lnTo>
                  <a:lnTo>
                    <a:pt x="50863" y="301799"/>
                  </a:lnTo>
                  <a:lnTo>
                    <a:pt x="23706" y="266022"/>
                  </a:lnTo>
                  <a:lnTo>
                    <a:pt x="6201" y="223789"/>
                  </a:lnTo>
                  <a:lnTo>
                    <a:pt x="0" y="176783"/>
                  </a:lnTo>
                  <a:close/>
                </a:path>
              </a:pathLst>
            </a:custGeom>
            <a:ln w="6350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4860" y="1828800"/>
              <a:ext cx="347980" cy="353695"/>
            </a:xfrm>
            <a:custGeom>
              <a:avLst/>
              <a:gdLst/>
              <a:ahLst/>
              <a:cxnLst/>
              <a:rect l="l" t="t" r="r" b="b"/>
              <a:pathLst>
                <a:path w="347980" h="353694">
                  <a:moveTo>
                    <a:pt x="173736" y="0"/>
                  </a:moveTo>
                  <a:lnTo>
                    <a:pt x="127551" y="6312"/>
                  </a:lnTo>
                  <a:lnTo>
                    <a:pt x="86049" y="24129"/>
                  </a:lnTo>
                  <a:lnTo>
                    <a:pt x="50887" y="51768"/>
                  </a:lnTo>
                  <a:lnTo>
                    <a:pt x="23720" y="87545"/>
                  </a:lnTo>
                  <a:lnTo>
                    <a:pt x="6206" y="129778"/>
                  </a:lnTo>
                  <a:lnTo>
                    <a:pt x="0" y="176784"/>
                  </a:lnTo>
                  <a:lnTo>
                    <a:pt x="6206" y="223789"/>
                  </a:lnTo>
                  <a:lnTo>
                    <a:pt x="23720" y="266022"/>
                  </a:lnTo>
                  <a:lnTo>
                    <a:pt x="50887" y="301799"/>
                  </a:lnTo>
                  <a:lnTo>
                    <a:pt x="86049" y="329438"/>
                  </a:lnTo>
                  <a:lnTo>
                    <a:pt x="127551" y="347255"/>
                  </a:lnTo>
                  <a:lnTo>
                    <a:pt x="173736" y="353567"/>
                  </a:lnTo>
                  <a:lnTo>
                    <a:pt x="219920" y="347255"/>
                  </a:lnTo>
                  <a:lnTo>
                    <a:pt x="261422" y="329438"/>
                  </a:lnTo>
                  <a:lnTo>
                    <a:pt x="296584" y="301799"/>
                  </a:lnTo>
                  <a:lnTo>
                    <a:pt x="323751" y="266022"/>
                  </a:lnTo>
                  <a:lnTo>
                    <a:pt x="341265" y="223789"/>
                  </a:lnTo>
                  <a:lnTo>
                    <a:pt x="347472" y="176784"/>
                  </a:lnTo>
                  <a:lnTo>
                    <a:pt x="341265" y="129778"/>
                  </a:lnTo>
                  <a:lnTo>
                    <a:pt x="323751" y="87545"/>
                  </a:lnTo>
                  <a:lnTo>
                    <a:pt x="296584" y="51768"/>
                  </a:lnTo>
                  <a:lnTo>
                    <a:pt x="261422" y="24129"/>
                  </a:lnTo>
                  <a:lnTo>
                    <a:pt x="219920" y="63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4860" y="1828800"/>
              <a:ext cx="347980" cy="353695"/>
            </a:xfrm>
            <a:custGeom>
              <a:avLst/>
              <a:gdLst/>
              <a:ahLst/>
              <a:cxnLst/>
              <a:rect l="l" t="t" r="r" b="b"/>
              <a:pathLst>
                <a:path w="347980" h="353694">
                  <a:moveTo>
                    <a:pt x="0" y="176784"/>
                  </a:moveTo>
                  <a:lnTo>
                    <a:pt x="6206" y="129778"/>
                  </a:lnTo>
                  <a:lnTo>
                    <a:pt x="23720" y="87545"/>
                  </a:lnTo>
                  <a:lnTo>
                    <a:pt x="50887" y="51768"/>
                  </a:lnTo>
                  <a:lnTo>
                    <a:pt x="86049" y="24129"/>
                  </a:lnTo>
                  <a:lnTo>
                    <a:pt x="127551" y="6312"/>
                  </a:lnTo>
                  <a:lnTo>
                    <a:pt x="173736" y="0"/>
                  </a:lnTo>
                  <a:lnTo>
                    <a:pt x="219920" y="6312"/>
                  </a:lnTo>
                  <a:lnTo>
                    <a:pt x="261422" y="24129"/>
                  </a:lnTo>
                  <a:lnTo>
                    <a:pt x="296584" y="51768"/>
                  </a:lnTo>
                  <a:lnTo>
                    <a:pt x="323751" y="87545"/>
                  </a:lnTo>
                  <a:lnTo>
                    <a:pt x="341265" y="129778"/>
                  </a:lnTo>
                  <a:lnTo>
                    <a:pt x="347472" y="176784"/>
                  </a:lnTo>
                  <a:lnTo>
                    <a:pt x="341265" y="223789"/>
                  </a:lnTo>
                  <a:lnTo>
                    <a:pt x="323751" y="266022"/>
                  </a:lnTo>
                  <a:lnTo>
                    <a:pt x="296584" y="301799"/>
                  </a:lnTo>
                  <a:lnTo>
                    <a:pt x="261422" y="329438"/>
                  </a:lnTo>
                  <a:lnTo>
                    <a:pt x="219920" y="347255"/>
                  </a:lnTo>
                  <a:lnTo>
                    <a:pt x="173736" y="353567"/>
                  </a:lnTo>
                  <a:lnTo>
                    <a:pt x="127551" y="347255"/>
                  </a:lnTo>
                  <a:lnTo>
                    <a:pt x="86049" y="329438"/>
                  </a:lnTo>
                  <a:lnTo>
                    <a:pt x="50887" y="301799"/>
                  </a:lnTo>
                  <a:lnTo>
                    <a:pt x="23720" y="266022"/>
                  </a:lnTo>
                  <a:lnTo>
                    <a:pt x="6206" y="223789"/>
                  </a:lnTo>
                  <a:lnTo>
                    <a:pt x="0" y="176784"/>
                  </a:lnTo>
                  <a:close/>
                </a:path>
              </a:pathLst>
            </a:custGeom>
            <a:ln w="6350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3336" y="2523744"/>
              <a:ext cx="347980" cy="355600"/>
            </a:xfrm>
            <a:custGeom>
              <a:avLst/>
              <a:gdLst/>
              <a:ahLst/>
              <a:cxnLst/>
              <a:rect l="l" t="t" r="r" b="b"/>
              <a:pathLst>
                <a:path w="347980" h="355600">
                  <a:moveTo>
                    <a:pt x="173736" y="0"/>
                  </a:moveTo>
                  <a:lnTo>
                    <a:pt x="127551" y="6342"/>
                  </a:lnTo>
                  <a:lnTo>
                    <a:pt x="86049" y="24242"/>
                  </a:lnTo>
                  <a:lnTo>
                    <a:pt x="50887" y="52006"/>
                  </a:lnTo>
                  <a:lnTo>
                    <a:pt x="23720" y="87940"/>
                  </a:lnTo>
                  <a:lnTo>
                    <a:pt x="6206" y="130351"/>
                  </a:lnTo>
                  <a:lnTo>
                    <a:pt x="0" y="177545"/>
                  </a:lnTo>
                  <a:lnTo>
                    <a:pt x="6206" y="224740"/>
                  </a:lnTo>
                  <a:lnTo>
                    <a:pt x="23720" y="267151"/>
                  </a:lnTo>
                  <a:lnTo>
                    <a:pt x="50887" y="303085"/>
                  </a:lnTo>
                  <a:lnTo>
                    <a:pt x="86049" y="330849"/>
                  </a:lnTo>
                  <a:lnTo>
                    <a:pt x="127551" y="348749"/>
                  </a:lnTo>
                  <a:lnTo>
                    <a:pt x="173736" y="355091"/>
                  </a:lnTo>
                  <a:lnTo>
                    <a:pt x="219920" y="348749"/>
                  </a:lnTo>
                  <a:lnTo>
                    <a:pt x="261422" y="330849"/>
                  </a:lnTo>
                  <a:lnTo>
                    <a:pt x="296584" y="303085"/>
                  </a:lnTo>
                  <a:lnTo>
                    <a:pt x="323751" y="267151"/>
                  </a:lnTo>
                  <a:lnTo>
                    <a:pt x="341265" y="224740"/>
                  </a:lnTo>
                  <a:lnTo>
                    <a:pt x="347472" y="177545"/>
                  </a:lnTo>
                  <a:lnTo>
                    <a:pt x="341265" y="130351"/>
                  </a:lnTo>
                  <a:lnTo>
                    <a:pt x="323751" y="87940"/>
                  </a:lnTo>
                  <a:lnTo>
                    <a:pt x="296584" y="52006"/>
                  </a:lnTo>
                  <a:lnTo>
                    <a:pt x="261422" y="24242"/>
                  </a:lnTo>
                  <a:lnTo>
                    <a:pt x="219920" y="634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3336" y="2523744"/>
              <a:ext cx="347980" cy="355600"/>
            </a:xfrm>
            <a:custGeom>
              <a:avLst/>
              <a:gdLst/>
              <a:ahLst/>
              <a:cxnLst/>
              <a:rect l="l" t="t" r="r" b="b"/>
              <a:pathLst>
                <a:path w="347980" h="355600">
                  <a:moveTo>
                    <a:pt x="0" y="177545"/>
                  </a:moveTo>
                  <a:lnTo>
                    <a:pt x="6206" y="130351"/>
                  </a:lnTo>
                  <a:lnTo>
                    <a:pt x="23720" y="87940"/>
                  </a:lnTo>
                  <a:lnTo>
                    <a:pt x="50887" y="52006"/>
                  </a:lnTo>
                  <a:lnTo>
                    <a:pt x="86049" y="24242"/>
                  </a:lnTo>
                  <a:lnTo>
                    <a:pt x="127551" y="6342"/>
                  </a:lnTo>
                  <a:lnTo>
                    <a:pt x="173736" y="0"/>
                  </a:lnTo>
                  <a:lnTo>
                    <a:pt x="219920" y="6342"/>
                  </a:lnTo>
                  <a:lnTo>
                    <a:pt x="261422" y="24242"/>
                  </a:lnTo>
                  <a:lnTo>
                    <a:pt x="296584" y="52006"/>
                  </a:lnTo>
                  <a:lnTo>
                    <a:pt x="323751" y="87940"/>
                  </a:lnTo>
                  <a:lnTo>
                    <a:pt x="341265" y="130351"/>
                  </a:lnTo>
                  <a:lnTo>
                    <a:pt x="347472" y="177545"/>
                  </a:lnTo>
                  <a:lnTo>
                    <a:pt x="341265" y="224740"/>
                  </a:lnTo>
                  <a:lnTo>
                    <a:pt x="323751" y="267151"/>
                  </a:lnTo>
                  <a:lnTo>
                    <a:pt x="296584" y="303085"/>
                  </a:lnTo>
                  <a:lnTo>
                    <a:pt x="261422" y="330849"/>
                  </a:lnTo>
                  <a:lnTo>
                    <a:pt x="219920" y="348749"/>
                  </a:lnTo>
                  <a:lnTo>
                    <a:pt x="173736" y="355091"/>
                  </a:lnTo>
                  <a:lnTo>
                    <a:pt x="127551" y="348749"/>
                  </a:lnTo>
                  <a:lnTo>
                    <a:pt x="86049" y="330849"/>
                  </a:lnTo>
                  <a:lnTo>
                    <a:pt x="50887" y="303085"/>
                  </a:lnTo>
                  <a:lnTo>
                    <a:pt x="23720" y="267151"/>
                  </a:lnTo>
                  <a:lnTo>
                    <a:pt x="6206" y="224740"/>
                  </a:lnTo>
                  <a:lnTo>
                    <a:pt x="0" y="177545"/>
                  </a:lnTo>
                  <a:close/>
                </a:path>
              </a:pathLst>
            </a:custGeom>
            <a:ln w="6350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02536" y="1828800"/>
              <a:ext cx="347980" cy="353695"/>
            </a:xfrm>
            <a:custGeom>
              <a:avLst/>
              <a:gdLst/>
              <a:ahLst/>
              <a:cxnLst/>
              <a:rect l="l" t="t" r="r" b="b"/>
              <a:pathLst>
                <a:path w="347980" h="353694">
                  <a:moveTo>
                    <a:pt x="173736" y="0"/>
                  </a:moveTo>
                  <a:lnTo>
                    <a:pt x="127529" y="6312"/>
                  </a:lnTo>
                  <a:lnTo>
                    <a:pt x="86021" y="24129"/>
                  </a:lnTo>
                  <a:lnTo>
                    <a:pt x="50863" y="51768"/>
                  </a:lnTo>
                  <a:lnTo>
                    <a:pt x="23706" y="87545"/>
                  </a:lnTo>
                  <a:lnTo>
                    <a:pt x="6201" y="129778"/>
                  </a:lnTo>
                  <a:lnTo>
                    <a:pt x="0" y="176784"/>
                  </a:lnTo>
                  <a:lnTo>
                    <a:pt x="6201" y="223789"/>
                  </a:lnTo>
                  <a:lnTo>
                    <a:pt x="23706" y="266022"/>
                  </a:lnTo>
                  <a:lnTo>
                    <a:pt x="50863" y="301799"/>
                  </a:lnTo>
                  <a:lnTo>
                    <a:pt x="86021" y="329438"/>
                  </a:lnTo>
                  <a:lnTo>
                    <a:pt x="127529" y="347255"/>
                  </a:lnTo>
                  <a:lnTo>
                    <a:pt x="173736" y="353567"/>
                  </a:lnTo>
                  <a:lnTo>
                    <a:pt x="219942" y="347255"/>
                  </a:lnTo>
                  <a:lnTo>
                    <a:pt x="261450" y="329438"/>
                  </a:lnTo>
                  <a:lnTo>
                    <a:pt x="296608" y="301799"/>
                  </a:lnTo>
                  <a:lnTo>
                    <a:pt x="323765" y="266022"/>
                  </a:lnTo>
                  <a:lnTo>
                    <a:pt x="341270" y="223789"/>
                  </a:lnTo>
                  <a:lnTo>
                    <a:pt x="347471" y="176784"/>
                  </a:lnTo>
                  <a:lnTo>
                    <a:pt x="341270" y="129778"/>
                  </a:lnTo>
                  <a:lnTo>
                    <a:pt x="323765" y="87545"/>
                  </a:lnTo>
                  <a:lnTo>
                    <a:pt x="296608" y="51768"/>
                  </a:lnTo>
                  <a:lnTo>
                    <a:pt x="261450" y="24129"/>
                  </a:lnTo>
                  <a:lnTo>
                    <a:pt x="219942" y="63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02536" y="1828800"/>
              <a:ext cx="347980" cy="353695"/>
            </a:xfrm>
            <a:custGeom>
              <a:avLst/>
              <a:gdLst/>
              <a:ahLst/>
              <a:cxnLst/>
              <a:rect l="l" t="t" r="r" b="b"/>
              <a:pathLst>
                <a:path w="347980" h="353694">
                  <a:moveTo>
                    <a:pt x="0" y="176784"/>
                  </a:moveTo>
                  <a:lnTo>
                    <a:pt x="6201" y="129778"/>
                  </a:lnTo>
                  <a:lnTo>
                    <a:pt x="23706" y="87545"/>
                  </a:lnTo>
                  <a:lnTo>
                    <a:pt x="50863" y="51768"/>
                  </a:lnTo>
                  <a:lnTo>
                    <a:pt x="86021" y="24129"/>
                  </a:lnTo>
                  <a:lnTo>
                    <a:pt x="127529" y="6312"/>
                  </a:lnTo>
                  <a:lnTo>
                    <a:pt x="173736" y="0"/>
                  </a:lnTo>
                  <a:lnTo>
                    <a:pt x="219942" y="6312"/>
                  </a:lnTo>
                  <a:lnTo>
                    <a:pt x="261450" y="24129"/>
                  </a:lnTo>
                  <a:lnTo>
                    <a:pt x="296608" y="51768"/>
                  </a:lnTo>
                  <a:lnTo>
                    <a:pt x="323765" y="87545"/>
                  </a:lnTo>
                  <a:lnTo>
                    <a:pt x="341270" y="129778"/>
                  </a:lnTo>
                  <a:lnTo>
                    <a:pt x="347471" y="176784"/>
                  </a:lnTo>
                  <a:lnTo>
                    <a:pt x="341270" y="223789"/>
                  </a:lnTo>
                  <a:lnTo>
                    <a:pt x="323765" y="266022"/>
                  </a:lnTo>
                  <a:lnTo>
                    <a:pt x="296608" y="301799"/>
                  </a:lnTo>
                  <a:lnTo>
                    <a:pt x="261450" y="329438"/>
                  </a:lnTo>
                  <a:lnTo>
                    <a:pt x="219942" y="347255"/>
                  </a:lnTo>
                  <a:lnTo>
                    <a:pt x="173736" y="353567"/>
                  </a:lnTo>
                  <a:lnTo>
                    <a:pt x="127529" y="347255"/>
                  </a:lnTo>
                  <a:lnTo>
                    <a:pt x="86021" y="329438"/>
                  </a:lnTo>
                  <a:lnTo>
                    <a:pt x="50863" y="301799"/>
                  </a:lnTo>
                  <a:lnTo>
                    <a:pt x="23706" y="266022"/>
                  </a:lnTo>
                  <a:lnTo>
                    <a:pt x="6201" y="223789"/>
                  </a:lnTo>
                  <a:lnTo>
                    <a:pt x="0" y="176784"/>
                  </a:lnTo>
                  <a:close/>
                </a:path>
              </a:pathLst>
            </a:custGeom>
            <a:ln w="6350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36975" y="1828800"/>
              <a:ext cx="347980" cy="353695"/>
            </a:xfrm>
            <a:custGeom>
              <a:avLst/>
              <a:gdLst/>
              <a:ahLst/>
              <a:cxnLst/>
              <a:rect l="l" t="t" r="r" b="b"/>
              <a:pathLst>
                <a:path w="347979" h="353694">
                  <a:moveTo>
                    <a:pt x="173736" y="0"/>
                  </a:moveTo>
                  <a:lnTo>
                    <a:pt x="127529" y="6312"/>
                  </a:lnTo>
                  <a:lnTo>
                    <a:pt x="86021" y="24129"/>
                  </a:lnTo>
                  <a:lnTo>
                    <a:pt x="50863" y="51768"/>
                  </a:lnTo>
                  <a:lnTo>
                    <a:pt x="23706" y="87545"/>
                  </a:lnTo>
                  <a:lnTo>
                    <a:pt x="6201" y="129778"/>
                  </a:lnTo>
                  <a:lnTo>
                    <a:pt x="0" y="176784"/>
                  </a:lnTo>
                  <a:lnTo>
                    <a:pt x="6201" y="223789"/>
                  </a:lnTo>
                  <a:lnTo>
                    <a:pt x="23706" y="266022"/>
                  </a:lnTo>
                  <a:lnTo>
                    <a:pt x="50863" y="301799"/>
                  </a:lnTo>
                  <a:lnTo>
                    <a:pt x="86021" y="329438"/>
                  </a:lnTo>
                  <a:lnTo>
                    <a:pt x="127529" y="347255"/>
                  </a:lnTo>
                  <a:lnTo>
                    <a:pt x="173736" y="353567"/>
                  </a:lnTo>
                  <a:lnTo>
                    <a:pt x="219942" y="347255"/>
                  </a:lnTo>
                  <a:lnTo>
                    <a:pt x="261450" y="329438"/>
                  </a:lnTo>
                  <a:lnTo>
                    <a:pt x="296608" y="301799"/>
                  </a:lnTo>
                  <a:lnTo>
                    <a:pt x="323765" y="266022"/>
                  </a:lnTo>
                  <a:lnTo>
                    <a:pt x="341270" y="223789"/>
                  </a:lnTo>
                  <a:lnTo>
                    <a:pt x="347472" y="176784"/>
                  </a:lnTo>
                  <a:lnTo>
                    <a:pt x="341270" y="129778"/>
                  </a:lnTo>
                  <a:lnTo>
                    <a:pt x="323765" y="87545"/>
                  </a:lnTo>
                  <a:lnTo>
                    <a:pt x="296608" y="51768"/>
                  </a:lnTo>
                  <a:lnTo>
                    <a:pt x="261450" y="24129"/>
                  </a:lnTo>
                  <a:lnTo>
                    <a:pt x="219942" y="63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36975" y="1828800"/>
              <a:ext cx="347980" cy="353695"/>
            </a:xfrm>
            <a:custGeom>
              <a:avLst/>
              <a:gdLst/>
              <a:ahLst/>
              <a:cxnLst/>
              <a:rect l="l" t="t" r="r" b="b"/>
              <a:pathLst>
                <a:path w="347979" h="353694">
                  <a:moveTo>
                    <a:pt x="0" y="176784"/>
                  </a:moveTo>
                  <a:lnTo>
                    <a:pt x="6201" y="129778"/>
                  </a:lnTo>
                  <a:lnTo>
                    <a:pt x="23706" y="87545"/>
                  </a:lnTo>
                  <a:lnTo>
                    <a:pt x="50863" y="51768"/>
                  </a:lnTo>
                  <a:lnTo>
                    <a:pt x="86021" y="24129"/>
                  </a:lnTo>
                  <a:lnTo>
                    <a:pt x="127529" y="6312"/>
                  </a:lnTo>
                  <a:lnTo>
                    <a:pt x="173736" y="0"/>
                  </a:lnTo>
                  <a:lnTo>
                    <a:pt x="219942" y="6312"/>
                  </a:lnTo>
                  <a:lnTo>
                    <a:pt x="261450" y="24129"/>
                  </a:lnTo>
                  <a:lnTo>
                    <a:pt x="296608" y="51768"/>
                  </a:lnTo>
                  <a:lnTo>
                    <a:pt x="323765" y="87545"/>
                  </a:lnTo>
                  <a:lnTo>
                    <a:pt x="341270" y="129778"/>
                  </a:lnTo>
                  <a:lnTo>
                    <a:pt x="347472" y="176784"/>
                  </a:lnTo>
                  <a:lnTo>
                    <a:pt x="341270" y="223789"/>
                  </a:lnTo>
                  <a:lnTo>
                    <a:pt x="323765" y="266022"/>
                  </a:lnTo>
                  <a:lnTo>
                    <a:pt x="296608" y="301799"/>
                  </a:lnTo>
                  <a:lnTo>
                    <a:pt x="261450" y="329438"/>
                  </a:lnTo>
                  <a:lnTo>
                    <a:pt x="219942" y="347255"/>
                  </a:lnTo>
                  <a:lnTo>
                    <a:pt x="173736" y="353567"/>
                  </a:lnTo>
                  <a:lnTo>
                    <a:pt x="127529" y="347255"/>
                  </a:lnTo>
                  <a:lnTo>
                    <a:pt x="86021" y="329438"/>
                  </a:lnTo>
                  <a:lnTo>
                    <a:pt x="50863" y="301799"/>
                  </a:lnTo>
                  <a:lnTo>
                    <a:pt x="23706" y="266022"/>
                  </a:lnTo>
                  <a:lnTo>
                    <a:pt x="6201" y="223789"/>
                  </a:lnTo>
                  <a:lnTo>
                    <a:pt x="0" y="176784"/>
                  </a:lnTo>
                  <a:close/>
                </a:path>
              </a:pathLst>
            </a:custGeom>
            <a:ln w="6350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02536" y="2520696"/>
              <a:ext cx="347980" cy="353695"/>
            </a:xfrm>
            <a:custGeom>
              <a:avLst/>
              <a:gdLst/>
              <a:ahLst/>
              <a:cxnLst/>
              <a:rect l="l" t="t" r="r" b="b"/>
              <a:pathLst>
                <a:path w="347980" h="353694">
                  <a:moveTo>
                    <a:pt x="173736" y="0"/>
                  </a:moveTo>
                  <a:lnTo>
                    <a:pt x="127529" y="6312"/>
                  </a:lnTo>
                  <a:lnTo>
                    <a:pt x="86021" y="24129"/>
                  </a:lnTo>
                  <a:lnTo>
                    <a:pt x="50863" y="51768"/>
                  </a:lnTo>
                  <a:lnTo>
                    <a:pt x="23706" y="87545"/>
                  </a:lnTo>
                  <a:lnTo>
                    <a:pt x="6201" y="129778"/>
                  </a:lnTo>
                  <a:lnTo>
                    <a:pt x="0" y="176783"/>
                  </a:lnTo>
                  <a:lnTo>
                    <a:pt x="6201" y="223789"/>
                  </a:lnTo>
                  <a:lnTo>
                    <a:pt x="23706" y="266022"/>
                  </a:lnTo>
                  <a:lnTo>
                    <a:pt x="50863" y="301799"/>
                  </a:lnTo>
                  <a:lnTo>
                    <a:pt x="86021" y="329438"/>
                  </a:lnTo>
                  <a:lnTo>
                    <a:pt x="127529" y="347255"/>
                  </a:lnTo>
                  <a:lnTo>
                    <a:pt x="173736" y="353567"/>
                  </a:lnTo>
                  <a:lnTo>
                    <a:pt x="219942" y="347255"/>
                  </a:lnTo>
                  <a:lnTo>
                    <a:pt x="261450" y="329438"/>
                  </a:lnTo>
                  <a:lnTo>
                    <a:pt x="296608" y="301799"/>
                  </a:lnTo>
                  <a:lnTo>
                    <a:pt x="323765" y="266022"/>
                  </a:lnTo>
                  <a:lnTo>
                    <a:pt x="341270" y="223789"/>
                  </a:lnTo>
                  <a:lnTo>
                    <a:pt x="347471" y="176783"/>
                  </a:lnTo>
                  <a:lnTo>
                    <a:pt x="341270" y="129778"/>
                  </a:lnTo>
                  <a:lnTo>
                    <a:pt x="323765" y="87545"/>
                  </a:lnTo>
                  <a:lnTo>
                    <a:pt x="296608" y="51768"/>
                  </a:lnTo>
                  <a:lnTo>
                    <a:pt x="261450" y="24129"/>
                  </a:lnTo>
                  <a:lnTo>
                    <a:pt x="219942" y="631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02536" y="2520696"/>
              <a:ext cx="347980" cy="353695"/>
            </a:xfrm>
            <a:custGeom>
              <a:avLst/>
              <a:gdLst/>
              <a:ahLst/>
              <a:cxnLst/>
              <a:rect l="l" t="t" r="r" b="b"/>
              <a:pathLst>
                <a:path w="347980" h="353694">
                  <a:moveTo>
                    <a:pt x="0" y="176783"/>
                  </a:moveTo>
                  <a:lnTo>
                    <a:pt x="6201" y="129778"/>
                  </a:lnTo>
                  <a:lnTo>
                    <a:pt x="23706" y="87545"/>
                  </a:lnTo>
                  <a:lnTo>
                    <a:pt x="50863" y="51768"/>
                  </a:lnTo>
                  <a:lnTo>
                    <a:pt x="86021" y="24129"/>
                  </a:lnTo>
                  <a:lnTo>
                    <a:pt x="127529" y="6312"/>
                  </a:lnTo>
                  <a:lnTo>
                    <a:pt x="173736" y="0"/>
                  </a:lnTo>
                  <a:lnTo>
                    <a:pt x="219942" y="6312"/>
                  </a:lnTo>
                  <a:lnTo>
                    <a:pt x="261450" y="24129"/>
                  </a:lnTo>
                  <a:lnTo>
                    <a:pt x="296608" y="51768"/>
                  </a:lnTo>
                  <a:lnTo>
                    <a:pt x="323765" y="87545"/>
                  </a:lnTo>
                  <a:lnTo>
                    <a:pt x="341270" y="129778"/>
                  </a:lnTo>
                  <a:lnTo>
                    <a:pt x="347471" y="176783"/>
                  </a:lnTo>
                  <a:lnTo>
                    <a:pt x="341270" y="223789"/>
                  </a:lnTo>
                  <a:lnTo>
                    <a:pt x="323765" y="266022"/>
                  </a:lnTo>
                  <a:lnTo>
                    <a:pt x="296608" y="301799"/>
                  </a:lnTo>
                  <a:lnTo>
                    <a:pt x="261450" y="329438"/>
                  </a:lnTo>
                  <a:lnTo>
                    <a:pt x="219942" y="347255"/>
                  </a:lnTo>
                  <a:lnTo>
                    <a:pt x="173736" y="353567"/>
                  </a:lnTo>
                  <a:lnTo>
                    <a:pt x="127529" y="347255"/>
                  </a:lnTo>
                  <a:lnTo>
                    <a:pt x="86021" y="329438"/>
                  </a:lnTo>
                  <a:lnTo>
                    <a:pt x="50863" y="301799"/>
                  </a:lnTo>
                  <a:lnTo>
                    <a:pt x="23706" y="266022"/>
                  </a:lnTo>
                  <a:lnTo>
                    <a:pt x="6201" y="223789"/>
                  </a:lnTo>
                  <a:lnTo>
                    <a:pt x="0" y="176783"/>
                  </a:lnTo>
                  <a:close/>
                </a:path>
              </a:pathLst>
            </a:custGeom>
            <a:ln w="6350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27831" y="2520696"/>
              <a:ext cx="347980" cy="353695"/>
            </a:xfrm>
            <a:custGeom>
              <a:avLst/>
              <a:gdLst/>
              <a:ahLst/>
              <a:cxnLst/>
              <a:rect l="l" t="t" r="r" b="b"/>
              <a:pathLst>
                <a:path w="347979" h="353694">
                  <a:moveTo>
                    <a:pt x="173735" y="0"/>
                  </a:moveTo>
                  <a:lnTo>
                    <a:pt x="127529" y="6312"/>
                  </a:lnTo>
                  <a:lnTo>
                    <a:pt x="86021" y="24129"/>
                  </a:lnTo>
                  <a:lnTo>
                    <a:pt x="50863" y="51768"/>
                  </a:lnTo>
                  <a:lnTo>
                    <a:pt x="23706" y="87545"/>
                  </a:lnTo>
                  <a:lnTo>
                    <a:pt x="6201" y="129778"/>
                  </a:lnTo>
                  <a:lnTo>
                    <a:pt x="0" y="176783"/>
                  </a:lnTo>
                  <a:lnTo>
                    <a:pt x="6201" y="223789"/>
                  </a:lnTo>
                  <a:lnTo>
                    <a:pt x="23706" y="266022"/>
                  </a:lnTo>
                  <a:lnTo>
                    <a:pt x="50863" y="301799"/>
                  </a:lnTo>
                  <a:lnTo>
                    <a:pt x="86021" y="329438"/>
                  </a:lnTo>
                  <a:lnTo>
                    <a:pt x="127529" y="347255"/>
                  </a:lnTo>
                  <a:lnTo>
                    <a:pt x="173735" y="353567"/>
                  </a:lnTo>
                  <a:lnTo>
                    <a:pt x="219942" y="347255"/>
                  </a:lnTo>
                  <a:lnTo>
                    <a:pt x="261450" y="329438"/>
                  </a:lnTo>
                  <a:lnTo>
                    <a:pt x="296608" y="301799"/>
                  </a:lnTo>
                  <a:lnTo>
                    <a:pt x="323765" y="266022"/>
                  </a:lnTo>
                  <a:lnTo>
                    <a:pt x="341270" y="223789"/>
                  </a:lnTo>
                  <a:lnTo>
                    <a:pt x="347471" y="176783"/>
                  </a:lnTo>
                  <a:lnTo>
                    <a:pt x="341270" y="129778"/>
                  </a:lnTo>
                  <a:lnTo>
                    <a:pt x="323765" y="87545"/>
                  </a:lnTo>
                  <a:lnTo>
                    <a:pt x="296608" y="51768"/>
                  </a:lnTo>
                  <a:lnTo>
                    <a:pt x="261450" y="24129"/>
                  </a:lnTo>
                  <a:lnTo>
                    <a:pt x="219942" y="6312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27831" y="2520696"/>
              <a:ext cx="347980" cy="353695"/>
            </a:xfrm>
            <a:custGeom>
              <a:avLst/>
              <a:gdLst/>
              <a:ahLst/>
              <a:cxnLst/>
              <a:rect l="l" t="t" r="r" b="b"/>
              <a:pathLst>
                <a:path w="347979" h="353694">
                  <a:moveTo>
                    <a:pt x="0" y="176783"/>
                  </a:moveTo>
                  <a:lnTo>
                    <a:pt x="6201" y="129778"/>
                  </a:lnTo>
                  <a:lnTo>
                    <a:pt x="23706" y="87545"/>
                  </a:lnTo>
                  <a:lnTo>
                    <a:pt x="50863" y="51768"/>
                  </a:lnTo>
                  <a:lnTo>
                    <a:pt x="86021" y="24129"/>
                  </a:lnTo>
                  <a:lnTo>
                    <a:pt x="127529" y="6312"/>
                  </a:lnTo>
                  <a:lnTo>
                    <a:pt x="173735" y="0"/>
                  </a:lnTo>
                  <a:lnTo>
                    <a:pt x="219942" y="6312"/>
                  </a:lnTo>
                  <a:lnTo>
                    <a:pt x="261450" y="24129"/>
                  </a:lnTo>
                  <a:lnTo>
                    <a:pt x="296608" y="51768"/>
                  </a:lnTo>
                  <a:lnTo>
                    <a:pt x="323765" y="87545"/>
                  </a:lnTo>
                  <a:lnTo>
                    <a:pt x="341270" y="129778"/>
                  </a:lnTo>
                  <a:lnTo>
                    <a:pt x="347471" y="176783"/>
                  </a:lnTo>
                  <a:lnTo>
                    <a:pt x="341270" y="223789"/>
                  </a:lnTo>
                  <a:lnTo>
                    <a:pt x="323765" y="266022"/>
                  </a:lnTo>
                  <a:lnTo>
                    <a:pt x="296608" y="301799"/>
                  </a:lnTo>
                  <a:lnTo>
                    <a:pt x="261450" y="329438"/>
                  </a:lnTo>
                  <a:lnTo>
                    <a:pt x="219942" y="347255"/>
                  </a:lnTo>
                  <a:lnTo>
                    <a:pt x="173735" y="353567"/>
                  </a:lnTo>
                  <a:lnTo>
                    <a:pt x="127529" y="347255"/>
                  </a:lnTo>
                  <a:lnTo>
                    <a:pt x="86021" y="329438"/>
                  </a:lnTo>
                  <a:lnTo>
                    <a:pt x="50863" y="301799"/>
                  </a:lnTo>
                  <a:lnTo>
                    <a:pt x="23706" y="266022"/>
                  </a:lnTo>
                  <a:lnTo>
                    <a:pt x="6201" y="223789"/>
                  </a:lnTo>
                  <a:lnTo>
                    <a:pt x="0" y="176783"/>
                  </a:lnTo>
                  <a:close/>
                </a:path>
              </a:pathLst>
            </a:custGeom>
            <a:ln w="6350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7831" y="3918204"/>
              <a:ext cx="347980" cy="352425"/>
            </a:xfrm>
            <a:custGeom>
              <a:avLst/>
              <a:gdLst/>
              <a:ahLst/>
              <a:cxnLst/>
              <a:rect l="l" t="t" r="r" b="b"/>
              <a:pathLst>
                <a:path w="347979" h="352425">
                  <a:moveTo>
                    <a:pt x="173735" y="0"/>
                  </a:moveTo>
                  <a:lnTo>
                    <a:pt x="127529" y="6291"/>
                  </a:lnTo>
                  <a:lnTo>
                    <a:pt x="86021" y="24045"/>
                  </a:lnTo>
                  <a:lnTo>
                    <a:pt x="50863" y="51577"/>
                  </a:lnTo>
                  <a:lnTo>
                    <a:pt x="23706" y="87206"/>
                  </a:lnTo>
                  <a:lnTo>
                    <a:pt x="6201" y="129248"/>
                  </a:lnTo>
                  <a:lnTo>
                    <a:pt x="0" y="176022"/>
                  </a:lnTo>
                  <a:lnTo>
                    <a:pt x="6201" y="222795"/>
                  </a:lnTo>
                  <a:lnTo>
                    <a:pt x="23706" y="264837"/>
                  </a:lnTo>
                  <a:lnTo>
                    <a:pt x="50863" y="300466"/>
                  </a:lnTo>
                  <a:lnTo>
                    <a:pt x="86021" y="327998"/>
                  </a:lnTo>
                  <a:lnTo>
                    <a:pt x="127529" y="345752"/>
                  </a:lnTo>
                  <a:lnTo>
                    <a:pt x="173735" y="352044"/>
                  </a:lnTo>
                  <a:lnTo>
                    <a:pt x="219942" y="345752"/>
                  </a:lnTo>
                  <a:lnTo>
                    <a:pt x="261450" y="327998"/>
                  </a:lnTo>
                  <a:lnTo>
                    <a:pt x="296608" y="300466"/>
                  </a:lnTo>
                  <a:lnTo>
                    <a:pt x="323765" y="264837"/>
                  </a:lnTo>
                  <a:lnTo>
                    <a:pt x="341270" y="222795"/>
                  </a:lnTo>
                  <a:lnTo>
                    <a:pt x="347471" y="176022"/>
                  </a:lnTo>
                  <a:lnTo>
                    <a:pt x="341270" y="129248"/>
                  </a:lnTo>
                  <a:lnTo>
                    <a:pt x="323765" y="87206"/>
                  </a:lnTo>
                  <a:lnTo>
                    <a:pt x="296608" y="51577"/>
                  </a:lnTo>
                  <a:lnTo>
                    <a:pt x="261450" y="24045"/>
                  </a:lnTo>
                  <a:lnTo>
                    <a:pt x="219942" y="6291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27831" y="3918204"/>
              <a:ext cx="347980" cy="352425"/>
            </a:xfrm>
            <a:custGeom>
              <a:avLst/>
              <a:gdLst/>
              <a:ahLst/>
              <a:cxnLst/>
              <a:rect l="l" t="t" r="r" b="b"/>
              <a:pathLst>
                <a:path w="347979" h="352425">
                  <a:moveTo>
                    <a:pt x="0" y="176022"/>
                  </a:moveTo>
                  <a:lnTo>
                    <a:pt x="6201" y="129248"/>
                  </a:lnTo>
                  <a:lnTo>
                    <a:pt x="23706" y="87206"/>
                  </a:lnTo>
                  <a:lnTo>
                    <a:pt x="50863" y="51577"/>
                  </a:lnTo>
                  <a:lnTo>
                    <a:pt x="86021" y="24045"/>
                  </a:lnTo>
                  <a:lnTo>
                    <a:pt x="127529" y="6291"/>
                  </a:lnTo>
                  <a:lnTo>
                    <a:pt x="173735" y="0"/>
                  </a:lnTo>
                  <a:lnTo>
                    <a:pt x="219942" y="6291"/>
                  </a:lnTo>
                  <a:lnTo>
                    <a:pt x="261450" y="24045"/>
                  </a:lnTo>
                  <a:lnTo>
                    <a:pt x="296608" y="51577"/>
                  </a:lnTo>
                  <a:lnTo>
                    <a:pt x="323765" y="87206"/>
                  </a:lnTo>
                  <a:lnTo>
                    <a:pt x="341270" y="129248"/>
                  </a:lnTo>
                  <a:lnTo>
                    <a:pt x="347471" y="176022"/>
                  </a:lnTo>
                  <a:lnTo>
                    <a:pt x="341270" y="222795"/>
                  </a:lnTo>
                  <a:lnTo>
                    <a:pt x="323765" y="264837"/>
                  </a:lnTo>
                  <a:lnTo>
                    <a:pt x="296608" y="300466"/>
                  </a:lnTo>
                  <a:lnTo>
                    <a:pt x="261450" y="327998"/>
                  </a:lnTo>
                  <a:lnTo>
                    <a:pt x="219942" y="345752"/>
                  </a:lnTo>
                  <a:lnTo>
                    <a:pt x="173735" y="352044"/>
                  </a:lnTo>
                  <a:lnTo>
                    <a:pt x="127529" y="345752"/>
                  </a:lnTo>
                  <a:lnTo>
                    <a:pt x="86021" y="327998"/>
                  </a:lnTo>
                  <a:lnTo>
                    <a:pt x="50863" y="300466"/>
                  </a:lnTo>
                  <a:lnTo>
                    <a:pt x="23706" y="264837"/>
                  </a:lnTo>
                  <a:lnTo>
                    <a:pt x="6201" y="222795"/>
                  </a:lnTo>
                  <a:lnTo>
                    <a:pt x="0" y="176022"/>
                  </a:lnTo>
                  <a:close/>
                </a:path>
              </a:pathLst>
            </a:custGeom>
            <a:ln w="6350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48144" y="1828800"/>
              <a:ext cx="896619" cy="353695"/>
            </a:xfrm>
            <a:custGeom>
              <a:avLst/>
              <a:gdLst/>
              <a:ahLst/>
              <a:cxnLst/>
              <a:rect l="l" t="t" r="r" b="b"/>
              <a:pathLst>
                <a:path w="896620" h="353694">
                  <a:moveTo>
                    <a:pt x="896111" y="0"/>
                  </a:moveTo>
                  <a:lnTo>
                    <a:pt x="0" y="0"/>
                  </a:lnTo>
                  <a:lnTo>
                    <a:pt x="0" y="353567"/>
                  </a:lnTo>
                  <a:lnTo>
                    <a:pt x="896111" y="353567"/>
                  </a:lnTo>
                  <a:lnTo>
                    <a:pt x="8961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24443" y="1818132"/>
              <a:ext cx="347980" cy="364490"/>
            </a:xfrm>
            <a:custGeom>
              <a:avLst/>
              <a:gdLst/>
              <a:ahLst/>
              <a:cxnLst/>
              <a:rect l="l" t="t" r="r" b="b"/>
              <a:pathLst>
                <a:path w="347979" h="364489">
                  <a:moveTo>
                    <a:pt x="173735" y="0"/>
                  </a:moveTo>
                  <a:lnTo>
                    <a:pt x="127529" y="6505"/>
                  </a:lnTo>
                  <a:lnTo>
                    <a:pt x="86021" y="24863"/>
                  </a:lnTo>
                  <a:lnTo>
                    <a:pt x="50863" y="53339"/>
                  </a:lnTo>
                  <a:lnTo>
                    <a:pt x="23706" y="90198"/>
                  </a:lnTo>
                  <a:lnTo>
                    <a:pt x="6201" y="133702"/>
                  </a:lnTo>
                  <a:lnTo>
                    <a:pt x="0" y="182117"/>
                  </a:lnTo>
                  <a:lnTo>
                    <a:pt x="6201" y="230533"/>
                  </a:lnTo>
                  <a:lnTo>
                    <a:pt x="23706" y="274037"/>
                  </a:lnTo>
                  <a:lnTo>
                    <a:pt x="50863" y="310896"/>
                  </a:lnTo>
                  <a:lnTo>
                    <a:pt x="86021" y="339372"/>
                  </a:lnTo>
                  <a:lnTo>
                    <a:pt x="127529" y="357730"/>
                  </a:lnTo>
                  <a:lnTo>
                    <a:pt x="173735" y="364235"/>
                  </a:lnTo>
                  <a:lnTo>
                    <a:pt x="219942" y="357730"/>
                  </a:lnTo>
                  <a:lnTo>
                    <a:pt x="261450" y="339372"/>
                  </a:lnTo>
                  <a:lnTo>
                    <a:pt x="296608" y="310895"/>
                  </a:lnTo>
                  <a:lnTo>
                    <a:pt x="323765" y="274037"/>
                  </a:lnTo>
                  <a:lnTo>
                    <a:pt x="341270" y="230533"/>
                  </a:lnTo>
                  <a:lnTo>
                    <a:pt x="347472" y="182117"/>
                  </a:lnTo>
                  <a:lnTo>
                    <a:pt x="341270" y="133702"/>
                  </a:lnTo>
                  <a:lnTo>
                    <a:pt x="323765" y="90198"/>
                  </a:lnTo>
                  <a:lnTo>
                    <a:pt x="296608" y="53339"/>
                  </a:lnTo>
                  <a:lnTo>
                    <a:pt x="261450" y="24863"/>
                  </a:lnTo>
                  <a:lnTo>
                    <a:pt x="219942" y="6505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24443" y="1818132"/>
              <a:ext cx="347980" cy="364490"/>
            </a:xfrm>
            <a:custGeom>
              <a:avLst/>
              <a:gdLst/>
              <a:ahLst/>
              <a:cxnLst/>
              <a:rect l="l" t="t" r="r" b="b"/>
              <a:pathLst>
                <a:path w="347979" h="364489">
                  <a:moveTo>
                    <a:pt x="0" y="182117"/>
                  </a:moveTo>
                  <a:lnTo>
                    <a:pt x="6201" y="133702"/>
                  </a:lnTo>
                  <a:lnTo>
                    <a:pt x="23706" y="90198"/>
                  </a:lnTo>
                  <a:lnTo>
                    <a:pt x="50863" y="53339"/>
                  </a:lnTo>
                  <a:lnTo>
                    <a:pt x="86021" y="24863"/>
                  </a:lnTo>
                  <a:lnTo>
                    <a:pt x="127529" y="6505"/>
                  </a:lnTo>
                  <a:lnTo>
                    <a:pt x="173735" y="0"/>
                  </a:lnTo>
                  <a:lnTo>
                    <a:pt x="219942" y="6505"/>
                  </a:lnTo>
                  <a:lnTo>
                    <a:pt x="261450" y="24863"/>
                  </a:lnTo>
                  <a:lnTo>
                    <a:pt x="296608" y="53339"/>
                  </a:lnTo>
                  <a:lnTo>
                    <a:pt x="323765" y="90198"/>
                  </a:lnTo>
                  <a:lnTo>
                    <a:pt x="341270" y="133702"/>
                  </a:lnTo>
                  <a:lnTo>
                    <a:pt x="347472" y="182117"/>
                  </a:lnTo>
                  <a:lnTo>
                    <a:pt x="341270" y="230533"/>
                  </a:lnTo>
                  <a:lnTo>
                    <a:pt x="323765" y="274037"/>
                  </a:lnTo>
                  <a:lnTo>
                    <a:pt x="296608" y="310895"/>
                  </a:lnTo>
                  <a:lnTo>
                    <a:pt x="261450" y="339372"/>
                  </a:lnTo>
                  <a:lnTo>
                    <a:pt x="219942" y="357730"/>
                  </a:lnTo>
                  <a:lnTo>
                    <a:pt x="173735" y="364235"/>
                  </a:lnTo>
                  <a:lnTo>
                    <a:pt x="127529" y="357730"/>
                  </a:lnTo>
                  <a:lnTo>
                    <a:pt x="86021" y="339372"/>
                  </a:lnTo>
                  <a:lnTo>
                    <a:pt x="50863" y="310896"/>
                  </a:lnTo>
                  <a:lnTo>
                    <a:pt x="23706" y="274037"/>
                  </a:lnTo>
                  <a:lnTo>
                    <a:pt x="6201" y="230533"/>
                  </a:lnTo>
                  <a:lnTo>
                    <a:pt x="0" y="182117"/>
                  </a:lnTo>
                  <a:close/>
                </a:path>
              </a:pathLst>
            </a:custGeom>
            <a:ln w="6350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41286" y="2011680"/>
              <a:ext cx="883285" cy="1375410"/>
            </a:xfrm>
            <a:custGeom>
              <a:avLst/>
              <a:gdLst/>
              <a:ahLst/>
              <a:cxnLst/>
              <a:rect l="l" t="t" r="r" b="b"/>
              <a:pathLst>
                <a:path w="883284" h="1375410">
                  <a:moveTo>
                    <a:pt x="809374" y="103547"/>
                  </a:moveTo>
                  <a:lnTo>
                    <a:pt x="0" y="1368171"/>
                  </a:lnTo>
                  <a:lnTo>
                    <a:pt x="10668" y="1375029"/>
                  </a:lnTo>
                  <a:lnTo>
                    <a:pt x="820058" y="110380"/>
                  </a:lnTo>
                  <a:lnTo>
                    <a:pt x="809374" y="103547"/>
                  </a:lnTo>
                  <a:close/>
                </a:path>
                <a:path w="883284" h="1375410">
                  <a:moveTo>
                    <a:pt x="856712" y="92837"/>
                  </a:moveTo>
                  <a:lnTo>
                    <a:pt x="816229" y="92837"/>
                  </a:lnTo>
                  <a:lnTo>
                    <a:pt x="826897" y="99695"/>
                  </a:lnTo>
                  <a:lnTo>
                    <a:pt x="820058" y="110380"/>
                  </a:lnTo>
                  <a:lnTo>
                    <a:pt x="846836" y="127508"/>
                  </a:lnTo>
                  <a:lnTo>
                    <a:pt x="856712" y="92837"/>
                  </a:lnTo>
                  <a:close/>
                </a:path>
                <a:path w="883284" h="1375410">
                  <a:moveTo>
                    <a:pt x="816229" y="92837"/>
                  </a:moveTo>
                  <a:lnTo>
                    <a:pt x="809374" y="103547"/>
                  </a:lnTo>
                  <a:lnTo>
                    <a:pt x="820058" y="110380"/>
                  </a:lnTo>
                  <a:lnTo>
                    <a:pt x="826897" y="99695"/>
                  </a:lnTo>
                  <a:lnTo>
                    <a:pt x="816229" y="92837"/>
                  </a:lnTo>
                  <a:close/>
                </a:path>
                <a:path w="883284" h="1375410">
                  <a:moveTo>
                    <a:pt x="883158" y="0"/>
                  </a:moveTo>
                  <a:lnTo>
                    <a:pt x="782701" y="86487"/>
                  </a:lnTo>
                  <a:lnTo>
                    <a:pt x="809374" y="103547"/>
                  </a:lnTo>
                  <a:lnTo>
                    <a:pt x="816229" y="92837"/>
                  </a:lnTo>
                  <a:lnTo>
                    <a:pt x="856712" y="92837"/>
                  </a:lnTo>
                  <a:lnTo>
                    <a:pt x="8831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746372" y="1947748"/>
            <a:ext cx="219075" cy="104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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2400" dirty="0">
                <a:latin typeface="Symbol"/>
                <a:cs typeface="Symbol"/>
              </a:rPr>
              <a:t>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97502" y="6642211"/>
            <a:ext cx="469138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Image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modified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J.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Krug: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Population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Genetics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Evolution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9415" y="2959734"/>
            <a:ext cx="7386320" cy="355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49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</a:t>
            </a:r>
            <a:endParaRPr sz="240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2900">
              <a:latin typeface="Symbol"/>
              <a:cs typeface="Symbol"/>
            </a:endParaRPr>
          </a:p>
          <a:p>
            <a:pPr marL="2341880">
              <a:lnSpc>
                <a:spcPct val="100000"/>
              </a:lnSpc>
              <a:spcBef>
                <a:spcPts val="2305"/>
              </a:spcBef>
            </a:pPr>
            <a:r>
              <a:rPr sz="2400" dirty="0">
                <a:latin typeface="Symbol"/>
                <a:cs typeface="Symbol"/>
              </a:rPr>
              <a:t></a:t>
            </a:r>
            <a:endParaRPr sz="24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>
              <a:latin typeface="Symbol"/>
              <a:cs typeface="Symbol"/>
            </a:endParaRPr>
          </a:p>
          <a:p>
            <a:pPr marL="3799204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99085" algn="l"/>
              </a:tabLst>
            </a:pPr>
            <a:r>
              <a:rPr sz="1800" b="1" dirty="0">
                <a:latin typeface="Times New Roman"/>
                <a:cs typeface="Times New Roman"/>
              </a:rPr>
              <a:t>Change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color: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mutation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1" dirty="0">
                <a:latin typeface="Times New Roman"/>
                <a:cs typeface="Times New Roman"/>
              </a:rPr>
              <a:t>Colors: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different traits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genotype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 </a:t>
            </a:r>
            <a:r>
              <a:rPr sz="1800" spc="-10" dirty="0">
                <a:latin typeface="Times New Roman"/>
                <a:cs typeface="Times New Roman"/>
              </a:rPr>
              <a:t>allele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b="1" dirty="0">
                <a:latin typeface="Times New Roman"/>
                <a:cs typeface="Times New Roman"/>
              </a:rPr>
              <a:t>Diversity: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first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increases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later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decresases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extinction!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Limitation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resources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maintains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population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sizes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4941" y="1314145"/>
            <a:ext cx="1551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Moran</a:t>
            </a:r>
            <a:r>
              <a:rPr sz="1800"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process: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89" name="Freeform 61">
            <a:extLst>
              <a:ext uri="{FF2B5EF4-FFF2-40B4-BE49-F238E27FC236}">
                <a16:creationId xmlns:a16="http://schemas.microsoft.com/office/drawing/2014/main" id="{BDF74885-FCCC-430B-B074-A7F76104A19B}"/>
              </a:ext>
            </a:extLst>
          </p:cNvPr>
          <p:cNvSpPr>
            <a:spLocks/>
          </p:cNvSpPr>
          <p:nvPr/>
        </p:nvSpPr>
        <p:spPr bwMode="auto">
          <a:xfrm>
            <a:off x="3973513" y="1844675"/>
            <a:ext cx="649287" cy="1944688"/>
          </a:xfrm>
          <a:custGeom>
            <a:avLst/>
            <a:gdLst>
              <a:gd name="T0" fmla="*/ 0 w 227"/>
              <a:gd name="T1" fmla="*/ 0 h 1225"/>
              <a:gd name="T2" fmla="*/ 0 w 227"/>
              <a:gd name="T3" fmla="*/ 1225 h 1225"/>
              <a:gd name="T4" fmla="*/ 227 w 227"/>
              <a:gd name="T5" fmla="*/ 318 h 1225"/>
              <a:gd name="T6" fmla="*/ 227 w 227"/>
              <a:gd name="T7" fmla="*/ 227 h 1225"/>
              <a:gd name="T8" fmla="*/ 0 w 227"/>
              <a:gd name="T9" fmla="*/ 0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1225">
                <a:moveTo>
                  <a:pt x="0" y="0"/>
                </a:moveTo>
                <a:lnTo>
                  <a:pt x="0" y="1225"/>
                </a:lnTo>
                <a:lnTo>
                  <a:pt x="227" y="318"/>
                </a:lnTo>
                <a:lnTo>
                  <a:pt x="227" y="22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7730" name="Rectangle 2">
            <a:extLst>
              <a:ext uri="{FF2B5EF4-FFF2-40B4-BE49-F238E27FC236}">
                <a16:creationId xmlns:a16="http://schemas.microsoft.com/office/drawing/2014/main" id="{F9E6F0F0-9C82-4079-A031-22708510F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44450"/>
            <a:ext cx="82296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/>
              <a:t>The Moran model</a:t>
            </a:r>
          </a:p>
        </p:txBody>
      </p:sp>
      <p:sp>
        <p:nvSpPr>
          <p:cNvPr id="457731" name="Oval 3">
            <a:extLst>
              <a:ext uri="{FF2B5EF4-FFF2-40B4-BE49-F238E27FC236}">
                <a16:creationId xmlns:a16="http://schemas.microsoft.com/office/drawing/2014/main" id="{52E4FB56-90AF-4724-AFC2-E050F506E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1773238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57757" name="Oval 29">
            <a:extLst>
              <a:ext uri="{FF2B5EF4-FFF2-40B4-BE49-F238E27FC236}">
                <a16:creationId xmlns:a16="http://schemas.microsoft.com/office/drawing/2014/main" id="{D43FE5D3-4E6B-4047-A36E-F7CD1BB7F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2133600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57758" name="Oval 30">
            <a:extLst>
              <a:ext uri="{FF2B5EF4-FFF2-40B4-BE49-F238E27FC236}">
                <a16:creationId xmlns:a16="http://schemas.microsoft.com/office/drawing/2014/main" id="{0AE6D0F8-22EC-43D3-9DDC-D960E7A63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2493963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57759" name="Oval 31">
            <a:extLst>
              <a:ext uri="{FF2B5EF4-FFF2-40B4-BE49-F238E27FC236}">
                <a16:creationId xmlns:a16="http://schemas.microsoft.com/office/drawing/2014/main" id="{1FA0EDEC-3960-4645-ACF0-465C05DC1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2854325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57760" name="Oval 32">
            <a:extLst>
              <a:ext uri="{FF2B5EF4-FFF2-40B4-BE49-F238E27FC236}">
                <a16:creationId xmlns:a16="http://schemas.microsoft.com/office/drawing/2014/main" id="{C0D12213-8C70-41EF-82C6-667793E47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213100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57761" name="Oval 33">
            <a:extLst>
              <a:ext uri="{FF2B5EF4-FFF2-40B4-BE49-F238E27FC236}">
                <a16:creationId xmlns:a16="http://schemas.microsoft.com/office/drawing/2014/main" id="{069046E2-34A0-4964-8B80-1061CD6AE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573463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57762" name="Line 34">
            <a:extLst>
              <a:ext uri="{FF2B5EF4-FFF2-40B4-BE49-F238E27FC236}">
                <a16:creationId xmlns:a16="http://schemas.microsoft.com/office/drawing/2014/main" id="{3BE8D1B4-FD32-4ABD-81AC-CB289B823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4375" y="19177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7763" name="Text Box 35">
            <a:extLst>
              <a:ext uri="{FF2B5EF4-FFF2-40B4-BE49-F238E27FC236}">
                <a16:creationId xmlns:a16="http://schemas.microsoft.com/office/drawing/2014/main" id="{0F0B5446-3292-4149-A7C7-F3DFB369E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1773238"/>
            <a:ext cx="167957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b="1"/>
              <a:t>Replace by</a:t>
            </a:r>
          </a:p>
          <a:p>
            <a:pPr algn="l" rtl="0"/>
            <a:r>
              <a:rPr lang="en-US" altLang="en-US" b="1"/>
              <a:t>sampling from</a:t>
            </a:r>
          </a:p>
          <a:p>
            <a:pPr algn="l" rtl="0"/>
            <a:r>
              <a:rPr lang="en-US" altLang="en-US" b="1"/>
              <a:t>the current</a:t>
            </a:r>
          </a:p>
          <a:p>
            <a:pPr algn="l" rtl="0"/>
            <a:r>
              <a:rPr lang="en-US" altLang="en-US" b="1"/>
              <a:t>population</a:t>
            </a:r>
          </a:p>
        </p:txBody>
      </p:sp>
      <p:sp>
        <p:nvSpPr>
          <p:cNvPr id="457764" name="Oval 36">
            <a:extLst>
              <a:ext uri="{FF2B5EF4-FFF2-40B4-BE49-F238E27FC236}">
                <a16:creationId xmlns:a16="http://schemas.microsoft.com/office/drawing/2014/main" id="{CBD95F98-61E4-486D-B695-E8ABAEB2A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38" y="2133600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57765" name="Oval 37">
            <a:extLst>
              <a:ext uri="{FF2B5EF4-FFF2-40B4-BE49-F238E27FC236}">
                <a16:creationId xmlns:a16="http://schemas.microsoft.com/office/drawing/2014/main" id="{DDE6BD71-F625-4AAE-B7CF-77F5A5415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38" y="2493963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57766" name="Oval 38">
            <a:extLst>
              <a:ext uri="{FF2B5EF4-FFF2-40B4-BE49-F238E27FC236}">
                <a16:creationId xmlns:a16="http://schemas.microsoft.com/office/drawing/2014/main" id="{A3A554DA-F9F6-4818-931D-71D16EEE5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38" y="2854325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57767" name="Oval 39">
            <a:extLst>
              <a:ext uri="{FF2B5EF4-FFF2-40B4-BE49-F238E27FC236}">
                <a16:creationId xmlns:a16="http://schemas.microsoft.com/office/drawing/2014/main" id="{59F1F2E6-5A5C-4C65-B6BD-BECD09734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38" y="3213100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57768" name="Oval 40">
            <a:extLst>
              <a:ext uri="{FF2B5EF4-FFF2-40B4-BE49-F238E27FC236}">
                <a16:creationId xmlns:a16="http://schemas.microsoft.com/office/drawing/2014/main" id="{B52573BB-5F73-41C8-B7FF-63DC0076B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38" y="3573463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57774" name="Oval 46">
            <a:extLst>
              <a:ext uri="{FF2B5EF4-FFF2-40B4-BE49-F238E27FC236}">
                <a16:creationId xmlns:a16="http://schemas.microsoft.com/office/drawing/2014/main" id="{F1530E2C-6503-4482-BD5F-E061734FF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38" y="1773238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57776" name="Oval 48">
            <a:extLst>
              <a:ext uri="{FF2B5EF4-FFF2-40B4-BE49-F238E27FC236}">
                <a16:creationId xmlns:a16="http://schemas.microsoft.com/office/drawing/2014/main" id="{A2E9DFE1-956F-49FD-AEF6-336C86CC7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1773238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57777" name="Oval 49">
            <a:extLst>
              <a:ext uri="{FF2B5EF4-FFF2-40B4-BE49-F238E27FC236}">
                <a16:creationId xmlns:a16="http://schemas.microsoft.com/office/drawing/2014/main" id="{F7485DEC-C43C-4975-8AD7-DE3E3E8DC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2133600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57778" name="Oval 50">
            <a:extLst>
              <a:ext uri="{FF2B5EF4-FFF2-40B4-BE49-F238E27FC236}">
                <a16:creationId xmlns:a16="http://schemas.microsoft.com/office/drawing/2014/main" id="{3A1BC1E6-2E0A-40B7-9974-558A7EBA7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2493963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57779" name="Oval 51">
            <a:extLst>
              <a:ext uri="{FF2B5EF4-FFF2-40B4-BE49-F238E27FC236}">
                <a16:creationId xmlns:a16="http://schemas.microsoft.com/office/drawing/2014/main" id="{E661689B-9F9A-4AE2-B73E-0336F5372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2854325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57780" name="Oval 52">
            <a:extLst>
              <a:ext uri="{FF2B5EF4-FFF2-40B4-BE49-F238E27FC236}">
                <a16:creationId xmlns:a16="http://schemas.microsoft.com/office/drawing/2014/main" id="{EDA94C0D-590E-405D-A5F6-0EFB142B8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3213100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57781" name="Oval 53">
            <a:extLst>
              <a:ext uri="{FF2B5EF4-FFF2-40B4-BE49-F238E27FC236}">
                <a16:creationId xmlns:a16="http://schemas.microsoft.com/office/drawing/2014/main" id="{FC5690F3-161F-4B08-9ABC-D9E66AD45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3573463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graphicFrame>
        <p:nvGraphicFramePr>
          <p:cNvPr id="457790" name="Object 62">
            <a:extLst>
              <a:ext uri="{FF2B5EF4-FFF2-40B4-BE49-F238E27FC236}">
                <a16:creationId xmlns:a16="http://schemas.microsoft.com/office/drawing/2014/main" id="{1051BD0B-3ED6-4CC0-A1ED-D671252204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813" y="1628775"/>
          <a:ext cx="2857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משוואה" r:id="rId3" imgW="190440" imgH="177480" progId="Equation.3">
                  <p:embed/>
                </p:oleObj>
              </mc:Choice>
              <mc:Fallback>
                <p:oleObj name="משוואה" r:id="rId3" imgW="190440" imgH="177480" progId="Equation.3">
                  <p:embed/>
                  <p:pic>
                    <p:nvPicPr>
                      <p:cNvPr id="457790" name="Object 62">
                        <a:extLst>
                          <a:ext uri="{FF2B5EF4-FFF2-40B4-BE49-F238E27FC236}">
                            <a16:creationId xmlns:a16="http://schemas.microsoft.com/office/drawing/2014/main" id="{1051BD0B-3ED6-4CC0-A1ED-D671252204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1628775"/>
                        <a:ext cx="28575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91" name="Line 63">
            <a:extLst>
              <a:ext uri="{FF2B5EF4-FFF2-40B4-BE49-F238E27FC236}">
                <a16:creationId xmlns:a16="http://schemas.microsoft.com/office/drawing/2014/main" id="{E77FDEE5-7710-477C-ADBC-0C4AC3950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9177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57792" name="Object 64">
            <a:extLst>
              <a:ext uri="{FF2B5EF4-FFF2-40B4-BE49-F238E27FC236}">
                <a16:creationId xmlns:a16="http://schemas.microsoft.com/office/drawing/2014/main" id="{DD8E0DBA-14E9-4BD9-8D3E-6D56250436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2438" y="1628775"/>
          <a:ext cx="2857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משוואה" r:id="rId5" imgW="190440" imgH="177480" progId="Equation.3">
                  <p:embed/>
                </p:oleObj>
              </mc:Choice>
              <mc:Fallback>
                <p:oleObj name="משוואה" r:id="rId5" imgW="190440" imgH="177480" progId="Equation.3">
                  <p:embed/>
                  <p:pic>
                    <p:nvPicPr>
                      <p:cNvPr id="457792" name="Object 64">
                        <a:extLst>
                          <a:ext uri="{FF2B5EF4-FFF2-40B4-BE49-F238E27FC236}">
                            <a16:creationId xmlns:a16="http://schemas.microsoft.com/office/drawing/2014/main" id="{DD8E0DBA-14E9-4BD9-8D3E-6D5625043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628775"/>
                        <a:ext cx="28575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93" name="Text Box 65">
            <a:extLst>
              <a:ext uri="{FF2B5EF4-FFF2-40B4-BE49-F238E27FC236}">
                <a16:creationId xmlns:a16="http://schemas.microsoft.com/office/drawing/2014/main" id="{BA3D4CC8-ED85-4539-A0E5-ED6108163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84248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/>
              <a:t>Instead of working with discrete generation, we replace at most one individual at each time step</a:t>
            </a:r>
            <a:endParaRPr lang="en-US" altLang="en-US" b="1"/>
          </a:p>
        </p:txBody>
      </p:sp>
      <p:graphicFrame>
        <p:nvGraphicFramePr>
          <p:cNvPr id="457795" name="Object 67">
            <a:extLst>
              <a:ext uri="{FF2B5EF4-FFF2-40B4-BE49-F238E27FC236}">
                <a16:creationId xmlns:a16="http://schemas.microsoft.com/office/drawing/2014/main" id="{057B0FBD-16F0-471A-A24E-9A713CC052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2425" y="3573463"/>
          <a:ext cx="723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משוואה" r:id="rId7" imgW="482400" imgH="177480" progId="Equation.3">
                  <p:embed/>
                </p:oleObj>
              </mc:Choice>
              <mc:Fallback>
                <p:oleObj name="משוואה" r:id="rId7" imgW="482400" imgH="177480" progId="Equation.3">
                  <p:embed/>
                  <p:pic>
                    <p:nvPicPr>
                      <p:cNvPr id="457795" name="Object 67">
                        <a:extLst>
                          <a:ext uri="{FF2B5EF4-FFF2-40B4-BE49-F238E27FC236}">
                            <a16:creationId xmlns:a16="http://schemas.microsoft.com/office/drawing/2014/main" id="{057B0FBD-16F0-471A-A24E-9A713CC052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3573463"/>
                        <a:ext cx="7239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96" name="Line 68">
            <a:extLst>
              <a:ext uri="{FF2B5EF4-FFF2-40B4-BE49-F238E27FC236}">
                <a16:creationId xmlns:a16="http://schemas.microsoft.com/office/drawing/2014/main" id="{7D3E9961-2F03-4707-8089-A10591F64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6368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7797" name="Line 69">
            <a:extLst>
              <a:ext uri="{FF2B5EF4-FFF2-40B4-BE49-F238E27FC236}">
                <a16:creationId xmlns:a16="http://schemas.microsoft.com/office/drawing/2014/main" id="{4C4B737F-202B-4864-967B-FD118BAC2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3225" y="26368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7798" name="Line 70">
            <a:extLst>
              <a:ext uri="{FF2B5EF4-FFF2-40B4-BE49-F238E27FC236}">
                <a16:creationId xmlns:a16="http://schemas.microsoft.com/office/drawing/2014/main" id="{673637C7-3F9D-49C5-9D52-26132D4A6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9972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7799" name="Line 71">
            <a:extLst>
              <a:ext uri="{FF2B5EF4-FFF2-40B4-BE49-F238E27FC236}">
                <a16:creationId xmlns:a16="http://schemas.microsoft.com/office/drawing/2014/main" id="{23025C7D-4C2F-4763-82E2-7678C7603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3225" y="29972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7800" name="Line 72">
            <a:extLst>
              <a:ext uri="{FF2B5EF4-FFF2-40B4-BE49-F238E27FC236}">
                <a16:creationId xmlns:a16="http://schemas.microsoft.com/office/drawing/2014/main" id="{49ABC6A2-A76D-45D1-92A6-639B1624D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3575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7801" name="Line 73">
            <a:extLst>
              <a:ext uri="{FF2B5EF4-FFF2-40B4-BE49-F238E27FC236}">
                <a16:creationId xmlns:a16="http://schemas.microsoft.com/office/drawing/2014/main" id="{DB9AC316-8D32-403C-9674-D30009754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3225" y="335756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7802" name="Line 74">
            <a:extLst>
              <a:ext uri="{FF2B5EF4-FFF2-40B4-BE49-F238E27FC236}">
                <a16:creationId xmlns:a16="http://schemas.microsoft.com/office/drawing/2014/main" id="{30F0255A-A933-4D30-8082-C20B3F625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7163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7803" name="Line 75">
            <a:extLst>
              <a:ext uri="{FF2B5EF4-FFF2-40B4-BE49-F238E27FC236}">
                <a16:creationId xmlns:a16="http://schemas.microsoft.com/office/drawing/2014/main" id="{0DF9FAFA-3905-4EA1-AD5A-162799E10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3225" y="37163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7804" name="Line 76">
            <a:extLst>
              <a:ext uri="{FF2B5EF4-FFF2-40B4-BE49-F238E27FC236}">
                <a16:creationId xmlns:a16="http://schemas.microsoft.com/office/drawing/2014/main" id="{6BD5CA59-5589-476E-8188-5C3BAF9F1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2764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1C37-B05A-40F7-93DB-123CDA91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07" y="381000"/>
            <a:ext cx="7847965" cy="492443"/>
          </a:xfrm>
        </p:spPr>
        <p:txBody>
          <a:bodyPr/>
          <a:lstStyle/>
          <a:p>
            <a:pPr algn="l"/>
            <a:r>
              <a:rPr lang="en-US" dirty="0"/>
              <a:t>Last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79C73-FE93-4173-82DA-0C4474821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089" y="1066800"/>
            <a:ext cx="7994015" cy="18466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Exponentially growing population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Stochasticity in the mutation arrival plus their amplification in exponential growth leads to huge variability in the 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No selection till the end – mutants had no benefits and paid no price for resistance before seeing the virus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625FF4-D3C4-45A1-B8AD-3B71905C20B5}"/>
              </a:ext>
            </a:extLst>
          </p:cNvPr>
          <p:cNvSpPr txBox="1">
            <a:spLocks/>
          </p:cNvSpPr>
          <p:nvPr/>
        </p:nvSpPr>
        <p:spPr>
          <a:xfrm>
            <a:off x="555229" y="3505200"/>
            <a:ext cx="78479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96EE7C7-3258-4825-A6C1-438D4D843B50}"/>
              </a:ext>
            </a:extLst>
          </p:cNvPr>
          <p:cNvSpPr txBox="1">
            <a:spLocks/>
          </p:cNvSpPr>
          <p:nvPr/>
        </p:nvSpPr>
        <p:spPr>
          <a:xfrm>
            <a:off x="482203" y="4109517"/>
            <a:ext cx="7994015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50" b="1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Constant population (balanced growth/death)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Fitness of mutations may be different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Combination of randomness of population dynamics and selection determines the outcome</a:t>
            </a:r>
          </a:p>
        </p:txBody>
      </p:sp>
    </p:spTree>
    <p:extLst>
      <p:ext uri="{BB962C8B-B14F-4D97-AF65-F5344CB8AC3E}">
        <p14:creationId xmlns:p14="http://schemas.microsoft.com/office/powerpoint/2010/main" val="4197432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Freeform 2">
            <a:extLst>
              <a:ext uri="{FF2B5EF4-FFF2-40B4-BE49-F238E27FC236}">
                <a16:creationId xmlns:a16="http://schemas.microsoft.com/office/drawing/2014/main" id="{19AC60E6-0CA4-4756-854A-2DABC67D435D}"/>
              </a:ext>
            </a:extLst>
          </p:cNvPr>
          <p:cNvSpPr>
            <a:spLocks/>
          </p:cNvSpPr>
          <p:nvPr/>
        </p:nvSpPr>
        <p:spPr bwMode="auto">
          <a:xfrm>
            <a:off x="1763713" y="1268413"/>
            <a:ext cx="649287" cy="1944687"/>
          </a:xfrm>
          <a:custGeom>
            <a:avLst/>
            <a:gdLst>
              <a:gd name="T0" fmla="*/ 0 w 227"/>
              <a:gd name="T1" fmla="*/ 0 h 1225"/>
              <a:gd name="T2" fmla="*/ 0 w 227"/>
              <a:gd name="T3" fmla="*/ 1225 h 1225"/>
              <a:gd name="T4" fmla="*/ 227 w 227"/>
              <a:gd name="T5" fmla="*/ 318 h 1225"/>
              <a:gd name="T6" fmla="*/ 227 w 227"/>
              <a:gd name="T7" fmla="*/ 227 h 1225"/>
              <a:gd name="T8" fmla="*/ 0 w 227"/>
              <a:gd name="T9" fmla="*/ 0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1225">
                <a:moveTo>
                  <a:pt x="0" y="0"/>
                </a:moveTo>
                <a:lnTo>
                  <a:pt x="0" y="1225"/>
                </a:lnTo>
                <a:lnTo>
                  <a:pt x="227" y="318"/>
                </a:lnTo>
                <a:lnTo>
                  <a:pt x="227" y="22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0F25C9F3-B4E3-43A8-915B-53A56B168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44450"/>
            <a:ext cx="82296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/>
              <a:t>The Moran model</a:t>
            </a:r>
          </a:p>
        </p:txBody>
      </p:sp>
      <p:sp>
        <p:nvSpPr>
          <p:cNvPr id="460804" name="Oval 4">
            <a:extLst>
              <a:ext uri="{FF2B5EF4-FFF2-40B4-BE49-F238E27FC236}">
                <a16:creationId xmlns:a16="http://schemas.microsoft.com/office/drawing/2014/main" id="{6F7967F6-90CE-48A1-A1FC-FF369D789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96975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60805" name="Oval 5">
            <a:extLst>
              <a:ext uri="{FF2B5EF4-FFF2-40B4-BE49-F238E27FC236}">
                <a16:creationId xmlns:a16="http://schemas.microsoft.com/office/drawing/2014/main" id="{FA262C4D-D0E0-4741-A4E5-F28BB4C0A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557338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60806" name="Oval 6">
            <a:extLst>
              <a:ext uri="{FF2B5EF4-FFF2-40B4-BE49-F238E27FC236}">
                <a16:creationId xmlns:a16="http://schemas.microsoft.com/office/drawing/2014/main" id="{75C33EE7-2472-403B-A15E-D622FBC5E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917700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60807" name="Oval 7">
            <a:extLst>
              <a:ext uri="{FF2B5EF4-FFF2-40B4-BE49-F238E27FC236}">
                <a16:creationId xmlns:a16="http://schemas.microsoft.com/office/drawing/2014/main" id="{6C6283C5-7CED-496F-9BF2-71DF51A08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278063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60808" name="Oval 8">
            <a:extLst>
              <a:ext uri="{FF2B5EF4-FFF2-40B4-BE49-F238E27FC236}">
                <a16:creationId xmlns:a16="http://schemas.microsoft.com/office/drawing/2014/main" id="{919E10A5-056E-4EF1-982C-3C2772A41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636838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60809" name="Oval 9">
            <a:extLst>
              <a:ext uri="{FF2B5EF4-FFF2-40B4-BE49-F238E27FC236}">
                <a16:creationId xmlns:a16="http://schemas.microsoft.com/office/drawing/2014/main" id="{2865988E-008D-4A39-BC68-FF9E23388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997200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60810" name="Line 10">
            <a:extLst>
              <a:ext uri="{FF2B5EF4-FFF2-40B4-BE49-F238E27FC236}">
                <a16:creationId xmlns:a16="http://schemas.microsoft.com/office/drawing/2014/main" id="{F94868EC-A4D8-4258-9B5B-583BE22DA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13414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811" name="Text Box 11">
            <a:extLst>
              <a:ext uri="{FF2B5EF4-FFF2-40B4-BE49-F238E27FC236}">
                <a16:creationId xmlns:a16="http://schemas.microsoft.com/office/drawing/2014/main" id="{1DEB0070-ED61-4109-BFED-5F9A0C9A6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0" y="1196975"/>
            <a:ext cx="167957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b="1"/>
              <a:t>Replace by</a:t>
            </a:r>
          </a:p>
          <a:p>
            <a:pPr algn="l" rtl="0"/>
            <a:r>
              <a:rPr lang="en-US" altLang="en-US" b="1"/>
              <a:t>sampling from</a:t>
            </a:r>
          </a:p>
          <a:p>
            <a:pPr algn="l" rtl="0"/>
            <a:r>
              <a:rPr lang="en-US" altLang="en-US" b="1"/>
              <a:t>the current</a:t>
            </a:r>
          </a:p>
          <a:p>
            <a:pPr algn="l" rtl="0"/>
            <a:r>
              <a:rPr lang="en-US" altLang="en-US" b="1"/>
              <a:t>population</a:t>
            </a:r>
          </a:p>
        </p:txBody>
      </p:sp>
      <p:sp>
        <p:nvSpPr>
          <p:cNvPr id="460812" name="Oval 12">
            <a:extLst>
              <a:ext uri="{FF2B5EF4-FFF2-40B4-BE49-F238E27FC236}">
                <a16:creationId xmlns:a16="http://schemas.microsoft.com/office/drawing/2014/main" id="{35040505-7FC4-452B-9532-D45BC9BA5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1557338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60813" name="Oval 13">
            <a:extLst>
              <a:ext uri="{FF2B5EF4-FFF2-40B4-BE49-F238E27FC236}">
                <a16:creationId xmlns:a16="http://schemas.microsoft.com/office/drawing/2014/main" id="{66F3644E-F7FD-4ED7-B9B5-18256805B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1917700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60814" name="Oval 14">
            <a:extLst>
              <a:ext uri="{FF2B5EF4-FFF2-40B4-BE49-F238E27FC236}">
                <a16:creationId xmlns:a16="http://schemas.microsoft.com/office/drawing/2014/main" id="{0B070EB0-09FF-4B3A-9FC8-ACF11A831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2278063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60815" name="Oval 15">
            <a:extLst>
              <a:ext uri="{FF2B5EF4-FFF2-40B4-BE49-F238E27FC236}">
                <a16:creationId xmlns:a16="http://schemas.microsoft.com/office/drawing/2014/main" id="{C01C5858-D094-4485-BEDC-3B3CAC097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2636838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60816" name="Oval 16">
            <a:extLst>
              <a:ext uri="{FF2B5EF4-FFF2-40B4-BE49-F238E27FC236}">
                <a16:creationId xmlns:a16="http://schemas.microsoft.com/office/drawing/2014/main" id="{5EB001BB-9A46-4597-82EF-C54DD1284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2997200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60817" name="Oval 17">
            <a:extLst>
              <a:ext uri="{FF2B5EF4-FFF2-40B4-BE49-F238E27FC236}">
                <a16:creationId xmlns:a16="http://schemas.microsoft.com/office/drawing/2014/main" id="{46309744-A58A-4999-88D2-3FADB00DB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1196975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60818" name="Oval 18">
            <a:extLst>
              <a:ext uri="{FF2B5EF4-FFF2-40B4-BE49-F238E27FC236}">
                <a16:creationId xmlns:a16="http://schemas.microsoft.com/office/drawing/2014/main" id="{19F20029-31F0-4F83-A30C-E744B229A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1196975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60819" name="Oval 19">
            <a:extLst>
              <a:ext uri="{FF2B5EF4-FFF2-40B4-BE49-F238E27FC236}">
                <a16:creationId xmlns:a16="http://schemas.microsoft.com/office/drawing/2014/main" id="{865BF43C-46A2-4D1B-8A8F-3974376B1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1557338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60820" name="Oval 20">
            <a:extLst>
              <a:ext uri="{FF2B5EF4-FFF2-40B4-BE49-F238E27FC236}">
                <a16:creationId xmlns:a16="http://schemas.microsoft.com/office/drawing/2014/main" id="{3C3317CD-C05B-4B7F-A9C5-7405C5625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1917700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60821" name="Oval 21">
            <a:extLst>
              <a:ext uri="{FF2B5EF4-FFF2-40B4-BE49-F238E27FC236}">
                <a16:creationId xmlns:a16="http://schemas.microsoft.com/office/drawing/2014/main" id="{2EC86D5E-00F0-4A72-99C7-F89A5A424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2278063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60822" name="Oval 22">
            <a:extLst>
              <a:ext uri="{FF2B5EF4-FFF2-40B4-BE49-F238E27FC236}">
                <a16:creationId xmlns:a16="http://schemas.microsoft.com/office/drawing/2014/main" id="{C7F54C52-1FCF-4E3E-8872-12526595F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2636838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sp>
        <p:nvSpPr>
          <p:cNvPr id="460823" name="Oval 23">
            <a:extLst>
              <a:ext uri="{FF2B5EF4-FFF2-40B4-BE49-F238E27FC236}">
                <a16:creationId xmlns:a16="http://schemas.microsoft.com/office/drawing/2014/main" id="{AAFA2CB4-F735-42AE-B259-D8FB1362A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2997200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/>
            <a:r>
              <a:rPr lang="en-US" altLang="en-US" sz="1400"/>
              <a:t>A</a:t>
            </a:r>
          </a:p>
        </p:txBody>
      </p:sp>
      <p:graphicFrame>
        <p:nvGraphicFramePr>
          <p:cNvPr id="460824" name="Object 24">
            <a:extLst>
              <a:ext uri="{FF2B5EF4-FFF2-40B4-BE49-F238E27FC236}">
                <a16:creationId xmlns:a16="http://schemas.microsoft.com/office/drawing/2014/main" id="{CAE9DE69-2F32-427B-9C05-6514A139C2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052513"/>
          <a:ext cx="2857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משוואה" r:id="rId3" imgW="190440" imgH="177480" progId="Equation.3">
                  <p:embed/>
                </p:oleObj>
              </mc:Choice>
              <mc:Fallback>
                <p:oleObj name="משוואה" r:id="rId3" imgW="190440" imgH="177480" progId="Equation.3">
                  <p:embed/>
                  <p:pic>
                    <p:nvPicPr>
                      <p:cNvPr id="460824" name="Object 24">
                        <a:extLst>
                          <a:ext uri="{FF2B5EF4-FFF2-40B4-BE49-F238E27FC236}">
                            <a16:creationId xmlns:a16="http://schemas.microsoft.com/office/drawing/2014/main" id="{CAE9DE69-2F32-427B-9C05-6514A139C2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052513"/>
                        <a:ext cx="28575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25" name="Line 25">
            <a:extLst>
              <a:ext uri="{FF2B5EF4-FFF2-40B4-BE49-F238E27FC236}">
                <a16:creationId xmlns:a16="http://schemas.microsoft.com/office/drawing/2014/main" id="{4B07C259-D87D-47C9-8526-4B0381A48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3414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460826" name="Object 26">
            <a:extLst>
              <a:ext uri="{FF2B5EF4-FFF2-40B4-BE49-F238E27FC236}">
                <a16:creationId xmlns:a16="http://schemas.microsoft.com/office/drawing/2014/main" id="{EFE26574-9ADF-43EA-BA82-EB8947CB02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2638" y="1052513"/>
          <a:ext cx="2857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משוואה" r:id="rId5" imgW="190440" imgH="177480" progId="Equation.3">
                  <p:embed/>
                </p:oleObj>
              </mc:Choice>
              <mc:Fallback>
                <p:oleObj name="משוואה" r:id="rId5" imgW="190440" imgH="177480" progId="Equation.3">
                  <p:embed/>
                  <p:pic>
                    <p:nvPicPr>
                      <p:cNvPr id="460826" name="Object 26">
                        <a:extLst>
                          <a:ext uri="{FF2B5EF4-FFF2-40B4-BE49-F238E27FC236}">
                            <a16:creationId xmlns:a16="http://schemas.microsoft.com/office/drawing/2014/main" id="{EFE26574-9ADF-43EA-BA82-EB8947CB02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052513"/>
                        <a:ext cx="28575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28" name="Text Box 28">
            <a:extLst>
              <a:ext uri="{FF2B5EF4-FFF2-40B4-BE49-F238E27FC236}">
                <a16:creationId xmlns:a16="http://schemas.microsoft.com/office/drawing/2014/main" id="{403402CA-2F26-423E-82BC-DE687C5FA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500438"/>
            <a:ext cx="84248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9475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01763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92405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46338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903538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360738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817938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275138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dirty="0"/>
              <a:t>Random-walks in the population space (Markov Chain):</a:t>
            </a:r>
            <a:endParaRPr lang="en-US" altLang="en-US" b="1" dirty="0"/>
          </a:p>
        </p:txBody>
      </p:sp>
      <p:sp>
        <p:nvSpPr>
          <p:cNvPr id="460830" name="Line 30">
            <a:extLst>
              <a:ext uri="{FF2B5EF4-FFF2-40B4-BE49-F238E27FC236}">
                <a16:creationId xmlns:a16="http://schemas.microsoft.com/office/drawing/2014/main" id="{C939A118-1D00-4A7F-8454-E82833BBA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0605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831" name="Line 31">
            <a:extLst>
              <a:ext uri="{FF2B5EF4-FFF2-40B4-BE49-F238E27FC236}">
                <a16:creationId xmlns:a16="http://schemas.microsoft.com/office/drawing/2014/main" id="{C4755B61-ACB5-461B-BA32-E88DD5C870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3425" y="20605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832" name="Line 32">
            <a:extLst>
              <a:ext uri="{FF2B5EF4-FFF2-40B4-BE49-F238E27FC236}">
                <a16:creationId xmlns:a16="http://schemas.microsoft.com/office/drawing/2014/main" id="{5BEFE537-C35F-46B6-9BB0-9F2946A67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4209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833" name="Line 33">
            <a:extLst>
              <a:ext uri="{FF2B5EF4-FFF2-40B4-BE49-F238E27FC236}">
                <a16:creationId xmlns:a16="http://schemas.microsoft.com/office/drawing/2014/main" id="{F79989A2-8868-446D-87CD-A6229383C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3425" y="2420938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834" name="Line 34">
            <a:extLst>
              <a:ext uri="{FF2B5EF4-FFF2-40B4-BE49-F238E27FC236}">
                <a16:creationId xmlns:a16="http://schemas.microsoft.com/office/drawing/2014/main" id="{56BBA5CA-770C-482E-A870-35FF618E0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27813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835" name="Line 35">
            <a:extLst>
              <a:ext uri="{FF2B5EF4-FFF2-40B4-BE49-F238E27FC236}">
                <a16:creationId xmlns:a16="http://schemas.microsoft.com/office/drawing/2014/main" id="{D6878ED6-638F-4B31-B8CA-2E1370B8B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3425" y="2781300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836" name="Line 36">
            <a:extLst>
              <a:ext uri="{FF2B5EF4-FFF2-40B4-BE49-F238E27FC236}">
                <a16:creationId xmlns:a16="http://schemas.microsoft.com/office/drawing/2014/main" id="{AA190079-96CF-4E36-B24C-EFD62A175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1400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837" name="Line 37">
            <a:extLst>
              <a:ext uri="{FF2B5EF4-FFF2-40B4-BE49-F238E27FC236}">
                <a16:creationId xmlns:a16="http://schemas.microsoft.com/office/drawing/2014/main" id="{5F700DE1-AC2D-45AC-B6B2-2701926FB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3425" y="31400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838" name="Line 38">
            <a:extLst>
              <a:ext uri="{FF2B5EF4-FFF2-40B4-BE49-F238E27FC236}">
                <a16:creationId xmlns:a16="http://schemas.microsoft.com/office/drawing/2014/main" id="{2964A84C-2CC1-43F9-9755-F753A0899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170021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0839" name="Oval 39">
            <a:extLst>
              <a:ext uri="{FF2B5EF4-FFF2-40B4-BE49-F238E27FC236}">
                <a16:creationId xmlns:a16="http://schemas.microsoft.com/office/drawing/2014/main" id="{54352B0E-45EA-451B-A48A-85000A064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603750"/>
            <a:ext cx="312737" cy="3603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 sz="1200"/>
              <a:t>0</a:t>
            </a:r>
          </a:p>
        </p:txBody>
      </p:sp>
      <p:sp>
        <p:nvSpPr>
          <p:cNvPr id="460840" name="Oval 40">
            <a:extLst>
              <a:ext uri="{FF2B5EF4-FFF2-40B4-BE49-F238E27FC236}">
                <a16:creationId xmlns:a16="http://schemas.microsoft.com/office/drawing/2014/main" id="{D166D8C3-6FDE-41EA-BB74-0D55DED81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5069" y="4617750"/>
            <a:ext cx="415211" cy="3895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 sz="1200" dirty="0"/>
              <a:t>N</a:t>
            </a:r>
          </a:p>
        </p:txBody>
      </p:sp>
      <p:sp>
        <p:nvSpPr>
          <p:cNvPr id="460841" name="Oval 41">
            <a:extLst>
              <a:ext uri="{FF2B5EF4-FFF2-40B4-BE49-F238E27FC236}">
                <a16:creationId xmlns:a16="http://schemas.microsoft.com/office/drawing/2014/main" id="{D9AB8ADB-572B-4C0C-B0E6-A34AF285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3" y="4605338"/>
            <a:ext cx="312737" cy="3603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 sz="1200"/>
              <a:t>1</a:t>
            </a:r>
          </a:p>
        </p:txBody>
      </p:sp>
      <p:sp>
        <p:nvSpPr>
          <p:cNvPr id="460842" name="Oval 42">
            <a:extLst>
              <a:ext uri="{FF2B5EF4-FFF2-40B4-BE49-F238E27FC236}">
                <a16:creationId xmlns:a16="http://schemas.microsoft.com/office/drawing/2014/main" id="{C9CD9674-FDFA-4E0E-B975-18158D313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438" y="4633625"/>
            <a:ext cx="606811" cy="3895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 sz="1200" dirty="0"/>
              <a:t>N-1</a:t>
            </a:r>
          </a:p>
        </p:txBody>
      </p:sp>
      <p:cxnSp>
        <p:nvCxnSpPr>
          <p:cNvPr id="460845" name="AutoShape 45">
            <a:extLst>
              <a:ext uri="{FF2B5EF4-FFF2-40B4-BE49-F238E27FC236}">
                <a16:creationId xmlns:a16="http://schemas.microsoft.com/office/drawing/2014/main" id="{49DF0556-6991-47C6-8768-9470FB0AD8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19288" y="4778375"/>
            <a:ext cx="3603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46" name="AutoShape 46">
            <a:extLst>
              <a:ext uri="{FF2B5EF4-FFF2-40B4-BE49-F238E27FC236}">
                <a16:creationId xmlns:a16="http://schemas.microsoft.com/office/drawing/2014/main" id="{E7F3B743-F006-4D11-B85F-31FEFA905CCC}"/>
              </a:ext>
            </a:extLst>
          </p:cNvPr>
          <p:cNvCxnSpPr>
            <a:cxnSpLocks noChangeShapeType="1"/>
            <a:stCxn id="460839" idx="6"/>
            <a:endCxn id="460841" idx="2"/>
          </p:cNvCxnSpPr>
          <p:nvPr/>
        </p:nvCxnSpPr>
        <p:spPr bwMode="auto">
          <a:xfrm>
            <a:off x="1355725" y="4784725"/>
            <a:ext cx="274638" cy="1588"/>
          </a:xfrm>
          <a:prstGeom prst="curvedConnector3">
            <a:avLst>
              <a:gd name="adj1" fmla="val 49713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47" name="AutoShape 47">
            <a:extLst>
              <a:ext uri="{FF2B5EF4-FFF2-40B4-BE49-F238E27FC236}">
                <a16:creationId xmlns:a16="http://schemas.microsoft.com/office/drawing/2014/main" id="{7AFC62B5-0F10-4870-B2F3-87FE6F7738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15138" y="4821238"/>
            <a:ext cx="3603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48" name="AutoShape 48">
            <a:extLst>
              <a:ext uri="{FF2B5EF4-FFF2-40B4-BE49-F238E27FC236}">
                <a16:creationId xmlns:a16="http://schemas.microsoft.com/office/drawing/2014/main" id="{0607EF1B-DD62-43A4-85F2-F9FBDA1AAA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67400" y="4827588"/>
            <a:ext cx="274638" cy="1587"/>
          </a:xfrm>
          <a:prstGeom prst="curvedConnector3">
            <a:avLst>
              <a:gd name="adj1" fmla="val 49713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49" name="Text Box 49">
            <a:extLst>
              <a:ext uri="{FF2B5EF4-FFF2-40B4-BE49-F238E27FC236}">
                <a16:creationId xmlns:a16="http://schemas.microsoft.com/office/drawing/2014/main" id="{8272075D-4E4D-4386-892C-F75E2D5DF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4629150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/>
              <a:t>Loss</a:t>
            </a:r>
          </a:p>
        </p:txBody>
      </p:sp>
      <p:sp>
        <p:nvSpPr>
          <p:cNvPr id="460850" name="Text Box 50">
            <a:extLst>
              <a:ext uri="{FF2B5EF4-FFF2-40B4-BE49-F238E27FC236}">
                <a16:creationId xmlns:a16="http://schemas.microsoft.com/office/drawing/2014/main" id="{A289274A-DD2A-430C-904F-7DD6913DA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4676775"/>
            <a:ext cx="893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/>
              <a:t>Fixation</a:t>
            </a:r>
          </a:p>
        </p:txBody>
      </p:sp>
      <p:graphicFrame>
        <p:nvGraphicFramePr>
          <p:cNvPr id="460853" name="Object 53">
            <a:extLst>
              <a:ext uri="{FF2B5EF4-FFF2-40B4-BE49-F238E27FC236}">
                <a16:creationId xmlns:a16="http://schemas.microsoft.com/office/drawing/2014/main" id="{CE1FE466-4FDF-4D7E-9FCA-0CD62EDA1E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7863" y="5373688"/>
          <a:ext cx="800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משוואה" r:id="rId7" imgW="533160" imgH="177480" progId="Equation.3">
                  <p:embed/>
                </p:oleObj>
              </mc:Choice>
              <mc:Fallback>
                <p:oleObj name="משוואה" r:id="rId7" imgW="533160" imgH="177480" progId="Equation.3">
                  <p:embed/>
                  <p:pic>
                    <p:nvPicPr>
                      <p:cNvPr id="460853" name="Object 53">
                        <a:extLst>
                          <a:ext uri="{FF2B5EF4-FFF2-40B4-BE49-F238E27FC236}">
                            <a16:creationId xmlns:a16="http://schemas.microsoft.com/office/drawing/2014/main" id="{CE1FE466-4FDF-4D7E-9FCA-0CD62EDA1E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5373688"/>
                        <a:ext cx="800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4" name="Object 54">
            <a:extLst>
              <a:ext uri="{FF2B5EF4-FFF2-40B4-BE49-F238E27FC236}">
                <a16:creationId xmlns:a16="http://schemas.microsoft.com/office/drawing/2014/main" id="{F79B5567-39AF-448C-BB61-E4421D22A7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9925" y="6113463"/>
          <a:ext cx="800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משוואה" r:id="rId9" imgW="533160" imgH="177480" progId="Equation.3">
                  <p:embed/>
                </p:oleObj>
              </mc:Choice>
              <mc:Fallback>
                <p:oleObj name="משוואה" r:id="rId9" imgW="533160" imgH="177480" progId="Equation.3">
                  <p:embed/>
                  <p:pic>
                    <p:nvPicPr>
                      <p:cNvPr id="460854" name="Object 54">
                        <a:extLst>
                          <a:ext uri="{FF2B5EF4-FFF2-40B4-BE49-F238E27FC236}">
                            <a16:creationId xmlns:a16="http://schemas.microsoft.com/office/drawing/2014/main" id="{F79B5567-39AF-448C-BB61-E4421D22A7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6113463"/>
                        <a:ext cx="800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60855" name="Object 55">
                <a:extLst>
                  <a:ext uri="{FF2B5EF4-FFF2-40B4-BE49-F238E27FC236}">
                    <a16:creationId xmlns:a16="http://schemas.microsoft.com/office/drawing/2014/main" id="{9BB88CF0-88E5-4137-BF4C-2C0D51D34925}"/>
                  </a:ext>
                </a:extLst>
              </p:cNvPr>
              <p:cNvSpPr txBox="1"/>
              <p:nvPr/>
            </p:nvSpPr>
            <p:spPr bwMode="auto">
              <a:xfrm>
                <a:off x="4373563" y="5211763"/>
                <a:ext cx="1638300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0855" name="Object 55">
                <a:extLst>
                  <a:ext uri="{FF2B5EF4-FFF2-40B4-BE49-F238E27FC236}">
                    <a16:creationId xmlns:a16="http://schemas.microsoft.com/office/drawing/2014/main" id="{9BB88CF0-88E5-4137-BF4C-2C0D51D34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3563" y="5211763"/>
                <a:ext cx="1638300" cy="5905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0856" name="Object 56">
                <a:extLst>
                  <a:ext uri="{FF2B5EF4-FFF2-40B4-BE49-F238E27FC236}">
                    <a16:creationId xmlns:a16="http://schemas.microsoft.com/office/drawing/2014/main" id="{B962607E-1561-423B-8882-5E4D7EB32C2E}"/>
                  </a:ext>
                </a:extLst>
              </p:cNvPr>
              <p:cNvSpPr txBox="1"/>
              <p:nvPr/>
            </p:nvSpPr>
            <p:spPr bwMode="auto">
              <a:xfrm>
                <a:off x="4368800" y="5934075"/>
                <a:ext cx="1276350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0856" name="Object 56">
                <a:extLst>
                  <a:ext uri="{FF2B5EF4-FFF2-40B4-BE49-F238E27FC236}">
                    <a16:creationId xmlns:a16="http://schemas.microsoft.com/office/drawing/2014/main" id="{B962607E-1561-423B-8882-5E4D7EB32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8800" y="5934075"/>
                <a:ext cx="1276350" cy="5905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57" name="Oval 57">
            <a:extLst>
              <a:ext uri="{FF2B5EF4-FFF2-40B4-BE49-F238E27FC236}">
                <a16:creationId xmlns:a16="http://schemas.microsoft.com/office/drawing/2014/main" id="{25B49222-275E-4550-8696-14778157D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579938"/>
            <a:ext cx="336550" cy="3603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 sz="1200"/>
              <a:t>i</a:t>
            </a:r>
          </a:p>
        </p:txBody>
      </p:sp>
      <p:sp>
        <p:nvSpPr>
          <p:cNvPr id="460858" name="Oval 58">
            <a:extLst>
              <a:ext uri="{FF2B5EF4-FFF2-40B4-BE49-F238E27FC236}">
                <a16:creationId xmlns:a16="http://schemas.microsoft.com/office/drawing/2014/main" id="{70C06B0F-279D-4642-807B-17978E496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88" y="4581525"/>
            <a:ext cx="485775" cy="3603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 sz="1200"/>
              <a:t>i+1</a:t>
            </a:r>
          </a:p>
        </p:txBody>
      </p:sp>
      <p:cxnSp>
        <p:nvCxnSpPr>
          <p:cNvPr id="460859" name="AutoShape 59">
            <a:extLst>
              <a:ext uri="{FF2B5EF4-FFF2-40B4-BE49-F238E27FC236}">
                <a16:creationId xmlns:a16="http://schemas.microsoft.com/office/drawing/2014/main" id="{25ED7FFC-79EF-485E-83A1-69E4097BBB7D}"/>
              </a:ext>
            </a:extLst>
          </p:cNvPr>
          <p:cNvCxnSpPr>
            <a:cxnSpLocks noChangeShapeType="1"/>
            <a:stCxn id="460858" idx="6"/>
          </p:cNvCxnSpPr>
          <p:nvPr/>
        </p:nvCxnSpPr>
        <p:spPr bwMode="auto">
          <a:xfrm>
            <a:off x="4754563" y="4762500"/>
            <a:ext cx="322262" cy="1588"/>
          </a:xfrm>
          <a:prstGeom prst="curvedConnector3">
            <a:avLst>
              <a:gd name="adj1" fmla="val 49755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60" name="AutoShape 60">
            <a:extLst>
              <a:ext uri="{FF2B5EF4-FFF2-40B4-BE49-F238E27FC236}">
                <a16:creationId xmlns:a16="http://schemas.microsoft.com/office/drawing/2014/main" id="{8C2464FB-3797-400F-9D48-5B28246D842D}"/>
              </a:ext>
            </a:extLst>
          </p:cNvPr>
          <p:cNvCxnSpPr>
            <a:cxnSpLocks noChangeShapeType="1"/>
            <a:stCxn id="460857" idx="6"/>
            <a:endCxn id="460858" idx="2"/>
          </p:cNvCxnSpPr>
          <p:nvPr/>
        </p:nvCxnSpPr>
        <p:spPr bwMode="auto">
          <a:xfrm>
            <a:off x="4044950" y="4760913"/>
            <a:ext cx="223838" cy="1587"/>
          </a:xfrm>
          <a:prstGeom prst="curvedConnector3">
            <a:avLst>
              <a:gd name="adj1" fmla="val 49644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61" name="Oval 61">
            <a:extLst>
              <a:ext uri="{FF2B5EF4-FFF2-40B4-BE49-F238E27FC236}">
                <a16:creationId xmlns:a16="http://schemas.microsoft.com/office/drawing/2014/main" id="{F8E2F92A-3842-49CA-96E2-966D79559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581525"/>
            <a:ext cx="431800" cy="3603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 sz="1200"/>
              <a:t>i-1</a:t>
            </a:r>
          </a:p>
        </p:txBody>
      </p:sp>
      <p:cxnSp>
        <p:nvCxnSpPr>
          <p:cNvPr id="460862" name="AutoShape 62">
            <a:extLst>
              <a:ext uri="{FF2B5EF4-FFF2-40B4-BE49-F238E27FC236}">
                <a16:creationId xmlns:a16="http://schemas.microsoft.com/office/drawing/2014/main" id="{9E520320-74FA-44F0-865A-FA983B5CB5F3}"/>
              </a:ext>
            </a:extLst>
          </p:cNvPr>
          <p:cNvCxnSpPr>
            <a:cxnSpLocks noChangeShapeType="1"/>
            <a:stCxn id="460861" idx="6"/>
          </p:cNvCxnSpPr>
          <p:nvPr/>
        </p:nvCxnSpPr>
        <p:spPr bwMode="auto">
          <a:xfrm>
            <a:off x="3490913" y="4762500"/>
            <a:ext cx="223837" cy="1588"/>
          </a:xfrm>
          <a:prstGeom prst="curvedConnector3">
            <a:avLst>
              <a:gd name="adj1" fmla="val 49644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63" name="AutoShape 63">
            <a:extLst>
              <a:ext uri="{FF2B5EF4-FFF2-40B4-BE49-F238E27FC236}">
                <a16:creationId xmlns:a16="http://schemas.microsoft.com/office/drawing/2014/main" id="{EEFB8AF8-90E3-47F0-B236-6E72A05804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16213" y="4764088"/>
            <a:ext cx="322262" cy="1587"/>
          </a:xfrm>
          <a:prstGeom prst="curvedConnector3">
            <a:avLst>
              <a:gd name="adj1" fmla="val 49755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64" name="Text Box 64">
            <a:extLst>
              <a:ext uri="{FF2B5EF4-FFF2-40B4-BE49-F238E27FC236}">
                <a16:creationId xmlns:a16="http://schemas.microsoft.com/office/drawing/2014/main" id="{48181DF2-6730-4B8C-B098-64430D7A5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638" y="5661025"/>
            <a:ext cx="804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 b="1"/>
              <a:t>Rates:</a:t>
            </a:r>
          </a:p>
        </p:txBody>
      </p:sp>
      <p:sp>
        <p:nvSpPr>
          <p:cNvPr id="460865" name="Text Box 65">
            <a:extLst>
              <a:ext uri="{FF2B5EF4-FFF2-40B4-BE49-F238E27FC236}">
                <a16:creationId xmlns:a16="http://schemas.microsoft.com/office/drawing/2014/main" id="{DB2F2326-88C3-472F-BB38-D23B2AF22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850" y="5345113"/>
            <a:ext cx="741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/>
              <a:t>“Birth”</a:t>
            </a:r>
          </a:p>
        </p:txBody>
      </p:sp>
      <p:sp>
        <p:nvSpPr>
          <p:cNvPr id="460866" name="Text Box 66">
            <a:extLst>
              <a:ext uri="{FF2B5EF4-FFF2-40B4-BE49-F238E27FC236}">
                <a16:creationId xmlns:a16="http://schemas.microsoft.com/office/drawing/2014/main" id="{002F89C5-F3D1-40C4-A576-10DE7C960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050" y="6043613"/>
            <a:ext cx="862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/>
              <a:t>“Death”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>
            <a:extLst>
              <a:ext uri="{FF2B5EF4-FFF2-40B4-BE49-F238E27FC236}">
                <a16:creationId xmlns:a16="http://schemas.microsoft.com/office/drawing/2014/main" id="{69B275CC-B844-4D3B-8166-AA2164201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44450"/>
            <a:ext cx="82296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/>
              <a:t>Fixation probability: selection in the Moran model</a:t>
            </a:r>
          </a:p>
        </p:txBody>
      </p:sp>
      <p:sp>
        <p:nvSpPr>
          <p:cNvPr id="468995" name="Text Box 3">
            <a:extLst>
              <a:ext uri="{FF2B5EF4-FFF2-40B4-BE49-F238E27FC236}">
                <a16:creationId xmlns:a16="http://schemas.microsoft.com/office/drawing/2014/main" id="{637717EA-8FAE-4BF5-8977-D9D853D02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3" y="752735"/>
            <a:ext cx="8424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dirty="0"/>
              <a:t>When population is finite, we should consider the effect of selection more carefully</a:t>
            </a:r>
            <a:endParaRPr lang="en-US" altLang="en-US" b="1" dirty="0"/>
          </a:p>
        </p:txBody>
      </p:sp>
      <p:sp>
        <p:nvSpPr>
          <p:cNvPr id="468996" name="Text Box 4">
            <a:extLst>
              <a:ext uri="{FF2B5EF4-FFF2-40B4-BE49-F238E27FC236}">
                <a16:creationId xmlns:a16="http://schemas.microsoft.com/office/drawing/2014/main" id="{607665CF-B6DC-4759-AC46-0E8342C0E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10025"/>
            <a:ext cx="84248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17625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39913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622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8194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766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7338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910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b="1" dirty="0"/>
              <a:t>Fixation probability, i.e. probability to reach number of mutants N starting from i</a:t>
            </a:r>
          </a:p>
        </p:txBody>
      </p:sp>
      <p:sp>
        <p:nvSpPr>
          <p:cNvPr id="468998" name="Oval 6">
            <a:extLst>
              <a:ext uri="{FF2B5EF4-FFF2-40B4-BE49-F238E27FC236}">
                <a16:creationId xmlns:a16="http://schemas.microsoft.com/office/drawing/2014/main" id="{5A8BC117-4133-402C-AD1C-6EC3A4F81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36688"/>
            <a:ext cx="312737" cy="3603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 sz="1200"/>
              <a:t>0</a:t>
            </a:r>
          </a:p>
        </p:txBody>
      </p:sp>
      <p:sp>
        <p:nvSpPr>
          <p:cNvPr id="468999" name="Oval 7">
            <a:extLst>
              <a:ext uri="{FF2B5EF4-FFF2-40B4-BE49-F238E27FC236}">
                <a16:creationId xmlns:a16="http://schemas.microsoft.com/office/drawing/2014/main" id="{6B9BA4D3-445E-418A-B99C-420C99FF5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5069" y="1450688"/>
            <a:ext cx="415211" cy="3895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 sz="1200" dirty="0"/>
              <a:t>N</a:t>
            </a:r>
          </a:p>
        </p:txBody>
      </p:sp>
      <p:sp>
        <p:nvSpPr>
          <p:cNvPr id="469000" name="Oval 8">
            <a:extLst>
              <a:ext uri="{FF2B5EF4-FFF2-40B4-BE49-F238E27FC236}">
                <a16:creationId xmlns:a16="http://schemas.microsoft.com/office/drawing/2014/main" id="{ABFC4294-F499-4495-9778-D6C7E08CA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3" y="1438275"/>
            <a:ext cx="312737" cy="3603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 sz="1200"/>
              <a:t>1</a:t>
            </a:r>
          </a:p>
        </p:txBody>
      </p:sp>
      <p:sp>
        <p:nvSpPr>
          <p:cNvPr id="469001" name="Oval 9">
            <a:extLst>
              <a:ext uri="{FF2B5EF4-FFF2-40B4-BE49-F238E27FC236}">
                <a16:creationId xmlns:a16="http://schemas.microsoft.com/office/drawing/2014/main" id="{686FB3E1-EF14-4D3B-A617-30B57EE34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438" y="1466563"/>
            <a:ext cx="606811" cy="38951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 sz="1200" dirty="0"/>
              <a:t>N-1</a:t>
            </a:r>
          </a:p>
        </p:txBody>
      </p:sp>
      <p:cxnSp>
        <p:nvCxnSpPr>
          <p:cNvPr id="469002" name="AutoShape 10">
            <a:extLst>
              <a:ext uri="{FF2B5EF4-FFF2-40B4-BE49-F238E27FC236}">
                <a16:creationId xmlns:a16="http://schemas.microsoft.com/office/drawing/2014/main" id="{D4327A1D-B0BF-42E5-9E19-015BD6395C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19288" y="1611313"/>
            <a:ext cx="3603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9003" name="AutoShape 11">
            <a:extLst>
              <a:ext uri="{FF2B5EF4-FFF2-40B4-BE49-F238E27FC236}">
                <a16:creationId xmlns:a16="http://schemas.microsoft.com/office/drawing/2014/main" id="{2DFC1DC5-C4F7-4E54-8E95-40A2F55811C5}"/>
              </a:ext>
            </a:extLst>
          </p:cNvPr>
          <p:cNvCxnSpPr>
            <a:cxnSpLocks noChangeShapeType="1"/>
            <a:stCxn id="468998" idx="6"/>
            <a:endCxn id="469000" idx="2"/>
          </p:cNvCxnSpPr>
          <p:nvPr/>
        </p:nvCxnSpPr>
        <p:spPr bwMode="auto">
          <a:xfrm>
            <a:off x="1355725" y="1617663"/>
            <a:ext cx="274638" cy="1587"/>
          </a:xfrm>
          <a:prstGeom prst="curvedConnector3">
            <a:avLst>
              <a:gd name="adj1" fmla="val 49713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9004" name="AutoShape 12">
            <a:extLst>
              <a:ext uri="{FF2B5EF4-FFF2-40B4-BE49-F238E27FC236}">
                <a16:creationId xmlns:a16="http://schemas.microsoft.com/office/drawing/2014/main" id="{A5FA6BE0-9720-4679-AC56-20EB0437D7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15138" y="1654175"/>
            <a:ext cx="3603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9005" name="AutoShape 13">
            <a:extLst>
              <a:ext uri="{FF2B5EF4-FFF2-40B4-BE49-F238E27FC236}">
                <a16:creationId xmlns:a16="http://schemas.microsoft.com/office/drawing/2014/main" id="{C7B834D4-1A83-4B4A-8041-5DDE64ED0B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67400" y="1660525"/>
            <a:ext cx="274638" cy="1588"/>
          </a:xfrm>
          <a:prstGeom prst="curvedConnector3">
            <a:avLst>
              <a:gd name="adj1" fmla="val 49713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9006" name="Text Box 14">
            <a:extLst>
              <a:ext uri="{FF2B5EF4-FFF2-40B4-BE49-F238E27FC236}">
                <a16:creationId xmlns:a16="http://schemas.microsoft.com/office/drawing/2014/main" id="{9B56AC90-0AAF-47AA-B110-118DCA2CF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462088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/>
              <a:t>Loss</a:t>
            </a:r>
          </a:p>
        </p:txBody>
      </p:sp>
      <p:sp>
        <p:nvSpPr>
          <p:cNvPr id="469007" name="Text Box 15">
            <a:extLst>
              <a:ext uri="{FF2B5EF4-FFF2-40B4-BE49-F238E27FC236}">
                <a16:creationId xmlns:a16="http://schemas.microsoft.com/office/drawing/2014/main" id="{362EF63F-A7E9-4A6D-B97D-B7ECA3116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1509713"/>
            <a:ext cx="893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/>
              <a:t>Fixation</a:t>
            </a:r>
          </a:p>
        </p:txBody>
      </p:sp>
      <p:graphicFrame>
        <p:nvGraphicFramePr>
          <p:cNvPr id="469008" name="Object 16">
            <a:extLst>
              <a:ext uri="{FF2B5EF4-FFF2-40B4-BE49-F238E27FC236}">
                <a16:creationId xmlns:a16="http://schemas.microsoft.com/office/drawing/2014/main" id="{563C2234-4A1B-4607-B0C2-D5DF16F61F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8775" y="2278063"/>
          <a:ext cx="800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משוואה" r:id="rId3" imgW="533160" imgH="177480" progId="Equation.3">
                  <p:embed/>
                </p:oleObj>
              </mc:Choice>
              <mc:Fallback>
                <p:oleObj name="משוואה" r:id="rId3" imgW="533160" imgH="177480" progId="Equation.3">
                  <p:embed/>
                  <p:pic>
                    <p:nvPicPr>
                      <p:cNvPr id="469008" name="Object 16">
                        <a:extLst>
                          <a:ext uri="{FF2B5EF4-FFF2-40B4-BE49-F238E27FC236}">
                            <a16:creationId xmlns:a16="http://schemas.microsoft.com/office/drawing/2014/main" id="{563C2234-4A1B-4607-B0C2-D5DF16F61F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5" y="2278063"/>
                        <a:ext cx="800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09" name="Object 17">
            <a:extLst>
              <a:ext uri="{FF2B5EF4-FFF2-40B4-BE49-F238E27FC236}">
                <a16:creationId xmlns:a16="http://schemas.microsoft.com/office/drawing/2014/main" id="{B91A977B-7593-47F9-8355-7D121F48F5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0838" y="3017838"/>
          <a:ext cx="800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משוואה" r:id="rId5" imgW="533160" imgH="177480" progId="Equation.3">
                  <p:embed/>
                </p:oleObj>
              </mc:Choice>
              <mc:Fallback>
                <p:oleObj name="משוואה" r:id="rId5" imgW="533160" imgH="177480" progId="Equation.3">
                  <p:embed/>
                  <p:pic>
                    <p:nvPicPr>
                      <p:cNvPr id="469009" name="Object 17">
                        <a:extLst>
                          <a:ext uri="{FF2B5EF4-FFF2-40B4-BE49-F238E27FC236}">
                            <a16:creationId xmlns:a16="http://schemas.microsoft.com/office/drawing/2014/main" id="{B91A977B-7593-47F9-8355-7D121F48F5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3017838"/>
                        <a:ext cx="800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10" name="Object 18">
            <a:extLst>
              <a:ext uri="{FF2B5EF4-FFF2-40B4-BE49-F238E27FC236}">
                <a16:creationId xmlns:a16="http://schemas.microsoft.com/office/drawing/2014/main" id="{11CE344E-F514-44DA-B583-892963A296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8600" y="2116138"/>
          <a:ext cx="16383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משוואה" r:id="rId7" imgW="1091880" imgH="393480" progId="Equation.3">
                  <p:embed/>
                </p:oleObj>
              </mc:Choice>
              <mc:Fallback>
                <p:oleObj name="משוואה" r:id="rId7" imgW="1091880" imgH="393480" progId="Equation.3">
                  <p:embed/>
                  <p:pic>
                    <p:nvPicPr>
                      <p:cNvPr id="469010" name="Object 18">
                        <a:extLst>
                          <a:ext uri="{FF2B5EF4-FFF2-40B4-BE49-F238E27FC236}">
                            <a16:creationId xmlns:a16="http://schemas.microsoft.com/office/drawing/2014/main" id="{11CE344E-F514-44DA-B583-892963A296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2116138"/>
                        <a:ext cx="16383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11" name="Object 19">
            <a:extLst>
              <a:ext uri="{FF2B5EF4-FFF2-40B4-BE49-F238E27FC236}">
                <a16:creationId xmlns:a16="http://schemas.microsoft.com/office/drawing/2014/main" id="{506712A8-A01A-4205-8E91-B3693B3500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1775" y="2838450"/>
          <a:ext cx="19240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משוואה" r:id="rId9" imgW="1282680" imgH="393480" progId="Equation.3">
                  <p:embed/>
                </p:oleObj>
              </mc:Choice>
              <mc:Fallback>
                <p:oleObj name="משוואה" r:id="rId9" imgW="1282680" imgH="393480" progId="Equation.3">
                  <p:embed/>
                  <p:pic>
                    <p:nvPicPr>
                      <p:cNvPr id="469011" name="Object 19">
                        <a:extLst>
                          <a:ext uri="{FF2B5EF4-FFF2-40B4-BE49-F238E27FC236}">
                            <a16:creationId xmlns:a16="http://schemas.microsoft.com/office/drawing/2014/main" id="{506712A8-A01A-4205-8E91-B3693B3500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2838450"/>
                        <a:ext cx="19240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9012" name="Oval 20">
            <a:extLst>
              <a:ext uri="{FF2B5EF4-FFF2-40B4-BE49-F238E27FC236}">
                <a16:creationId xmlns:a16="http://schemas.microsoft.com/office/drawing/2014/main" id="{0F3EAB69-0481-49C2-B6FD-171BF5EA5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1412875"/>
            <a:ext cx="336550" cy="3603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 sz="1200"/>
              <a:t>i</a:t>
            </a:r>
          </a:p>
        </p:txBody>
      </p:sp>
      <p:sp>
        <p:nvSpPr>
          <p:cNvPr id="469013" name="Oval 21">
            <a:extLst>
              <a:ext uri="{FF2B5EF4-FFF2-40B4-BE49-F238E27FC236}">
                <a16:creationId xmlns:a16="http://schemas.microsoft.com/office/drawing/2014/main" id="{DF059823-CD89-440E-B556-346EE3B2F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88" y="1414463"/>
            <a:ext cx="485775" cy="3603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 sz="1200"/>
              <a:t>i+1</a:t>
            </a:r>
          </a:p>
        </p:txBody>
      </p:sp>
      <p:cxnSp>
        <p:nvCxnSpPr>
          <p:cNvPr id="469014" name="AutoShape 22">
            <a:extLst>
              <a:ext uri="{FF2B5EF4-FFF2-40B4-BE49-F238E27FC236}">
                <a16:creationId xmlns:a16="http://schemas.microsoft.com/office/drawing/2014/main" id="{27904647-F941-44D8-8112-88790F4638E2}"/>
              </a:ext>
            </a:extLst>
          </p:cNvPr>
          <p:cNvCxnSpPr>
            <a:cxnSpLocks noChangeShapeType="1"/>
            <a:stCxn id="469013" idx="6"/>
          </p:cNvCxnSpPr>
          <p:nvPr/>
        </p:nvCxnSpPr>
        <p:spPr bwMode="auto">
          <a:xfrm>
            <a:off x="4754563" y="1595438"/>
            <a:ext cx="322262" cy="1587"/>
          </a:xfrm>
          <a:prstGeom prst="curvedConnector3">
            <a:avLst>
              <a:gd name="adj1" fmla="val 49755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9015" name="AutoShape 23">
            <a:extLst>
              <a:ext uri="{FF2B5EF4-FFF2-40B4-BE49-F238E27FC236}">
                <a16:creationId xmlns:a16="http://schemas.microsoft.com/office/drawing/2014/main" id="{25C50F42-A353-4E31-AF1A-4B992CA9A0C2}"/>
              </a:ext>
            </a:extLst>
          </p:cNvPr>
          <p:cNvCxnSpPr>
            <a:cxnSpLocks noChangeShapeType="1"/>
            <a:stCxn id="469012" idx="6"/>
            <a:endCxn id="469013" idx="2"/>
          </p:cNvCxnSpPr>
          <p:nvPr/>
        </p:nvCxnSpPr>
        <p:spPr bwMode="auto">
          <a:xfrm>
            <a:off x="4044950" y="1593850"/>
            <a:ext cx="223838" cy="1588"/>
          </a:xfrm>
          <a:prstGeom prst="curvedConnector3">
            <a:avLst>
              <a:gd name="adj1" fmla="val 49644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9016" name="Oval 24">
            <a:extLst>
              <a:ext uri="{FF2B5EF4-FFF2-40B4-BE49-F238E27FC236}">
                <a16:creationId xmlns:a16="http://schemas.microsoft.com/office/drawing/2014/main" id="{CE2C190A-8BAF-4F89-B0DB-DD40E70CF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1414463"/>
            <a:ext cx="431800" cy="3603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 sz="1200"/>
              <a:t>i-1</a:t>
            </a:r>
          </a:p>
        </p:txBody>
      </p:sp>
      <p:cxnSp>
        <p:nvCxnSpPr>
          <p:cNvPr id="469017" name="AutoShape 25">
            <a:extLst>
              <a:ext uri="{FF2B5EF4-FFF2-40B4-BE49-F238E27FC236}">
                <a16:creationId xmlns:a16="http://schemas.microsoft.com/office/drawing/2014/main" id="{36C3EF5C-BDFF-471E-ABFE-0F2711C43E0D}"/>
              </a:ext>
            </a:extLst>
          </p:cNvPr>
          <p:cNvCxnSpPr>
            <a:cxnSpLocks noChangeShapeType="1"/>
            <a:stCxn id="469016" idx="6"/>
          </p:cNvCxnSpPr>
          <p:nvPr/>
        </p:nvCxnSpPr>
        <p:spPr bwMode="auto">
          <a:xfrm>
            <a:off x="3490913" y="1595438"/>
            <a:ext cx="223837" cy="1587"/>
          </a:xfrm>
          <a:prstGeom prst="curvedConnector3">
            <a:avLst>
              <a:gd name="adj1" fmla="val 49644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9018" name="AutoShape 26">
            <a:extLst>
              <a:ext uri="{FF2B5EF4-FFF2-40B4-BE49-F238E27FC236}">
                <a16:creationId xmlns:a16="http://schemas.microsoft.com/office/drawing/2014/main" id="{D17F32EA-4D8B-461E-B13F-9E3681D191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16213" y="1597025"/>
            <a:ext cx="322262" cy="1588"/>
          </a:xfrm>
          <a:prstGeom prst="curvedConnector3">
            <a:avLst>
              <a:gd name="adj1" fmla="val 49755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9019" name="Text Box 27">
            <a:extLst>
              <a:ext uri="{FF2B5EF4-FFF2-40B4-BE49-F238E27FC236}">
                <a16:creationId xmlns:a16="http://schemas.microsoft.com/office/drawing/2014/main" id="{71F5C796-5E92-42A4-B3BE-EE8F51116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2565400"/>
            <a:ext cx="804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 b="1"/>
              <a:t>Rates:</a:t>
            </a:r>
          </a:p>
        </p:txBody>
      </p:sp>
      <p:sp>
        <p:nvSpPr>
          <p:cNvPr id="469020" name="Text Box 28">
            <a:extLst>
              <a:ext uri="{FF2B5EF4-FFF2-40B4-BE49-F238E27FC236}">
                <a16:creationId xmlns:a16="http://schemas.microsoft.com/office/drawing/2014/main" id="{AC36AFAE-E336-454E-B4D4-568680660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675" y="2249488"/>
            <a:ext cx="741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/>
              <a:t>“Birth”</a:t>
            </a:r>
          </a:p>
        </p:txBody>
      </p:sp>
      <p:sp>
        <p:nvSpPr>
          <p:cNvPr id="469021" name="Text Box 29">
            <a:extLst>
              <a:ext uri="{FF2B5EF4-FFF2-40B4-BE49-F238E27FC236}">
                <a16:creationId xmlns:a16="http://schemas.microsoft.com/office/drawing/2014/main" id="{94C642AC-BE2F-44D0-B571-974010CE5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5" y="2947988"/>
            <a:ext cx="862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/>
              <a:t>“Death”</a:t>
            </a:r>
          </a:p>
        </p:txBody>
      </p:sp>
      <p:sp>
        <p:nvSpPr>
          <p:cNvPr id="469022" name="Text Box 30">
            <a:extLst>
              <a:ext uri="{FF2B5EF4-FFF2-40B4-BE49-F238E27FC236}">
                <a16:creationId xmlns:a16="http://schemas.microsoft.com/office/drawing/2014/main" id="{BE1E5831-15F5-45CD-83DA-8F2820D6E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2133600"/>
            <a:ext cx="26812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/>
              <a:t>The models assume the fitness is the probability of the offspring to be viable. If it is not, then there will not be any replacement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9023" name="Object 31">
                <a:extLst>
                  <a:ext uri="{FF2B5EF4-FFF2-40B4-BE49-F238E27FC236}">
                    <a16:creationId xmlns:a16="http://schemas.microsoft.com/office/drawing/2014/main" id="{7373787E-F596-411B-B122-ABF5ED027BC4}"/>
                  </a:ext>
                </a:extLst>
              </p:cNvPr>
              <p:cNvSpPr txBox="1"/>
              <p:nvPr/>
            </p:nvSpPr>
            <p:spPr bwMode="auto">
              <a:xfrm>
                <a:off x="3203575" y="4562475"/>
                <a:ext cx="2438400" cy="6667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1−(1−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1−(1−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9023" name="Object 31">
                <a:extLst>
                  <a:ext uri="{FF2B5EF4-FFF2-40B4-BE49-F238E27FC236}">
                    <a16:creationId xmlns:a16="http://schemas.microsoft.com/office/drawing/2014/main" id="{7373787E-F596-411B-B122-ABF5ED027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575" y="4562475"/>
                <a:ext cx="2438400" cy="6667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C498242-80C5-432C-8548-3A8AA0261B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01886" y="5503602"/>
            <a:ext cx="4219575" cy="638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43C7B5-DF3B-47E5-B404-0DB26DE92AAB}"/>
              </a:ext>
            </a:extLst>
          </p:cNvPr>
          <p:cNvSpPr txBox="1"/>
          <p:nvPr/>
        </p:nvSpPr>
        <p:spPr>
          <a:xfrm>
            <a:off x="3810000" y="6205278"/>
            <a:ext cx="4859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Bonus: +5pt on the lab – can you apply this to</a:t>
            </a:r>
            <a:br>
              <a:rPr lang="en-US" dirty="0"/>
            </a:br>
            <a:r>
              <a:rPr lang="en-US" dirty="0"/>
              <a:t>problems 1 and 2?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DB709A-2ED1-413B-89BC-C9F7175CCABC}"/>
              </a:ext>
            </a:extLst>
          </p:cNvPr>
          <p:cNvSpPr/>
          <p:nvPr/>
        </p:nvSpPr>
        <p:spPr>
          <a:xfrm>
            <a:off x="1042988" y="4495800"/>
            <a:ext cx="481012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5B0B86-E88C-4E06-B5E0-DB15FE26BBB4}"/>
              </a:ext>
            </a:extLst>
          </p:cNvPr>
          <p:cNvSpPr/>
          <p:nvPr/>
        </p:nvSpPr>
        <p:spPr>
          <a:xfrm>
            <a:off x="6324600" y="5916612"/>
            <a:ext cx="45719" cy="179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A756C0-0362-408A-8EC8-94C660A7205F}"/>
              </a:ext>
            </a:extLst>
          </p:cNvPr>
          <p:cNvSpPr/>
          <p:nvPr/>
        </p:nvSpPr>
        <p:spPr>
          <a:xfrm>
            <a:off x="4787902" y="5715000"/>
            <a:ext cx="683262" cy="290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N,s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69997-3833-472C-85D6-46629AC10887}"/>
              </a:ext>
            </a:extLst>
          </p:cNvPr>
          <p:cNvSpPr txBox="1"/>
          <p:nvPr/>
        </p:nvSpPr>
        <p:spPr>
          <a:xfrm>
            <a:off x="4880105" y="563008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2AA4-A796-4CDE-BCE4-9DDA30CA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90" y="43545"/>
            <a:ext cx="8229600" cy="639762"/>
          </a:xfrm>
        </p:spPr>
        <p:txBody>
          <a:bodyPr/>
          <a:lstStyle/>
          <a:p>
            <a:r>
              <a:rPr lang="en-US" dirty="0"/>
              <a:t>Lab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3676-BE45-4A53-827B-AB3569FC4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90" y="775996"/>
            <a:ext cx="8229600" cy="2667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Demo: two ways to simulate Moran Model:</a:t>
            </a:r>
          </a:p>
          <a:p>
            <a:pPr lvl="1"/>
            <a:r>
              <a:rPr lang="en-US" sz="2200" dirty="0"/>
              <a:t>“individual-based”; each cell is a binary variable 0/1, the population is a vector. Each time-step we update cell identity by finding cells to replicate and kill</a:t>
            </a:r>
          </a:p>
          <a:p>
            <a:pPr lvl="1"/>
            <a:r>
              <a:rPr lang="en-US" sz="2200" dirty="0"/>
              <a:t>Markov-Process-based: System is fully characterized by the number of mutants. Each </a:t>
            </a:r>
            <a:r>
              <a:rPr lang="en-US" sz="2200" dirty="0" err="1"/>
              <a:t>tiem</a:t>
            </a:r>
            <a:r>
              <a:rPr lang="en-US" sz="2200" dirty="0"/>
              <a:t> steps it remains the same or change by 1.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090937-31EE-4FDE-A1E6-89236E086441}"/>
              </a:ext>
            </a:extLst>
          </p:cNvPr>
          <p:cNvSpPr txBox="1">
            <a:spLocks/>
          </p:cNvSpPr>
          <p:nvPr/>
        </p:nvSpPr>
        <p:spPr bwMode="auto">
          <a:xfrm>
            <a:off x="381000" y="3442996"/>
            <a:ext cx="8229600" cy="152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2.	 Moran Model with selection:</a:t>
            </a:r>
          </a:p>
          <a:p>
            <a:pPr lvl="1"/>
            <a:r>
              <a:rPr lang="en-US" sz="2200" dirty="0"/>
              <a:t>Adapt Markov-Process-based formalism as it is more efficient. Different  transition matrix form accounts for difference in replication probability of mutants.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77331A-E822-4B19-A100-91DC4C354919}"/>
              </a:ext>
            </a:extLst>
          </p:cNvPr>
          <p:cNvSpPr txBox="1">
            <a:spLocks/>
          </p:cNvSpPr>
          <p:nvPr/>
        </p:nvSpPr>
        <p:spPr bwMode="auto">
          <a:xfrm>
            <a:off x="381000" y="5105400"/>
            <a:ext cx="8229600" cy="152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3.	 Moran Model with selection + spatial structure (1D):</a:t>
            </a:r>
          </a:p>
          <a:p>
            <a:pPr lvl="1"/>
            <a:r>
              <a:rPr lang="en-US" sz="2200" dirty="0"/>
              <a:t>Assume only neighbors can replace dead cells (makes sense for cancer – speed and local nutrients, oxygen </a:t>
            </a:r>
            <a:r>
              <a:rPr lang="en-US" sz="2200" dirty="0" err="1"/>
              <a:t>etc</a:t>
            </a:r>
            <a:r>
              <a:rPr lang="en-US" sz="2200" dirty="0"/>
              <a:t> is limited)</a:t>
            </a:r>
          </a:p>
          <a:p>
            <a:pPr lvl="1"/>
            <a:r>
              <a:rPr lang="en-US" sz="2200" dirty="0"/>
              <a:t>Adopt individual-based models formulation for this.</a:t>
            </a:r>
          </a:p>
        </p:txBody>
      </p:sp>
    </p:spTree>
    <p:extLst>
      <p:ext uri="{BB962C8B-B14F-4D97-AF65-F5344CB8AC3E}">
        <p14:creationId xmlns:p14="http://schemas.microsoft.com/office/powerpoint/2010/main" val="232998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8F99-B40A-43BC-9D0B-69727E71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15" y="462483"/>
            <a:ext cx="7847965" cy="492443"/>
          </a:xfrm>
        </p:spPr>
        <p:txBody>
          <a:bodyPr/>
          <a:lstStyle/>
          <a:p>
            <a:r>
              <a:rPr lang="en-US" dirty="0"/>
              <a:t>Motivation: cancer as evolutionary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825FF-AB43-489F-A781-D60335A6F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971800"/>
          </a:xfrm>
        </p:spPr>
        <p:txBody>
          <a:bodyPr/>
          <a:lstStyle/>
          <a:p>
            <a:pPr eaLnBrk="1" hangingPunct="1"/>
            <a:r>
              <a:rPr lang="en-US" altLang="en-US" dirty="0"/>
              <a:t>Lifetime risk of cancer in human populations is around 1 out of 3</a:t>
            </a:r>
          </a:p>
          <a:p>
            <a:pPr eaLnBrk="1" hangingPunct="1"/>
            <a:r>
              <a:rPr lang="en-US" altLang="en-US" dirty="0"/>
              <a:t>Each year 10 million cases are diagnosed</a:t>
            </a:r>
          </a:p>
          <a:p>
            <a:pPr eaLnBrk="1" hangingPunct="1"/>
            <a:r>
              <a:rPr lang="en-US" altLang="en-US" dirty="0"/>
              <a:t>Very little in-common between different cancers except…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8EA9824-2456-4A52-8733-5A95DEF05DA0}"/>
              </a:ext>
            </a:extLst>
          </p:cNvPr>
          <p:cNvSpPr txBox="1">
            <a:spLocks/>
          </p:cNvSpPr>
          <p:nvPr/>
        </p:nvSpPr>
        <p:spPr bwMode="auto">
          <a:xfrm>
            <a:off x="457200" y="5029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en-US" dirty="0"/>
              <a:t>Cancer  dynamics is evolutionary dynamics!</a:t>
            </a:r>
          </a:p>
          <a:p>
            <a:pPr marL="0" indent="0" eaLnBrk="1" hangingPunct="1">
              <a:buFont typeface="Arial" pitchFamily="34" charset="0"/>
              <a:buNone/>
            </a:pPr>
            <a:endParaRPr lang="en-US" altLang="en-US" dirty="0"/>
          </a:p>
          <a:p>
            <a:pPr marL="0" indent="0" eaLnBrk="1" hangingPunct="1">
              <a:buFont typeface="Arial" pitchFamily="34" charset="0"/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8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5BE1A59-53A5-41DC-95D5-FEF45C2C8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Tumor Progression </a:t>
            </a:r>
            <a:br>
              <a:rPr lang="en-US" altLang="en-US" dirty="0"/>
            </a:br>
            <a:r>
              <a:rPr lang="en-US" altLang="en-US" dirty="0"/>
              <a:t>by Clonal Evolution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48D35A0-2208-4B28-B96D-A9EE78F3C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86800" cy="4800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800AB"/>
                </a:solidFill>
              </a:rPr>
              <a:t>Cancer cells have a short term evolutionary advantage over wild type cells, because they grow and proliferate at a greater rate</a:t>
            </a:r>
            <a:endParaRPr lang="en-US" altLang="en-US" sz="1400" dirty="0">
              <a:solidFill>
                <a:srgbClr val="0800AB"/>
              </a:solidFill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800AB"/>
                </a:solidFill>
              </a:rPr>
              <a:t>Thus, selection leads to a preponderance of cancer cells over healthy cells</a:t>
            </a:r>
            <a:endParaRPr lang="en-US" altLang="en-US" sz="1400" dirty="0">
              <a:solidFill>
                <a:srgbClr val="0800AB"/>
              </a:solidFill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800AB"/>
                </a:solidFill>
              </a:rPr>
              <a:t>Some mutations are “driver” and some are “passengers” 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altLang="en-US" sz="2400" dirty="0">
              <a:solidFill>
                <a:srgbClr val="0800AB"/>
              </a:solidFill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800AB"/>
                </a:solidFill>
              </a:rPr>
              <a:t>As more mutations accumulate in cancer cells, the greater the competitive edge</a:t>
            </a:r>
            <a:endParaRPr lang="en-US" altLang="en-US" sz="1400" dirty="0">
              <a:solidFill>
                <a:srgbClr val="0800AB"/>
              </a:solidFill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800AB"/>
                </a:solidFill>
              </a:rPr>
              <a:t>In other words, cancer cells evolve towards higher virulence within the body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altLang="en-US" sz="1400" dirty="0">
              <a:solidFill>
                <a:srgbClr val="0800AB"/>
              </a:solidFill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800AB"/>
                </a:solidFill>
              </a:rPr>
              <a:t>However, at the whole organismal level there is a </a:t>
            </a:r>
            <a:r>
              <a:rPr lang="en-US" altLang="en-US" sz="2400" dirty="0">
                <a:solidFill>
                  <a:srgbClr val="2518D6"/>
                </a:solidFill>
              </a:rPr>
              <a:t>cost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142660"/>
            <a:ext cx="8991600" cy="758848"/>
          </a:xfrm>
          <a:prstGeom prst="rect">
            <a:avLst/>
          </a:prstGeom>
        </p:spPr>
        <p:txBody>
          <a:bodyPr vert="horz" wrap="square" lIns="0" tIns="80949" rIns="0" bIns="0" rtlCol="0">
            <a:spAutoFit/>
          </a:bodyPr>
          <a:lstStyle/>
          <a:p>
            <a:pPr marL="1424940">
              <a:lnSpc>
                <a:spcPct val="100000"/>
              </a:lnSpc>
              <a:spcBef>
                <a:spcPts val="105"/>
              </a:spcBef>
            </a:pPr>
            <a:r>
              <a:rPr dirty="0"/>
              <a:t>Origins</a:t>
            </a:r>
            <a:r>
              <a:rPr spc="-3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Evolutionary</a:t>
            </a:r>
            <a:r>
              <a:rPr spc="-30" dirty="0"/>
              <a:t> </a:t>
            </a:r>
            <a:r>
              <a:rPr spc="-10" dirty="0"/>
              <a:t>Theory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419" y="1760220"/>
            <a:ext cx="2337816" cy="37520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946" y="1972099"/>
            <a:ext cx="3113121" cy="24901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05754" y="4707763"/>
            <a:ext cx="23126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Darwin's</a:t>
            </a:r>
            <a:r>
              <a:rPr sz="14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finches</a:t>
            </a:r>
            <a:r>
              <a:rPr sz="1400" spc="-25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5"/>
              </a:rPr>
              <a:t>John</a:t>
            </a:r>
            <a:r>
              <a:rPr sz="14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5"/>
              </a:rPr>
              <a:t>Gould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5582986"/>
            <a:ext cx="522859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“Darwin was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presumably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greatest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naturalist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lived,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highly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talented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observer, and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genius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intuition. 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certainly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mathematics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his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centennial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treatise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evolution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single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formula.”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6315083"/>
            <a:ext cx="463994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mathematics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Darwin’s</a:t>
            </a:r>
            <a:r>
              <a:rPr sz="1200" i="1" dirty="0">
                <a:latin typeface="Times New Roman"/>
                <a:cs typeface="Times New Roman"/>
              </a:rPr>
              <a:t> theory of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evolution:</a:t>
            </a:r>
            <a:r>
              <a:rPr sz="1200" i="1" spc="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1859 and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150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years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later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i="1" dirty="0">
                <a:latin typeface="Times New Roman"/>
                <a:cs typeface="Times New Roman"/>
              </a:rPr>
              <a:t>Peter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Schuster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(on</a:t>
            </a:r>
            <a:r>
              <a:rPr sz="1200" i="1" spc="1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Canvas)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6116" y="1119073"/>
            <a:ext cx="6894830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Natural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selection: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1859 –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“It’s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strongest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survive but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Times New Roman"/>
                <a:cs typeface="Times New Roman"/>
              </a:rPr>
              <a:t>most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responsive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change”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4BD0C2-CAC7-40FC-A6CD-B82DD851B86D}"/>
              </a:ext>
            </a:extLst>
          </p:cNvPr>
          <p:cNvSpPr txBox="1"/>
          <p:nvPr/>
        </p:nvSpPr>
        <p:spPr>
          <a:xfrm>
            <a:off x="6934200" y="5410200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Variation+ Selection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7CBE832-2DF9-4D42-825B-E6875093B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" y="304800"/>
            <a:ext cx="8890000" cy="83185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Genetic variation in a population increases the chance that some individuals will survive.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D045C8E-3054-48E8-80F9-A57224139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925" y="1524000"/>
            <a:ext cx="9144000" cy="2209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Genetic variation leads to phenotypic variation.</a:t>
            </a:r>
          </a:p>
          <a:p>
            <a:pPr eaLnBrk="1" hangingPunct="1"/>
            <a:r>
              <a:rPr lang="en-US" altLang="en-US" sz="2400" dirty="0"/>
              <a:t>Phenotypic variation is necessary for natural selection.</a:t>
            </a:r>
          </a:p>
          <a:p>
            <a:pPr eaLnBrk="1" hangingPunct="1"/>
            <a:r>
              <a:rPr lang="en-US" altLang="en-US" sz="2400" dirty="0"/>
              <a:t>Genetic variation is stored in a population’s gene pool.</a:t>
            </a:r>
          </a:p>
          <a:p>
            <a:pPr lvl="1" eaLnBrk="1" hangingPunct="1"/>
            <a:r>
              <a:rPr lang="en-US" altLang="en-US" sz="2400" dirty="0"/>
              <a:t>made up of all alleles in a population</a:t>
            </a:r>
          </a:p>
          <a:p>
            <a:pPr lvl="1" eaLnBrk="1" hangingPunct="1"/>
            <a:r>
              <a:rPr lang="en-US" altLang="en-US" sz="2400" dirty="0"/>
              <a:t>allele combinations form when organisms have offspring</a:t>
            </a:r>
          </a:p>
        </p:txBody>
      </p:sp>
      <p:pic>
        <p:nvPicPr>
          <p:cNvPr id="4102" name="Picture 6" descr="bhspe-041101-001">
            <a:extLst>
              <a:ext uri="{FF2B5EF4-FFF2-40B4-BE49-F238E27FC236}">
                <a16:creationId xmlns:a16="http://schemas.microsoft.com/office/drawing/2014/main" id="{24DA0CBB-EB37-41FF-BE8A-048DA2D85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3970338"/>
            <a:ext cx="7467600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bldLvl="5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1844"/>
            <a:ext cx="8686800" cy="1435956"/>
          </a:xfrm>
          <a:prstGeom prst="rect">
            <a:avLst/>
          </a:prstGeom>
        </p:spPr>
        <p:txBody>
          <a:bodyPr vert="horz" wrap="square" lIns="0" tIns="80949" rIns="0" bIns="0" rtlCol="0">
            <a:spAutoFit/>
          </a:bodyPr>
          <a:lstStyle/>
          <a:p>
            <a:pPr marL="1424940">
              <a:lnSpc>
                <a:spcPct val="100000"/>
              </a:lnSpc>
              <a:spcBef>
                <a:spcPts val="105"/>
              </a:spcBef>
            </a:pPr>
            <a:r>
              <a:rPr dirty="0"/>
              <a:t>Evolutionary</a:t>
            </a:r>
            <a:r>
              <a:rPr spc="-30" dirty="0"/>
              <a:t> </a:t>
            </a:r>
            <a:r>
              <a:rPr spc="-10" dirty="0"/>
              <a:t>Theory</a:t>
            </a:r>
            <a:r>
              <a:rPr lang="en-US" spc="-10" dirty="0"/>
              <a:t> </a:t>
            </a:r>
            <a:br>
              <a:rPr lang="en-US" spc="-10" dirty="0"/>
            </a:br>
            <a:r>
              <a:rPr lang="en-US" spc="-10" dirty="0"/>
              <a:t>becomes mathematical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1330412"/>
            <a:ext cx="6882765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135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Modern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evolutionary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synthesis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</a:t>
            </a:r>
            <a:r>
              <a:rPr sz="1800" baseline="25462" dirty="0">
                <a:latin typeface="Times New Roman"/>
                <a:cs typeface="Times New Roman"/>
              </a:rPr>
              <a:t>th</a:t>
            </a:r>
            <a:r>
              <a:rPr sz="1800" spc="232" baseline="25462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century: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coalescent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theory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genetic</a:t>
            </a:r>
            <a:endParaRPr sz="1800" dirty="0">
              <a:latin typeface="Times New Roman"/>
              <a:cs typeface="Times New Roman"/>
            </a:endParaRPr>
          </a:p>
          <a:p>
            <a:pPr marL="25400">
              <a:lnSpc>
                <a:spcPts val="2135"/>
              </a:lnSpc>
            </a:pPr>
            <a:r>
              <a:rPr sz="1800" dirty="0">
                <a:latin typeface="Times New Roman"/>
                <a:cs typeface="Times New Roman"/>
              </a:rPr>
              <a:t>variation,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natural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selection,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discrete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(mendelian) </a:t>
            </a:r>
            <a:r>
              <a:rPr sz="1800" spc="-10" dirty="0">
                <a:latin typeface="Times New Roman"/>
                <a:cs typeface="Times New Roman"/>
              </a:rPr>
              <a:t>inheritance.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352" y="6357999"/>
            <a:ext cx="54171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Wright,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Haldane,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Fisher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core 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mathematics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population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genetics.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 driving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size, mutation rate,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selection…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19" y="2104644"/>
            <a:ext cx="1642872" cy="23530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6483" y="1990345"/>
            <a:ext cx="2568717" cy="182835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191000" y="3862959"/>
            <a:ext cx="29400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Sewall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Wright’s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(1932)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fitness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landscape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1362" y="4487036"/>
            <a:ext cx="99186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Fisher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(1930)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9339" y="2068067"/>
            <a:ext cx="1546860" cy="23515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04948" y="4468114"/>
            <a:ext cx="12299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J.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Huxley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(1942)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0">
            <a:extLst>
              <a:ext uri="{FF2B5EF4-FFF2-40B4-BE49-F238E27FC236}">
                <a16:creationId xmlns:a16="http://schemas.microsoft.com/office/drawing/2014/main" id="{9A81F5FC-B86F-4F2A-861A-19F0700A31A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29834" y="4080514"/>
            <a:ext cx="2622804" cy="23085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216" y="348361"/>
            <a:ext cx="6811645" cy="165500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R="99695" algn="ctr">
              <a:lnSpc>
                <a:spcPct val="100000"/>
              </a:lnSpc>
              <a:spcBef>
                <a:spcPts val="810"/>
              </a:spcBef>
            </a:pPr>
            <a:r>
              <a:rPr dirty="0"/>
              <a:t>Evolutionary</a:t>
            </a:r>
            <a:r>
              <a:rPr spc="-50" dirty="0"/>
              <a:t> </a:t>
            </a:r>
            <a:r>
              <a:rPr dirty="0"/>
              <a:t>Theory – now</a:t>
            </a:r>
            <a:r>
              <a:rPr spc="-10" dirty="0"/>
              <a:t> </a:t>
            </a:r>
            <a:endParaRPr spc="-50" dirty="0"/>
          </a:p>
          <a:p>
            <a:pPr marL="12700" marR="5080">
              <a:lnSpc>
                <a:spcPct val="98900"/>
              </a:lnSpc>
              <a:spcBef>
                <a:spcPts val="420"/>
              </a:spcBef>
            </a:pPr>
            <a:r>
              <a:rPr sz="1800" dirty="0"/>
              <a:t>Experiments</a:t>
            </a:r>
            <a:r>
              <a:rPr sz="1800" spc="-30" dirty="0"/>
              <a:t> </a:t>
            </a:r>
            <a:r>
              <a:rPr sz="1800" dirty="0"/>
              <a:t>with</a:t>
            </a:r>
            <a:r>
              <a:rPr sz="1800" spc="-10" dirty="0"/>
              <a:t> </a:t>
            </a:r>
            <a:r>
              <a:rPr sz="1800" dirty="0"/>
              <a:t>rapid</a:t>
            </a:r>
            <a:r>
              <a:rPr sz="1800" spc="-5" dirty="0"/>
              <a:t> </a:t>
            </a:r>
            <a:r>
              <a:rPr sz="1800" dirty="0"/>
              <a:t>evolving</a:t>
            </a:r>
            <a:r>
              <a:rPr sz="1800" spc="-25" dirty="0"/>
              <a:t> </a:t>
            </a:r>
            <a:r>
              <a:rPr sz="1800" dirty="0"/>
              <a:t>populations</a:t>
            </a:r>
            <a:r>
              <a:rPr sz="1800" spc="-15" dirty="0"/>
              <a:t> </a:t>
            </a:r>
            <a:r>
              <a:rPr sz="1800" dirty="0"/>
              <a:t>of</a:t>
            </a:r>
            <a:r>
              <a:rPr sz="1800" spc="-5" dirty="0"/>
              <a:t> </a:t>
            </a:r>
            <a:r>
              <a:rPr sz="1800" dirty="0"/>
              <a:t>model</a:t>
            </a:r>
            <a:r>
              <a:rPr sz="1800" spc="-5" dirty="0"/>
              <a:t> </a:t>
            </a:r>
            <a:r>
              <a:rPr sz="1800" dirty="0"/>
              <a:t>organisms</a:t>
            </a:r>
            <a:r>
              <a:rPr sz="1800" spc="-15" dirty="0"/>
              <a:t> </a:t>
            </a:r>
            <a:r>
              <a:rPr sz="1800" dirty="0"/>
              <a:t>(</a:t>
            </a:r>
            <a:r>
              <a:rPr sz="1800" i="1" dirty="0">
                <a:latin typeface="Times New Roman"/>
                <a:cs typeface="Times New Roman"/>
              </a:rPr>
              <a:t>E.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coli, </a:t>
            </a:r>
            <a:r>
              <a:rPr sz="1800" i="1" dirty="0">
                <a:latin typeface="Times New Roman"/>
                <a:cs typeface="Times New Roman"/>
              </a:rPr>
              <a:t>S.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cerevisiae,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/>
              <a:t>viruses,</a:t>
            </a:r>
            <a:r>
              <a:rPr sz="1800" spc="-5" dirty="0"/>
              <a:t> </a:t>
            </a:r>
            <a:r>
              <a:rPr sz="1800" dirty="0"/>
              <a:t>etc)</a:t>
            </a:r>
            <a:r>
              <a:rPr sz="1800" spc="-15" dirty="0"/>
              <a:t> </a:t>
            </a:r>
            <a:r>
              <a:rPr sz="1800" dirty="0"/>
              <a:t>help</a:t>
            </a:r>
            <a:r>
              <a:rPr sz="1800" spc="-15" dirty="0"/>
              <a:t> </a:t>
            </a:r>
            <a:r>
              <a:rPr sz="1800" dirty="0"/>
              <a:t>to</a:t>
            </a:r>
            <a:r>
              <a:rPr sz="1800" spc="-5" dirty="0"/>
              <a:t> </a:t>
            </a:r>
            <a:r>
              <a:rPr sz="1800" dirty="0"/>
              <a:t>test</a:t>
            </a:r>
            <a:r>
              <a:rPr sz="1800" spc="-15" dirty="0"/>
              <a:t> </a:t>
            </a:r>
            <a:r>
              <a:rPr sz="1800" dirty="0"/>
              <a:t>previous</a:t>
            </a:r>
            <a:r>
              <a:rPr sz="1800" spc="-10" dirty="0"/>
              <a:t> </a:t>
            </a:r>
            <a:r>
              <a:rPr sz="1800" dirty="0"/>
              <a:t>and</a:t>
            </a:r>
            <a:r>
              <a:rPr sz="1800" spc="-5" dirty="0"/>
              <a:t> </a:t>
            </a:r>
            <a:r>
              <a:rPr sz="1800" dirty="0"/>
              <a:t>novel</a:t>
            </a:r>
            <a:r>
              <a:rPr sz="1800" spc="-5" dirty="0"/>
              <a:t> </a:t>
            </a:r>
            <a:r>
              <a:rPr sz="1800" dirty="0"/>
              <a:t>hypotheses</a:t>
            </a:r>
            <a:r>
              <a:rPr sz="1800" spc="-35" dirty="0"/>
              <a:t> </a:t>
            </a:r>
            <a:r>
              <a:rPr sz="1800" spc="-25" dirty="0"/>
              <a:t>and </a:t>
            </a:r>
            <a:r>
              <a:rPr sz="1800" dirty="0"/>
              <a:t>theories</a:t>
            </a:r>
            <a:r>
              <a:rPr sz="1800" spc="-25" dirty="0"/>
              <a:t> </a:t>
            </a:r>
            <a:r>
              <a:rPr sz="1800" dirty="0"/>
              <a:t>in</a:t>
            </a:r>
            <a:r>
              <a:rPr sz="1800" spc="15" dirty="0"/>
              <a:t> </a:t>
            </a:r>
            <a:r>
              <a:rPr sz="1800" spc="-10" dirty="0"/>
              <a:t>evolution.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4780" y="1917528"/>
            <a:ext cx="3974807" cy="34568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89326" y="3515359"/>
            <a:ext cx="1577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Barrick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Lenski,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1989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216" y="5511190"/>
            <a:ext cx="7088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Richard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Lenski’s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long-</a:t>
            </a:r>
            <a:r>
              <a:rPr sz="1200" dirty="0">
                <a:latin typeface="Times New Roman"/>
                <a:cs typeface="Times New Roman"/>
              </a:rPr>
              <a:t>term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evolution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experiment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(LTEE)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E.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coli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60,000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generations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(see-</a:t>
            </a:r>
            <a:r>
              <a:rPr sz="1200" dirty="0">
                <a:latin typeface="Times New Roman"/>
                <a:cs typeface="Times New Roman"/>
              </a:rPr>
              <a:t>left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sense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scale)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reveals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evolution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repeatable.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5" name="Rectangle 3">
            <a:extLst>
              <a:ext uri="{FF2B5EF4-FFF2-40B4-BE49-F238E27FC236}">
                <a16:creationId xmlns:a16="http://schemas.microsoft.com/office/drawing/2014/main" id="{D590DDE1-36A9-454E-A56B-84CE79754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44450"/>
            <a:ext cx="82296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/>
              <a:t>Useful Population genetics terms</a:t>
            </a:r>
          </a:p>
        </p:txBody>
      </p:sp>
      <p:sp>
        <p:nvSpPr>
          <p:cNvPr id="422934" name="Text Box 22">
            <a:extLst>
              <a:ext uri="{FF2B5EF4-FFF2-40B4-BE49-F238E27FC236}">
                <a16:creationId xmlns:a16="http://schemas.microsoft.com/office/drawing/2014/main" id="{7D37CE64-B7AA-4CC2-B503-843ED8A7B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1200150"/>
            <a:ext cx="7489825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800" b="1"/>
              <a:t>Drift</a:t>
            </a:r>
            <a:r>
              <a:rPr lang="en-US" altLang="en-US" sz="1800"/>
              <a:t>: The process by which allele frequencies are changing through generations</a:t>
            </a:r>
            <a:endParaRPr lang="en-US" altLang="en-US"/>
          </a:p>
        </p:txBody>
      </p:sp>
      <p:sp>
        <p:nvSpPr>
          <p:cNvPr id="422935" name="Text Box 23">
            <a:extLst>
              <a:ext uri="{FF2B5EF4-FFF2-40B4-BE49-F238E27FC236}">
                <a16:creationId xmlns:a16="http://schemas.microsoft.com/office/drawing/2014/main" id="{DD75A313-7250-4898-87E3-BCF1A7342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184400"/>
            <a:ext cx="7489825" cy="379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800" b="1"/>
              <a:t>Mutation</a:t>
            </a:r>
            <a:r>
              <a:rPr lang="en-US" altLang="en-US" sz="1800"/>
              <a:t>: The process by which new alleles are being introduced</a:t>
            </a:r>
            <a:endParaRPr lang="en-US" altLang="en-US"/>
          </a:p>
        </p:txBody>
      </p:sp>
      <p:sp>
        <p:nvSpPr>
          <p:cNvPr id="422936" name="Text Box 24">
            <a:extLst>
              <a:ext uri="{FF2B5EF4-FFF2-40B4-BE49-F238E27FC236}">
                <a16:creationId xmlns:a16="http://schemas.microsoft.com/office/drawing/2014/main" id="{D5A0B226-F242-47A5-8193-7D091A0DC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894013"/>
            <a:ext cx="7489825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800" b="1"/>
              <a:t>Recombination</a:t>
            </a:r>
            <a:r>
              <a:rPr lang="en-US" altLang="en-US" sz="1800"/>
              <a:t>: the process by which multi-allelic genomes are mixed</a:t>
            </a:r>
            <a:endParaRPr lang="en-US" altLang="en-US"/>
          </a:p>
        </p:txBody>
      </p:sp>
      <p:sp>
        <p:nvSpPr>
          <p:cNvPr id="422937" name="Text Box 25">
            <a:extLst>
              <a:ext uri="{FF2B5EF4-FFF2-40B4-BE49-F238E27FC236}">
                <a16:creationId xmlns:a16="http://schemas.microsoft.com/office/drawing/2014/main" id="{6FA89870-43B6-420B-BCCB-03B510982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605213"/>
            <a:ext cx="7489825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b="1" dirty="0"/>
              <a:t>Natural </a:t>
            </a:r>
            <a:r>
              <a:rPr lang="en-US" altLang="en-US" sz="1800" b="1" dirty="0"/>
              <a:t>Selection</a:t>
            </a:r>
            <a:r>
              <a:rPr lang="en-US" altLang="en-US" sz="1800" dirty="0"/>
              <a:t>: the effect of fitness on the dynamics of allele drift</a:t>
            </a:r>
            <a:endParaRPr lang="en-US" altLang="en-US" dirty="0"/>
          </a:p>
        </p:txBody>
      </p:sp>
      <p:sp>
        <p:nvSpPr>
          <p:cNvPr id="422938" name="Text Box 26">
            <a:extLst>
              <a:ext uri="{FF2B5EF4-FFF2-40B4-BE49-F238E27FC236}">
                <a16:creationId xmlns:a16="http://schemas.microsoft.com/office/drawing/2014/main" id="{D3C4BE19-9EE4-49FB-AA15-C2A8B21AE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314825"/>
            <a:ext cx="7489825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800" b="1"/>
              <a:t>Epistasis</a:t>
            </a:r>
            <a:r>
              <a:rPr lang="en-US" altLang="en-US" sz="1800"/>
              <a:t>: the drift effects of fitness dependencies among different alleles</a:t>
            </a:r>
            <a:endParaRPr lang="en-US" altLang="en-US"/>
          </a:p>
        </p:txBody>
      </p:sp>
      <p:sp>
        <p:nvSpPr>
          <p:cNvPr id="422939" name="Text Box 27">
            <a:extLst>
              <a:ext uri="{FF2B5EF4-FFF2-40B4-BE49-F238E27FC236}">
                <a16:creationId xmlns:a16="http://schemas.microsoft.com/office/drawing/2014/main" id="{78209C62-B614-4E68-B975-D9655EC70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300663"/>
            <a:ext cx="7489825" cy="379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800" b="1"/>
              <a:t>“Organismal” effects: Ecology, Geography, Behavior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26384</TotalTime>
  <Words>1577</Words>
  <Application>Microsoft Office PowerPoint</Application>
  <PresentationFormat>On-screen Show (4:3)</PresentationFormat>
  <Paragraphs>264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Bookman Old Style</vt:lpstr>
      <vt:lpstr>Calibri</vt:lpstr>
      <vt:lpstr>Cambria Math</vt:lpstr>
      <vt:lpstr>Symbol</vt:lpstr>
      <vt:lpstr>Times New Roman</vt:lpstr>
      <vt:lpstr>Wingdings</vt:lpstr>
      <vt:lpstr>Office Theme</vt:lpstr>
      <vt:lpstr>משוואה</vt:lpstr>
      <vt:lpstr>Modeling Evolution and Selection</vt:lpstr>
      <vt:lpstr>Last Time</vt:lpstr>
      <vt:lpstr>Motivation: cancer as evolutionary process</vt:lpstr>
      <vt:lpstr>Tumor Progression  by Clonal Evolution</vt:lpstr>
      <vt:lpstr>Origins of Evolutionary Theory</vt:lpstr>
      <vt:lpstr>Genetic variation in a population increases the chance that some individuals will survive.</vt:lpstr>
      <vt:lpstr>Evolutionary Theory  becomes mathematical</vt:lpstr>
      <vt:lpstr>Evolutionary Theory – now  Experiments with rapid evolving populations of model organisms (E. coli, S. cerevisiae, viruses, etc) help to test previous and novel hypotheses and theories in evolution.</vt:lpstr>
      <vt:lpstr>PowerPoint Presentation</vt:lpstr>
      <vt:lpstr>Evolutionary Theory:  natural selection</vt:lpstr>
      <vt:lpstr>Result: Survival of the fitter</vt:lpstr>
      <vt:lpstr>In general: survival of the fittest</vt:lpstr>
      <vt:lpstr>Cooperation can lead to coexistence</vt:lpstr>
      <vt:lpstr>Mutations also restore diversity</vt:lpstr>
      <vt:lpstr>Different outcomes possible:</vt:lpstr>
      <vt:lpstr>PowerPoint Presentation</vt:lpstr>
      <vt:lpstr>Genetic drift is a change in allele frequencies due to chance. </vt:lpstr>
      <vt:lpstr>Evolutionary theory &amp; population genetics</vt:lpstr>
      <vt:lpstr>PowerPoint Presentation</vt:lpstr>
      <vt:lpstr>PowerPoint Presentation</vt:lpstr>
      <vt:lpstr>PowerPoint Presentation</vt:lpstr>
      <vt:lpstr>Lab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Dynamical analysis of biochemical kinetics</dc:title>
  <dc:creator>Oleg Igoshin</dc:creator>
  <cp:lastModifiedBy>Oleg Igoshin (local)</cp:lastModifiedBy>
  <cp:revision>273</cp:revision>
  <dcterms:created xsi:type="dcterms:W3CDTF">2007-09-10T13:22:20Z</dcterms:created>
  <dcterms:modified xsi:type="dcterms:W3CDTF">2023-10-06T16:44:49Z</dcterms:modified>
</cp:coreProperties>
</file>