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80" r:id="rId10"/>
    <p:sldId id="282" r:id="rId11"/>
    <p:sldId id="279" r:id="rId12"/>
    <p:sldId id="281" r:id="rId13"/>
    <p:sldId id="285" r:id="rId14"/>
    <p:sldId id="287" r:id="rId15"/>
    <p:sldId id="265" r:id="rId16"/>
    <p:sldId id="266" r:id="rId17"/>
    <p:sldId id="269" r:id="rId18"/>
    <p:sldId id="268" r:id="rId19"/>
    <p:sldId id="291" r:id="rId20"/>
    <p:sldId id="300" r:id="rId21"/>
    <p:sldId id="302" r:id="rId22"/>
    <p:sldId id="303" r:id="rId23"/>
    <p:sldId id="267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7"/>
  </p:normalViewPr>
  <p:slideViewPr>
    <p:cSldViewPr>
      <p:cViewPr varScale="1">
        <p:scale>
          <a:sx n="163" d="100"/>
          <a:sy n="163" d="100"/>
        </p:scale>
        <p:origin x="4272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B734D28-BDB1-438F-AF69-DB747618BE45}" type="datetimeFigureOut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84EE5EA-1B1A-45FD-9DD2-42D0E838B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39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66A1181-6E38-4E73-AE5E-466B01DA07AF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78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6D591-BF16-411C-81D1-F69B53EE63CF}" type="datetimeFigureOut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FF867-52FB-4999-8AB9-ACFFB47517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4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1076F-3509-458B-B900-07FB5F11C770}" type="datetimeFigureOut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02C1A-DF9B-4A09-A82A-99A991B058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2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CA661-FEC0-474F-874B-E981DBEF51E8}" type="datetimeFigureOut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46C3A-C155-4A76-B72C-6BC60C38A1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75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8853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5" y="1"/>
                </a:lnTo>
              </a:path>
            </a:pathLst>
          </a:custGeom>
          <a:ln w="38100">
            <a:solidFill>
              <a:srgbClr val="003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B3A369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2684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8635"/>
            <a:ext cx="365823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B3A369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716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5352B-9691-4105-9ACE-B861BE337ADF}" type="datetimeFigureOut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2DB74-0A0D-4076-93DC-80EEEEF557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4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78232-A3F0-4484-9ACB-9BC354236765}" type="datetimeFigureOut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CAC6C-1391-421A-8649-296377C113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0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79E4F-C934-494E-801D-742C1BB59EF7}" type="datetimeFigureOut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42D63-3A8D-407D-BC9A-B84DB99795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5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A8217-0D78-4830-9345-D05E2F1D387E}" type="datetimeFigureOut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C2B7E-0222-4F1C-B628-B24852033B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5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BB8B9-477B-41FD-983B-F01EF5D662AB}" type="datetimeFigureOut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258D1-C16F-4915-BD8C-83D3F02407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7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52133-4B28-453F-83EF-10BA38C31D3C}" type="datetimeFigureOut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4BA2A-7BFF-425D-A091-834B36EC09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5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86D62-42AE-4276-AB54-990C5A625B44}" type="datetimeFigureOut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2935C-4CFF-47AE-8A06-5CB38774E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2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EF67A-845E-4E0F-ACB9-BFF6D872FD34}" type="datetimeFigureOut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62D0E-E989-4AF1-AE01-C55228AE1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2B4BF498-5DE3-43B0-8A64-3ED0D64A73BC}" type="datetimeFigureOut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C750848-2232-4F88-911A-9FE15A46D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3.jpg"/><Relationship Id="rId5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jp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jp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4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image" Target="../media/image25.jpg"/><Relationship Id="rId4" Type="http://schemas.openxmlformats.org/officeDocument/2006/relationships/image" Target="../media/image19.png"/><Relationship Id="rId9" Type="http://schemas.openxmlformats.org/officeDocument/2006/relationships/image" Target="../media/image24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image" Target="../media/image26.jpg"/><Relationship Id="rId4" Type="http://schemas.openxmlformats.org/officeDocument/2006/relationships/image" Target="../media/image19.png"/><Relationship Id="rId9" Type="http://schemas.openxmlformats.org/officeDocument/2006/relationships/image" Target="../media/image24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8305800" cy="1470025"/>
          </a:xfrm>
        </p:spPr>
        <p:txBody>
          <a:bodyPr/>
          <a:lstStyle/>
          <a:p>
            <a:pPr eaLnBrk="1" hangingPunct="1"/>
            <a:r>
              <a:rPr lang="en-US" altLang="en-US" dirty="0"/>
              <a:t>Infectious dynamics modeling</a:t>
            </a:r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3429000" y="3124200"/>
            <a:ext cx="213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Lecture 13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93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Initial</a:t>
            </a:r>
            <a:r>
              <a:rPr sz="3600" spc="240" dirty="0"/>
              <a:t> </a:t>
            </a:r>
            <a:r>
              <a:rPr sz="3600" dirty="0"/>
              <a:t>Dynamics</a:t>
            </a:r>
            <a:r>
              <a:rPr sz="3600" spc="240" dirty="0"/>
              <a:t> </a:t>
            </a:r>
            <a:r>
              <a:rPr sz="3600" dirty="0"/>
              <a:t>depend</a:t>
            </a:r>
            <a:r>
              <a:rPr sz="3600" spc="245" dirty="0"/>
              <a:t> </a:t>
            </a:r>
            <a:r>
              <a:rPr sz="3600" spc="60" dirty="0"/>
              <a:t>on</a:t>
            </a:r>
            <a:r>
              <a:rPr sz="3600" spc="235" dirty="0"/>
              <a:t> </a:t>
            </a:r>
            <a:r>
              <a:rPr sz="3600" spc="140" dirty="0"/>
              <a:t>R0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8" y="1607820"/>
            <a:ext cx="52762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Gill Sans MT"/>
                <a:cs typeface="Gill Sans MT"/>
              </a:rPr>
              <a:t>The</a:t>
            </a:r>
            <a:r>
              <a:rPr sz="2000" spc="-45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expected</a:t>
            </a:r>
            <a:r>
              <a:rPr sz="2000" spc="-40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number</a:t>
            </a:r>
            <a:r>
              <a:rPr sz="2000" spc="-60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of</a:t>
            </a:r>
            <a:r>
              <a:rPr sz="2000" spc="-50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cases,initially</a:t>
            </a:r>
            <a:r>
              <a:rPr sz="2000" spc="-55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changes</a:t>
            </a:r>
            <a:r>
              <a:rPr sz="2000" spc="-35" dirty="0">
                <a:latin typeface="Gill Sans MT"/>
                <a:cs typeface="Gill Sans MT"/>
              </a:rPr>
              <a:t> </a:t>
            </a:r>
            <a:r>
              <a:rPr sz="2000" spc="-10" dirty="0">
                <a:latin typeface="Gill Sans MT"/>
                <a:cs typeface="Gill Sans MT"/>
              </a:rPr>
              <a:t>like: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4538" y="2500885"/>
            <a:ext cx="3594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00" spc="-25" dirty="0">
                <a:latin typeface="Lucida Sans Unicode"/>
                <a:cs typeface="Lucida Sans Unicode"/>
              </a:rPr>
              <a:t>T</a:t>
            </a:r>
            <a:r>
              <a:rPr sz="2700" i="1" spc="-37" baseline="-6172" dirty="0">
                <a:latin typeface="Arial"/>
                <a:cs typeface="Arial"/>
              </a:rPr>
              <a:t>I</a:t>
            </a:r>
            <a:endParaRPr sz="2700" baseline="-617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51529" y="246837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25319" y="2299716"/>
            <a:ext cx="24130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782320" algn="l"/>
                <a:tab pos="1757680" algn="l"/>
              </a:tabLst>
            </a:pPr>
            <a:r>
              <a:rPr sz="2600" spc="-90" dirty="0">
                <a:latin typeface="Lucida Sans Unicode"/>
                <a:cs typeface="Lucida Sans Unicode"/>
              </a:rPr>
              <a:t>I</a:t>
            </a:r>
            <a:r>
              <a:rPr sz="3900" spc="-135" baseline="11752" dirty="0">
                <a:latin typeface="Arial"/>
                <a:cs typeface="Arial"/>
              </a:rPr>
              <a:t>˙</a:t>
            </a:r>
            <a:r>
              <a:rPr sz="3900" spc="-179" baseline="11752" dirty="0">
                <a:latin typeface="Arial"/>
                <a:cs typeface="Arial"/>
              </a:rPr>
              <a:t> </a:t>
            </a:r>
            <a:r>
              <a:rPr sz="2600" spc="-60" dirty="0">
                <a:latin typeface="Arial"/>
                <a:cs typeface="Arial"/>
              </a:rPr>
              <a:t>=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3900" u="sng" spc="1207" baseline="4273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I</a:t>
            </a:r>
            <a:r>
              <a:rPr sz="3900" spc="555" baseline="42735" dirty="0">
                <a:latin typeface="Lucida Sans Unicode"/>
                <a:cs typeface="Lucida Sans Unicode"/>
              </a:rPr>
              <a:t> </a:t>
            </a:r>
            <a:r>
              <a:rPr sz="2600" spc="-25" dirty="0">
                <a:latin typeface="Arial"/>
                <a:cs typeface="Arial"/>
              </a:rPr>
              <a:t>(</a:t>
            </a:r>
            <a:r>
              <a:rPr sz="2600" spc="-25" dirty="0">
                <a:latin typeface="Lucida Sans Unicode"/>
                <a:cs typeface="Lucida Sans Unicode"/>
              </a:rPr>
              <a:t>R</a:t>
            </a:r>
            <a:r>
              <a:rPr sz="2600" dirty="0">
                <a:latin typeface="Lucida Sans Unicode"/>
                <a:cs typeface="Lucida Sans Unicode"/>
              </a:rPr>
              <a:t>	</a:t>
            </a:r>
            <a:r>
              <a:rPr sz="2600" spc="60" dirty="0">
                <a:latin typeface="Lucida Sans Unicode"/>
                <a:cs typeface="Lucida Sans Unicode"/>
              </a:rPr>
              <a:t>-</a:t>
            </a:r>
            <a:r>
              <a:rPr sz="2600" spc="195" dirty="0">
                <a:latin typeface="Lucida Sans Unicode"/>
                <a:cs typeface="Lucida Sans Unicode"/>
              </a:rPr>
              <a:t> </a:t>
            </a:r>
            <a:r>
              <a:rPr sz="2600" spc="-25" dirty="0">
                <a:latin typeface="Arial"/>
                <a:cs typeface="Arial"/>
              </a:rPr>
              <a:t>1)</a:t>
            </a:r>
            <a:endParaRPr sz="26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2685" y="3099927"/>
            <a:ext cx="5822466" cy="10917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6C4875-1101-445B-8599-F2D2D0D49002}"/>
              </a:ext>
            </a:extLst>
          </p:cNvPr>
          <p:cNvSpPr/>
          <p:nvPr/>
        </p:nvSpPr>
        <p:spPr>
          <a:xfrm>
            <a:off x="381000" y="4876800"/>
            <a:ext cx="7848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7815" indent="-285115">
              <a:buFont typeface="Arial"/>
              <a:buChar char="•"/>
              <a:tabLst>
                <a:tab pos="297815" algn="l"/>
              </a:tabLst>
            </a:pPr>
            <a:r>
              <a:rPr lang="en-US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Speed</a:t>
            </a:r>
            <a:r>
              <a:rPr lang="en-US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lang="en-US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lang="en-US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epidemic</a:t>
            </a:r>
            <a:r>
              <a:rPr lang="en-US" b="1" spc="-3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(</a:t>
            </a:r>
            <a:r>
              <a:rPr lang="en-US" b="1" i="1" dirty="0">
                <a:latin typeface="Calibri"/>
                <a:cs typeface="Calibri"/>
              </a:rPr>
              <a:t>r</a:t>
            </a:r>
            <a:r>
              <a:rPr lang="en-US" dirty="0">
                <a:latin typeface="Calibri"/>
                <a:cs typeface="Calibri"/>
              </a:rPr>
              <a:t>)</a:t>
            </a:r>
            <a:r>
              <a:rPr lang="en-US" spc="-20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is</a:t>
            </a:r>
            <a:r>
              <a:rPr lang="en-US" spc="-2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the</a:t>
            </a:r>
            <a:r>
              <a:rPr lang="en-US" spc="-25" dirty="0">
                <a:latin typeface="Calibri"/>
                <a:cs typeface="Calibri"/>
              </a:rPr>
              <a:t> </a:t>
            </a:r>
            <a:r>
              <a:rPr lang="en-US" b="1" dirty="0">
                <a:latin typeface="Calibri"/>
                <a:cs typeface="Calibri"/>
              </a:rPr>
              <a:t>population</a:t>
            </a:r>
            <a:r>
              <a:rPr lang="en-US" b="1" spc="-30" dirty="0">
                <a:latin typeface="Calibri"/>
                <a:cs typeface="Calibri"/>
              </a:rPr>
              <a:t> </a:t>
            </a:r>
            <a:r>
              <a:rPr lang="en-US" b="1" dirty="0">
                <a:latin typeface="Calibri"/>
                <a:cs typeface="Calibri"/>
              </a:rPr>
              <a:t>level</a:t>
            </a:r>
            <a:r>
              <a:rPr lang="en-US" b="1" spc="-25" dirty="0">
                <a:latin typeface="Calibri"/>
                <a:cs typeface="Calibri"/>
              </a:rPr>
              <a:t> </a:t>
            </a:r>
            <a:r>
              <a:rPr lang="en-US" b="1" dirty="0">
                <a:latin typeface="Calibri"/>
                <a:cs typeface="Calibri"/>
              </a:rPr>
              <a:t>rate</a:t>
            </a:r>
            <a:r>
              <a:rPr lang="en-US" b="1" spc="-35" dirty="0">
                <a:latin typeface="Calibri"/>
                <a:cs typeface="Calibri"/>
              </a:rPr>
              <a:t> </a:t>
            </a:r>
            <a:r>
              <a:rPr lang="en-US" b="1" dirty="0">
                <a:latin typeface="Calibri"/>
                <a:cs typeface="Calibri"/>
              </a:rPr>
              <a:t>of</a:t>
            </a:r>
            <a:r>
              <a:rPr lang="en-US" b="1" spc="-20" dirty="0">
                <a:latin typeface="Calibri"/>
                <a:cs typeface="Calibri"/>
              </a:rPr>
              <a:t> </a:t>
            </a:r>
            <a:r>
              <a:rPr lang="en-US" b="1" dirty="0">
                <a:latin typeface="Calibri"/>
                <a:cs typeface="Calibri"/>
              </a:rPr>
              <a:t>spread</a:t>
            </a:r>
            <a:r>
              <a:rPr lang="en-US" dirty="0">
                <a:latin typeface="Calibri"/>
                <a:cs typeface="Calibri"/>
              </a:rPr>
              <a:t>.</a:t>
            </a:r>
            <a:r>
              <a:rPr lang="en-US" spc="-2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It</a:t>
            </a:r>
            <a:r>
              <a:rPr lang="en-US" spc="-30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can</a:t>
            </a:r>
            <a:r>
              <a:rPr lang="en-US" spc="-20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often</a:t>
            </a:r>
            <a:r>
              <a:rPr lang="en-US" spc="-15" dirty="0">
                <a:latin typeface="Calibri"/>
                <a:cs typeface="Calibri"/>
              </a:rPr>
              <a:t> </a:t>
            </a:r>
            <a:r>
              <a:rPr lang="en-US" spc="-25" dirty="0">
                <a:latin typeface="Calibri"/>
                <a:cs typeface="Calibri"/>
              </a:rPr>
              <a:t>be </a:t>
            </a:r>
            <a:r>
              <a:rPr lang="en-US" dirty="0">
                <a:latin typeface="Calibri"/>
                <a:cs typeface="Calibri"/>
              </a:rPr>
              <a:t>inferred</a:t>
            </a:r>
            <a:r>
              <a:rPr lang="en-US" spc="-1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from</a:t>
            </a:r>
            <a:r>
              <a:rPr lang="en-US" spc="-20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case</a:t>
            </a:r>
            <a:r>
              <a:rPr lang="en-US" spc="-1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incidence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data</a:t>
            </a:r>
            <a:r>
              <a:rPr lang="en-US" spc="-20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by</a:t>
            </a:r>
            <a:r>
              <a:rPr lang="en-US" spc="-20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fitting</a:t>
            </a:r>
            <a:r>
              <a:rPr lang="en-US" spc="-20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an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exponential</a:t>
            </a:r>
            <a:r>
              <a:rPr lang="en-US" spc="-20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function:</a:t>
            </a:r>
            <a:r>
              <a:rPr lang="en-US" spc="365" dirty="0">
                <a:latin typeface="Calibri"/>
                <a:cs typeface="Calibri"/>
              </a:rPr>
              <a:t> </a:t>
            </a:r>
            <a:r>
              <a:rPr lang="en-US" sz="2700" baseline="3086" dirty="0">
                <a:latin typeface="Cambria Math"/>
                <a:cs typeface="Cambria Math"/>
              </a:rPr>
              <a:t>𝑖</a:t>
            </a:r>
            <a:r>
              <a:rPr lang="en-US" sz="2700" spc="555" baseline="3086" dirty="0">
                <a:latin typeface="Cambria Math"/>
                <a:cs typeface="Cambria Math"/>
              </a:rPr>
              <a:t> </a:t>
            </a:r>
            <a:r>
              <a:rPr lang="en-US" sz="2700" spc="-75" baseline="3086" dirty="0">
                <a:latin typeface="Cambria Math"/>
                <a:cs typeface="Cambria Math"/>
              </a:rPr>
              <a:t>𝑡</a:t>
            </a:r>
            <a:endParaRPr lang="en-US" sz="2700" baseline="3086" dirty="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297815" algn="l"/>
              </a:tabLst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9" name="object 17">
            <a:extLst>
              <a:ext uri="{FF2B5EF4-FFF2-40B4-BE49-F238E27FC236}">
                <a16:creationId xmlns:a16="http://schemas.microsoft.com/office/drawing/2014/main" id="{2D6C4862-997A-4693-96B4-9A6D48323C9F}"/>
              </a:ext>
            </a:extLst>
          </p:cNvPr>
          <p:cNvSpPr txBox="1"/>
          <p:nvPr/>
        </p:nvSpPr>
        <p:spPr>
          <a:xfrm>
            <a:off x="4495800" y="5493810"/>
            <a:ext cx="31826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𝑖</a:t>
            </a:r>
            <a:r>
              <a:rPr lang="en-US" sz="1800" dirty="0">
                <a:latin typeface="Cambria Math"/>
                <a:cs typeface="Cambria Math"/>
              </a:rPr>
              <a:t>(t)=i(</a:t>
            </a:r>
            <a:r>
              <a:rPr sz="1800" dirty="0">
                <a:latin typeface="Cambria Math"/>
                <a:cs typeface="Cambria Math"/>
              </a:rPr>
              <a:t>0</a:t>
            </a:r>
            <a:r>
              <a:rPr lang="en-US" sz="1800" dirty="0">
                <a:latin typeface="Cambria Math"/>
                <a:cs typeface="Cambria Math"/>
              </a:rPr>
              <a:t>)</a:t>
            </a:r>
            <a:r>
              <a:rPr sz="1800" spc="-10" dirty="0">
                <a:latin typeface="Cambria Math"/>
                <a:cs typeface="Cambria Math"/>
              </a:rPr>
              <a:t>exp(𝑟𝑡)</a:t>
            </a:r>
            <a:endParaRPr sz="1800" dirty="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4613" y="2655112"/>
            <a:ext cx="1092200" cy="829310"/>
          </a:xfrm>
          <a:prstGeom prst="rect">
            <a:avLst/>
          </a:prstGeom>
          <a:ln w="2477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12412" y="2655112"/>
            <a:ext cx="1092200" cy="829310"/>
          </a:xfrm>
          <a:custGeom>
            <a:avLst/>
            <a:gdLst/>
            <a:ahLst/>
            <a:cxnLst/>
            <a:rect l="l" t="t" r="r" b="b"/>
            <a:pathLst>
              <a:path w="1092200" h="829310">
                <a:moveTo>
                  <a:pt x="0" y="0"/>
                </a:moveTo>
                <a:lnTo>
                  <a:pt x="1091760" y="0"/>
                </a:lnTo>
                <a:lnTo>
                  <a:pt x="1091760" y="829238"/>
                </a:lnTo>
                <a:lnTo>
                  <a:pt x="0" y="829238"/>
                </a:lnTo>
                <a:lnTo>
                  <a:pt x="0" y="0"/>
                </a:lnTo>
                <a:close/>
              </a:path>
            </a:pathLst>
          </a:custGeom>
          <a:ln w="24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17630" y="2860548"/>
            <a:ext cx="838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0592" y="2655112"/>
            <a:ext cx="1092200" cy="829310"/>
          </a:xfrm>
          <a:prstGeom prst="rect">
            <a:avLst/>
          </a:prstGeom>
          <a:ln w="2477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56412" y="1752600"/>
            <a:ext cx="2713355" cy="1376045"/>
            <a:chOff x="3256412" y="1752600"/>
            <a:chExt cx="2713355" cy="1376045"/>
          </a:xfrm>
        </p:grpSpPr>
        <p:sp>
          <p:nvSpPr>
            <p:cNvPr id="7" name="object 7"/>
            <p:cNvSpPr/>
            <p:nvPr/>
          </p:nvSpPr>
          <p:spPr>
            <a:xfrm>
              <a:off x="3554132" y="2006981"/>
              <a:ext cx="945515" cy="904240"/>
            </a:xfrm>
            <a:custGeom>
              <a:avLst/>
              <a:gdLst/>
              <a:ahLst/>
              <a:cxnLst/>
              <a:rect l="l" t="t" r="r" b="b"/>
              <a:pathLst>
                <a:path w="945514" h="904239">
                  <a:moveTo>
                    <a:pt x="944949" y="636532"/>
                  </a:moveTo>
                  <a:lnTo>
                    <a:pt x="944949" y="439741"/>
                  </a:lnTo>
                  <a:lnTo>
                    <a:pt x="944949" y="0"/>
                  </a:lnTo>
                  <a:lnTo>
                    <a:pt x="707164" y="0"/>
                  </a:lnTo>
                  <a:lnTo>
                    <a:pt x="0" y="0"/>
                  </a:lnTo>
                  <a:lnTo>
                    <a:pt x="0" y="371300"/>
                  </a:lnTo>
                  <a:lnTo>
                    <a:pt x="5790" y="866994"/>
                  </a:lnTo>
                  <a:lnTo>
                    <a:pt x="5790" y="904125"/>
                  </a:lnTo>
                </a:path>
              </a:pathLst>
            </a:custGeom>
            <a:ln w="247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68789" y="3070415"/>
              <a:ext cx="634365" cy="1270"/>
            </a:xfrm>
            <a:custGeom>
              <a:avLst/>
              <a:gdLst/>
              <a:ahLst/>
              <a:cxnLst/>
              <a:rect l="l" t="t" r="r" b="b"/>
              <a:pathLst>
                <a:path w="634364" h="1269">
                  <a:moveTo>
                    <a:pt x="0" y="0"/>
                  </a:moveTo>
                  <a:lnTo>
                    <a:pt x="633967" y="772"/>
                  </a:lnTo>
                </a:path>
              </a:pathLst>
            </a:custGeom>
            <a:ln w="247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0301" y="3014243"/>
              <a:ext cx="143929" cy="1138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2863" y="2898716"/>
              <a:ext cx="114109" cy="14360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204180" y="3064954"/>
              <a:ext cx="634365" cy="5715"/>
            </a:xfrm>
            <a:custGeom>
              <a:avLst/>
              <a:gdLst/>
              <a:ahLst/>
              <a:cxnLst/>
              <a:rect l="l" t="t" r="r" b="b"/>
              <a:pathLst>
                <a:path w="634364" h="5714">
                  <a:moveTo>
                    <a:pt x="0" y="5588"/>
                  </a:moveTo>
                  <a:lnTo>
                    <a:pt x="633974" y="0"/>
                  </a:lnTo>
                </a:path>
              </a:pathLst>
            </a:custGeom>
            <a:ln w="247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5375" y="3008018"/>
              <a:ext cx="144259" cy="11388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1999" y="1752600"/>
              <a:ext cx="396238" cy="78943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379123" y="2603499"/>
            <a:ext cx="3187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00" spc="-25" dirty="0">
                <a:latin typeface="Lucida Sans Unicode"/>
                <a:cs typeface="Lucida Sans Unicode"/>
              </a:rPr>
              <a:t>T</a:t>
            </a:r>
            <a:r>
              <a:rPr sz="2250" i="1" spc="-37" baseline="-7407" dirty="0">
                <a:latin typeface="Arial"/>
                <a:cs typeface="Arial"/>
              </a:rPr>
              <a:t>I</a:t>
            </a:r>
            <a:endParaRPr sz="2250" baseline="-7407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14600" y="1752600"/>
            <a:ext cx="393700" cy="7874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24600" y="1752600"/>
            <a:ext cx="396240" cy="789432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57200" y="4078756"/>
            <a:ext cx="2944495" cy="2458085"/>
            <a:chOff x="457200" y="4078756"/>
            <a:chExt cx="2944495" cy="2458085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7200" y="4078756"/>
              <a:ext cx="2944012" cy="243869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676400" y="5645497"/>
              <a:ext cx="1219200" cy="872490"/>
            </a:xfrm>
            <a:custGeom>
              <a:avLst/>
              <a:gdLst/>
              <a:ahLst/>
              <a:cxnLst/>
              <a:rect l="l" t="t" r="r" b="b"/>
              <a:pathLst>
                <a:path w="1219200" h="872490">
                  <a:moveTo>
                    <a:pt x="0" y="0"/>
                  </a:moveTo>
                  <a:lnTo>
                    <a:pt x="1219200" y="0"/>
                  </a:lnTo>
                  <a:lnTo>
                    <a:pt x="1219200" y="871955"/>
                  </a:lnTo>
                  <a:lnTo>
                    <a:pt x="0" y="87195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39359" y="4104275"/>
            <a:ext cx="3108960" cy="241808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8739" y="6602"/>
            <a:ext cx="87191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0" dirty="0"/>
              <a:t>Infected</a:t>
            </a:r>
            <a:r>
              <a:rPr sz="2800" spc="204" dirty="0"/>
              <a:t> </a:t>
            </a:r>
            <a:r>
              <a:rPr sz="2800" dirty="0"/>
              <a:t>population</a:t>
            </a:r>
            <a:r>
              <a:rPr sz="2800" spc="190" dirty="0"/>
              <a:t> </a:t>
            </a:r>
            <a:r>
              <a:rPr sz="2800" spc="70" dirty="0"/>
              <a:t>changes</a:t>
            </a:r>
            <a:r>
              <a:rPr sz="2800" spc="204" dirty="0"/>
              <a:t> </a:t>
            </a:r>
            <a:r>
              <a:rPr sz="2800" dirty="0"/>
              <a:t>exponentially</a:t>
            </a:r>
            <a:r>
              <a:rPr sz="2800" spc="195" dirty="0"/>
              <a:t> </a:t>
            </a:r>
            <a:r>
              <a:rPr sz="2800" spc="135" dirty="0"/>
              <a:t>at</a:t>
            </a:r>
            <a:r>
              <a:rPr sz="2800" spc="204" dirty="0"/>
              <a:t> </a:t>
            </a:r>
            <a:r>
              <a:rPr sz="2800" spc="85" dirty="0"/>
              <a:t>onset</a:t>
            </a:r>
            <a:endParaRPr sz="2800"/>
          </a:p>
        </p:txBody>
      </p:sp>
      <p:sp>
        <p:nvSpPr>
          <p:cNvPr id="22" name="object 22"/>
          <p:cNvSpPr txBox="1"/>
          <p:nvPr/>
        </p:nvSpPr>
        <p:spPr>
          <a:xfrm>
            <a:off x="-12700" y="439419"/>
            <a:ext cx="9169400" cy="141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56065" algn="l"/>
              </a:tabLst>
            </a:pPr>
            <a:r>
              <a:rPr sz="2800" b="1" u="heavy" dirty="0">
                <a:solidFill>
                  <a:srgbClr val="B3A369"/>
                </a:solidFill>
                <a:uFill>
                  <a:solidFill>
                    <a:srgbClr val="003057"/>
                  </a:solidFill>
                </a:uFill>
                <a:latin typeface="Book Antiqua"/>
                <a:cs typeface="Book Antiqua"/>
              </a:rPr>
              <a:t> of</a:t>
            </a:r>
            <a:r>
              <a:rPr sz="2800" b="1" u="heavy" spc="20" dirty="0">
                <a:solidFill>
                  <a:srgbClr val="B3A369"/>
                </a:solidFill>
                <a:uFill>
                  <a:solidFill>
                    <a:srgbClr val="003057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u="heavy" spc="55" dirty="0">
                <a:solidFill>
                  <a:srgbClr val="B3A369"/>
                </a:solidFill>
                <a:uFill>
                  <a:solidFill>
                    <a:srgbClr val="003057"/>
                  </a:solidFill>
                </a:uFill>
                <a:latin typeface="Book Antiqua"/>
                <a:cs typeface="Book Antiqua"/>
              </a:rPr>
              <a:t>an</a:t>
            </a:r>
            <a:r>
              <a:rPr sz="2800" b="1" u="heavy" spc="15" dirty="0">
                <a:solidFill>
                  <a:srgbClr val="B3A369"/>
                </a:solidFill>
                <a:uFill>
                  <a:solidFill>
                    <a:srgbClr val="003057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u="heavy" spc="-10" dirty="0">
                <a:solidFill>
                  <a:srgbClr val="B3A369"/>
                </a:solidFill>
                <a:uFill>
                  <a:solidFill>
                    <a:srgbClr val="003057"/>
                  </a:solidFill>
                </a:uFill>
                <a:latin typeface="Book Antiqua"/>
                <a:cs typeface="Book Antiqua"/>
              </a:rPr>
              <a:t>epidemic</a:t>
            </a:r>
            <a:r>
              <a:rPr sz="2800" b="1" u="heavy" dirty="0">
                <a:solidFill>
                  <a:srgbClr val="B3A369"/>
                </a:solidFill>
                <a:uFill>
                  <a:solidFill>
                    <a:srgbClr val="003057"/>
                  </a:solidFill>
                </a:uFill>
                <a:latin typeface="Book Antiqua"/>
                <a:cs typeface="Book Antiqua"/>
              </a:rPr>
              <a:t>	</a:t>
            </a:r>
            <a:endParaRPr sz="28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00">
              <a:latin typeface="Book Antiqua"/>
              <a:cs typeface="Book Antiqua"/>
            </a:endParaRPr>
          </a:p>
          <a:p>
            <a:pPr marR="1233170" algn="ctr">
              <a:lnSpc>
                <a:spcPct val="100000"/>
              </a:lnSpc>
            </a:pPr>
            <a:r>
              <a:rPr sz="2200" spc="-50" dirty="0">
                <a:latin typeface="Cambria Math"/>
                <a:cs typeface="Cambria Math"/>
              </a:rPr>
              <a:t>𝛽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19775" y="4288028"/>
            <a:ext cx="580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Gill Sans MT"/>
                <a:cs typeface="Gill Sans MT"/>
              </a:rPr>
              <a:t>Speed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818888-5BE2-4509-AA52-7E1EFA6F6818}"/>
              </a:ext>
            </a:extLst>
          </p:cNvPr>
          <p:cNvSpPr txBox="1"/>
          <p:nvPr/>
        </p:nvSpPr>
        <p:spPr>
          <a:xfrm>
            <a:off x="5519775" y="3657600"/>
            <a:ext cx="2305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R0 different T</a:t>
            </a:r>
            <a:r>
              <a:rPr lang="en-US" sz="1600" dirty="0"/>
              <a:t>I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7473" y="5339446"/>
            <a:ext cx="2683510" cy="20320"/>
          </a:xfrm>
          <a:custGeom>
            <a:avLst/>
            <a:gdLst/>
            <a:ahLst/>
            <a:cxnLst/>
            <a:rect l="l" t="t" r="r" b="b"/>
            <a:pathLst>
              <a:path w="2683510" h="20320">
                <a:moveTo>
                  <a:pt x="2683459" y="0"/>
                </a:moveTo>
                <a:lnTo>
                  <a:pt x="0" y="0"/>
                </a:lnTo>
                <a:lnTo>
                  <a:pt x="0" y="20143"/>
                </a:lnTo>
                <a:lnTo>
                  <a:pt x="2683459" y="20143"/>
                </a:lnTo>
                <a:lnTo>
                  <a:pt x="2683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47313" y="3925023"/>
            <a:ext cx="2703830" cy="1435100"/>
            <a:chOff x="847313" y="3925023"/>
            <a:chExt cx="2703830" cy="1435100"/>
          </a:xfrm>
        </p:grpSpPr>
        <p:sp>
          <p:nvSpPr>
            <p:cNvPr id="4" name="object 4"/>
            <p:cNvSpPr/>
            <p:nvPr/>
          </p:nvSpPr>
          <p:spPr>
            <a:xfrm>
              <a:off x="857473" y="3925111"/>
              <a:ext cx="2683510" cy="20320"/>
            </a:xfrm>
            <a:custGeom>
              <a:avLst/>
              <a:gdLst/>
              <a:ahLst/>
              <a:cxnLst/>
              <a:rect l="l" t="t" r="r" b="b"/>
              <a:pathLst>
                <a:path w="2683510" h="20320">
                  <a:moveTo>
                    <a:pt x="2683459" y="0"/>
                  </a:moveTo>
                  <a:lnTo>
                    <a:pt x="0" y="0"/>
                  </a:lnTo>
                  <a:lnTo>
                    <a:pt x="0" y="20143"/>
                  </a:lnTo>
                  <a:lnTo>
                    <a:pt x="2683459" y="20143"/>
                  </a:lnTo>
                  <a:lnTo>
                    <a:pt x="26834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7473" y="3935183"/>
              <a:ext cx="0" cy="1414780"/>
            </a:xfrm>
            <a:custGeom>
              <a:avLst/>
              <a:gdLst/>
              <a:ahLst/>
              <a:cxnLst/>
              <a:rect l="l" t="t" r="r" b="b"/>
              <a:pathLst>
                <a:path h="1414779">
                  <a:moveTo>
                    <a:pt x="0" y="141434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7453" y="3935729"/>
              <a:ext cx="2693670" cy="1423670"/>
            </a:xfrm>
            <a:custGeom>
              <a:avLst/>
              <a:gdLst/>
              <a:ahLst/>
              <a:cxnLst/>
              <a:rect l="l" t="t" r="r" b="b"/>
              <a:pathLst>
                <a:path w="2693670" h="1423670">
                  <a:moveTo>
                    <a:pt x="2693543" y="0"/>
                  </a:moveTo>
                  <a:lnTo>
                    <a:pt x="2673400" y="0"/>
                  </a:lnTo>
                  <a:lnTo>
                    <a:pt x="2673400" y="1403350"/>
                  </a:lnTo>
                  <a:lnTo>
                    <a:pt x="0" y="1403350"/>
                  </a:lnTo>
                  <a:lnTo>
                    <a:pt x="0" y="1413510"/>
                  </a:lnTo>
                  <a:lnTo>
                    <a:pt x="0" y="1423670"/>
                  </a:lnTo>
                  <a:lnTo>
                    <a:pt x="2683472" y="1423670"/>
                  </a:lnTo>
                  <a:lnTo>
                    <a:pt x="2683472" y="1413510"/>
                  </a:lnTo>
                  <a:lnTo>
                    <a:pt x="2693543" y="1413510"/>
                  </a:lnTo>
                  <a:lnTo>
                    <a:pt x="2693543" y="1403350"/>
                  </a:lnTo>
                  <a:lnTo>
                    <a:pt x="26935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7473" y="3935183"/>
              <a:ext cx="0" cy="1414780"/>
            </a:xfrm>
            <a:custGeom>
              <a:avLst/>
              <a:gdLst/>
              <a:ahLst/>
              <a:cxnLst/>
              <a:rect l="l" t="t" r="r" b="b"/>
              <a:pathLst>
                <a:path h="1414779">
                  <a:moveTo>
                    <a:pt x="0" y="1414340"/>
                  </a:moveTo>
                  <a:lnTo>
                    <a:pt x="0" y="0"/>
                  </a:lnTo>
                </a:path>
                <a:path h="1414779">
                  <a:moveTo>
                    <a:pt x="0" y="1414340"/>
                  </a:moveTo>
                  <a:lnTo>
                    <a:pt x="0" y="1387480"/>
                  </a:lnTo>
                </a:path>
                <a:path h="1414779">
                  <a:moveTo>
                    <a:pt x="0" y="0"/>
                  </a:moveTo>
                  <a:lnTo>
                    <a:pt x="0" y="26016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94407" y="5350255"/>
            <a:ext cx="1206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17967" y="3925023"/>
            <a:ext cx="20320" cy="1435100"/>
            <a:chOff x="1517967" y="3925023"/>
            <a:chExt cx="20320" cy="1435100"/>
          </a:xfrm>
        </p:grpSpPr>
        <p:sp>
          <p:nvSpPr>
            <p:cNvPr id="10" name="object 10"/>
            <p:cNvSpPr/>
            <p:nvPr/>
          </p:nvSpPr>
          <p:spPr>
            <a:xfrm>
              <a:off x="1528127" y="5322646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4">
                  <a:moveTo>
                    <a:pt x="0" y="26864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8127" y="3935183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6016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14703" y="5350255"/>
            <a:ext cx="2266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Times New Roman"/>
                <a:cs typeface="Times New Roman"/>
              </a:rPr>
              <a:t>50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188616" y="3925023"/>
            <a:ext cx="691515" cy="1435100"/>
            <a:chOff x="2188616" y="3925023"/>
            <a:chExt cx="691515" cy="1435100"/>
          </a:xfrm>
        </p:grpSpPr>
        <p:sp>
          <p:nvSpPr>
            <p:cNvPr id="14" name="object 14"/>
            <p:cNvSpPr/>
            <p:nvPr/>
          </p:nvSpPr>
          <p:spPr>
            <a:xfrm>
              <a:off x="2198776" y="5322646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4">
                  <a:moveTo>
                    <a:pt x="0" y="26864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98776" y="3935183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6016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69438" y="5322646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4">
                  <a:moveTo>
                    <a:pt x="0" y="26864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69438" y="3935183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6016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705646" y="5350255"/>
            <a:ext cx="3270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Times New Roman"/>
                <a:cs typeface="Times New Roman"/>
              </a:rPr>
              <a:t>150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47313" y="5339359"/>
            <a:ext cx="2703830" cy="20320"/>
            <a:chOff x="847313" y="5339359"/>
            <a:chExt cx="2703830" cy="20320"/>
          </a:xfrm>
        </p:grpSpPr>
        <p:sp>
          <p:nvSpPr>
            <p:cNvPr id="20" name="object 20"/>
            <p:cNvSpPr/>
            <p:nvPr/>
          </p:nvSpPr>
          <p:spPr>
            <a:xfrm>
              <a:off x="857473" y="5349519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0" y="0"/>
                  </a:moveTo>
                  <a:lnTo>
                    <a:pt x="26017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14077" y="5349519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4">
                  <a:moveTo>
                    <a:pt x="26864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14667" y="5213096"/>
            <a:ext cx="1206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04622" y="3925570"/>
            <a:ext cx="2747010" cy="1473835"/>
            <a:chOff x="804622" y="3925570"/>
            <a:chExt cx="2747010" cy="1473835"/>
          </a:xfrm>
        </p:grpSpPr>
        <p:sp>
          <p:nvSpPr>
            <p:cNvPr id="24" name="object 24"/>
            <p:cNvSpPr/>
            <p:nvPr/>
          </p:nvSpPr>
          <p:spPr>
            <a:xfrm>
              <a:off x="857473" y="5066639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0" y="0"/>
                  </a:moveTo>
                  <a:lnTo>
                    <a:pt x="26017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14077" y="5066639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4">
                  <a:moveTo>
                    <a:pt x="26864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7473" y="4783785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0" y="0"/>
                  </a:moveTo>
                  <a:lnTo>
                    <a:pt x="26017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14077" y="4783785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4">
                  <a:moveTo>
                    <a:pt x="26864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7473" y="4500918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0" y="0"/>
                  </a:moveTo>
                  <a:lnTo>
                    <a:pt x="26017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14077" y="4500918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4">
                  <a:moveTo>
                    <a:pt x="26864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7473" y="4218038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0" y="0"/>
                  </a:moveTo>
                  <a:lnTo>
                    <a:pt x="26017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14077" y="4218038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4">
                  <a:moveTo>
                    <a:pt x="26864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57453" y="3925569"/>
              <a:ext cx="2693670" cy="1433830"/>
            </a:xfrm>
            <a:custGeom>
              <a:avLst/>
              <a:gdLst/>
              <a:ahLst/>
              <a:cxnLst/>
              <a:rect l="l" t="t" r="r" b="b"/>
              <a:pathLst>
                <a:path w="2693670" h="1433829">
                  <a:moveTo>
                    <a:pt x="2693543" y="10160"/>
                  </a:moveTo>
                  <a:lnTo>
                    <a:pt x="2683472" y="10160"/>
                  </a:lnTo>
                  <a:lnTo>
                    <a:pt x="2683472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0" y="20320"/>
                  </a:lnTo>
                  <a:lnTo>
                    <a:pt x="2673400" y="20320"/>
                  </a:lnTo>
                  <a:lnTo>
                    <a:pt x="2673400" y="1413510"/>
                  </a:lnTo>
                  <a:lnTo>
                    <a:pt x="0" y="1413510"/>
                  </a:lnTo>
                  <a:lnTo>
                    <a:pt x="0" y="1423670"/>
                  </a:lnTo>
                  <a:lnTo>
                    <a:pt x="0" y="1433830"/>
                  </a:lnTo>
                  <a:lnTo>
                    <a:pt x="2683472" y="1433830"/>
                  </a:lnTo>
                  <a:lnTo>
                    <a:pt x="2683472" y="1423670"/>
                  </a:lnTo>
                  <a:lnTo>
                    <a:pt x="2693543" y="1423670"/>
                  </a:lnTo>
                  <a:lnTo>
                    <a:pt x="2693543" y="1413510"/>
                  </a:lnTo>
                  <a:lnTo>
                    <a:pt x="2693543" y="20320"/>
                  </a:lnTo>
                  <a:lnTo>
                    <a:pt x="2693543" y="10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622" y="3935183"/>
              <a:ext cx="2359355" cy="1464017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180517" y="4073144"/>
            <a:ext cx="2457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i="1" baseline="3703" dirty="0">
                <a:latin typeface="Times New Roman"/>
                <a:cs typeface="Times New Roman"/>
              </a:rPr>
              <a:t>R</a:t>
            </a:r>
            <a:r>
              <a:rPr sz="2250" i="1" spc="-165" baseline="3703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92237" y="4060952"/>
            <a:ext cx="512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70" dirty="0">
                <a:latin typeface="Times New Roman"/>
                <a:cs typeface="Times New Roman"/>
              </a:rPr>
              <a:t>  </a:t>
            </a:r>
            <a:r>
              <a:rPr sz="1500" spc="30" dirty="0">
                <a:latin typeface="Times New Roman"/>
                <a:cs typeface="Times New Roman"/>
              </a:rPr>
              <a:t>1</a:t>
            </a:r>
            <a:r>
              <a:rPr sz="1500" i="1" spc="30" dirty="0">
                <a:latin typeface="Arial"/>
                <a:cs typeface="Arial"/>
              </a:rPr>
              <a:t>.</a:t>
            </a:r>
            <a:r>
              <a:rPr sz="1500" spc="30" dirty="0">
                <a:latin typeface="Times New Roman"/>
                <a:cs typeface="Times New Roman"/>
              </a:rPr>
              <a:t>5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76983" y="5322823"/>
            <a:ext cx="687705" cy="470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7940" algn="ctr">
              <a:lnSpc>
                <a:spcPts val="1750"/>
              </a:lnSpc>
              <a:spcBef>
                <a:spcPts val="100"/>
              </a:spcBef>
            </a:pPr>
            <a:r>
              <a:rPr sz="1500" spc="-25" dirty="0">
                <a:latin typeface="Times New Roman"/>
                <a:cs typeface="Times New Roman"/>
              </a:rPr>
              <a:t>100</a:t>
            </a: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ts val="1750"/>
              </a:lnSpc>
            </a:pPr>
            <a:r>
              <a:rPr sz="1500" spc="120" dirty="0">
                <a:latin typeface="Times New Roman"/>
                <a:cs typeface="Times New Roman"/>
              </a:rPr>
              <a:t>Days,</a:t>
            </a:r>
            <a:r>
              <a:rPr sz="1500" spc="355" dirty="0">
                <a:latin typeface="Times New Roman"/>
                <a:cs typeface="Times New Roman"/>
              </a:rPr>
              <a:t> </a:t>
            </a:r>
            <a:r>
              <a:rPr sz="1500" i="1" spc="-50" dirty="0">
                <a:latin typeface="Arial"/>
                <a:cs typeface="Arial"/>
              </a:rPr>
              <a:t>t</a:t>
            </a:r>
            <a:endParaRPr sz="15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3691" y="4508053"/>
            <a:ext cx="239395" cy="3149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760"/>
              </a:lnSpc>
            </a:pPr>
            <a:r>
              <a:rPr sz="1500" i="1" dirty="0">
                <a:latin typeface="Arial"/>
                <a:cs typeface="Arial"/>
              </a:rPr>
              <a:t>I</a:t>
            </a:r>
            <a:r>
              <a:rPr sz="1500" i="1" spc="-210" dirty="0">
                <a:latin typeface="Arial"/>
                <a:cs typeface="Arial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(</a:t>
            </a:r>
            <a:r>
              <a:rPr sz="1500" i="1" spc="50" dirty="0">
                <a:latin typeface="Arial"/>
                <a:cs typeface="Arial"/>
              </a:rPr>
              <a:t>t</a:t>
            </a:r>
            <a:r>
              <a:rPr sz="1500" i="1" spc="-285" dirty="0">
                <a:latin typeface="Arial"/>
                <a:cs typeface="Arial"/>
              </a:rPr>
              <a:t> </a:t>
            </a:r>
            <a:r>
              <a:rPr sz="1500" spc="-50" dirty="0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804622" y="2511526"/>
            <a:ext cx="2747010" cy="1473835"/>
            <a:chOff x="804622" y="2511526"/>
            <a:chExt cx="2747010" cy="1473835"/>
          </a:xfrm>
        </p:grpSpPr>
        <p:sp>
          <p:nvSpPr>
            <p:cNvPr id="39" name="object 39"/>
            <p:cNvSpPr/>
            <p:nvPr/>
          </p:nvSpPr>
          <p:spPr>
            <a:xfrm>
              <a:off x="857473" y="2521686"/>
              <a:ext cx="2683510" cy="1413510"/>
            </a:xfrm>
            <a:custGeom>
              <a:avLst/>
              <a:gdLst/>
              <a:ahLst/>
              <a:cxnLst/>
              <a:rect l="l" t="t" r="r" b="b"/>
              <a:pathLst>
                <a:path w="2683510" h="1413510">
                  <a:moveTo>
                    <a:pt x="0" y="1413490"/>
                  </a:moveTo>
                  <a:lnTo>
                    <a:pt x="0" y="0"/>
                  </a:lnTo>
                  <a:lnTo>
                    <a:pt x="2683461" y="0"/>
                  </a:lnTo>
                  <a:lnTo>
                    <a:pt x="2683461" y="1413490"/>
                  </a:lnTo>
                  <a:lnTo>
                    <a:pt x="0" y="1413490"/>
                  </a:lnTo>
                </a:path>
              </a:pathLst>
            </a:custGeom>
            <a:ln w="20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57453" y="2511627"/>
              <a:ext cx="2683510" cy="1433830"/>
            </a:xfrm>
            <a:custGeom>
              <a:avLst/>
              <a:gdLst/>
              <a:ahLst/>
              <a:cxnLst/>
              <a:rect l="l" t="t" r="r" b="b"/>
              <a:pathLst>
                <a:path w="2683510" h="1433829">
                  <a:moveTo>
                    <a:pt x="2683459" y="1413497"/>
                  </a:moveTo>
                  <a:lnTo>
                    <a:pt x="0" y="1413497"/>
                  </a:lnTo>
                  <a:lnTo>
                    <a:pt x="0" y="1433626"/>
                  </a:lnTo>
                  <a:lnTo>
                    <a:pt x="2683459" y="1433626"/>
                  </a:lnTo>
                  <a:lnTo>
                    <a:pt x="2683459" y="1413497"/>
                  </a:lnTo>
                  <a:close/>
                </a:path>
                <a:path w="2683510" h="1433829">
                  <a:moveTo>
                    <a:pt x="2683459" y="0"/>
                  </a:moveTo>
                  <a:lnTo>
                    <a:pt x="0" y="0"/>
                  </a:lnTo>
                  <a:lnTo>
                    <a:pt x="0" y="20142"/>
                  </a:lnTo>
                  <a:lnTo>
                    <a:pt x="2683459" y="20142"/>
                  </a:lnTo>
                  <a:lnTo>
                    <a:pt x="26834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7473" y="2521686"/>
              <a:ext cx="0" cy="1413510"/>
            </a:xfrm>
            <a:custGeom>
              <a:avLst/>
              <a:gdLst/>
              <a:ahLst/>
              <a:cxnLst/>
              <a:rect l="l" t="t" r="r" b="b"/>
              <a:pathLst>
                <a:path h="1413510">
                  <a:moveTo>
                    <a:pt x="0" y="141349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57453" y="2522219"/>
              <a:ext cx="2693670" cy="1423670"/>
            </a:xfrm>
            <a:custGeom>
              <a:avLst/>
              <a:gdLst/>
              <a:ahLst/>
              <a:cxnLst/>
              <a:rect l="l" t="t" r="r" b="b"/>
              <a:pathLst>
                <a:path w="2693670" h="1423670">
                  <a:moveTo>
                    <a:pt x="2693543" y="0"/>
                  </a:moveTo>
                  <a:lnTo>
                    <a:pt x="2673400" y="0"/>
                  </a:lnTo>
                  <a:lnTo>
                    <a:pt x="2673400" y="1403350"/>
                  </a:lnTo>
                  <a:lnTo>
                    <a:pt x="0" y="1403350"/>
                  </a:lnTo>
                  <a:lnTo>
                    <a:pt x="0" y="1413510"/>
                  </a:lnTo>
                  <a:lnTo>
                    <a:pt x="0" y="1423670"/>
                  </a:lnTo>
                  <a:lnTo>
                    <a:pt x="2683472" y="1423670"/>
                  </a:lnTo>
                  <a:lnTo>
                    <a:pt x="2683472" y="1413510"/>
                  </a:lnTo>
                  <a:lnTo>
                    <a:pt x="2693543" y="1413510"/>
                  </a:lnTo>
                  <a:lnTo>
                    <a:pt x="2693543" y="1403350"/>
                  </a:lnTo>
                  <a:lnTo>
                    <a:pt x="26935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7473" y="2521686"/>
              <a:ext cx="26034" cy="1413510"/>
            </a:xfrm>
            <a:custGeom>
              <a:avLst/>
              <a:gdLst/>
              <a:ahLst/>
              <a:cxnLst/>
              <a:rect l="l" t="t" r="r" b="b"/>
              <a:pathLst>
                <a:path w="26034" h="1413510">
                  <a:moveTo>
                    <a:pt x="0" y="1413490"/>
                  </a:moveTo>
                  <a:lnTo>
                    <a:pt x="0" y="0"/>
                  </a:lnTo>
                </a:path>
                <a:path w="26034" h="1413510">
                  <a:moveTo>
                    <a:pt x="0" y="1413490"/>
                  </a:moveTo>
                  <a:lnTo>
                    <a:pt x="26017" y="141349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14077" y="3935183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4">
                  <a:moveTo>
                    <a:pt x="26864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57473" y="3652316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0" y="0"/>
                  </a:moveTo>
                  <a:lnTo>
                    <a:pt x="26017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14077" y="3652316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4">
                  <a:moveTo>
                    <a:pt x="26864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57473" y="3369436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0" y="0"/>
                  </a:moveTo>
                  <a:lnTo>
                    <a:pt x="26017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514077" y="3369436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4">
                  <a:moveTo>
                    <a:pt x="26864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57473" y="3086582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0" y="0"/>
                  </a:moveTo>
                  <a:lnTo>
                    <a:pt x="26017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14077" y="3086582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4">
                  <a:moveTo>
                    <a:pt x="26864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57473" y="2803715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0" y="0"/>
                  </a:moveTo>
                  <a:lnTo>
                    <a:pt x="26017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514077" y="2803715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4">
                  <a:moveTo>
                    <a:pt x="26864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57453" y="2512059"/>
              <a:ext cx="2693670" cy="1433830"/>
            </a:xfrm>
            <a:custGeom>
              <a:avLst/>
              <a:gdLst/>
              <a:ahLst/>
              <a:cxnLst/>
              <a:rect l="l" t="t" r="r" b="b"/>
              <a:pathLst>
                <a:path w="2693670" h="1433829">
                  <a:moveTo>
                    <a:pt x="2693543" y="10160"/>
                  </a:moveTo>
                  <a:lnTo>
                    <a:pt x="2683472" y="10160"/>
                  </a:lnTo>
                  <a:lnTo>
                    <a:pt x="2683472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0" y="20320"/>
                  </a:lnTo>
                  <a:lnTo>
                    <a:pt x="2673400" y="20320"/>
                  </a:lnTo>
                  <a:lnTo>
                    <a:pt x="2673400" y="1413510"/>
                  </a:lnTo>
                  <a:lnTo>
                    <a:pt x="0" y="1413510"/>
                  </a:lnTo>
                  <a:lnTo>
                    <a:pt x="0" y="1423670"/>
                  </a:lnTo>
                  <a:lnTo>
                    <a:pt x="0" y="1433830"/>
                  </a:lnTo>
                  <a:lnTo>
                    <a:pt x="2683472" y="1433830"/>
                  </a:lnTo>
                  <a:lnTo>
                    <a:pt x="2683472" y="1423670"/>
                  </a:lnTo>
                  <a:lnTo>
                    <a:pt x="2693543" y="1423670"/>
                  </a:lnTo>
                  <a:lnTo>
                    <a:pt x="2693543" y="1413510"/>
                  </a:lnTo>
                  <a:lnTo>
                    <a:pt x="2693543" y="20320"/>
                  </a:lnTo>
                  <a:lnTo>
                    <a:pt x="2693543" y="10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4622" y="2521686"/>
              <a:ext cx="2359355" cy="1463344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1142417" y="2646679"/>
            <a:ext cx="8877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500" i="1" dirty="0">
                <a:latin typeface="Times New Roman"/>
                <a:cs typeface="Times New Roman"/>
              </a:rPr>
              <a:t>R</a:t>
            </a:r>
            <a:r>
              <a:rPr sz="1500" i="1" spc="-110" dirty="0">
                <a:latin typeface="Times New Roman"/>
                <a:cs typeface="Times New Roman"/>
              </a:rPr>
              <a:t> </a:t>
            </a:r>
            <a:r>
              <a:rPr sz="1650" baseline="-5050" dirty="0">
                <a:latin typeface="Times New Roman"/>
                <a:cs typeface="Times New Roman"/>
              </a:rPr>
              <a:t>0</a:t>
            </a:r>
            <a:r>
              <a:rPr sz="1650" spc="660" baseline="-50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70" dirty="0">
                <a:latin typeface="Times New Roman"/>
                <a:cs typeface="Times New Roman"/>
              </a:rPr>
              <a:t>  </a:t>
            </a:r>
            <a:r>
              <a:rPr sz="1500" spc="30" dirty="0">
                <a:latin typeface="Times New Roman"/>
                <a:cs typeface="Times New Roman"/>
              </a:rPr>
              <a:t>2</a:t>
            </a:r>
            <a:r>
              <a:rPr sz="1500" i="1" spc="30" dirty="0">
                <a:latin typeface="Arial"/>
                <a:cs typeface="Arial"/>
              </a:rPr>
              <a:t>.</a:t>
            </a:r>
            <a:r>
              <a:rPr sz="1500" spc="3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32015" y="3093782"/>
            <a:ext cx="239395" cy="3149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760"/>
              </a:lnSpc>
            </a:pPr>
            <a:r>
              <a:rPr sz="1500" i="1" dirty="0">
                <a:latin typeface="Arial"/>
                <a:cs typeface="Arial"/>
              </a:rPr>
              <a:t>I</a:t>
            </a:r>
            <a:r>
              <a:rPr sz="1500" i="1" spc="-210" dirty="0">
                <a:latin typeface="Arial"/>
                <a:cs typeface="Arial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(</a:t>
            </a:r>
            <a:r>
              <a:rPr sz="1500" i="1" spc="50" dirty="0">
                <a:latin typeface="Arial"/>
                <a:cs typeface="Arial"/>
              </a:rPr>
              <a:t>t</a:t>
            </a:r>
            <a:r>
              <a:rPr sz="1500" i="1" spc="-285" dirty="0">
                <a:latin typeface="Arial"/>
                <a:cs typeface="Arial"/>
              </a:rPr>
              <a:t> </a:t>
            </a:r>
            <a:r>
              <a:rPr sz="1500" spc="-50" dirty="0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847313" y="1097191"/>
            <a:ext cx="2703830" cy="1435100"/>
            <a:chOff x="847313" y="1097191"/>
            <a:chExt cx="2703830" cy="1435100"/>
          </a:xfrm>
        </p:grpSpPr>
        <p:sp>
          <p:nvSpPr>
            <p:cNvPr id="58" name="object 58"/>
            <p:cNvSpPr/>
            <p:nvPr/>
          </p:nvSpPr>
          <p:spPr>
            <a:xfrm>
              <a:off x="857473" y="1107351"/>
              <a:ext cx="2683510" cy="1414780"/>
            </a:xfrm>
            <a:custGeom>
              <a:avLst/>
              <a:gdLst/>
              <a:ahLst/>
              <a:cxnLst/>
              <a:rect l="l" t="t" r="r" b="b"/>
              <a:pathLst>
                <a:path w="2683510" h="1414780">
                  <a:moveTo>
                    <a:pt x="0" y="1414340"/>
                  </a:moveTo>
                  <a:lnTo>
                    <a:pt x="0" y="0"/>
                  </a:lnTo>
                  <a:lnTo>
                    <a:pt x="2683461" y="0"/>
                  </a:lnTo>
                  <a:lnTo>
                    <a:pt x="2683461" y="1414340"/>
                  </a:lnTo>
                  <a:lnTo>
                    <a:pt x="0" y="1414340"/>
                  </a:lnTo>
                </a:path>
              </a:pathLst>
            </a:custGeom>
            <a:ln w="20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47382" y="1097279"/>
              <a:ext cx="2703830" cy="1435100"/>
            </a:xfrm>
            <a:custGeom>
              <a:avLst/>
              <a:gdLst/>
              <a:ahLst/>
              <a:cxnLst/>
              <a:rect l="l" t="t" r="r" b="b"/>
              <a:pathLst>
                <a:path w="2703829" h="1435100">
                  <a:moveTo>
                    <a:pt x="2703614" y="10160"/>
                  </a:moveTo>
                  <a:lnTo>
                    <a:pt x="2693543" y="10160"/>
                  </a:lnTo>
                  <a:lnTo>
                    <a:pt x="2693543" y="0"/>
                  </a:lnTo>
                  <a:lnTo>
                    <a:pt x="2683472" y="0"/>
                  </a:lnTo>
                  <a:lnTo>
                    <a:pt x="2683472" y="20320"/>
                  </a:lnTo>
                  <a:lnTo>
                    <a:pt x="2683472" y="1414780"/>
                  </a:lnTo>
                  <a:lnTo>
                    <a:pt x="20142" y="1414780"/>
                  </a:lnTo>
                  <a:lnTo>
                    <a:pt x="20142" y="20320"/>
                  </a:lnTo>
                  <a:lnTo>
                    <a:pt x="2683472" y="20320"/>
                  </a:lnTo>
                  <a:lnTo>
                    <a:pt x="2683472" y="0"/>
                  </a:lnTo>
                  <a:lnTo>
                    <a:pt x="10071" y="0"/>
                  </a:lnTo>
                  <a:lnTo>
                    <a:pt x="10071" y="10160"/>
                  </a:lnTo>
                  <a:lnTo>
                    <a:pt x="0" y="10160"/>
                  </a:lnTo>
                  <a:lnTo>
                    <a:pt x="0" y="20320"/>
                  </a:lnTo>
                  <a:lnTo>
                    <a:pt x="0" y="1414780"/>
                  </a:lnTo>
                  <a:lnTo>
                    <a:pt x="0" y="1424940"/>
                  </a:lnTo>
                  <a:lnTo>
                    <a:pt x="10071" y="1424940"/>
                  </a:lnTo>
                  <a:lnTo>
                    <a:pt x="10071" y="1434490"/>
                  </a:lnTo>
                  <a:lnTo>
                    <a:pt x="2693543" y="1434490"/>
                  </a:lnTo>
                  <a:lnTo>
                    <a:pt x="2693543" y="1424940"/>
                  </a:lnTo>
                  <a:lnTo>
                    <a:pt x="2703614" y="1424940"/>
                  </a:lnTo>
                  <a:lnTo>
                    <a:pt x="2703614" y="1414780"/>
                  </a:lnTo>
                  <a:lnTo>
                    <a:pt x="2703614" y="10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57473" y="2521686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0" y="0"/>
                  </a:moveTo>
                  <a:lnTo>
                    <a:pt x="26017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514077" y="2521686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4">
                  <a:moveTo>
                    <a:pt x="26864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57473" y="2238819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0" y="0"/>
                  </a:moveTo>
                  <a:lnTo>
                    <a:pt x="26017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514077" y="2238819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4">
                  <a:moveTo>
                    <a:pt x="26864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57473" y="1955952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0" y="0"/>
                  </a:moveTo>
                  <a:lnTo>
                    <a:pt x="26017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514077" y="1955952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4">
                  <a:moveTo>
                    <a:pt x="26864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57473" y="1673085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0" y="0"/>
                  </a:moveTo>
                  <a:lnTo>
                    <a:pt x="26017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514077" y="1673085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4">
                  <a:moveTo>
                    <a:pt x="26864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57473" y="1390205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0" y="0"/>
                  </a:moveTo>
                  <a:lnTo>
                    <a:pt x="26017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514077" y="1390205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4">
                  <a:moveTo>
                    <a:pt x="26864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521473" y="1189735"/>
            <a:ext cx="327025" cy="405193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05"/>
              </a:spcBef>
            </a:pPr>
            <a:r>
              <a:rPr sz="1500" spc="-25" dirty="0">
                <a:latin typeface="Times New Roman"/>
                <a:cs typeface="Times New Roman"/>
              </a:rPr>
              <a:t>400</a:t>
            </a:r>
            <a:endParaRPr sz="15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00"/>
              </a:spcBef>
            </a:pPr>
            <a:r>
              <a:rPr sz="1500" spc="-25" dirty="0">
                <a:latin typeface="Times New Roman"/>
                <a:cs typeface="Times New Roman"/>
              </a:rPr>
              <a:t>300</a:t>
            </a:r>
            <a:endParaRPr sz="15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385"/>
              </a:spcBef>
            </a:pPr>
            <a:r>
              <a:rPr sz="1500" spc="-25" dirty="0">
                <a:latin typeface="Times New Roman"/>
                <a:cs typeface="Times New Roman"/>
              </a:rPr>
              <a:t>200</a:t>
            </a:r>
            <a:endParaRPr sz="15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05"/>
              </a:spcBef>
            </a:pPr>
            <a:r>
              <a:rPr sz="1500" spc="-25" dirty="0">
                <a:latin typeface="Times New Roman"/>
                <a:cs typeface="Times New Roman"/>
              </a:rPr>
              <a:t>100</a:t>
            </a:r>
            <a:endParaRPr sz="1500">
              <a:latin typeface="Times New Roman"/>
              <a:cs typeface="Times New Roman"/>
            </a:endParaRPr>
          </a:p>
          <a:p>
            <a:pPr marR="10160" algn="r">
              <a:lnSpc>
                <a:spcPct val="100000"/>
              </a:lnSpc>
              <a:spcBef>
                <a:spcPts val="409"/>
              </a:spcBef>
            </a:pPr>
            <a:r>
              <a:rPr sz="150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00"/>
              </a:spcBef>
            </a:pPr>
            <a:r>
              <a:rPr sz="1500" spc="-25" dirty="0">
                <a:latin typeface="Times New Roman"/>
                <a:cs typeface="Times New Roman"/>
              </a:rPr>
              <a:t>400</a:t>
            </a:r>
            <a:endParaRPr sz="15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480"/>
              </a:spcBef>
            </a:pPr>
            <a:r>
              <a:rPr sz="1500" spc="-25" dirty="0">
                <a:latin typeface="Times New Roman"/>
                <a:cs typeface="Times New Roman"/>
              </a:rPr>
              <a:t>300</a:t>
            </a:r>
            <a:endParaRPr sz="15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409"/>
              </a:spcBef>
            </a:pPr>
            <a:r>
              <a:rPr sz="1500" spc="-25" dirty="0">
                <a:latin typeface="Times New Roman"/>
                <a:cs typeface="Times New Roman"/>
              </a:rPr>
              <a:t>200</a:t>
            </a:r>
            <a:endParaRPr sz="15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05"/>
              </a:spcBef>
            </a:pPr>
            <a:r>
              <a:rPr sz="1500" spc="-25" dirty="0">
                <a:latin typeface="Times New Roman"/>
                <a:cs typeface="Times New Roman"/>
              </a:rPr>
              <a:t>100</a:t>
            </a:r>
            <a:endParaRPr sz="1500">
              <a:latin typeface="Times New Roman"/>
              <a:cs typeface="Times New Roman"/>
            </a:endParaRPr>
          </a:p>
          <a:p>
            <a:pPr marR="10160" algn="r">
              <a:lnSpc>
                <a:spcPct val="100000"/>
              </a:lnSpc>
              <a:spcBef>
                <a:spcPts val="405"/>
              </a:spcBef>
            </a:pPr>
            <a:r>
              <a:rPr sz="150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480"/>
              </a:spcBef>
            </a:pPr>
            <a:r>
              <a:rPr sz="1500" spc="-25" dirty="0">
                <a:latin typeface="Times New Roman"/>
                <a:cs typeface="Times New Roman"/>
              </a:rPr>
              <a:t>400</a:t>
            </a:r>
            <a:endParaRPr sz="15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05"/>
              </a:spcBef>
            </a:pPr>
            <a:r>
              <a:rPr sz="1500" spc="-25" dirty="0">
                <a:latin typeface="Times New Roman"/>
                <a:cs typeface="Times New Roman"/>
              </a:rPr>
              <a:t>300</a:t>
            </a:r>
            <a:endParaRPr sz="15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409"/>
              </a:spcBef>
            </a:pPr>
            <a:r>
              <a:rPr sz="1500" spc="-25" dirty="0">
                <a:latin typeface="Times New Roman"/>
                <a:cs typeface="Times New Roman"/>
              </a:rPr>
              <a:t>200</a:t>
            </a:r>
            <a:endParaRPr sz="15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05"/>
              </a:spcBef>
            </a:pPr>
            <a:r>
              <a:rPr sz="1500" spc="-25" dirty="0">
                <a:latin typeface="Times New Roman"/>
                <a:cs typeface="Times New Roman"/>
              </a:rPr>
              <a:t>100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804622" y="1097280"/>
            <a:ext cx="2746375" cy="1473835"/>
            <a:chOff x="804622" y="1097280"/>
            <a:chExt cx="2746375" cy="1473835"/>
          </a:xfrm>
        </p:grpSpPr>
        <p:sp>
          <p:nvSpPr>
            <p:cNvPr id="72" name="object 72"/>
            <p:cNvSpPr/>
            <p:nvPr/>
          </p:nvSpPr>
          <p:spPr>
            <a:xfrm>
              <a:off x="857453" y="1097279"/>
              <a:ext cx="2693670" cy="1435100"/>
            </a:xfrm>
            <a:custGeom>
              <a:avLst/>
              <a:gdLst/>
              <a:ahLst/>
              <a:cxnLst/>
              <a:rect l="l" t="t" r="r" b="b"/>
              <a:pathLst>
                <a:path w="2693670" h="1435100">
                  <a:moveTo>
                    <a:pt x="2693543" y="10160"/>
                  </a:moveTo>
                  <a:lnTo>
                    <a:pt x="2683472" y="10160"/>
                  </a:lnTo>
                  <a:lnTo>
                    <a:pt x="2683472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0" y="20320"/>
                  </a:lnTo>
                  <a:lnTo>
                    <a:pt x="2673400" y="20320"/>
                  </a:lnTo>
                  <a:lnTo>
                    <a:pt x="2673400" y="1414780"/>
                  </a:lnTo>
                  <a:lnTo>
                    <a:pt x="0" y="1414780"/>
                  </a:lnTo>
                  <a:lnTo>
                    <a:pt x="0" y="1424940"/>
                  </a:lnTo>
                  <a:lnTo>
                    <a:pt x="0" y="1435100"/>
                  </a:lnTo>
                  <a:lnTo>
                    <a:pt x="2683472" y="1435100"/>
                  </a:lnTo>
                  <a:lnTo>
                    <a:pt x="2683472" y="1424940"/>
                  </a:lnTo>
                  <a:lnTo>
                    <a:pt x="2693543" y="1424940"/>
                  </a:lnTo>
                  <a:lnTo>
                    <a:pt x="2693543" y="1414780"/>
                  </a:lnTo>
                  <a:lnTo>
                    <a:pt x="2693543" y="20320"/>
                  </a:lnTo>
                  <a:lnTo>
                    <a:pt x="2693543" y="10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4622" y="1107351"/>
              <a:ext cx="2359355" cy="1463522"/>
            </a:xfrm>
            <a:prstGeom prst="rect">
              <a:avLst/>
            </a:prstGeom>
          </p:spPr>
        </p:pic>
      </p:grpSp>
      <p:sp>
        <p:nvSpPr>
          <p:cNvPr id="74" name="object 74"/>
          <p:cNvSpPr txBox="1"/>
          <p:nvPr/>
        </p:nvSpPr>
        <p:spPr>
          <a:xfrm>
            <a:off x="1155117" y="1232408"/>
            <a:ext cx="87439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i="1" dirty="0">
                <a:latin typeface="Times New Roman"/>
                <a:cs typeface="Times New Roman"/>
              </a:rPr>
              <a:t>R</a:t>
            </a:r>
            <a:r>
              <a:rPr sz="1500" i="1" spc="110" dirty="0">
                <a:latin typeface="Times New Roman"/>
                <a:cs typeface="Times New Roman"/>
              </a:rPr>
              <a:t> </a:t>
            </a:r>
            <a:r>
              <a:rPr sz="1650" baseline="-15151" dirty="0">
                <a:latin typeface="Times New Roman"/>
                <a:cs typeface="Times New Roman"/>
              </a:rPr>
              <a:t>0</a:t>
            </a:r>
            <a:r>
              <a:rPr sz="1650" spc="375" baseline="-1515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480" dirty="0">
                <a:latin typeface="Times New Roman"/>
                <a:cs typeface="Times New Roman"/>
              </a:rPr>
              <a:t> </a:t>
            </a:r>
            <a:r>
              <a:rPr sz="1500" spc="30" dirty="0">
                <a:latin typeface="Times New Roman"/>
                <a:cs typeface="Times New Roman"/>
              </a:rPr>
              <a:t>2</a:t>
            </a:r>
            <a:r>
              <a:rPr sz="1500" i="1" spc="30" dirty="0">
                <a:latin typeface="Arial"/>
                <a:cs typeface="Arial"/>
              </a:rPr>
              <a:t>.</a:t>
            </a:r>
            <a:r>
              <a:rPr sz="1500" spc="30" dirty="0">
                <a:latin typeface="Times New Roman"/>
                <a:cs typeface="Times New Roman"/>
              </a:rPr>
              <a:t>5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33691" y="1679510"/>
            <a:ext cx="239395" cy="3149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760"/>
              </a:lnSpc>
            </a:pPr>
            <a:r>
              <a:rPr sz="1500" i="1" dirty="0">
                <a:latin typeface="Arial"/>
                <a:cs typeface="Arial"/>
              </a:rPr>
              <a:t>I</a:t>
            </a:r>
            <a:r>
              <a:rPr sz="1500" i="1" spc="-210" dirty="0">
                <a:latin typeface="Arial"/>
                <a:cs typeface="Arial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(</a:t>
            </a:r>
            <a:r>
              <a:rPr sz="1500" i="1" spc="50" dirty="0">
                <a:latin typeface="Arial"/>
                <a:cs typeface="Arial"/>
              </a:rPr>
              <a:t>t</a:t>
            </a:r>
            <a:r>
              <a:rPr sz="1500" i="1" spc="-285" dirty="0">
                <a:latin typeface="Arial"/>
                <a:cs typeface="Arial"/>
              </a:rPr>
              <a:t> </a:t>
            </a:r>
            <a:r>
              <a:rPr sz="1500" spc="-50" dirty="0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3530765" y="1097191"/>
            <a:ext cx="4900930" cy="4262755"/>
            <a:chOff x="3530765" y="1097191"/>
            <a:chExt cx="4900930" cy="4262755"/>
          </a:xfrm>
        </p:grpSpPr>
        <p:sp>
          <p:nvSpPr>
            <p:cNvPr id="77" name="object 77"/>
            <p:cNvSpPr/>
            <p:nvPr/>
          </p:nvSpPr>
          <p:spPr>
            <a:xfrm>
              <a:off x="3540925" y="1107351"/>
              <a:ext cx="4880610" cy="4242435"/>
            </a:xfrm>
            <a:custGeom>
              <a:avLst/>
              <a:gdLst/>
              <a:ahLst/>
              <a:cxnLst/>
              <a:rect l="l" t="t" r="r" b="b"/>
              <a:pathLst>
                <a:path w="4880609" h="4242435">
                  <a:moveTo>
                    <a:pt x="0" y="4242172"/>
                  </a:moveTo>
                  <a:lnTo>
                    <a:pt x="0" y="0"/>
                  </a:lnTo>
                  <a:lnTo>
                    <a:pt x="4880092" y="0"/>
                  </a:lnTo>
                  <a:lnTo>
                    <a:pt x="4880092" y="4242172"/>
                  </a:lnTo>
                  <a:lnTo>
                    <a:pt x="0" y="4242172"/>
                  </a:lnTo>
                </a:path>
              </a:pathLst>
            </a:custGeom>
            <a:ln w="20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540925" y="5349519"/>
              <a:ext cx="4880610" cy="0"/>
            </a:xfrm>
            <a:custGeom>
              <a:avLst/>
              <a:gdLst/>
              <a:ahLst/>
              <a:cxnLst/>
              <a:rect l="l" t="t" r="r" b="b"/>
              <a:pathLst>
                <a:path w="4880609">
                  <a:moveTo>
                    <a:pt x="0" y="0"/>
                  </a:moveTo>
                  <a:lnTo>
                    <a:pt x="4880092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540925" y="1107351"/>
              <a:ext cx="4880610" cy="0"/>
            </a:xfrm>
            <a:custGeom>
              <a:avLst/>
              <a:gdLst/>
              <a:ahLst/>
              <a:cxnLst/>
              <a:rect l="l" t="t" r="r" b="b"/>
              <a:pathLst>
                <a:path w="4880609">
                  <a:moveTo>
                    <a:pt x="0" y="0"/>
                  </a:moveTo>
                  <a:lnTo>
                    <a:pt x="4880092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530841" y="1107350"/>
              <a:ext cx="4900295" cy="4242435"/>
            </a:xfrm>
            <a:custGeom>
              <a:avLst/>
              <a:gdLst/>
              <a:ahLst/>
              <a:cxnLst/>
              <a:rect l="l" t="t" r="r" b="b"/>
              <a:pathLst>
                <a:path w="4900295" h="4242435">
                  <a:moveTo>
                    <a:pt x="20142" y="0"/>
                  </a:moveTo>
                  <a:lnTo>
                    <a:pt x="0" y="0"/>
                  </a:lnTo>
                  <a:lnTo>
                    <a:pt x="0" y="4242168"/>
                  </a:lnTo>
                  <a:lnTo>
                    <a:pt x="20142" y="4242168"/>
                  </a:lnTo>
                  <a:lnTo>
                    <a:pt x="20142" y="0"/>
                  </a:lnTo>
                  <a:close/>
                </a:path>
                <a:path w="4900295" h="4242435">
                  <a:moveTo>
                    <a:pt x="4900219" y="0"/>
                  </a:moveTo>
                  <a:lnTo>
                    <a:pt x="4880089" y="0"/>
                  </a:lnTo>
                  <a:lnTo>
                    <a:pt x="4880089" y="4242168"/>
                  </a:lnTo>
                  <a:lnTo>
                    <a:pt x="4900219" y="4242168"/>
                  </a:lnTo>
                  <a:lnTo>
                    <a:pt x="49002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540925" y="1107351"/>
              <a:ext cx="4880610" cy="4242435"/>
            </a:xfrm>
            <a:custGeom>
              <a:avLst/>
              <a:gdLst/>
              <a:ahLst/>
              <a:cxnLst/>
              <a:rect l="l" t="t" r="r" b="b"/>
              <a:pathLst>
                <a:path w="4880609" h="4242435">
                  <a:moveTo>
                    <a:pt x="0" y="4242172"/>
                  </a:moveTo>
                  <a:lnTo>
                    <a:pt x="4880092" y="4242172"/>
                  </a:lnTo>
                  <a:lnTo>
                    <a:pt x="4880092" y="0"/>
                  </a:lnTo>
                </a:path>
                <a:path w="4880609" h="4242435">
                  <a:moveTo>
                    <a:pt x="0" y="4242172"/>
                  </a:moveTo>
                  <a:lnTo>
                    <a:pt x="0" y="4192642"/>
                  </a:lnTo>
                </a:path>
                <a:path w="4880609" h="4242435">
                  <a:moveTo>
                    <a:pt x="0" y="0"/>
                  </a:moveTo>
                  <a:lnTo>
                    <a:pt x="0" y="4868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3477869" y="5350255"/>
            <a:ext cx="1206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4344111" y="1097191"/>
            <a:ext cx="20320" cy="4262755"/>
            <a:chOff x="4344111" y="1097191"/>
            <a:chExt cx="20320" cy="4262755"/>
          </a:xfrm>
        </p:grpSpPr>
        <p:sp>
          <p:nvSpPr>
            <p:cNvPr id="84" name="object 84"/>
            <p:cNvSpPr/>
            <p:nvPr/>
          </p:nvSpPr>
          <p:spPr>
            <a:xfrm>
              <a:off x="4354271" y="5299989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49527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354271" y="1107351"/>
              <a:ext cx="0" cy="48895"/>
            </a:xfrm>
            <a:custGeom>
              <a:avLst/>
              <a:gdLst/>
              <a:ahLst/>
              <a:cxnLst/>
              <a:rect l="l" t="t" r="r" b="b"/>
              <a:pathLst>
                <a:path h="48894">
                  <a:moveTo>
                    <a:pt x="0" y="0"/>
                  </a:moveTo>
                  <a:lnTo>
                    <a:pt x="0" y="4868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4190491" y="5350255"/>
            <a:ext cx="3270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Times New Roman"/>
                <a:cs typeface="Times New Roman"/>
              </a:rPr>
              <a:t>200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5157457" y="1097191"/>
            <a:ext cx="20320" cy="4262755"/>
            <a:chOff x="5157457" y="1097191"/>
            <a:chExt cx="20320" cy="4262755"/>
          </a:xfrm>
        </p:grpSpPr>
        <p:sp>
          <p:nvSpPr>
            <p:cNvPr id="88" name="object 88"/>
            <p:cNvSpPr/>
            <p:nvPr/>
          </p:nvSpPr>
          <p:spPr>
            <a:xfrm>
              <a:off x="5167617" y="5299989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49527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167617" y="1107351"/>
              <a:ext cx="0" cy="48895"/>
            </a:xfrm>
            <a:custGeom>
              <a:avLst/>
              <a:gdLst/>
              <a:ahLst/>
              <a:cxnLst/>
              <a:rect l="l" t="t" r="r" b="b"/>
              <a:pathLst>
                <a:path h="48894">
                  <a:moveTo>
                    <a:pt x="0" y="0"/>
                  </a:moveTo>
                  <a:lnTo>
                    <a:pt x="0" y="4868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5003837" y="5350255"/>
            <a:ext cx="3270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Times New Roman"/>
                <a:cs typeface="Times New Roman"/>
              </a:rPr>
              <a:t>400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5970803" y="1097191"/>
            <a:ext cx="833755" cy="4262755"/>
            <a:chOff x="5970803" y="1097191"/>
            <a:chExt cx="833755" cy="4262755"/>
          </a:xfrm>
        </p:grpSpPr>
        <p:sp>
          <p:nvSpPr>
            <p:cNvPr id="92" name="object 92"/>
            <p:cNvSpPr/>
            <p:nvPr/>
          </p:nvSpPr>
          <p:spPr>
            <a:xfrm>
              <a:off x="5980963" y="5299989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49527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980963" y="1107351"/>
              <a:ext cx="0" cy="48895"/>
            </a:xfrm>
            <a:custGeom>
              <a:avLst/>
              <a:gdLst/>
              <a:ahLst/>
              <a:cxnLst/>
              <a:rect l="l" t="t" r="r" b="b"/>
              <a:pathLst>
                <a:path h="48894">
                  <a:moveTo>
                    <a:pt x="0" y="0"/>
                  </a:moveTo>
                  <a:lnTo>
                    <a:pt x="0" y="4868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794309" y="5299989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49527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794309" y="1107351"/>
              <a:ext cx="0" cy="48895"/>
            </a:xfrm>
            <a:custGeom>
              <a:avLst/>
              <a:gdLst/>
              <a:ahLst/>
              <a:cxnLst/>
              <a:rect l="l" t="t" r="r" b="b"/>
              <a:pathLst>
                <a:path h="48894">
                  <a:moveTo>
                    <a:pt x="0" y="0"/>
                  </a:moveTo>
                  <a:lnTo>
                    <a:pt x="0" y="4868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6630530" y="5350255"/>
            <a:ext cx="3270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Times New Roman"/>
                <a:cs typeface="Times New Roman"/>
              </a:rPr>
              <a:t>800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7597495" y="1097191"/>
            <a:ext cx="20320" cy="4262755"/>
            <a:chOff x="7597495" y="1097191"/>
            <a:chExt cx="20320" cy="4262755"/>
          </a:xfrm>
        </p:grpSpPr>
        <p:sp>
          <p:nvSpPr>
            <p:cNvPr id="98" name="object 98"/>
            <p:cNvSpPr/>
            <p:nvPr/>
          </p:nvSpPr>
          <p:spPr>
            <a:xfrm>
              <a:off x="7607655" y="5299989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49527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607655" y="1107351"/>
              <a:ext cx="0" cy="48895"/>
            </a:xfrm>
            <a:custGeom>
              <a:avLst/>
              <a:gdLst/>
              <a:ahLst/>
              <a:cxnLst/>
              <a:rect l="l" t="t" r="r" b="b"/>
              <a:pathLst>
                <a:path h="48894">
                  <a:moveTo>
                    <a:pt x="0" y="0"/>
                  </a:moveTo>
                  <a:lnTo>
                    <a:pt x="0" y="4868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7393520" y="5350255"/>
            <a:ext cx="4273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Times New Roman"/>
                <a:cs typeface="Times New Roman"/>
              </a:rPr>
              <a:t>1000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8410854" y="1097191"/>
            <a:ext cx="20320" cy="4262755"/>
            <a:chOff x="8410854" y="1097191"/>
            <a:chExt cx="20320" cy="4262755"/>
          </a:xfrm>
        </p:grpSpPr>
        <p:sp>
          <p:nvSpPr>
            <p:cNvPr id="102" name="object 102"/>
            <p:cNvSpPr/>
            <p:nvPr/>
          </p:nvSpPr>
          <p:spPr>
            <a:xfrm>
              <a:off x="8421014" y="5299989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49527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421014" y="1107351"/>
              <a:ext cx="0" cy="48895"/>
            </a:xfrm>
            <a:custGeom>
              <a:avLst/>
              <a:gdLst/>
              <a:ahLst/>
              <a:cxnLst/>
              <a:rect l="l" t="t" r="r" b="b"/>
              <a:pathLst>
                <a:path h="48894">
                  <a:moveTo>
                    <a:pt x="0" y="0"/>
                  </a:moveTo>
                  <a:lnTo>
                    <a:pt x="0" y="4868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8206867" y="5350255"/>
            <a:ext cx="4273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Times New Roman"/>
                <a:cs typeface="Times New Roman"/>
              </a:rPr>
              <a:t>1200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3530765" y="5339359"/>
            <a:ext cx="4900930" cy="20320"/>
            <a:chOff x="3530765" y="5339359"/>
            <a:chExt cx="4900930" cy="20320"/>
          </a:xfrm>
        </p:grpSpPr>
        <p:sp>
          <p:nvSpPr>
            <p:cNvPr id="106" name="object 106"/>
            <p:cNvSpPr/>
            <p:nvPr/>
          </p:nvSpPr>
          <p:spPr>
            <a:xfrm>
              <a:off x="8395830" y="5349519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540925" y="5349519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371484" y="5349519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49527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540925" y="5349519"/>
              <a:ext cx="48895" cy="0"/>
            </a:xfrm>
            <a:custGeom>
              <a:avLst/>
              <a:gdLst/>
              <a:ahLst/>
              <a:cxnLst/>
              <a:rect l="l" t="t" r="r" b="b"/>
              <a:pathLst>
                <a:path w="48895">
                  <a:moveTo>
                    <a:pt x="0" y="0"/>
                  </a:moveTo>
                  <a:lnTo>
                    <a:pt x="48679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8411450" y="5213096"/>
            <a:ext cx="3479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Times New Roman"/>
                <a:cs typeface="Times New Roman"/>
              </a:rPr>
              <a:t>10</a:t>
            </a:r>
            <a:r>
              <a:rPr sz="1650" spc="-37" baseline="47979" dirty="0">
                <a:latin typeface="Times New Roman"/>
                <a:cs typeface="Times New Roman"/>
              </a:rPr>
              <a:t>0</a:t>
            </a:r>
            <a:endParaRPr sz="1650" baseline="47979">
              <a:latin typeface="Times New Roman"/>
              <a:cs typeface="Times New Roman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3508463" y="1097191"/>
            <a:ext cx="4923155" cy="4270375"/>
            <a:chOff x="3508463" y="1097191"/>
            <a:chExt cx="4923155" cy="4270375"/>
          </a:xfrm>
        </p:grpSpPr>
        <p:sp>
          <p:nvSpPr>
            <p:cNvPr id="112" name="object 112"/>
            <p:cNvSpPr/>
            <p:nvPr/>
          </p:nvSpPr>
          <p:spPr>
            <a:xfrm>
              <a:off x="8395830" y="5142191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540924" y="5142191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395830" y="5021313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540924" y="5021313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395830" y="4935702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540924" y="4935702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395830" y="4869395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540924" y="4869395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395830" y="4814836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540924" y="4814836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395830" y="4768672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540924" y="4768672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395830" y="4728375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540924" y="4728375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395830" y="4693957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540924" y="4693957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395830" y="466206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3540924" y="4662068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371484" y="4662068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49527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540924" y="4662068"/>
              <a:ext cx="48895" cy="0"/>
            </a:xfrm>
            <a:custGeom>
              <a:avLst/>
              <a:gdLst/>
              <a:ahLst/>
              <a:cxnLst/>
              <a:rect l="l" t="t" r="r" b="b"/>
              <a:pathLst>
                <a:path w="48895">
                  <a:moveTo>
                    <a:pt x="0" y="0"/>
                  </a:moveTo>
                  <a:lnTo>
                    <a:pt x="48679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395830" y="4455591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540924" y="4455591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395830" y="4334725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540924" y="4334725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395830" y="4249102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540924" y="4249102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395830" y="4181957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540924" y="4181957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95830" y="4127385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540924" y="4127385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395830" y="4082059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540924" y="4082059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395830" y="4041774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540924" y="4041774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8395830" y="4006519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540924" y="4006519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8395830" y="397546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540924" y="3975468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371484" y="3975468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49527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540924" y="3975468"/>
              <a:ext cx="48895" cy="0"/>
            </a:xfrm>
            <a:custGeom>
              <a:avLst/>
              <a:gdLst/>
              <a:ahLst/>
              <a:cxnLst/>
              <a:rect l="l" t="t" r="r" b="b"/>
              <a:pathLst>
                <a:path w="48895">
                  <a:moveTo>
                    <a:pt x="0" y="0"/>
                  </a:moveTo>
                  <a:lnTo>
                    <a:pt x="48679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395830" y="376897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540924" y="3768978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395830" y="3647274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540924" y="3647274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395830" y="3561664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540924" y="3561664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8395830" y="3495357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540924" y="3495357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395830" y="344079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540924" y="3440798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8395830" y="3394633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540924" y="3394633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8395830" y="3355174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540924" y="3355174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8395830" y="3319932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540924" y="3319932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8395830" y="328886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540924" y="3288868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8371484" y="3288868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49527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540924" y="3288868"/>
              <a:ext cx="48895" cy="0"/>
            </a:xfrm>
            <a:custGeom>
              <a:avLst/>
              <a:gdLst/>
              <a:ahLst/>
              <a:cxnLst/>
              <a:rect l="l" t="t" r="r" b="b"/>
              <a:pathLst>
                <a:path w="48895">
                  <a:moveTo>
                    <a:pt x="0" y="0"/>
                  </a:moveTo>
                  <a:lnTo>
                    <a:pt x="48679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8395830" y="3081540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540924" y="3081540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8395830" y="2960674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3540924" y="2960674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8395830" y="2875051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540924" y="2875051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395830" y="2808757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540924" y="2808757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395830" y="2754185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540924" y="2754185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395830" y="2708020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540924" y="2708020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395830" y="2668574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540924" y="2668574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395830" y="2633319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3540924" y="2633319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8395830" y="2601417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540924" y="2601417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371484" y="2601417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49527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540924" y="2601417"/>
              <a:ext cx="48895" cy="0"/>
            </a:xfrm>
            <a:custGeom>
              <a:avLst/>
              <a:gdLst/>
              <a:ahLst/>
              <a:cxnLst/>
              <a:rect l="l" t="t" r="r" b="b"/>
              <a:pathLst>
                <a:path w="48895">
                  <a:moveTo>
                    <a:pt x="0" y="0"/>
                  </a:moveTo>
                  <a:lnTo>
                    <a:pt x="48679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395830" y="2394940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3540924" y="2394940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8395830" y="2274061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540924" y="2274061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8395830" y="2188451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540924" y="2188451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395830" y="2121293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3540924" y="2121293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8395830" y="2066734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540924" y="2066734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8395830" y="202140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540924" y="2021408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8395830" y="1981123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540924" y="1981123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8395830" y="194586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540924" y="1945868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8395830" y="1914817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540924" y="1914817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8371484" y="1914817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49527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540924" y="1914817"/>
              <a:ext cx="48895" cy="0"/>
            </a:xfrm>
            <a:custGeom>
              <a:avLst/>
              <a:gdLst/>
              <a:ahLst/>
              <a:cxnLst/>
              <a:rect l="l" t="t" r="r" b="b"/>
              <a:pathLst>
                <a:path w="48895">
                  <a:moveTo>
                    <a:pt x="0" y="0"/>
                  </a:moveTo>
                  <a:lnTo>
                    <a:pt x="48679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8395830" y="1708340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540924" y="1708340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8395830" y="1586636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540924" y="1586636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8395830" y="1501012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3540924" y="1501012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8395830" y="1434706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540924" y="1434706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8395830" y="1380147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540924" y="1380147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8395830" y="1333982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540924" y="1333982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8395830" y="1294536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540924" y="1294536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8395830" y="1259281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540924" y="1259281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8395830" y="1228229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181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540924" y="1228229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46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8371484" y="1228229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49527" y="0"/>
                  </a:moveTo>
                  <a:lnTo>
                    <a:pt x="0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540924" y="1228229"/>
              <a:ext cx="48895" cy="0"/>
            </a:xfrm>
            <a:custGeom>
              <a:avLst/>
              <a:gdLst/>
              <a:ahLst/>
              <a:cxnLst/>
              <a:rect l="l" t="t" r="r" b="b"/>
              <a:pathLst>
                <a:path w="48895">
                  <a:moveTo>
                    <a:pt x="0" y="0"/>
                  </a:moveTo>
                  <a:lnTo>
                    <a:pt x="48679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540924" y="5349519"/>
              <a:ext cx="4880610" cy="0"/>
            </a:xfrm>
            <a:custGeom>
              <a:avLst/>
              <a:gdLst/>
              <a:ahLst/>
              <a:cxnLst/>
              <a:rect l="l" t="t" r="r" b="b"/>
              <a:pathLst>
                <a:path w="4880609">
                  <a:moveTo>
                    <a:pt x="0" y="0"/>
                  </a:moveTo>
                  <a:lnTo>
                    <a:pt x="4880092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540924" y="1107351"/>
              <a:ext cx="4880610" cy="0"/>
            </a:xfrm>
            <a:custGeom>
              <a:avLst/>
              <a:gdLst/>
              <a:ahLst/>
              <a:cxnLst/>
              <a:rect l="l" t="t" r="r" b="b"/>
              <a:pathLst>
                <a:path w="4880609">
                  <a:moveTo>
                    <a:pt x="0" y="0"/>
                  </a:moveTo>
                  <a:lnTo>
                    <a:pt x="4880092" y="0"/>
                  </a:lnTo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530841" y="1107350"/>
              <a:ext cx="4900295" cy="4242435"/>
            </a:xfrm>
            <a:custGeom>
              <a:avLst/>
              <a:gdLst/>
              <a:ahLst/>
              <a:cxnLst/>
              <a:rect l="l" t="t" r="r" b="b"/>
              <a:pathLst>
                <a:path w="4900295" h="4242435">
                  <a:moveTo>
                    <a:pt x="20142" y="0"/>
                  </a:moveTo>
                  <a:lnTo>
                    <a:pt x="0" y="0"/>
                  </a:lnTo>
                  <a:lnTo>
                    <a:pt x="0" y="4242168"/>
                  </a:lnTo>
                  <a:lnTo>
                    <a:pt x="20142" y="4242168"/>
                  </a:lnTo>
                  <a:lnTo>
                    <a:pt x="20142" y="0"/>
                  </a:lnTo>
                  <a:close/>
                </a:path>
                <a:path w="4900295" h="4242435">
                  <a:moveTo>
                    <a:pt x="4900219" y="0"/>
                  </a:moveTo>
                  <a:lnTo>
                    <a:pt x="4880089" y="0"/>
                  </a:lnTo>
                  <a:lnTo>
                    <a:pt x="4880089" y="4242168"/>
                  </a:lnTo>
                  <a:lnTo>
                    <a:pt x="4900219" y="4242168"/>
                  </a:lnTo>
                  <a:lnTo>
                    <a:pt x="49002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5" name="object 2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08463" y="1646758"/>
              <a:ext cx="4759769" cy="3720414"/>
            </a:xfrm>
            <a:prstGeom prst="rect">
              <a:avLst/>
            </a:prstGeom>
          </p:spPr>
        </p:pic>
      </p:grpSp>
      <p:sp>
        <p:nvSpPr>
          <p:cNvPr id="236" name="object 236"/>
          <p:cNvSpPr txBox="1"/>
          <p:nvPr/>
        </p:nvSpPr>
        <p:spPr>
          <a:xfrm>
            <a:off x="8411450" y="4524247"/>
            <a:ext cx="3479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Times New Roman"/>
                <a:cs typeface="Times New Roman"/>
              </a:rPr>
              <a:t>10</a:t>
            </a:r>
            <a:r>
              <a:rPr sz="1650" spc="-37" baseline="47979" dirty="0">
                <a:latin typeface="Times New Roman"/>
                <a:cs typeface="Times New Roman"/>
              </a:rPr>
              <a:t>1</a:t>
            </a:r>
            <a:endParaRPr sz="1650" baseline="47979">
              <a:latin typeface="Times New Roman"/>
              <a:cs typeface="Times New Roman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8646083" y="3730752"/>
            <a:ext cx="952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8436850" y="3844544"/>
            <a:ext cx="2266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Times New Roman"/>
                <a:cs typeface="Times New Roman"/>
              </a:rPr>
              <a:t>10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8436850" y="3152647"/>
            <a:ext cx="2266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Times New Roman"/>
                <a:cs typeface="Times New Roman"/>
              </a:rPr>
              <a:t>10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8638299" y="3081528"/>
            <a:ext cx="952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8411450" y="2463800"/>
            <a:ext cx="3479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Times New Roman"/>
                <a:cs typeface="Times New Roman"/>
              </a:rPr>
              <a:t>10</a:t>
            </a:r>
            <a:r>
              <a:rPr sz="1650" spc="-37" baseline="47979" dirty="0">
                <a:latin typeface="Times New Roman"/>
                <a:cs typeface="Times New Roman"/>
              </a:rPr>
              <a:t>4</a:t>
            </a:r>
            <a:endParaRPr sz="1650" baseline="47979">
              <a:latin typeface="Times New Roman"/>
              <a:cs typeface="Times New Roman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5659183" y="5322823"/>
            <a:ext cx="687705" cy="470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7940" algn="ctr">
              <a:lnSpc>
                <a:spcPts val="1750"/>
              </a:lnSpc>
              <a:spcBef>
                <a:spcPts val="100"/>
              </a:spcBef>
            </a:pPr>
            <a:r>
              <a:rPr sz="1500" spc="-25" dirty="0">
                <a:latin typeface="Times New Roman"/>
                <a:cs typeface="Times New Roman"/>
              </a:rPr>
              <a:t>600</a:t>
            </a: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ts val="1750"/>
              </a:lnSpc>
            </a:pPr>
            <a:r>
              <a:rPr sz="1500" spc="120" dirty="0">
                <a:latin typeface="Times New Roman"/>
                <a:cs typeface="Times New Roman"/>
              </a:rPr>
              <a:t>Days,</a:t>
            </a:r>
            <a:r>
              <a:rPr sz="1500" spc="355" dirty="0">
                <a:latin typeface="Times New Roman"/>
                <a:cs typeface="Times New Roman"/>
              </a:rPr>
              <a:t> </a:t>
            </a:r>
            <a:r>
              <a:rPr sz="1500" i="1" spc="-50" dirty="0">
                <a:latin typeface="Arial"/>
                <a:cs typeface="Arial"/>
              </a:rPr>
              <a:t>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7817663" y="1104391"/>
            <a:ext cx="9417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80" dirty="0">
                <a:latin typeface="Times New Roman"/>
                <a:cs typeface="Times New Roman"/>
              </a:rPr>
              <a:t>  </a:t>
            </a:r>
            <a:r>
              <a:rPr sz="1500" spc="55" dirty="0">
                <a:latin typeface="Times New Roman"/>
                <a:cs typeface="Times New Roman"/>
              </a:rPr>
              <a:t>2</a:t>
            </a:r>
            <a:r>
              <a:rPr sz="1500" i="1" spc="55" dirty="0">
                <a:latin typeface="Arial"/>
                <a:cs typeface="Arial"/>
              </a:rPr>
              <a:t>.</a:t>
            </a:r>
            <a:r>
              <a:rPr sz="1500" spc="55" dirty="0">
                <a:latin typeface="Times New Roman"/>
                <a:cs typeface="Times New Roman"/>
              </a:rPr>
              <a:t>5</a:t>
            </a:r>
            <a:r>
              <a:rPr sz="1500" spc="350" dirty="0">
                <a:latin typeface="Times New Roman"/>
                <a:cs typeface="Times New Roman"/>
              </a:rPr>
              <a:t> </a:t>
            </a:r>
            <a:r>
              <a:rPr sz="2250" spc="52" baseline="3703" dirty="0">
                <a:latin typeface="Times New Roman"/>
                <a:cs typeface="Times New Roman"/>
              </a:rPr>
              <a:t>10</a:t>
            </a:r>
            <a:r>
              <a:rPr sz="1650" spc="52" baseline="53030" dirty="0">
                <a:latin typeface="Times New Roman"/>
                <a:cs typeface="Times New Roman"/>
              </a:rPr>
              <a:t>6</a:t>
            </a:r>
            <a:endParaRPr sz="1650" baseline="53030">
              <a:latin typeface="Times New Roman"/>
              <a:cs typeface="Times New Roman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8719861" y="2996819"/>
            <a:ext cx="236854" cy="8261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735"/>
              </a:lnSpc>
            </a:pPr>
            <a:r>
              <a:rPr sz="1500" spc="100" dirty="0">
                <a:latin typeface="Times New Roman"/>
                <a:cs typeface="Times New Roman"/>
              </a:rPr>
              <a:t>Infected,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45" name="object 245"/>
          <p:cNvSpPr txBox="1"/>
          <p:nvPr/>
        </p:nvSpPr>
        <p:spPr>
          <a:xfrm>
            <a:off x="8717164" y="2551238"/>
            <a:ext cx="239395" cy="3175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760"/>
              </a:lnSpc>
            </a:pPr>
            <a:r>
              <a:rPr sz="1500" i="1" dirty="0">
                <a:latin typeface="Arial"/>
                <a:cs typeface="Arial"/>
              </a:rPr>
              <a:t>I</a:t>
            </a:r>
            <a:r>
              <a:rPr sz="1500" i="1" spc="-190" dirty="0">
                <a:latin typeface="Arial"/>
                <a:cs typeface="Arial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(</a:t>
            </a:r>
            <a:r>
              <a:rPr sz="1500" i="1" spc="50" dirty="0">
                <a:latin typeface="Arial"/>
                <a:cs typeface="Arial"/>
              </a:rPr>
              <a:t>t</a:t>
            </a:r>
            <a:r>
              <a:rPr sz="1500" i="1" spc="-285" dirty="0">
                <a:latin typeface="Arial"/>
                <a:cs typeface="Arial"/>
              </a:rPr>
              <a:t> </a:t>
            </a:r>
            <a:r>
              <a:rPr sz="1500" spc="-50" dirty="0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46" name="object 246"/>
          <p:cNvSpPr/>
          <p:nvPr/>
        </p:nvSpPr>
        <p:spPr>
          <a:xfrm>
            <a:off x="7224077" y="1261783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>
                <a:moveTo>
                  <a:pt x="0" y="0"/>
                </a:moveTo>
                <a:lnTo>
                  <a:pt x="289581" y="0"/>
                </a:lnTo>
              </a:path>
            </a:pathLst>
          </a:custGeom>
          <a:ln w="3021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 txBox="1"/>
          <p:nvPr/>
        </p:nvSpPr>
        <p:spPr>
          <a:xfrm>
            <a:off x="7529500" y="1116584"/>
            <a:ext cx="24574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20"/>
              </a:lnSpc>
              <a:spcBef>
                <a:spcPts val="100"/>
              </a:spcBef>
            </a:pPr>
            <a:r>
              <a:rPr sz="2250" i="1" baseline="3703" dirty="0">
                <a:latin typeface="Times New Roman"/>
                <a:cs typeface="Times New Roman"/>
              </a:rPr>
              <a:t>R</a:t>
            </a:r>
            <a:r>
              <a:rPr sz="2250" i="1" spc="-165" baseline="3703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620"/>
              </a:lnSpc>
            </a:pPr>
            <a:r>
              <a:rPr sz="2250" i="1" baseline="3703" dirty="0">
                <a:latin typeface="Times New Roman"/>
                <a:cs typeface="Times New Roman"/>
              </a:rPr>
              <a:t>R</a:t>
            </a:r>
            <a:r>
              <a:rPr sz="2250" i="1" spc="-165" baseline="3703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8" name="object 248"/>
          <p:cNvSpPr txBox="1"/>
          <p:nvPr/>
        </p:nvSpPr>
        <p:spPr>
          <a:xfrm>
            <a:off x="7841792" y="1287271"/>
            <a:ext cx="512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70" dirty="0">
                <a:latin typeface="Times New Roman"/>
                <a:cs typeface="Times New Roman"/>
              </a:rPr>
              <a:t>  </a:t>
            </a:r>
            <a:r>
              <a:rPr sz="1500" spc="30" dirty="0">
                <a:latin typeface="Times New Roman"/>
                <a:cs typeface="Times New Roman"/>
              </a:rPr>
              <a:t>2</a:t>
            </a:r>
            <a:r>
              <a:rPr sz="1500" i="1" spc="30" dirty="0">
                <a:latin typeface="Arial"/>
                <a:cs typeface="Arial"/>
              </a:rPr>
              <a:t>.</a:t>
            </a:r>
            <a:r>
              <a:rPr sz="1500" spc="3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49" name="object 249"/>
          <p:cNvSpPr/>
          <p:nvPr/>
        </p:nvSpPr>
        <p:spPr>
          <a:xfrm>
            <a:off x="7224077" y="1442262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>
                <a:moveTo>
                  <a:pt x="0" y="0"/>
                </a:moveTo>
                <a:lnTo>
                  <a:pt x="289581" y="0"/>
                </a:lnTo>
              </a:path>
            </a:pathLst>
          </a:custGeom>
          <a:ln w="30217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 txBox="1"/>
          <p:nvPr/>
        </p:nvSpPr>
        <p:spPr>
          <a:xfrm>
            <a:off x="7529500" y="1479296"/>
            <a:ext cx="8248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i="1" baseline="3703" dirty="0">
                <a:latin typeface="Times New Roman"/>
                <a:cs typeface="Times New Roman"/>
              </a:rPr>
              <a:t>R</a:t>
            </a:r>
            <a:r>
              <a:rPr sz="2250" i="1" spc="-165" baseline="3703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0</a:t>
            </a:r>
            <a:r>
              <a:rPr sz="1100" spc="445" dirty="0">
                <a:latin typeface="Times New Roman"/>
                <a:cs typeface="Times New Roman"/>
              </a:rPr>
              <a:t> </a:t>
            </a:r>
            <a:r>
              <a:rPr sz="2250" baseline="3703" dirty="0">
                <a:latin typeface="Times New Roman"/>
                <a:cs typeface="Times New Roman"/>
              </a:rPr>
              <a:t>=</a:t>
            </a:r>
            <a:r>
              <a:rPr sz="2250" spc="104" baseline="3703" dirty="0">
                <a:latin typeface="Times New Roman"/>
                <a:cs typeface="Times New Roman"/>
              </a:rPr>
              <a:t>  </a:t>
            </a:r>
            <a:r>
              <a:rPr sz="2250" spc="44" baseline="3703" dirty="0">
                <a:latin typeface="Times New Roman"/>
                <a:cs typeface="Times New Roman"/>
              </a:rPr>
              <a:t>1</a:t>
            </a:r>
            <a:r>
              <a:rPr sz="2250" i="1" spc="44" baseline="3703" dirty="0">
                <a:latin typeface="Arial"/>
                <a:cs typeface="Arial"/>
              </a:rPr>
              <a:t>.</a:t>
            </a:r>
            <a:r>
              <a:rPr sz="2250" spc="44" baseline="3703" dirty="0">
                <a:latin typeface="Times New Roman"/>
                <a:cs typeface="Times New Roman"/>
              </a:rPr>
              <a:t>5</a:t>
            </a:r>
            <a:endParaRPr sz="2250" baseline="3703">
              <a:latin typeface="Times New Roman"/>
              <a:cs typeface="Times New Roman"/>
            </a:endParaRPr>
          </a:p>
        </p:txBody>
      </p:sp>
      <p:sp>
        <p:nvSpPr>
          <p:cNvPr id="251" name="object 251"/>
          <p:cNvSpPr/>
          <p:nvPr/>
        </p:nvSpPr>
        <p:spPr>
          <a:xfrm>
            <a:off x="7224077" y="1621878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>
                <a:moveTo>
                  <a:pt x="0" y="0"/>
                </a:moveTo>
                <a:lnTo>
                  <a:pt x="289581" y="0"/>
                </a:lnTo>
              </a:path>
            </a:pathLst>
          </a:custGeom>
          <a:ln w="3021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 txBox="1"/>
          <p:nvPr/>
        </p:nvSpPr>
        <p:spPr>
          <a:xfrm>
            <a:off x="6987540" y="1608835"/>
            <a:ext cx="1771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65" dirty="0">
                <a:latin typeface="Gill Sans MT"/>
                <a:cs typeface="Gill Sans MT"/>
              </a:rPr>
              <a:t>Strength </a:t>
            </a:r>
            <a:r>
              <a:rPr sz="2250" spc="-37" baseline="-16666" dirty="0">
                <a:latin typeface="Times New Roman"/>
                <a:cs typeface="Times New Roman"/>
              </a:rPr>
              <a:t>10</a:t>
            </a:r>
            <a:r>
              <a:rPr sz="1650" spc="-37" baseline="27777" dirty="0">
                <a:latin typeface="Times New Roman"/>
                <a:cs typeface="Times New Roman"/>
              </a:rPr>
              <a:t>5</a:t>
            </a:r>
            <a:endParaRPr sz="1650" baseline="27777">
              <a:latin typeface="Times New Roman"/>
              <a:cs typeface="Times New Roman"/>
            </a:endParaRPr>
          </a:p>
        </p:txBody>
      </p:sp>
      <p:sp>
        <p:nvSpPr>
          <p:cNvPr id="253" name="object 253"/>
          <p:cNvSpPr txBox="1"/>
          <p:nvPr/>
        </p:nvSpPr>
        <p:spPr>
          <a:xfrm>
            <a:off x="4758563" y="1227835"/>
            <a:ext cx="636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Gill Sans MT"/>
                <a:cs typeface="Gill Sans MT"/>
              </a:rPr>
              <a:t>Size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254" name="object 254"/>
          <p:cNvSpPr txBox="1"/>
          <p:nvPr/>
        </p:nvSpPr>
        <p:spPr>
          <a:xfrm rot="17520000">
            <a:off x="3645677" y="4325941"/>
            <a:ext cx="97893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spc="-10" dirty="0">
                <a:latin typeface="Gill Sans MT"/>
                <a:cs typeface="Gill Sans MT"/>
              </a:rPr>
              <a:t>S</a:t>
            </a:r>
            <a:r>
              <a:rPr sz="3600" b="1" spc="-15" baseline="1157" dirty="0">
                <a:latin typeface="Gill Sans MT"/>
                <a:cs typeface="Gill Sans MT"/>
              </a:rPr>
              <a:t>peed</a:t>
            </a:r>
            <a:endParaRPr sz="3600" baseline="1157">
              <a:latin typeface="Gill Sans MT"/>
              <a:cs typeface="Gill Sans MT"/>
            </a:endParaRPr>
          </a:p>
        </p:txBody>
      </p:sp>
      <p:sp>
        <p:nvSpPr>
          <p:cNvPr id="256" name="object 256"/>
          <p:cNvSpPr txBox="1">
            <a:spLocks noGrp="1"/>
          </p:cNvSpPr>
          <p:nvPr>
            <p:ph type="title"/>
          </p:nvPr>
        </p:nvSpPr>
        <p:spPr>
          <a:xfrm>
            <a:off x="534517" y="48045"/>
            <a:ext cx="8229600" cy="1143000"/>
          </a:xfrm>
          <a:prstGeom prst="rect">
            <a:avLst/>
          </a:prstGeom>
        </p:spPr>
        <p:txBody>
          <a:bodyPr vert="horz" wrap="square" lIns="0" tIns="9093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00" spc="165" dirty="0"/>
              <a:t>R0</a:t>
            </a:r>
            <a:r>
              <a:rPr sz="3600" spc="45" dirty="0"/>
              <a:t> </a:t>
            </a:r>
            <a:r>
              <a:rPr sz="3600" spc="55" dirty="0"/>
              <a:t>is </a:t>
            </a:r>
            <a:r>
              <a:rPr sz="3600" spc="70" dirty="0"/>
              <a:t>a</a:t>
            </a:r>
            <a:r>
              <a:rPr sz="3600" spc="55" dirty="0"/>
              <a:t> </a:t>
            </a:r>
            <a:r>
              <a:rPr sz="3600" dirty="0"/>
              <a:t>key</a:t>
            </a:r>
            <a:r>
              <a:rPr sz="3600" spc="55" dirty="0"/>
              <a:t> </a:t>
            </a:r>
            <a:r>
              <a:rPr sz="3600" spc="120" dirty="0"/>
              <a:t>feature</a:t>
            </a:r>
            <a:r>
              <a:rPr sz="3600" spc="55" dirty="0"/>
              <a:t> </a:t>
            </a:r>
            <a:r>
              <a:rPr sz="3600" dirty="0"/>
              <a:t>of</a:t>
            </a:r>
            <a:r>
              <a:rPr sz="3600" spc="50" dirty="0"/>
              <a:t> epidemic </a:t>
            </a:r>
            <a:r>
              <a:rPr sz="3600" spc="55" dirty="0"/>
              <a:t>dynamics</a:t>
            </a:r>
            <a:endParaRPr sz="3600" dirty="0"/>
          </a:p>
        </p:txBody>
      </p:sp>
      <p:sp>
        <p:nvSpPr>
          <p:cNvPr id="257" name="object 235">
            <a:extLst>
              <a:ext uri="{FF2B5EF4-FFF2-40B4-BE49-F238E27FC236}">
                <a16:creationId xmlns:a16="http://schemas.microsoft.com/office/drawing/2014/main" id="{4CCB4C02-6948-46C4-BD02-95835C1C3751}"/>
              </a:ext>
            </a:extLst>
          </p:cNvPr>
          <p:cNvSpPr txBox="1"/>
          <p:nvPr/>
        </p:nvSpPr>
        <p:spPr>
          <a:xfrm>
            <a:off x="461809" y="5704243"/>
            <a:ext cx="8375015" cy="11258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635" algn="ctr">
              <a:lnSpc>
                <a:spcPct val="100400"/>
              </a:lnSpc>
              <a:spcBef>
                <a:spcPts val="85"/>
              </a:spcBef>
            </a:pPr>
            <a:r>
              <a:rPr lang="en-US" sz="2400" b="1" spc="45" dirty="0">
                <a:latin typeface="Gill Sans MT"/>
                <a:cs typeface="Gill Sans MT"/>
              </a:rPr>
              <a:t>However </a:t>
            </a:r>
            <a:r>
              <a:rPr sz="2400" b="1" spc="150" dirty="0">
                <a:latin typeface="Gill Sans MT"/>
                <a:cs typeface="Gill Sans MT"/>
              </a:rPr>
              <a:t>Many</a:t>
            </a:r>
            <a:r>
              <a:rPr sz="2400" b="1" spc="60" dirty="0">
                <a:latin typeface="Gill Sans MT"/>
                <a:cs typeface="Gill Sans MT"/>
              </a:rPr>
              <a:t> </a:t>
            </a:r>
            <a:r>
              <a:rPr sz="2400" b="1" spc="105" dirty="0">
                <a:latin typeface="Gill Sans MT"/>
                <a:cs typeface="Gill Sans MT"/>
              </a:rPr>
              <a:t>values</a:t>
            </a:r>
            <a:r>
              <a:rPr sz="2400" b="1" spc="55" dirty="0">
                <a:latin typeface="Gill Sans MT"/>
                <a:cs typeface="Gill Sans MT"/>
              </a:rPr>
              <a:t> </a:t>
            </a:r>
            <a:r>
              <a:rPr sz="2400" b="1" spc="125" dirty="0">
                <a:latin typeface="Gill Sans MT"/>
                <a:cs typeface="Gill Sans MT"/>
              </a:rPr>
              <a:t>of</a:t>
            </a:r>
            <a:r>
              <a:rPr sz="2400" b="1" spc="200" dirty="0">
                <a:latin typeface="Gill Sans MT"/>
                <a:cs typeface="Gill Sans MT"/>
              </a:rPr>
              <a:t> </a:t>
            </a:r>
            <a:r>
              <a:rPr sz="2400" b="1" spc="130" dirty="0">
                <a:latin typeface="Gill Sans MT"/>
                <a:cs typeface="Gill Sans MT"/>
              </a:rPr>
              <a:t>R0</a:t>
            </a:r>
            <a:r>
              <a:rPr sz="2400" b="1" spc="55" dirty="0">
                <a:latin typeface="Gill Sans MT"/>
                <a:cs typeface="Gill Sans MT"/>
              </a:rPr>
              <a:t> </a:t>
            </a:r>
            <a:r>
              <a:rPr sz="2400" b="1" spc="90" dirty="0">
                <a:latin typeface="Gill Sans MT"/>
                <a:cs typeface="Gill Sans MT"/>
              </a:rPr>
              <a:t>can</a:t>
            </a:r>
            <a:r>
              <a:rPr sz="2400" b="1" spc="55" dirty="0">
                <a:latin typeface="Gill Sans MT"/>
                <a:cs typeface="Gill Sans MT"/>
              </a:rPr>
              <a:t> </a:t>
            </a:r>
            <a:r>
              <a:rPr sz="2400" b="1" spc="70" dirty="0">
                <a:latin typeface="Gill Sans MT"/>
                <a:cs typeface="Gill Sans MT"/>
              </a:rPr>
              <a:t>be </a:t>
            </a:r>
            <a:r>
              <a:rPr sz="2400" b="1" spc="75" dirty="0">
                <a:latin typeface="Gill Sans MT"/>
                <a:cs typeface="Gill Sans MT"/>
              </a:rPr>
              <a:t>compatible</a:t>
            </a:r>
            <a:r>
              <a:rPr sz="2400" b="1" spc="30" dirty="0">
                <a:latin typeface="Gill Sans MT"/>
                <a:cs typeface="Gill Sans MT"/>
              </a:rPr>
              <a:t> </a:t>
            </a:r>
            <a:r>
              <a:rPr sz="2400" b="1" spc="120" dirty="0">
                <a:latin typeface="Gill Sans MT"/>
                <a:cs typeface="Gill Sans MT"/>
              </a:rPr>
              <a:t>with</a:t>
            </a:r>
            <a:r>
              <a:rPr sz="2400" b="1" spc="45" dirty="0">
                <a:latin typeface="Gill Sans MT"/>
                <a:cs typeface="Gill Sans MT"/>
              </a:rPr>
              <a:t> </a:t>
            </a:r>
            <a:r>
              <a:rPr sz="2400" b="1" spc="114" dirty="0">
                <a:latin typeface="Gill Sans MT"/>
                <a:cs typeface="Gill Sans MT"/>
              </a:rPr>
              <a:t>the</a:t>
            </a:r>
            <a:r>
              <a:rPr sz="2400" b="1" spc="35" dirty="0">
                <a:latin typeface="Gill Sans MT"/>
                <a:cs typeface="Gill Sans MT"/>
              </a:rPr>
              <a:t> </a:t>
            </a:r>
            <a:r>
              <a:rPr sz="2400" b="1" spc="110" dirty="0">
                <a:latin typeface="Gill Sans MT"/>
                <a:cs typeface="Gill Sans MT"/>
              </a:rPr>
              <a:t>same</a:t>
            </a:r>
            <a:r>
              <a:rPr sz="2400" b="1" spc="45" dirty="0">
                <a:latin typeface="Gill Sans MT"/>
                <a:cs typeface="Gill Sans MT"/>
              </a:rPr>
              <a:t> </a:t>
            </a:r>
            <a:r>
              <a:rPr sz="2400" b="1" spc="105" dirty="0">
                <a:latin typeface="Gill Sans MT"/>
                <a:cs typeface="Gill Sans MT"/>
              </a:rPr>
              <a:t>observed</a:t>
            </a:r>
            <a:r>
              <a:rPr sz="2400" b="1" spc="40" dirty="0">
                <a:latin typeface="Gill Sans MT"/>
                <a:cs typeface="Gill Sans MT"/>
              </a:rPr>
              <a:t> </a:t>
            </a:r>
            <a:r>
              <a:rPr sz="2400" b="1" spc="90" dirty="0">
                <a:latin typeface="Gill Sans MT"/>
                <a:cs typeface="Gill Sans MT"/>
              </a:rPr>
              <a:t>rate</a:t>
            </a:r>
            <a:r>
              <a:rPr sz="2400" b="1" spc="30" dirty="0">
                <a:latin typeface="Gill Sans MT"/>
                <a:cs typeface="Gill Sans MT"/>
              </a:rPr>
              <a:t> </a:t>
            </a:r>
            <a:r>
              <a:rPr sz="2400" b="1" spc="125" dirty="0">
                <a:latin typeface="Gill Sans MT"/>
                <a:cs typeface="Gill Sans MT"/>
              </a:rPr>
              <a:t>of</a:t>
            </a:r>
            <a:r>
              <a:rPr sz="2400" b="1" spc="204" dirty="0">
                <a:latin typeface="Gill Sans MT"/>
                <a:cs typeface="Gill Sans MT"/>
              </a:rPr>
              <a:t> </a:t>
            </a:r>
            <a:r>
              <a:rPr sz="2400" b="1" spc="65" dirty="0">
                <a:latin typeface="Gill Sans MT"/>
                <a:cs typeface="Gill Sans MT"/>
              </a:rPr>
              <a:t>increase</a:t>
            </a:r>
            <a:r>
              <a:rPr sz="2400" b="1" spc="30" dirty="0">
                <a:latin typeface="Gill Sans MT"/>
                <a:cs typeface="Gill Sans MT"/>
              </a:rPr>
              <a:t> </a:t>
            </a:r>
            <a:r>
              <a:rPr sz="2400" b="1" spc="75" dirty="0">
                <a:latin typeface="Gill Sans MT"/>
                <a:cs typeface="Gill Sans MT"/>
              </a:rPr>
              <a:t>in </a:t>
            </a:r>
            <a:r>
              <a:rPr sz="2400" b="1" spc="85" dirty="0">
                <a:latin typeface="Gill Sans MT"/>
                <a:cs typeface="Gill Sans MT"/>
              </a:rPr>
              <a:t>cases</a:t>
            </a:r>
            <a:r>
              <a:rPr sz="2400" b="1" spc="50" dirty="0">
                <a:latin typeface="Gill Sans MT"/>
                <a:cs typeface="Gill Sans MT"/>
              </a:rPr>
              <a:t> </a:t>
            </a:r>
            <a:r>
              <a:rPr sz="2400" b="1" dirty="0">
                <a:latin typeface="Gill Sans MT"/>
                <a:cs typeface="Gill Sans MT"/>
              </a:rPr>
              <a:t>–</a:t>
            </a:r>
            <a:r>
              <a:rPr sz="2400" b="1" spc="60" dirty="0">
                <a:latin typeface="Gill Sans MT"/>
                <a:cs typeface="Gill Sans MT"/>
              </a:rPr>
              <a:t> </a:t>
            </a:r>
            <a:r>
              <a:rPr sz="2400" b="1" spc="95" dirty="0">
                <a:latin typeface="Gill Sans MT"/>
                <a:cs typeface="Gill Sans MT"/>
              </a:rPr>
              <a:t>even</a:t>
            </a:r>
            <a:r>
              <a:rPr sz="2400" b="1" spc="30" dirty="0">
                <a:latin typeface="Gill Sans MT"/>
                <a:cs typeface="Gill Sans MT"/>
              </a:rPr>
              <a:t> </a:t>
            </a:r>
            <a:r>
              <a:rPr sz="2400" b="1" spc="114" dirty="0">
                <a:latin typeface="Gill Sans MT"/>
                <a:cs typeface="Gill Sans MT"/>
              </a:rPr>
              <a:t>if</a:t>
            </a:r>
            <a:r>
              <a:rPr sz="2400" b="1" spc="204" dirty="0">
                <a:latin typeface="Gill Sans MT"/>
                <a:cs typeface="Gill Sans MT"/>
              </a:rPr>
              <a:t> </a:t>
            </a:r>
            <a:r>
              <a:rPr sz="2400" b="1" spc="70" dirty="0">
                <a:latin typeface="Gill Sans MT"/>
                <a:cs typeface="Gill Sans MT"/>
              </a:rPr>
              <a:t>projected</a:t>
            </a:r>
            <a:r>
              <a:rPr sz="2400" b="1" spc="35" dirty="0">
                <a:latin typeface="Gill Sans MT"/>
                <a:cs typeface="Gill Sans MT"/>
              </a:rPr>
              <a:t> </a:t>
            </a:r>
            <a:r>
              <a:rPr sz="2400" b="1" spc="100" dirty="0">
                <a:latin typeface="Gill Sans MT"/>
                <a:cs typeface="Gill Sans MT"/>
              </a:rPr>
              <a:t>outbreak</a:t>
            </a:r>
            <a:r>
              <a:rPr sz="2400" b="1" spc="30" dirty="0">
                <a:latin typeface="Gill Sans MT"/>
                <a:cs typeface="Gill Sans MT"/>
              </a:rPr>
              <a:t> </a:t>
            </a:r>
            <a:r>
              <a:rPr sz="2400" b="1" spc="70" dirty="0">
                <a:latin typeface="Gill Sans MT"/>
                <a:cs typeface="Gill Sans MT"/>
              </a:rPr>
              <a:t>sizes</a:t>
            </a:r>
            <a:r>
              <a:rPr sz="2400" b="1" spc="45" dirty="0">
                <a:latin typeface="Gill Sans MT"/>
                <a:cs typeface="Gill Sans MT"/>
              </a:rPr>
              <a:t> </a:t>
            </a:r>
            <a:r>
              <a:rPr sz="2400" b="1" spc="60" dirty="0">
                <a:latin typeface="Gill Sans MT"/>
                <a:cs typeface="Gill Sans MT"/>
              </a:rPr>
              <a:t>are</a:t>
            </a:r>
            <a:r>
              <a:rPr sz="2400" b="1" spc="15" dirty="0">
                <a:latin typeface="Gill Sans MT"/>
                <a:cs typeface="Gill Sans MT"/>
              </a:rPr>
              <a:t> </a:t>
            </a:r>
            <a:r>
              <a:rPr sz="2400" b="1" spc="85" dirty="0">
                <a:latin typeface="Gill Sans MT"/>
                <a:cs typeface="Gill Sans MT"/>
              </a:rPr>
              <a:t>different.</a:t>
            </a:r>
            <a:endParaRPr sz="24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917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The</a:t>
            </a:r>
            <a:r>
              <a:rPr sz="3200" spc="100" dirty="0"/>
              <a:t> </a:t>
            </a:r>
            <a:r>
              <a:rPr sz="3200" spc="45" dirty="0"/>
              <a:t>implicit</a:t>
            </a:r>
            <a:r>
              <a:rPr sz="3200" spc="105" dirty="0"/>
              <a:t> </a:t>
            </a:r>
            <a:r>
              <a:rPr sz="3200" dirty="0"/>
              <a:t>link</a:t>
            </a:r>
            <a:r>
              <a:rPr sz="3200" spc="95" dirty="0"/>
              <a:t> </a:t>
            </a:r>
            <a:r>
              <a:rPr sz="3200" spc="60" dirty="0"/>
              <a:t>between</a:t>
            </a:r>
            <a:r>
              <a:rPr sz="3200" spc="95" dirty="0"/>
              <a:t> </a:t>
            </a:r>
            <a:r>
              <a:rPr sz="3200" dirty="0"/>
              <a:t>speed</a:t>
            </a:r>
            <a:r>
              <a:rPr sz="3200" spc="105" dirty="0"/>
              <a:t> </a:t>
            </a:r>
            <a:r>
              <a:rPr sz="3200" dirty="0"/>
              <a:t>and</a:t>
            </a:r>
            <a:r>
              <a:rPr sz="3200" spc="105" dirty="0"/>
              <a:t> </a:t>
            </a:r>
            <a:r>
              <a:rPr sz="3200" spc="130" dirty="0"/>
              <a:t>strength</a:t>
            </a:r>
            <a:endParaRPr sz="32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689" y="2054428"/>
            <a:ext cx="7709860" cy="31983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5967" y="1244817"/>
            <a:ext cx="2571750" cy="72707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344805">
              <a:lnSpc>
                <a:spcPct val="100000"/>
              </a:lnSpc>
              <a:spcBef>
                <a:spcPts val="1045"/>
              </a:spcBef>
            </a:pPr>
            <a:r>
              <a:rPr sz="1800" dirty="0">
                <a:latin typeface="Cambria Math"/>
                <a:cs typeface="Cambria Math"/>
              </a:rPr>
              <a:t>𝑟</a:t>
            </a:r>
            <a:r>
              <a:rPr sz="1800" spc="1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0.25/𝑤𝑒𝑒𝑘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400" b="1" spc="50" dirty="0">
                <a:latin typeface="Gill Sans MT"/>
                <a:cs typeface="Gill Sans MT"/>
              </a:rPr>
              <a:t>Shorter</a:t>
            </a:r>
            <a:r>
              <a:rPr sz="1400" b="1" spc="-5" dirty="0">
                <a:latin typeface="Gill Sans MT"/>
                <a:cs typeface="Gill Sans MT"/>
              </a:rPr>
              <a:t> </a:t>
            </a:r>
            <a:r>
              <a:rPr sz="1400" b="1" spc="50" dirty="0">
                <a:latin typeface="Gill Sans MT"/>
                <a:cs typeface="Gill Sans MT"/>
              </a:rPr>
              <a:t>generation</a:t>
            </a:r>
            <a:r>
              <a:rPr sz="1400" b="1" spc="-5" dirty="0">
                <a:latin typeface="Gill Sans MT"/>
                <a:cs typeface="Gill Sans MT"/>
              </a:rPr>
              <a:t> </a:t>
            </a:r>
            <a:r>
              <a:rPr sz="1400" b="1" spc="45" dirty="0">
                <a:latin typeface="Gill Sans MT"/>
                <a:cs typeface="Gill Sans MT"/>
              </a:rPr>
              <a:t>intervals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52592" y="1236544"/>
            <a:ext cx="2506980" cy="72009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448945">
              <a:lnSpc>
                <a:spcPct val="100000"/>
              </a:lnSpc>
              <a:spcBef>
                <a:spcPts val="1015"/>
              </a:spcBef>
            </a:pPr>
            <a:r>
              <a:rPr sz="1800" dirty="0">
                <a:latin typeface="Cambria Math"/>
                <a:cs typeface="Cambria Math"/>
              </a:rPr>
              <a:t>𝑟</a:t>
            </a:r>
            <a:r>
              <a:rPr sz="1800" spc="1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0.25/𝑤𝑒𝑒𝑘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400" b="1" dirty="0">
                <a:latin typeface="Gill Sans MT"/>
                <a:cs typeface="Gill Sans MT"/>
              </a:rPr>
              <a:t>Longer</a:t>
            </a:r>
            <a:r>
              <a:rPr sz="1400" b="1" spc="125" dirty="0">
                <a:latin typeface="Gill Sans MT"/>
                <a:cs typeface="Gill Sans MT"/>
              </a:rPr>
              <a:t> </a:t>
            </a:r>
            <a:r>
              <a:rPr sz="1400" b="1" spc="50" dirty="0">
                <a:latin typeface="Gill Sans MT"/>
                <a:cs typeface="Gill Sans MT"/>
              </a:rPr>
              <a:t>generation</a:t>
            </a:r>
            <a:r>
              <a:rPr sz="1400" b="1" spc="130" dirty="0">
                <a:latin typeface="Gill Sans MT"/>
                <a:cs typeface="Gill Sans MT"/>
              </a:rPr>
              <a:t> </a:t>
            </a:r>
            <a:r>
              <a:rPr sz="1400" b="1" spc="45" dirty="0">
                <a:latin typeface="Gill Sans MT"/>
                <a:cs typeface="Gill Sans MT"/>
              </a:rPr>
              <a:t>intervals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3267" y="3071876"/>
            <a:ext cx="828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Cambria Math"/>
                <a:cs typeface="Cambria Math"/>
              </a:rPr>
              <a:t>ℛ0</a:t>
            </a:r>
            <a:r>
              <a:rPr sz="1800" spc="1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1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C00000"/>
                </a:solidFill>
                <a:latin typeface="Calibri"/>
                <a:cs typeface="Calibri"/>
              </a:rPr>
              <a:t>1.4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7871" y="3102355"/>
            <a:ext cx="944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Cambria Math"/>
                <a:cs typeface="Cambria Math"/>
              </a:rPr>
              <a:t>ℛ0</a:t>
            </a:r>
            <a:r>
              <a:rPr sz="1800" spc="1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1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C00000"/>
                </a:solidFill>
                <a:latin typeface="Calibri"/>
                <a:cs typeface="Calibri"/>
              </a:rPr>
              <a:t>1.65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79449" y="2144407"/>
            <a:ext cx="5779135" cy="282575"/>
          </a:xfrm>
          <a:custGeom>
            <a:avLst/>
            <a:gdLst/>
            <a:ahLst/>
            <a:cxnLst/>
            <a:rect l="l" t="t" r="r" b="b"/>
            <a:pathLst>
              <a:path w="5779134" h="282575">
                <a:moveTo>
                  <a:pt x="1788287" y="2120"/>
                </a:moveTo>
                <a:lnTo>
                  <a:pt x="0" y="2120"/>
                </a:lnTo>
                <a:lnTo>
                  <a:pt x="0" y="282371"/>
                </a:lnTo>
                <a:lnTo>
                  <a:pt x="1788287" y="282371"/>
                </a:lnTo>
                <a:lnTo>
                  <a:pt x="1788287" y="2120"/>
                </a:lnTo>
                <a:close/>
              </a:path>
              <a:path w="5779134" h="282575">
                <a:moveTo>
                  <a:pt x="5778551" y="0"/>
                </a:moveTo>
                <a:lnTo>
                  <a:pt x="3990263" y="0"/>
                </a:lnTo>
                <a:lnTo>
                  <a:pt x="3990263" y="280250"/>
                </a:lnTo>
                <a:lnTo>
                  <a:pt x="5778551" y="280250"/>
                </a:lnTo>
                <a:lnTo>
                  <a:pt x="57785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68741" y="2089404"/>
            <a:ext cx="16078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solidFill>
                  <a:srgbClr val="C00000"/>
                </a:solidFill>
                <a:latin typeface="Gill Sans MT"/>
                <a:cs typeface="Gill Sans MT"/>
              </a:rPr>
              <a:t>Fast</a:t>
            </a:r>
            <a:r>
              <a:rPr sz="1400" b="1" spc="15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1400" b="1" spc="45" dirty="0">
                <a:solidFill>
                  <a:srgbClr val="C00000"/>
                </a:solidFill>
                <a:latin typeface="Gill Sans MT"/>
                <a:cs typeface="Gill Sans MT"/>
              </a:rPr>
              <a:t>transmission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31924" y="2318004"/>
            <a:ext cx="14808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65" dirty="0">
                <a:solidFill>
                  <a:srgbClr val="C00000"/>
                </a:solidFill>
                <a:latin typeface="Gill Sans MT"/>
                <a:cs typeface="Gill Sans MT"/>
              </a:rPr>
              <a:t>at</a:t>
            </a:r>
            <a:r>
              <a:rPr sz="1400" b="1" spc="15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1400" b="1" spc="70" dirty="0">
                <a:solidFill>
                  <a:srgbClr val="C00000"/>
                </a:solidFill>
                <a:latin typeface="Gill Sans MT"/>
                <a:cs typeface="Gill Sans MT"/>
              </a:rPr>
              <a:t>the</a:t>
            </a:r>
            <a:r>
              <a:rPr sz="1400" b="1" spc="20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1400" b="1" spc="40" dirty="0">
                <a:solidFill>
                  <a:srgbClr val="C00000"/>
                </a:solidFill>
                <a:latin typeface="Gill Sans MT"/>
                <a:cs typeface="Gill Sans MT"/>
              </a:rPr>
              <a:t>individual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50084" y="2534412"/>
            <a:ext cx="44513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40" dirty="0">
                <a:solidFill>
                  <a:srgbClr val="C00000"/>
                </a:solidFill>
                <a:latin typeface="Gill Sans MT"/>
                <a:cs typeface="Gill Sans MT"/>
              </a:rPr>
              <a:t>level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00750" y="2055876"/>
            <a:ext cx="164718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C00000"/>
                </a:solidFill>
                <a:latin typeface="Gill Sans MT"/>
                <a:cs typeface="Gill Sans MT"/>
              </a:rPr>
              <a:t>Slow</a:t>
            </a:r>
            <a:r>
              <a:rPr sz="1400" b="1" spc="165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1400" b="1" spc="45" dirty="0">
                <a:solidFill>
                  <a:srgbClr val="C00000"/>
                </a:solidFill>
                <a:latin typeface="Gill Sans MT"/>
                <a:cs typeface="Gill Sans MT"/>
              </a:rPr>
              <a:t>transmission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83935" y="2272284"/>
            <a:ext cx="14808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65" dirty="0">
                <a:solidFill>
                  <a:srgbClr val="C00000"/>
                </a:solidFill>
                <a:latin typeface="Gill Sans MT"/>
                <a:cs typeface="Gill Sans MT"/>
              </a:rPr>
              <a:t>at</a:t>
            </a:r>
            <a:r>
              <a:rPr sz="1400" b="1" spc="15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1400" b="1" spc="70" dirty="0">
                <a:solidFill>
                  <a:srgbClr val="C00000"/>
                </a:solidFill>
                <a:latin typeface="Gill Sans MT"/>
                <a:cs typeface="Gill Sans MT"/>
              </a:rPr>
              <a:t>the</a:t>
            </a:r>
            <a:r>
              <a:rPr sz="1400" b="1" spc="20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1400" b="1" spc="40" dirty="0">
                <a:solidFill>
                  <a:srgbClr val="C00000"/>
                </a:solidFill>
                <a:latin typeface="Gill Sans MT"/>
                <a:cs typeface="Gill Sans MT"/>
              </a:rPr>
              <a:t>individual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02095" y="2488692"/>
            <a:ext cx="44513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40" dirty="0">
                <a:solidFill>
                  <a:srgbClr val="C00000"/>
                </a:solidFill>
                <a:latin typeface="Gill Sans MT"/>
                <a:cs typeface="Gill Sans MT"/>
              </a:rPr>
              <a:t>level</a:t>
            </a:r>
            <a:endParaRPr sz="1400">
              <a:latin typeface="Gill Sans MT"/>
              <a:cs typeface="Gill Sans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03975" y="4006240"/>
            <a:ext cx="8707120" cy="1976120"/>
            <a:chOff x="203975" y="4006240"/>
            <a:chExt cx="8707120" cy="197612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500" y="4015765"/>
              <a:ext cx="1433943" cy="179047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08738" y="4011002"/>
              <a:ext cx="1443990" cy="1800225"/>
            </a:xfrm>
            <a:custGeom>
              <a:avLst/>
              <a:gdLst/>
              <a:ahLst/>
              <a:cxnLst/>
              <a:rect l="l" t="t" r="r" b="b"/>
              <a:pathLst>
                <a:path w="1443989" h="1800225">
                  <a:moveTo>
                    <a:pt x="0" y="0"/>
                  </a:moveTo>
                  <a:lnTo>
                    <a:pt x="1443470" y="0"/>
                  </a:lnTo>
                  <a:lnTo>
                    <a:pt x="1443470" y="1800001"/>
                  </a:lnTo>
                  <a:lnTo>
                    <a:pt x="0" y="180000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30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67600" y="4182147"/>
              <a:ext cx="1433944" cy="179048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462837" y="4177385"/>
              <a:ext cx="1443990" cy="1800225"/>
            </a:xfrm>
            <a:custGeom>
              <a:avLst/>
              <a:gdLst/>
              <a:ahLst/>
              <a:cxnLst/>
              <a:rect l="l" t="t" r="r" b="b"/>
              <a:pathLst>
                <a:path w="1443990" h="1800225">
                  <a:moveTo>
                    <a:pt x="0" y="0"/>
                  </a:moveTo>
                  <a:lnTo>
                    <a:pt x="1443470" y="0"/>
                  </a:lnTo>
                  <a:lnTo>
                    <a:pt x="1443470" y="1800001"/>
                  </a:lnTo>
                  <a:lnTo>
                    <a:pt x="0" y="180000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30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336663" y="6604507"/>
            <a:ext cx="169481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𝑃𝑜𝑤𝑒𝑟𝑠</a:t>
            </a:r>
            <a:r>
              <a:rPr sz="1200" spc="2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𝑒𝑡</a:t>
            </a:r>
            <a:r>
              <a:rPr sz="1200" spc="3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𝑎𝑙.</a:t>
            </a:r>
            <a:r>
              <a:rPr sz="1200" spc="-6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𝑃𝑁𝐴𝑆</a:t>
            </a:r>
            <a:r>
              <a:rPr sz="1200" spc="35" dirty="0">
                <a:latin typeface="Cambria Math"/>
                <a:cs typeface="Cambria Math"/>
              </a:rPr>
              <a:t> </a:t>
            </a:r>
            <a:r>
              <a:rPr sz="1200" spc="-20" dirty="0">
                <a:latin typeface="Cambria Math"/>
                <a:cs typeface="Cambria Math"/>
              </a:rPr>
              <a:t>2014</a:t>
            </a:r>
            <a:endParaRPr sz="1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602"/>
            <a:ext cx="82772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This</a:t>
            </a:r>
            <a:r>
              <a:rPr sz="2800" spc="60" dirty="0"/>
              <a:t> </a:t>
            </a:r>
            <a:r>
              <a:rPr sz="2800" dirty="0"/>
              <a:t>link</a:t>
            </a:r>
            <a:r>
              <a:rPr sz="2800" spc="55" dirty="0"/>
              <a:t> </a:t>
            </a:r>
            <a:r>
              <a:rPr sz="2800" dirty="0"/>
              <a:t>helps</a:t>
            </a:r>
            <a:r>
              <a:rPr sz="2800" spc="60" dirty="0"/>
              <a:t> </a:t>
            </a:r>
            <a:r>
              <a:rPr sz="2800" spc="125" dirty="0"/>
              <a:t>to</a:t>
            </a:r>
            <a:r>
              <a:rPr sz="2800" spc="60" dirty="0"/>
              <a:t> </a:t>
            </a:r>
            <a:r>
              <a:rPr sz="2800" spc="105" dirty="0"/>
              <a:t>estimate</a:t>
            </a:r>
            <a:r>
              <a:rPr sz="2800" spc="60" dirty="0"/>
              <a:t> </a:t>
            </a:r>
            <a:r>
              <a:rPr sz="2800" b="0" spc="110" dirty="0">
                <a:latin typeface="Cambria Math"/>
                <a:cs typeface="Cambria Math"/>
              </a:rPr>
              <a:t>𝓡</a:t>
            </a:r>
            <a:r>
              <a:rPr sz="2800" b="0" spc="110" dirty="0">
                <a:latin typeface="Segoe UI Symbol"/>
                <a:cs typeface="Segoe UI Symbol"/>
              </a:rPr>
              <a:t>0</a:t>
            </a:r>
            <a:r>
              <a:rPr sz="2800" b="0" spc="-10" dirty="0">
                <a:latin typeface="Segoe UI Symbol"/>
                <a:cs typeface="Segoe UI Symbol"/>
              </a:rPr>
              <a:t> </a:t>
            </a:r>
            <a:r>
              <a:rPr sz="2800" spc="75" dirty="0"/>
              <a:t>through</a:t>
            </a:r>
            <a:r>
              <a:rPr sz="2800" spc="50" dirty="0"/>
              <a:t> </a:t>
            </a:r>
            <a:r>
              <a:rPr sz="2800" spc="-10" dirty="0"/>
              <a:t>epidemic</a:t>
            </a:r>
            <a:endParaRPr sz="2800">
              <a:latin typeface="Segoe UI Symbol"/>
              <a:cs typeface="Segoe UI 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439419"/>
            <a:ext cx="6455410" cy="1310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70" dirty="0">
                <a:solidFill>
                  <a:srgbClr val="B3A369"/>
                </a:solidFill>
                <a:latin typeface="Book Antiqua"/>
                <a:cs typeface="Book Antiqua"/>
              </a:rPr>
              <a:t>data</a:t>
            </a:r>
            <a:r>
              <a:rPr sz="2800" b="1" spc="30" dirty="0">
                <a:solidFill>
                  <a:srgbClr val="B3A369"/>
                </a:solidFill>
                <a:latin typeface="Book Antiqua"/>
                <a:cs typeface="Book Antiqua"/>
              </a:rPr>
              <a:t> </a:t>
            </a:r>
            <a:r>
              <a:rPr sz="2800" b="1" dirty="0">
                <a:solidFill>
                  <a:srgbClr val="B3A369"/>
                </a:solidFill>
                <a:latin typeface="Book Antiqua"/>
                <a:cs typeface="Book Antiqua"/>
              </a:rPr>
              <a:t>(but</a:t>
            </a:r>
            <a:r>
              <a:rPr sz="2800" b="1" spc="40" dirty="0">
                <a:solidFill>
                  <a:srgbClr val="B3A369"/>
                </a:solidFill>
                <a:latin typeface="Book Antiqua"/>
                <a:cs typeface="Book Antiqua"/>
              </a:rPr>
              <a:t> </a:t>
            </a:r>
            <a:r>
              <a:rPr sz="2800" b="1" spc="65" dirty="0">
                <a:solidFill>
                  <a:srgbClr val="B3A369"/>
                </a:solidFill>
                <a:latin typeface="Book Antiqua"/>
                <a:cs typeface="Book Antiqua"/>
              </a:rPr>
              <a:t>assumptions</a:t>
            </a:r>
            <a:r>
              <a:rPr sz="2800" b="1" spc="40" dirty="0">
                <a:solidFill>
                  <a:srgbClr val="B3A369"/>
                </a:solidFill>
                <a:latin typeface="Book Antiqua"/>
                <a:cs typeface="Book Antiqua"/>
              </a:rPr>
              <a:t> </a:t>
            </a:r>
            <a:r>
              <a:rPr sz="2800" b="1" spc="105" dirty="0">
                <a:solidFill>
                  <a:srgbClr val="B3A369"/>
                </a:solidFill>
                <a:latin typeface="Book Antiqua"/>
                <a:cs typeface="Book Antiqua"/>
              </a:rPr>
              <a:t>matter)</a:t>
            </a:r>
            <a:endParaRPr sz="28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Book Antiqua"/>
              <a:cs typeface="Book Antiqua"/>
            </a:endParaRPr>
          </a:p>
          <a:p>
            <a:pPr marL="2451100">
              <a:lnSpc>
                <a:spcPct val="100000"/>
              </a:lnSpc>
            </a:pPr>
            <a:r>
              <a:rPr sz="2400" b="1" spc="85" dirty="0">
                <a:latin typeface="Gill Sans MT"/>
                <a:cs typeface="Gill Sans MT"/>
              </a:rPr>
              <a:t>Estimating</a:t>
            </a:r>
            <a:r>
              <a:rPr sz="2400" b="1" spc="40" dirty="0">
                <a:latin typeface="Gill Sans MT"/>
                <a:cs typeface="Gill Sans MT"/>
              </a:rPr>
              <a:t> </a:t>
            </a:r>
            <a:r>
              <a:rPr sz="2400" spc="90" dirty="0">
                <a:latin typeface="Cambria Math"/>
                <a:cs typeface="Cambria Math"/>
              </a:rPr>
              <a:t>𝓡</a:t>
            </a:r>
            <a:r>
              <a:rPr sz="2400" spc="90" dirty="0">
                <a:latin typeface="Segoe UI Symbol"/>
                <a:cs typeface="Segoe UI Symbol"/>
              </a:rPr>
              <a:t>0</a:t>
            </a:r>
            <a:r>
              <a:rPr sz="2400" spc="-25" dirty="0">
                <a:latin typeface="Segoe UI Symbol"/>
                <a:cs typeface="Segoe UI Symbol"/>
              </a:rPr>
              <a:t> </a:t>
            </a:r>
            <a:r>
              <a:rPr sz="2400" b="1" spc="55" dirty="0">
                <a:latin typeface="Book Antiqua"/>
                <a:cs typeface="Book Antiqua"/>
              </a:rPr>
              <a:t>for</a:t>
            </a:r>
            <a:r>
              <a:rPr sz="2400" b="1" spc="35" dirty="0">
                <a:latin typeface="Book Antiqua"/>
                <a:cs typeface="Book Antiqua"/>
              </a:rPr>
              <a:t> </a:t>
            </a:r>
            <a:r>
              <a:rPr sz="2400" b="1" spc="55" dirty="0">
                <a:latin typeface="Book Antiqua"/>
                <a:cs typeface="Book Antiqua"/>
              </a:rPr>
              <a:t>covid-</a:t>
            </a:r>
            <a:r>
              <a:rPr sz="2400" b="1" spc="-25" dirty="0">
                <a:latin typeface="Book Antiqua"/>
                <a:cs typeface="Book Antiqua"/>
              </a:rPr>
              <a:t>19</a:t>
            </a:r>
            <a:endParaRPr sz="2400">
              <a:latin typeface="Book Antiqua"/>
              <a:cs typeface="Book Antiqu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31527" y="1836750"/>
            <a:ext cx="1331595" cy="1438275"/>
            <a:chOff x="3131527" y="1836750"/>
            <a:chExt cx="1331595" cy="1438275"/>
          </a:xfrm>
        </p:grpSpPr>
        <p:sp>
          <p:nvSpPr>
            <p:cNvPr id="5" name="object 5"/>
            <p:cNvSpPr/>
            <p:nvPr/>
          </p:nvSpPr>
          <p:spPr>
            <a:xfrm>
              <a:off x="3355162" y="1841195"/>
              <a:ext cx="0" cy="1429385"/>
            </a:xfrm>
            <a:custGeom>
              <a:avLst/>
              <a:gdLst/>
              <a:ahLst/>
              <a:cxnLst/>
              <a:rect l="l" t="t" r="r" b="b"/>
              <a:pathLst>
                <a:path h="1429385">
                  <a:moveTo>
                    <a:pt x="0" y="1428810"/>
                  </a:moveTo>
                  <a:lnTo>
                    <a:pt x="0" y="0"/>
                  </a:lnTo>
                </a:path>
              </a:pathLst>
            </a:custGeom>
            <a:ln w="437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75938" y="1841195"/>
              <a:ext cx="0" cy="1429385"/>
            </a:xfrm>
            <a:custGeom>
              <a:avLst/>
              <a:gdLst/>
              <a:ahLst/>
              <a:cxnLst/>
              <a:rect l="l" t="t" r="r" b="b"/>
              <a:pathLst>
                <a:path h="1429385">
                  <a:moveTo>
                    <a:pt x="0" y="1428810"/>
                  </a:moveTo>
                  <a:lnTo>
                    <a:pt x="0" y="0"/>
                  </a:lnTo>
                </a:path>
              </a:pathLst>
            </a:custGeom>
            <a:ln w="437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96714" y="1841195"/>
              <a:ext cx="0" cy="1429385"/>
            </a:xfrm>
            <a:custGeom>
              <a:avLst/>
              <a:gdLst/>
              <a:ahLst/>
              <a:cxnLst/>
              <a:rect l="l" t="t" r="r" b="b"/>
              <a:pathLst>
                <a:path h="1429385">
                  <a:moveTo>
                    <a:pt x="0" y="1428810"/>
                  </a:moveTo>
                  <a:lnTo>
                    <a:pt x="0" y="0"/>
                  </a:lnTo>
                </a:path>
              </a:pathLst>
            </a:custGeom>
            <a:ln w="437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35972" y="1841195"/>
              <a:ext cx="1322705" cy="1429385"/>
            </a:xfrm>
            <a:custGeom>
              <a:avLst/>
              <a:gdLst/>
              <a:ahLst/>
              <a:cxnLst/>
              <a:rect l="l" t="t" r="r" b="b"/>
              <a:pathLst>
                <a:path w="1322704" h="1429385">
                  <a:moveTo>
                    <a:pt x="0" y="1324240"/>
                  </a:moveTo>
                  <a:lnTo>
                    <a:pt x="1322150" y="1324240"/>
                  </a:lnTo>
                </a:path>
                <a:path w="1322704" h="1429385">
                  <a:moveTo>
                    <a:pt x="0" y="1150040"/>
                  </a:moveTo>
                  <a:lnTo>
                    <a:pt x="1322150" y="1150040"/>
                  </a:lnTo>
                </a:path>
                <a:path w="1322704" h="1429385">
                  <a:moveTo>
                    <a:pt x="0" y="975752"/>
                  </a:moveTo>
                  <a:lnTo>
                    <a:pt x="1322150" y="975752"/>
                  </a:lnTo>
                </a:path>
                <a:path w="1322704" h="1429385">
                  <a:moveTo>
                    <a:pt x="0" y="801549"/>
                  </a:moveTo>
                  <a:lnTo>
                    <a:pt x="1322150" y="801549"/>
                  </a:lnTo>
                </a:path>
                <a:path w="1322704" h="1429385">
                  <a:moveTo>
                    <a:pt x="0" y="627263"/>
                  </a:moveTo>
                  <a:lnTo>
                    <a:pt x="1322150" y="627263"/>
                  </a:lnTo>
                </a:path>
                <a:path w="1322704" h="1429385">
                  <a:moveTo>
                    <a:pt x="0" y="453060"/>
                  </a:moveTo>
                  <a:lnTo>
                    <a:pt x="1322150" y="453060"/>
                  </a:lnTo>
                </a:path>
                <a:path w="1322704" h="1429385">
                  <a:moveTo>
                    <a:pt x="0" y="278774"/>
                  </a:moveTo>
                  <a:lnTo>
                    <a:pt x="1322150" y="278774"/>
                  </a:lnTo>
                </a:path>
                <a:path w="1322704" h="1429385">
                  <a:moveTo>
                    <a:pt x="0" y="104571"/>
                  </a:moveTo>
                  <a:lnTo>
                    <a:pt x="1322150" y="104571"/>
                  </a:lnTo>
                </a:path>
                <a:path w="1322704" h="1429385">
                  <a:moveTo>
                    <a:pt x="8757" y="1428810"/>
                  </a:moveTo>
                  <a:lnTo>
                    <a:pt x="8757" y="0"/>
                  </a:lnTo>
                </a:path>
                <a:path w="1322704" h="1429385">
                  <a:moveTo>
                    <a:pt x="429536" y="1428810"/>
                  </a:moveTo>
                  <a:lnTo>
                    <a:pt x="429536" y="0"/>
                  </a:lnTo>
                </a:path>
                <a:path w="1322704" h="1429385">
                  <a:moveTo>
                    <a:pt x="850317" y="1428810"/>
                  </a:moveTo>
                  <a:lnTo>
                    <a:pt x="850317" y="0"/>
                  </a:lnTo>
                </a:path>
                <a:path w="1322704" h="1429385">
                  <a:moveTo>
                    <a:pt x="1271100" y="1428810"/>
                  </a:moveTo>
                  <a:lnTo>
                    <a:pt x="1271100" y="0"/>
                  </a:lnTo>
                </a:path>
              </a:pathLst>
            </a:custGeom>
            <a:ln w="883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739781" y="1896363"/>
            <a:ext cx="5651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solidFill>
                  <a:srgbClr val="FFA500"/>
                </a:solidFill>
                <a:latin typeface="Calibri"/>
                <a:cs typeface="Calibri"/>
              </a:rPr>
              <a:t>●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14089" y="2070099"/>
            <a:ext cx="5651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solidFill>
                  <a:srgbClr val="A020F0"/>
                </a:solidFill>
                <a:latin typeface="Calibri"/>
                <a:cs typeface="Calibri"/>
              </a:rPr>
              <a:t>●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06482" y="2243835"/>
            <a:ext cx="5651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solidFill>
                  <a:srgbClr val="A020F0"/>
                </a:solidFill>
                <a:latin typeface="Calibri"/>
                <a:cs typeface="Calibri"/>
              </a:rPr>
              <a:t>●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89159" y="2941827"/>
            <a:ext cx="5651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Calibri"/>
                <a:cs typeface="Calibri"/>
              </a:rPr>
              <a:t>●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60469" y="2417571"/>
            <a:ext cx="5651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solidFill>
                  <a:srgbClr val="A020F0"/>
                </a:solidFill>
                <a:latin typeface="Calibri"/>
                <a:cs typeface="Calibri"/>
              </a:rPr>
              <a:t>●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81019" y="2591307"/>
            <a:ext cx="5651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solidFill>
                  <a:srgbClr val="A020F0"/>
                </a:solidFill>
                <a:latin typeface="Calibri"/>
                <a:cs typeface="Calibri"/>
              </a:rPr>
              <a:t>●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68825" y="2765043"/>
            <a:ext cx="5651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solidFill>
                  <a:srgbClr val="A020F0"/>
                </a:solidFill>
                <a:latin typeface="Calibri"/>
                <a:cs typeface="Calibri"/>
              </a:rPr>
              <a:t>●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11333" y="3073908"/>
            <a:ext cx="8699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F0000"/>
                </a:solidFill>
                <a:latin typeface="Calibri"/>
                <a:cs typeface="Calibri"/>
              </a:rPr>
              <a:t>●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113341" y="1836775"/>
            <a:ext cx="1349375" cy="1456055"/>
            <a:chOff x="3113341" y="1836775"/>
            <a:chExt cx="1349375" cy="1456055"/>
          </a:xfrm>
        </p:grpSpPr>
        <p:sp>
          <p:nvSpPr>
            <p:cNvPr id="18" name="object 18"/>
            <p:cNvSpPr/>
            <p:nvPr/>
          </p:nvSpPr>
          <p:spPr>
            <a:xfrm>
              <a:off x="3376726" y="1945766"/>
              <a:ext cx="798195" cy="0"/>
            </a:xfrm>
            <a:custGeom>
              <a:avLst/>
              <a:gdLst/>
              <a:ahLst/>
              <a:cxnLst/>
              <a:rect l="l" t="t" r="r" b="b"/>
              <a:pathLst>
                <a:path w="798195">
                  <a:moveTo>
                    <a:pt x="0" y="0"/>
                  </a:moveTo>
                  <a:lnTo>
                    <a:pt x="798100" y="0"/>
                  </a:lnTo>
                </a:path>
              </a:pathLst>
            </a:custGeom>
            <a:ln w="12307">
              <a:solidFill>
                <a:srgbClr val="FFA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60584" y="2119972"/>
              <a:ext cx="594995" cy="174625"/>
            </a:xfrm>
            <a:custGeom>
              <a:avLst/>
              <a:gdLst/>
              <a:ahLst/>
              <a:cxnLst/>
              <a:rect l="l" t="t" r="r" b="b"/>
              <a:pathLst>
                <a:path w="594995" h="174625">
                  <a:moveTo>
                    <a:pt x="0" y="0"/>
                  </a:moveTo>
                  <a:lnTo>
                    <a:pt x="594940" y="0"/>
                  </a:lnTo>
                </a:path>
                <a:path w="594995" h="174625">
                  <a:moveTo>
                    <a:pt x="130455" y="174285"/>
                  </a:moveTo>
                  <a:lnTo>
                    <a:pt x="429123" y="174285"/>
                  </a:lnTo>
                </a:path>
              </a:pathLst>
            </a:custGeom>
            <a:ln w="12308">
              <a:solidFill>
                <a:srgbClr val="A02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18268" y="2985084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146" y="0"/>
                  </a:moveTo>
                  <a:lnTo>
                    <a:pt x="1803" y="1790"/>
                  </a:lnTo>
                  <a:lnTo>
                    <a:pt x="0" y="6146"/>
                  </a:lnTo>
                  <a:lnTo>
                    <a:pt x="1803" y="10502"/>
                  </a:lnTo>
                  <a:lnTo>
                    <a:pt x="6146" y="12306"/>
                  </a:lnTo>
                  <a:lnTo>
                    <a:pt x="10502" y="10502"/>
                  </a:lnTo>
                  <a:lnTo>
                    <a:pt x="12306" y="6146"/>
                  </a:lnTo>
                  <a:lnTo>
                    <a:pt x="10502" y="1790"/>
                  </a:lnTo>
                  <a:lnTo>
                    <a:pt x="61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96120" y="2468460"/>
              <a:ext cx="1202055" cy="348615"/>
            </a:xfrm>
            <a:custGeom>
              <a:avLst/>
              <a:gdLst/>
              <a:ahLst/>
              <a:cxnLst/>
              <a:rect l="l" t="t" r="r" b="b"/>
              <a:pathLst>
                <a:path w="1202054" h="348614">
                  <a:moveTo>
                    <a:pt x="943263" y="0"/>
                  </a:moveTo>
                  <a:lnTo>
                    <a:pt x="1056370" y="0"/>
                  </a:lnTo>
                </a:path>
                <a:path w="1202054" h="348614">
                  <a:moveTo>
                    <a:pt x="0" y="174286"/>
                  </a:moveTo>
                  <a:lnTo>
                    <a:pt x="777446" y="174286"/>
                  </a:lnTo>
                </a:path>
                <a:path w="1202054" h="348614">
                  <a:moveTo>
                    <a:pt x="808924" y="348490"/>
                  </a:moveTo>
                  <a:lnTo>
                    <a:pt x="1201940" y="348490"/>
                  </a:lnTo>
                </a:path>
              </a:pathLst>
            </a:custGeom>
            <a:ln w="12308">
              <a:solidFill>
                <a:srgbClr val="A02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42931" y="3165436"/>
              <a:ext cx="571500" cy="0"/>
            </a:xfrm>
            <a:custGeom>
              <a:avLst/>
              <a:gdLst/>
              <a:ahLst/>
              <a:cxnLst/>
              <a:rect l="l" t="t" r="r" b="b"/>
              <a:pathLst>
                <a:path w="571500">
                  <a:moveTo>
                    <a:pt x="0" y="0"/>
                  </a:moveTo>
                  <a:lnTo>
                    <a:pt x="571063" y="0"/>
                  </a:lnTo>
                </a:path>
              </a:pathLst>
            </a:custGeom>
            <a:ln w="2114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35972" y="1841195"/>
              <a:ext cx="1322705" cy="1429385"/>
            </a:xfrm>
            <a:custGeom>
              <a:avLst/>
              <a:gdLst/>
              <a:ahLst/>
              <a:cxnLst/>
              <a:rect l="l" t="t" r="r" b="b"/>
              <a:pathLst>
                <a:path w="1322704" h="1429385">
                  <a:moveTo>
                    <a:pt x="0" y="0"/>
                  </a:moveTo>
                  <a:lnTo>
                    <a:pt x="1322150" y="0"/>
                  </a:lnTo>
                  <a:lnTo>
                    <a:pt x="1322150" y="1428810"/>
                  </a:lnTo>
                  <a:lnTo>
                    <a:pt x="0" y="1428810"/>
                  </a:lnTo>
                  <a:lnTo>
                    <a:pt x="0" y="0"/>
                  </a:lnTo>
                  <a:close/>
                </a:path>
              </a:pathLst>
            </a:custGeom>
            <a:ln w="883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13341" y="1945766"/>
              <a:ext cx="1294130" cy="1347470"/>
            </a:xfrm>
            <a:custGeom>
              <a:avLst/>
              <a:gdLst/>
              <a:ahLst/>
              <a:cxnLst/>
              <a:rect l="l" t="t" r="r" b="b"/>
              <a:pathLst>
                <a:path w="1294129" h="1347470">
                  <a:moveTo>
                    <a:pt x="0" y="1219670"/>
                  </a:moveTo>
                  <a:lnTo>
                    <a:pt x="22637" y="1219670"/>
                  </a:lnTo>
                </a:path>
                <a:path w="1294129" h="1347470">
                  <a:moveTo>
                    <a:pt x="0" y="1045470"/>
                  </a:moveTo>
                  <a:lnTo>
                    <a:pt x="22637" y="1045470"/>
                  </a:lnTo>
                </a:path>
                <a:path w="1294129" h="1347470">
                  <a:moveTo>
                    <a:pt x="0" y="871181"/>
                  </a:moveTo>
                  <a:lnTo>
                    <a:pt x="22637" y="871181"/>
                  </a:lnTo>
                </a:path>
                <a:path w="1294129" h="1347470">
                  <a:moveTo>
                    <a:pt x="0" y="696978"/>
                  </a:moveTo>
                  <a:lnTo>
                    <a:pt x="22637" y="696978"/>
                  </a:lnTo>
                </a:path>
                <a:path w="1294129" h="1347470">
                  <a:moveTo>
                    <a:pt x="0" y="522692"/>
                  </a:moveTo>
                  <a:lnTo>
                    <a:pt x="22637" y="522692"/>
                  </a:lnTo>
                </a:path>
                <a:path w="1294129" h="1347470">
                  <a:moveTo>
                    <a:pt x="0" y="348489"/>
                  </a:moveTo>
                  <a:lnTo>
                    <a:pt x="22637" y="348489"/>
                  </a:lnTo>
                </a:path>
                <a:path w="1294129" h="1347470">
                  <a:moveTo>
                    <a:pt x="0" y="174203"/>
                  </a:moveTo>
                  <a:lnTo>
                    <a:pt x="22637" y="174203"/>
                  </a:lnTo>
                </a:path>
                <a:path w="1294129" h="1347470">
                  <a:moveTo>
                    <a:pt x="0" y="0"/>
                  </a:moveTo>
                  <a:lnTo>
                    <a:pt x="22637" y="0"/>
                  </a:lnTo>
                </a:path>
                <a:path w="1294129" h="1347470">
                  <a:moveTo>
                    <a:pt x="31395" y="1346870"/>
                  </a:moveTo>
                  <a:lnTo>
                    <a:pt x="31395" y="1324240"/>
                  </a:lnTo>
                </a:path>
                <a:path w="1294129" h="1347470">
                  <a:moveTo>
                    <a:pt x="452174" y="1346870"/>
                  </a:moveTo>
                  <a:lnTo>
                    <a:pt x="452174" y="1324240"/>
                  </a:lnTo>
                </a:path>
                <a:path w="1294129" h="1347470">
                  <a:moveTo>
                    <a:pt x="872954" y="1346870"/>
                  </a:moveTo>
                  <a:lnTo>
                    <a:pt x="872954" y="1324240"/>
                  </a:lnTo>
                </a:path>
                <a:path w="1294129" h="1347470">
                  <a:moveTo>
                    <a:pt x="1293730" y="1346870"/>
                  </a:moveTo>
                  <a:lnTo>
                    <a:pt x="1293730" y="1324240"/>
                  </a:lnTo>
                </a:path>
              </a:pathLst>
            </a:custGeom>
            <a:ln w="883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553119" y="3096259"/>
            <a:ext cx="53657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5" dirty="0">
                <a:solidFill>
                  <a:srgbClr val="4D4D4D"/>
                </a:solidFill>
                <a:latin typeface="Arial"/>
                <a:cs typeface="Arial"/>
              </a:rPr>
              <a:t>Pooled</a:t>
            </a:r>
            <a:r>
              <a:rPr sz="600" spc="-5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4D4D4D"/>
                </a:solidFill>
                <a:latin typeface="Arial"/>
                <a:cs typeface="Arial"/>
              </a:rPr>
              <a:t>estimate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30385" y="2922523"/>
            <a:ext cx="2743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4D4D4D"/>
                </a:solidFill>
                <a:latin typeface="Arial"/>
                <a:cs typeface="Arial"/>
              </a:rPr>
              <a:t>Study</a:t>
            </a:r>
            <a:r>
              <a:rPr sz="600" spc="1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4D4D4D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30385" y="2748788"/>
            <a:ext cx="2743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4D4D4D"/>
                </a:solidFill>
                <a:latin typeface="Arial"/>
                <a:cs typeface="Arial"/>
              </a:rPr>
              <a:t>Study</a:t>
            </a:r>
            <a:r>
              <a:rPr sz="600" spc="1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4D4D4D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30385" y="2575052"/>
            <a:ext cx="2743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4D4D4D"/>
                </a:solidFill>
                <a:latin typeface="Arial"/>
                <a:cs typeface="Arial"/>
              </a:rPr>
              <a:t>Study</a:t>
            </a:r>
            <a:r>
              <a:rPr sz="600" spc="1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4D4D4D"/>
                </a:solidFill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30385" y="2401315"/>
            <a:ext cx="2743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4D4D4D"/>
                </a:solidFill>
                <a:latin typeface="Arial"/>
                <a:cs typeface="Arial"/>
              </a:rPr>
              <a:t>Study</a:t>
            </a:r>
            <a:r>
              <a:rPr sz="600" spc="1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4D4D4D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30385" y="2224532"/>
            <a:ext cx="2743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4D4D4D"/>
                </a:solidFill>
                <a:latin typeface="Arial"/>
                <a:cs typeface="Arial"/>
              </a:rPr>
              <a:t>Study</a:t>
            </a:r>
            <a:r>
              <a:rPr sz="600" spc="1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4D4D4D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30385" y="2050796"/>
            <a:ext cx="2743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4D4D4D"/>
                </a:solidFill>
                <a:latin typeface="Arial"/>
                <a:cs typeface="Arial"/>
              </a:rPr>
              <a:t>Study</a:t>
            </a:r>
            <a:r>
              <a:rPr sz="600" spc="1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4D4D4D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30385" y="1877059"/>
            <a:ext cx="2743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4D4D4D"/>
                </a:solidFill>
                <a:latin typeface="Arial"/>
                <a:cs typeface="Arial"/>
              </a:rPr>
              <a:t>Study</a:t>
            </a:r>
            <a:r>
              <a:rPr sz="600" spc="1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4D4D4D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42142" y="3269996"/>
            <a:ext cx="12763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5" dirty="0">
                <a:solidFill>
                  <a:srgbClr val="4D4D4D"/>
                </a:solidFill>
                <a:latin typeface="Arial"/>
                <a:cs typeface="Arial"/>
              </a:rPr>
              <a:t>0.3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54997" y="3269996"/>
            <a:ext cx="1322705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700"/>
              </a:lnSpc>
              <a:spcBef>
                <a:spcPts val="100"/>
              </a:spcBef>
              <a:tabLst>
                <a:tab pos="457834" algn="l"/>
                <a:tab pos="878840" algn="l"/>
              </a:tabLst>
            </a:pPr>
            <a:r>
              <a:rPr sz="600" spc="-25" dirty="0">
                <a:solidFill>
                  <a:srgbClr val="4D4D4D"/>
                </a:solidFill>
                <a:latin typeface="Arial"/>
                <a:cs typeface="Arial"/>
              </a:rPr>
              <a:t>0.0</a:t>
            </a:r>
            <a:r>
              <a:rPr sz="600" dirty="0">
                <a:solidFill>
                  <a:srgbClr val="4D4D4D"/>
                </a:solidFill>
                <a:latin typeface="Arial"/>
                <a:cs typeface="Arial"/>
              </a:rPr>
              <a:t>	</a:t>
            </a:r>
            <a:r>
              <a:rPr sz="600" spc="-25" dirty="0">
                <a:solidFill>
                  <a:srgbClr val="4D4D4D"/>
                </a:solidFill>
                <a:latin typeface="Arial"/>
                <a:cs typeface="Arial"/>
              </a:rPr>
              <a:t>0.1</a:t>
            </a:r>
            <a:r>
              <a:rPr sz="600" dirty="0">
                <a:solidFill>
                  <a:srgbClr val="4D4D4D"/>
                </a:solidFill>
                <a:latin typeface="Arial"/>
                <a:cs typeface="Arial"/>
              </a:rPr>
              <a:t>	</a:t>
            </a:r>
            <a:r>
              <a:rPr sz="600" spc="-25" dirty="0">
                <a:solidFill>
                  <a:srgbClr val="4D4D4D"/>
                </a:solidFill>
                <a:latin typeface="Arial"/>
                <a:cs typeface="Arial"/>
              </a:rPr>
              <a:t>0.2</a:t>
            </a:r>
            <a:endParaRPr sz="600">
              <a:latin typeface="Arial"/>
              <a:cs typeface="Arial"/>
            </a:endParaRPr>
          </a:p>
          <a:p>
            <a:pPr marL="84455">
              <a:lnSpc>
                <a:spcPts val="1060"/>
              </a:lnSpc>
            </a:pPr>
            <a:r>
              <a:rPr sz="700" dirty="0">
                <a:latin typeface="Arial"/>
                <a:cs typeface="Arial"/>
              </a:rPr>
              <a:t>Exponential</a:t>
            </a:r>
            <a:r>
              <a:rPr sz="700" spc="-2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growth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rate </a:t>
            </a:r>
            <a:r>
              <a:rPr sz="900" spc="-65" dirty="0">
                <a:latin typeface="Symbol"/>
                <a:cs typeface="Symbol"/>
              </a:rPr>
              <a:t></a:t>
            </a:r>
            <a:r>
              <a:rPr sz="700" spc="-65" dirty="0">
                <a:latin typeface="Arial"/>
                <a:cs typeface="Arial"/>
              </a:rPr>
              <a:t>days</a:t>
            </a:r>
            <a:r>
              <a:rPr sz="750" spc="-97" baseline="33333" dirty="0">
                <a:latin typeface="Symbol"/>
                <a:cs typeface="Symbol"/>
              </a:rPr>
              <a:t></a:t>
            </a:r>
            <a:r>
              <a:rPr sz="750" spc="-97" baseline="33333" dirty="0">
                <a:latin typeface="Arial"/>
                <a:cs typeface="Arial"/>
              </a:rPr>
              <a:t>1</a:t>
            </a:r>
            <a:r>
              <a:rPr sz="900" spc="-65" dirty="0">
                <a:latin typeface="Symbol"/>
                <a:cs typeface="Symbol"/>
              </a:rPr>
              <a:t>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114391" y="1836750"/>
            <a:ext cx="1331595" cy="1486535"/>
            <a:chOff x="5114391" y="1836750"/>
            <a:chExt cx="1331595" cy="1486535"/>
          </a:xfrm>
        </p:grpSpPr>
        <p:sp>
          <p:nvSpPr>
            <p:cNvPr id="36" name="object 36"/>
            <p:cNvSpPr/>
            <p:nvPr/>
          </p:nvSpPr>
          <p:spPr>
            <a:xfrm>
              <a:off x="5329186" y="1841195"/>
              <a:ext cx="901700" cy="1477645"/>
            </a:xfrm>
            <a:custGeom>
              <a:avLst/>
              <a:gdLst/>
              <a:ahLst/>
              <a:cxnLst/>
              <a:rect l="l" t="t" r="r" b="b"/>
              <a:pathLst>
                <a:path w="901700" h="1477645">
                  <a:moveTo>
                    <a:pt x="0" y="1477220"/>
                  </a:moveTo>
                  <a:lnTo>
                    <a:pt x="0" y="0"/>
                  </a:lnTo>
                </a:path>
                <a:path w="901700" h="1477645">
                  <a:moveTo>
                    <a:pt x="300485" y="1477220"/>
                  </a:moveTo>
                  <a:lnTo>
                    <a:pt x="300485" y="0"/>
                  </a:lnTo>
                </a:path>
                <a:path w="901700" h="1477645">
                  <a:moveTo>
                    <a:pt x="600971" y="1477220"/>
                  </a:moveTo>
                  <a:lnTo>
                    <a:pt x="600971" y="0"/>
                  </a:lnTo>
                </a:path>
                <a:path w="901700" h="1477645">
                  <a:moveTo>
                    <a:pt x="901457" y="1477220"/>
                  </a:moveTo>
                  <a:lnTo>
                    <a:pt x="901457" y="0"/>
                  </a:lnTo>
                </a:path>
              </a:pathLst>
            </a:custGeom>
            <a:ln w="437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118836" y="1841195"/>
              <a:ext cx="1322705" cy="1477645"/>
            </a:xfrm>
            <a:custGeom>
              <a:avLst/>
              <a:gdLst/>
              <a:ahLst/>
              <a:cxnLst/>
              <a:rect l="l" t="t" r="r" b="b"/>
              <a:pathLst>
                <a:path w="1322704" h="1477645">
                  <a:moveTo>
                    <a:pt x="0" y="1369180"/>
                  </a:moveTo>
                  <a:lnTo>
                    <a:pt x="1322150" y="1369180"/>
                  </a:lnTo>
                </a:path>
                <a:path w="1322704" h="1477645">
                  <a:moveTo>
                    <a:pt x="0" y="1189030"/>
                  </a:moveTo>
                  <a:lnTo>
                    <a:pt x="1322150" y="1189030"/>
                  </a:lnTo>
                </a:path>
                <a:path w="1322704" h="1477645">
                  <a:moveTo>
                    <a:pt x="0" y="1008870"/>
                  </a:moveTo>
                  <a:lnTo>
                    <a:pt x="1322150" y="1008870"/>
                  </a:lnTo>
                </a:path>
                <a:path w="1322704" h="1477645">
                  <a:moveTo>
                    <a:pt x="0" y="828724"/>
                  </a:moveTo>
                  <a:lnTo>
                    <a:pt x="1322150" y="828724"/>
                  </a:lnTo>
                </a:path>
                <a:path w="1322704" h="1477645">
                  <a:moveTo>
                    <a:pt x="0" y="648574"/>
                  </a:moveTo>
                  <a:lnTo>
                    <a:pt x="1322150" y="648574"/>
                  </a:lnTo>
                </a:path>
                <a:path w="1322704" h="1477645">
                  <a:moveTo>
                    <a:pt x="0" y="468424"/>
                  </a:moveTo>
                  <a:lnTo>
                    <a:pt x="1322150" y="468424"/>
                  </a:lnTo>
                </a:path>
                <a:path w="1322704" h="1477645">
                  <a:moveTo>
                    <a:pt x="0" y="288273"/>
                  </a:moveTo>
                  <a:lnTo>
                    <a:pt x="1322150" y="288273"/>
                  </a:lnTo>
                </a:path>
                <a:path w="1322704" h="1477645">
                  <a:moveTo>
                    <a:pt x="0" y="108123"/>
                  </a:moveTo>
                  <a:lnTo>
                    <a:pt x="1322150" y="108123"/>
                  </a:lnTo>
                </a:path>
                <a:path w="1322704" h="1477645">
                  <a:moveTo>
                    <a:pt x="60146" y="1477220"/>
                  </a:moveTo>
                  <a:lnTo>
                    <a:pt x="60146" y="0"/>
                  </a:lnTo>
                </a:path>
                <a:path w="1322704" h="1477645">
                  <a:moveTo>
                    <a:pt x="360632" y="1477220"/>
                  </a:moveTo>
                  <a:lnTo>
                    <a:pt x="360632" y="0"/>
                  </a:lnTo>
                </a:path>
                <a:path w="1322704" h="1477645">
                  <a:moveTo>
                    <a:pt x="661118" y="1477220"/>
                  </a:moveTo>
                  <a:lnTo>
                    <a:pt x="661118" y="0"/>
                  </a:lnTo>
                </a:path>
                <a:path w="1322704" h="1477645">
                  <a:moveTo>
                    <a:pt x="961604" y="1477220"/>
                  </a:moveTo>
                  <a:lnTo>
                    <a:pt x="961604" y="0"/>
                  </a:lnTo>
                </a:path>
                <a:path w="1322704" h="1477645">
                  <a:moveTo>
                    <a:pt x="1262090" y="1477220"/>
                  </a:moveTo>
                  <a:lnTo>
                    <a:pt x="1262090" y="0"/>
                  </a:lnTo>
                </a:path>
              </a:pathLst>
            </a:custGeom>
            <a:ln w="883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744692" y="1899411"/>
            <a:ext cx="5651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Calibri"/>
                <a:cs typeface="Calibri"/>
              </a:rPr>
              <a:t>●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04269" y="2079243"/>
            <a:ext cx="5651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Calibri"/>
                <a:cs typeface="Calibri"/>
              </a:rPr>
              <a:t>●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04269" y="2259075"/>
            <a:ext cx="5651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Calibri"/>
                <a:cs typeface="Calibri"/>
              </a:rPr>
              <a:t>●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384063" y="2438907"/>
            <a:ext cx="5651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Calibri"/>
                <a:cs typeface="Calibri"/>
              </a:rPr>
              <a:t>●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496343" y="3119628"/>
            <a:ext cx="8699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F0000"/>
                </a:solidFill>
                <a:latin typeface="Calibri"/>
                <a:cs typeface="Calibri"/>
              </a:rPr>
              <a:t>●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096192" y="1836775"/>
            <a:ext cx="1349375" cy="1504315"/>
            <a:chOff x="5096192" y="1836775"/>
            <a:chExt cx="1349375" cy="1504315"/>
          </a:xfrm>
        </p:grpSpPr>
        <p:sp>
          <p:nvSpPr>
            <p:cNvPr id="44" name="object 44"/>
            <p:cNvSpPr/>
            <p:nvPr/>
          </p:nvSpPr>
          <p:spPr>
            <a:xfrm>
              <a:off x="5533364" y="1943175"/>
              <a:ext cx="253365" cy="372745"/>
            </a:xfrm>
            <a:custGeom>
              <a:avLst/>
              <a:gdLst/>
              <a:ahLst/>
              <a:cxnLst/>
              <a:rect l="l" t="t" r="r" b="b"/>
              <a:pathLst>
                <a:path w="253364" h="372744">
                  <a:moveTo>
                    <a:pt x="12319" y="366445"/>
                  </a:moveTo>
                  <a:lnTo>
                    <a:pt x="10515" y="362102"/>
                  </a:lnTo>
                  <a:lnTo>
                    <a:pt x="6159" y="360299"/>
                  </a:lnTo>
                  <a:lnTo>
                    <a:pt x="1803" y="362102"/>
                  </a:lnTo>
                  <a:lnTo>
                    <a:pt x="0" y="366445"/>
                  </a:lnTo>
                  <a:lnTo>
                    <a:pt x="1803" y="370801"/>
                  </a:lnTo>
                  <a:lnTo>
                    <a:pt x="6159" y="372605"/>
                  </a:lnTo>
                  <a:lnTo>
                    <a:pt x="10515" y="370801"/>
                  </a:lnTo>
                  <a:lnTo>
                    <a:pt x="12319" y="366445"/>
                  </a:lnTo>
                  <a:close/>
                </a:path>
                <a:path w="253364" h="372744">
                  <a:moveTo>
                    <a:pt x="12319" y="186296"/>
                  </a:moveTo>
                  <a:lnTo>
                    <a:pt x="10515" y="181952"/>
                  </a:lnTo>
                  <a:lnTo>
                    <a:pt x="6159" y="180149"/>
                  </a:lnTo>
                  <a:lnTo>
                    <a:pt x="1803" y="181952"/>
                  </a:lnTo>
                  <a:lnTo>
                    <a:pt x="0" y="186296"/>
                  </a:lnTo>
                  <a:lnTo>
                    <a:pt x="1803" y="190652"/>
                  </a:lnTo>
                  <a:lnTo>
                    <a:pt x="6159" y="192455"/>
                  </a:lnTo>
                  <a:lnTo>
                    <a:pt x="10515" y="190652"/>
                  </a:lnTo>
                  <a:lnTo>
                    <a:pt x="12319" y="186296"/>
                  </a:lnTo>
                  <a:close/>
                </a:path>
                <a:path w="253364" h="372744">
                  <a:moveTo>
                    <a:pt x="252742" y="6146"/>
                  </a:moveTo>
                  <a:lnTo>
                    <a:pt x="250939" y="1803"/>
                  </a:lnTo>
                  <a:lnTo>
                    <a:pt x="246583" y="0"/>
                  </a:lnTo>
                  <a:lnTo>
                    <a:pt x="242227" y="1803"/>
                  </a:lnTo>
                  <a:lnTo>
                    <a:pt x="240423" y="6146"/>
                  </a:lnTo>
                  <a:lnTo>
                    <a:pt x="242227" y="10502"/>
                  </a:lnTo>
                  <a:lnTo>
                    <a:pt x="246583" y="12306"/>
                  </a:lnTo>
                  <a:lnTo>
                    <a:pt x="250939" y="10502"/>
                  </a:lnTo>
                  <a:lnTo>
                    <a:pt x="252742" y="61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78983" y="3030219"/>
              <a:ext cx="601345" cy="0"/>
            </a:xfrm>
            <a:custGeom>
              <a:avLst/>
              <a:gdLst/>
              <a:ahLst/>
              <a:cxnLst/>
              <a:rect l="l" t="t" r="r" b="b"/>
              <a:pathLst>
                <a:path w="601345">
                  <a:moveTo>
                    <a:pt x="0" y="0"/>
                  </a:moveTo>
                  <a:lnTo>
                    <a:pt x="600971" y="0"/>
                  </a:lnTo>
                </a:path>
              </a:pathLst>
            </a:custGeom>
            <a:ln w="12307">
              <a:solidFill>
                <a:srgbClr val="FFA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413159" y="2483611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159" y="0"/>
                  </a:moveTo>
                  <a:lnTo>
                    <a:pt x="1803" y="1803"/>
                  </a:lnTo>
                  <a:lnTo>
                    <a:pt x="0" y="6159"/>
                  </a:lnTo>
                  <a:lnTo>
                    <a:pt x="1803" y="10502"/>
                  </a:lnTo>
                  <a:lnTo>
                    <a:pt x="6159" y="12306"/>
                  </a:lnTo>
                  <a:lnTo>
                    <a:pt x="10515" y="10502"/>
                  </a:lnTo>
                  <a:lnTo>
                    <a:pt x="12318" y="6159"/>
                  </a:lnTo>
                  <a:lnTo>
                    <a:pt x="10515" y="1803"/>
                  </a:lnTo>
                  <a:lnTo>
                    <a:pt x="61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329186" y="2669920"/>
              <a:ext cx="1052195" cy="180340"/>
            </a:xfrm>
            <a:custGeom>
              <a:avLst/>
              <a:gdLst/>
              <a:ahLst/>
              <a:cxnLst/>
              <a:rect l="l" t="t" r="r" b="b"/>
              <a:pathLst>
                <a:path w="1052195" h="180339">
                  <a:moveTo>
                    <a:pt x="0" y="0"/>
                  </a:moveTo>
                  <a:lnTo>
                    <a:pt x="1051740" y="0"/>
                  </a:lnTo>
                </a:path>
                <a:path w="1052195" h="180339">
                  <a:moveTo>
                    <a:pt x="90137" y="180151"/>
                  </a:moveTo>
                  <a:lnTo>
                    <a:pt x="210348" y="180151"/>
                  </a:lnTo>
                </a:path>
              </a:pathLst>
            </a:custGeom>
            <a:ln w="12308">
              <a:solidFill>
                <a:srgbClr val="FFA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421299" y="3210369"/>
              <a:ext cx="316230" cy="0"/>
            </a:xfrm>
            <a:custGeom>
              <a:avLst/>
              <a:gdLst/>
              <a:ahLst/>
              <a:cxnLst/>
              <a:rect l="l" t="t" r="r" b="b"/>
              <a:pathLst>
                <a:path w="316229">
                  <a:moveTo>
                    <a:pt x="0" y="0"/>
                  </a:moveTo>
                  <a:lnTo>
                    <a:pt x="315936" y="0"/>
                  </a:lnTo>
                </a:path>
              </a:pathLst>
            </a:custGeom>
            <a:ln w="2114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118836" y="1841195"/>
              <a:ext cx="1322705" cy="1477645"/>
            </a:xfrm>
            <a:custGeom>
              <a:avLst/>
              <a:gdLst/>
              <a:ahLst/>
              <a:cxnLst/>
              <a:rect l="l" t="t" r="r" b="b"/>
              <a:pathLst>
                <a:path w="1322704" h="1477645">
                  <a:moveTo>
                    <a:pt x="0" y="0"/>
                  </a:moveTo>
                  <a:lnTo>
                    <a:pt x="1322150" y="0"/>
                  </a:lnTo>
                  <a:lnTo>
                    <a:pt x="1322150" y="1477220"/>
                  </a:lnTo>
                  <a:lnTo>
                    <a:pt x="0" y="1477220"/>
                  </a:lnTo>
                  <a:lnTo>
                    <a:pt x="0" y="0"/>
                  </a:lnTo>
                  <a:close/>
                </a:path>
              </a:pathLst>
            </a:custGeom>
            <a:ln w="883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096192" y="1949322"/>
              <a:ext cx="1285240" cy="1391920"/>
            </a:xfrm>
            <a:custGeom>
              <a:avLst/>
              <a:gdLst/>
              <a:ahLst/>
              <a:cxnLst/>
              <a:rect l="l" t="t" r="r" b="b"/>
              <a:pathLst>
                <a:path w="1285239" h="1391920">
                  <a:moveTo>
                    <a:pt x="0" y="1261050"/>
                  </a:moveTo>
                  <a:lnTo>
                    <a:pt x="22637" y="1261050"/>
                  </a:lnTo>
                </a:path>
                <a:path w="1285239" h="1391920">
                  <a:moveTo>
                    <a:pt x="0" y="1080900"/>
                  </a:moveTo>
                  <a:lnTo>
                    <a:pt x="22637" y="1080900"/>
                  </a:lnTo>
                </a:path>
                <a:path w="1285239" h="1391920">
                  <a:moveTo>
                    <a:pt x="0" y="900752"/>
                  </a:moveTo>
                  <a:lnTo>
                    <a:pt x="22637" y="900752"/>
                  </a:lnTo>
                </a:path>
                <a:path w="1285239" h="1391920">
                  <a:moveTo>
                    <a:pt x="0" y="720601"/>
                  </a:moveTo>
                  <a:lnTo>
                    <a:pt x="22637" y="720601"/>
                  </a:lnTo>
                </a:path>
                <a:path w="1285239" h="1391920">
                  <a:moveTo>
                    <a:pt x="0" y="540451"/>
                  </a:moveTo>
                  <a:lnTo>
                    <a:pt x="22637" y="540451"/>
                  </a:lnTo>
                </a:path>
                <a:path w="1285239" h="1391920">
                  <a:moveTo>
                    <a:pt x="0" y="360300"/>
                  </a:moveTo>
                  <a:lnTo>
                    <a:pt x="22637" y="360300"/>
                  </a:lnTo>
                </a:path>
                <a:path w="1285239" h="1391920">
                  <a:moveTo>
                    <a:pt x="0" y="180150"/>
                  </a:moveTo>
                  <a:lnTo>
                    <a:pt x="22637" y="180150"/>
                  </a:lnTo>
                </a:path>
                <a:path w="1285239" h="1391920">
                  <a:moveTo>
                    <a:pt x="0" y="0"/>
                  </a:moveTo>
                  <a:lnTo>
                    <a:pt x="22637" y="0"/>
                  </a:lnTo>
                </a:path>
                <a:path w="1285239" h="1391920">
                  <a:moveTo>
                    <a:pt x="82784" y="1391730"/>
                  </a:moveTo>
                  <a:lnTo>
                    <a:pt x="82784" y="1369090"/>
                  </a:lnTo>
                </a:path>
                <a:path w="1285239" h="1391920">
                  <a:moveTo>
                    <a:pt x="383270" y="1391730"/>
                  </a:moveTo>
                  <a:lnTo>
                    <a:pt x="383270" y="1369090"/>
                  </a:lnTo>
                </a:path>
                <a:path w="1285239" h="1391920">
                  <a:moveTo>
                    <a:pt x="683756" y="1391730"/>
                  </a:moveTo>
                  <a:lnTo>
                    <a:pt x="683756" y="1369090"/>
                  </a:lnTo>
                </a:path>
                <a:path w="1285239" h="1391920">
                  <a:moveTo>
                    <a:pt x="984242" y="1391730"/>
                  </a:moveTo>
                  <a:lnTo>
                    <a:pt x="984242" y="1369090"/>
                  </a:lnTo>
                </a:path>
                <a:path w="1285239" h="1391920">
                  <a:moveTo>
                    <a:pt x="1284730" y="1391730"/>
                  </a:moveTo>
                  <a:lnTo>
                    <a:pt x="1284730" y="1369090"/>
                  </a:lnTo>
                </a:path>
              </a:pathLst>
            </a:custGeom>
            <a:ln w="883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535982" y="3141979"/>
            <a:ext cx="53657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5" dirty="0">
                <a:solidFill>
                  <a:srgbClr val="4D4D4D"/>
                </a:solidFill>
                <a:latin typeface="Arial"/>
                <a:cs typeface="Arial"/>
              </a:rPr>
              <a:t>Pooled</a:t>
            </a:r>
            <a:r>
              <a:rPr sz="600" spc="-5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4D4D4D"/>
                </a:solidFill>
                <a:latin typeface="Arial"/>
                <a:cs typeface="Arial"/>
              </a:rPr>
              <a:t>estimate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813249" y="2962147"/>
            <a:ext cx="2743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4D4D4D"/>
                </a:solidFill>
                <a:latin typeface="Arial"/>
                <a:cs typeface="Arial"/>
              </a:rPr>
              <a:t>Study</a:t>
            </a:r>
            <a:r>
              <a:rPr sz="600" spc="1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4D4D4D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813249" y="2782315"/>
            <a:ext cx="2743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4D4D4D"/>
                </a:solidFill>
                <a:latin typeface="Arial"/>
                <a:cs typeface="Arial"/>
              </a:rPr>
              <a:t>Study</a:t>
            </a:r>
            <a:r>
              <a:rPr sz="600" spc="1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4D4D4D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813249" y="2602484"/>
            <a:ext cx="2743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4D4D4D"/>
                </a:solidFill>
                <a:latin typeface="Arial"/>
                <a:cs typeface="Arial"/>
              </a:rPr>
              <a:t>Study</a:t>
            </a:r>
            <a:r>
              <a:rPr sz="600" spc="1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4D4D4D"/>
                </a:solidFill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813249" y="2422652"/>
            <a:ext cx="2743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4D4D4D"/>
                </a:solidFill>
                <a:latin typeface="Arial"/>
                <a:cs typeface="Arial"/>
              </a:rPr>
              <a:t>Study</a:t>
            </a:r>
            <a:r>
              <a:rPr sz="600" spc="1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4D4D4D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813249" y="2239771"/>
            <a:ext cx="2743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4D4D4D"/>
                </a:solidFill>
                <a:latin typeface="Arial"/>
                <a:cs typeface="Arial"/>
              </a:rPr>
              <a:t>Study</a:t>
            </a:r>
            <a:r>
              <a:rPr sz="600" spc="1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4D4D4D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813249" y="2059940"/>
            <a:ext cx="2743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4D4D4D"/>
                </a:solidFill>
                <a:latin typeface="Arial"/>
                <a:cs typeface="Arial"/>
              </a:rPr>
              <a:t>Study</a:t>
            </a:r>
            <a:r>
              <a:rPr sz="600" spc="1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4D4D4D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813249" y="1880108"/>
            <a:ext cx="2743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4D4D4D"/>
                </a:solidFill>
                <a:latin typeface="Arial"/>
                <a:cs typeface="Arial"/>
              </a:rPr>
              <a:t>Study</a:t>
            </a:r>
            <a:r>
              <a:rPr sz="600" spc="1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4D4D4D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7097242" y="1836750"/>
            <a:ext cx="1331595" cy="1486535"/>
            <a:chOff x="7097242" y="1836750"/>
            <a:chExt cx="1331595" cy="1486535"/>
          </a:xfrm>
        </p:grpSpPr>
        <p:sp>
          <p:nvSpPr>
            <p:cNvPr id="60" name="object 60"/>
            <p:cNvSpPr/>
            <p:nvPr/>
          </p:nvSpPr>
          <p:spPr>
            <a:xfrm>
              <a:off x="7300887" y="1841195"/>
              <a:ext cx="1113155" cy="1477645"/>
            </a:xfrm>
            <a:custGeom>
              <a:avLst/>
              <a:gdLst/>
              <a:ahLst/>
              <a:cxnLst/>
              <a:rect l="l" t="t" r="r" b="b"/>
              <a:pathLst>
                <a:path w="1113154" h="1477645">
                  <a:moveTo>
                    <a:pt x="0" y="1477220"/>
                  </a:moveTo>
                  <a:lnTo>
                    <a:pt x="0" y="0"/>
                  </a:lnTo>
                </a:path>
                <a:path w="1113154" h="1477645">
                  <a:moveTo>
                    <a:pt x="278095" y="1477220"/>
                  </a:moveTo>
                  <a:lnTo>
                    <a:pt x="278095" y="0"/>
                  </a:lnTo>
                </a:path>
                <a:path w="1113154" h="1477645">
                  <a:moveTo>
                    <a:pt x="556274" y="1477220"/>
                  </a:moveTo>
                  <a:lnTo>
                    <a:pt x="556274" y="0"/>
                  </a:lnTo>
                </a:path>
                <a:path w="1113154" h="1477645">
                  <a:moveTo>
                    <a:pt x="834454" y="1477220"/>
                  </a:moveTo>
                  <a:lnTo>
                    <a:pt x="834454" y="0"/>
                  </a:lnTo>
                </a:path>
                <a:path w="1113154" h="1477645">
                  <a:moveTo>
                    <a:pt x="1112550" y="1477220"/>
                  </a:moveTo>
                  <a:lnTo>
                    <a:pt x="1112550" y="0"/>
                  </a:lnTo>
                </a:path>
              </a:pathLst>
            </a:custGeom>
            <a:ln w="437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101687" y="1841195"/>
              <a:ext cx="1322705" cy="1477645"/>
            </a:xfrm>
            <a:custGeom>
              <a:avLst/>
              <a:gdLst/>
              <a:ahLst/>
              <a:cxnLst/>
              <a:rect l="l" t="t" r="r" b="b"/>
              <a:pathLst>
                <a:path w="1322704" h="1477645">
                  <a:moveTo>
                    <a:pt x="0" y="1369180"/>
                  </a:moveTo>
                  <a:lnTo>
                    <a:pt x="1322150" y="1369180"/>
                  </a:lnTo>
                </a:path>
                <a:path w="1322704" h="1477645">
                  <a:moveTo>
                    <a:pt x="0" y="1189030"/>
                  </a:moveTo>
                  <a:lnTo>
                    <a:pt x="1322150" y="1189030"/>
                  </a:lnTo>
                </a:path>
                <a:path w="1322704" h="1477645">
                  <a:moveTo>
                    <a:pt x="0" y="1008870"/>
                  </a:moveTo>
                  <a:lnTo>
                    <a:pt x="1322150" y="1008870"/>
                  </a:lnTo>
                </a:path>
                <a:path w="1322704" h="1477645">
                  <a:moveTo>
                    <a:pt x="0" y="828724"/>
                  </a:moveTo>
                  <a:lnTo>
                    <a:pt x="1322150" y="828724"/>
                  </a:lnTo>
                </a:path>
                <a:path w="1322704" h="1477645">
                  <a:moveTo>
                    <a:pt x="0" y="648574"/>
                  </a:moveTo>
                  <a:lnTo>
                    <a:pt x="1322150" y="648574"/>
                  </a:lnTo>
                </a:path>
                <a:path w="1322704" h="1477645">
                  <a:moveTo>
                    <a:pt x="0" y="468424"/>
                  </a:moveTo>
                  <a:lnTo>
                    <a:pt x="1322150" y="468424"/>
                  </a:lnTo>
                </a:path>
                <a:path w="1322704" h="1477645">
                  <a:moveTo>
                    <a:pt x="0" y="288273"/>
                  </a:moveTo>
                  <a:lnTo>
                    <a:pt x="1322150" y="288273"/>
                  </a:lnTo>
                </a:path>
                <a:path w="1322704" h="1477645">
                  <a:moveTo>
                    <a:pt x="0" y="108123"/>
                  </a:moveTo>
                  <a:lnTo>
                    <a:pt x="1322150" y="108123"/>
                  </a:lnTo>
                </a:path>
                <a:path w="1322704" h="1477645">
                  <a:moveTo>
                    <a:pt x="60146" y="1477220"/>
                  </a:moveTo>
                  <a:lnTo>
                    <a:pt x="60146" y="0"/>
                  </a:lnTo>
                </a:path>
                <a:path w="1322704" h="1477645">
                  <a:moveTo>
                    <a:pt x="338242" y="1477220"/>
                  </a:moveTo>
                  <a:lnTo>
                    <a:pt x="338242" y="0"/>
                  </a:lnTo>
                </a:path>
                <a:path w="1322704" h="1477645">
                  <a:moveTo>
                    <a:pt x="616421" y="1477220"/>
                  </a:moveTo>
                  <a:lnTo>
                    <a:pt x="616421" y="0"/>
                  </a:lnTo>
                </a:path>
                <a:path w="1322704" h="1477645">
                  <a:moveTo>
                    <a:pt x="894518" y="1477220"/>
                  </a:moveTo>
                  <a:lnTo>
                    <a:pt x="894518" y="0"/>
                  </a:lnTo>
                </a:path>
                <a:path w="1322704" h="1477645">
                  <a:moveTo>
                    <a:pt x="1172700" y="1477220"/>
                  </a:moveTo>
                  <a:lnTo>
                    <a:pt x="1172700" y="0"/>
                  </a:lnTo>
                </a:path>
              </a:pathLst>
            </a:custGeom>
            <a:ln w="883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8239137" y="1899411"/>
            <a:ext cx="5651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Calibri"/>
                <a:cs typeface="Calibri"/>
              </a:rPr>
              <a:t>●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690434" y="2097506"/>
            <a:ext cx="55880" cy="48260"/>
          </a:xfrm>
          <a:custGeom>
            <a:avLst/>
            <a:gdLst/>
            <a:ahLst/>
            <a:cxnLst/>
            <a:rect l="l" t="t" r="r" b="b"/>
            <a:pathLst>
              <a:path w="55879" h="48260">
                <a:moveTo>
                  <a:pt x="27677" y="0"/>
                </a:moveTo>
                <a:lnTo>
                  <a:pt x="55355" y="47907"/>
                </a:lnTo>
                <a:lnTo>
                  <a:pt x="0" y="47907"/>
                </a:lnTo>
                <a:lnTo>
                  <a:pt x="27677" y="0"/>
                </a:lnTo>
              </a:path>
            </a:pathLst>
          </a:custGeom>
          <a:ln w="58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349083" y="2259075"/>
            <a:ext cx="5651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Calibri"/>
                <a:cs typeface="Calibri"/>
              </a:rPr>
              <a:t>●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682865" y="2438907"/>
            <a:ext cx="5651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Calibri"/>
                <a:cs typeface="Calibri"/>
              </a:rPr>
              <a:t>●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682865" y="2618739"/>
            <a:ext cx="5651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Calibri"/>
                <a:cs typeface="Calibri"/>
              </a:rPr>
              <a:t>●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349083" y="2798571"/>
            <a:ext cx="5651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Calibri"/>
                <a:cs typeface="Calibri"/>
              </a:rPr>
              <a:t>●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668564" y="3119628"/>
            <a:ext cx="8699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F0000"/>
                </a:solidFill>
                <a:latin typeface="Calibri"/>
                <a:cs typeface="Calibri"/>
              </a:rPr>
              <a:t>●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7097242" y="1836750"/>
            <a:ext cx="1331595" cy="1486535"/>
            <a:chOff x="7097242" y="1836750"/>
            <a:chExt cx="1331595" cy="1486535"/>
          </a:xfrm>
        </p:grpSpPr>
        <p:sp>
          <p:nvSpPr>
            <p:cNvPr id="70" name="object 70"/>
            <p:cNvSpPr/>
            <p:nvPr/>
          </p:nvSpPr>
          <p:spPr>
            <a:xfrm>
              <a:off x="7453160" y="3210369"/>
              <a:ext cx="911225" cy="0"/>
            </a:xfrm>
            <a:custGeom>
              <a:avLst/>
              <a:gdLst/>
              <a:ahLst/>
              <a:cxnLst/>
              <a:rect l="l" t="t" r="r" b="b"/>
              <a:pathLst>
                <a:path w="911225">
                  <a:moveTo>
                    <a:pt x="0" y="0"/>
                  </a:moveTo>
                  <a:lnTo>
                    <a:pt x="910627" y="0"/>
                  </a:lnTo>
                </a:path>
              </a:pathLst>
            </a:custGeom>
            <a:ln w="2114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101687" y="1841195"/>
              <a:ext cx="1322705" cy="1477645"/>
            </a:xfrm>
            <a:custGeom>
              <a:avLst/>
              <a:gdLst/>
              <a:ahLst/>
              <a:cxnLst/>
              <a:rect l="l" t="t" r="r" b="b"/>
              <a:pathLst>
                <a:path w="1322704" h="1477645">
                  <a:moveTo>
                    <a:pt x="0" y="0"/>
                  </a:moveTo>
                  <a:lnTo>
                    <a:pt x="1322150" y="0"/>
                  </a:lnTo>
                  <a:lnTo>
                    <a:pt x="1322150" y="1477220"/>
                  </a:lnTo>
                  <a:lnTo>
                    <a:pt x="0" y="1477220"/>
                  </a:lnTo>
                  <a:lnTo>
                    <a:pt x="0" y="0"/>
                  </a:lnTo>
                  <a:close/>
                </a:path>
              </a:pathLst>
            </a:custGeom>
            <a:ln w="883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6796113" y="2962147"/>
            <a:ext cx="37147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4D4D4D"/>
                </a:solidFill>
                <a:latin typeface="Arial"/>
                <a:cs typeface="Arial"/>
              </a:rPr>
              <a:t>Study</a:t>
            </a:r>
            <a:r>
              <a:rPr sz="600" spc="-3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4D4D4D"/>
                </a:solidFill>
                <a:latin typeface="Arial"/>
                <a:cs typeface="Arial"/>
              </a:rPr>
              <a:t>7</a:t>
            </a:r>
            <a:r>
              <a:rPr sz="600" spc="39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400" spc="-50" dirty="0">
                <a:latin typeface="Calibri"/>
                <a:cs typeface="Calibri"/>
              </a:rPr>
              <a:t>●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518833" y="3141979"/>
            <a:ext cx="53657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5" dirty="0">
                <a:solidFill>
                  <a:srgbClr val="4D4D4D"/>
                </a:solidFill>
                <a:latin typeface="Arial"/>
                <a:cs typeface="Arial"/>
              </a:rPr>
              <a:t>Pooled</a:t>
            </a:r>
            <a:r>
              <a:rPr sz="600" spc="-5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4D4D4D"/>
                </a:solidFill>
                <a:latin typeface="Arial"/>
                <a:cs typeface="Arial"/>
              </a:rPr>
              <a:t>estimate</a:t>
            </a:r>
            <a:endParaRPr sz="6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796113" y="2782315"/>
            <a:ext cx="2743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4D4D4D"/>
                </a:solidFill>
                <a:latin typeface="Arial"/>
                <a:cs typeface="Arial"/>
              </a:rPr>
              <a:t>Study</a:t>
            </a:r>
            <a:r>
              <a:rPr sz="600" spc="1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4D4D4D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796113" y="2602484"/>
            <a:ext cx="2743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4D4D4D"/>
                </a:solidFill>
                <a:latin typeface="Arial"/>
                <a:cs typeface="Arial"/>
              </a:rPr>
              <a:t>Study</a:t>
            </a:r>
            <a:r>
              <a:rPr sz="600" spc="1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4D4D4D"/>
                </a:solidFill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796113" y="2422652"/>
            <a:ext cx="2743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4D4D4D"/>
                </a:solidFill>
                <a:latin typeface="Arial"/>
                <a:cs typeface="Arial"/>
              </a:rPr>
              <a:t>Study</a:t>
            </a:r>
            <a:r>
              <a:rPr sz="600" spc="1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4D4D4D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796113" y="2239771"/>
            <a:ext cx="2743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4D4D4D"/>
                </a:solidFill>
                <a:latin typeface="Arial"/>
                <a:cs typeface="Arial"/>
              </a:rPr>
              <a:t>Study</a:t>
            </a:r>
            <a:r>
              <a:rPr sz="600" spc="1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4D4D4D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796113" y="2059940"/>
            <a:ext cx="2743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4D4D4D"/>
                </a:solidFill>
                <a:latin typeface="Arial"/>
                <a:cs typeface="Arial"/>
              </a:rPr>
              <a:t>Study</a:t>
            </a:r>
            <a:r>
              <a:rPr sz="600" spc="1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4D4D4D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796113" y="1880108"/>
            <a:ext cx="2743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4D4D4D"/>
                </a:solidFill>
                <a:latin typeface="Arial"/>
                <a:cs typeface="Arial"/>
              </a:rPr>
              <a:t>Study</a:t>
            </a:r>
            <a:r>
              <a:rPr sz="600" spc="1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4D4D4D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079056" y="1949323"/>
            <a:ext cx="1195705" cy="1391920"/>
          </a:xfrm>
          <a:custGeom>
            <a:avLst/>
            <a:gdLst/>
            <a:ahLst/>
            <a:cxnLst/>
            <a:rect l="l" t="t" r="r" b="b"/>
            <a:pathLst>
              <a:path w="1195704" h="1391920">
                <a:moveTo>
                  <a:pt x="0" y="1261050"/>
                </a:moveTo>
                <a:lnTo>
                  <a:pt x="22637" y="1261050"/>
                </a:lnTo>
              </a:path>
              <a:path w="1195704" h="1391920">
                <a:moveTo>
                  <a:pt x="0" y="1080900"/>
                </a:moveTo>
                <a:lnTo>
                  <a:pt x="22637" y="1080900"/>
                </a:lnTo>
              </a:path>
              <a:path w="1195704" h="1391920">
                <a:moveTo>
                  <a:pt x="0" y="900752"/>
                </a:moveTo>
                <a:lnTo>
                  <a:pt x="22637" y="900752"/>
                </a:lnTo>
              </a:path>
              <a:path w="1195704" h="1391920">
                <a:moveTo>
                  <a:pt x="0" y="720601"/>
                </a:moveTo>
                <a:lnTo>
                  <a:pt x="22637" y="720601"/>
                </a:lnTo>
              </a:path>
              <a:path w="1195704" h="1391920">
                <a:moveTo>
                  <a:pt x="0" y="540451"/>
                </a:moveTo>
                <a:lnTo>
                  <a:pt x="22637" y="540451"/>
                </a:lnTo>
              </a:path>
              <a:path w="1195704" h="1391920">
                <a:moveTo>
                  <a:pt x="0" y="360300"/>
                </a:moveTo>
                <a:lnTo>
                  <a:pt x="22637" y="360300"/>
                </a:lnTo>
              </a:path>
              <a:path w="1195704" h="1391920">
                <a:moveTo>
                  <a:pt x="0" y="180150"/>
                </a:moveTo>
                <a:lnTo>
                  <a:pt x="22637" y="180150"/>
                </a:lnTo>
              </a:path>
              <a:path w="1195704" h="1391920">
                <a:moveTo>
                  <a:pt x="0" y="0"/>
                </a:moveTo>
                <a:lnTo>
                  <a:pt x="22637" y="0"/>
                </a:lnTo>
              </a:path>
              <a:path w="1195704" h="1391920">
                <a:moveTo>
                  <a:pt x="82784" y="1391730"/>
                </a:moveTo>
                <a:lnTo>
                  <a:pt x="82784" y="1369090"/>
                </a:lnTo>
              </a:path>
              <a:path w="1195704" h="1391920">
                <a:moveTo>
                  <a:pt x="360880" y="1391730"/>
                </a:moveTo>
                <a:lnTo>
                  <a:pt x="360880" y="1369090"/>
                </a:lnTo>
              </a:path>
              <a:path w="1195704" h="1391920">
                <a:moveTo>
                  <a:pt x="639059" y="1391730"/>
                </a:moveTo>
                <a:lnTo>
                  <a:pt x="639059" y="1369090"/>
                </a:lnTo>
              </a:path>
              <a:path w="1195704" h="1391920">
                <a:moveTo>
                  <a:pt x="917155" y="1391730"/>
                </a:moveTo>
                <a:lnTo>
                  <a:pt x="917155" y="1369090"/>
                </a:lnTo>
              </a:path>
              <a:path w="1195704" h="1391920">
                <a:moveTo>
                  <a:pt x="1195330" y="1391730"/>
                </a:moveTo>
                <a:lnTo>
                  <a:pt x="1195330" y="1369090"/>
                </a:lnTo>
              </a:path>
            </a:pathLst>
          </a:custGeom>
          <a:ln w="88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7076770" y="3318764"/>
            <a:ext cx="1303020" cy="220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705"/>
              </a:lnSpc>
              <a:spcBef>
                <a:spcPts val="100"/>
              </a:spcBef>
              <a:tabLst>
                <a:tab pos="289560" algn="l"/>
                <a:tab pos="567690" algn="l"/>
                <a:tab pos="846455" algn="l"/>
                <a:tab pos="1123950" algn="l"/>
              </a:tabLst>
            </a:pPr>
            <a:r>
              <a:rPr sz="600" spc="-20" dirty="0">
                <a:solidFill>
                  <a:srgbClr val="4D4D4D"/>
                </a:solidFill>
                <a:latin typeface="Arial"/>
                <a:cs typeface="Arial"/>
              </a:rPr>
              <a:t>0.00</a:t>
            </a:r>
            <a:r>
              <a:rPr sz="600" dirty="0">
                <a:solidFill>
                  <a:srgbClr val="4D4D4D"/>
                </a:solidFill>
                <a:latin typeface="Arial"/>
                <a:cs typeface="Arial"/>
              </a:rPr>
              <a:t>	</a:t>
            </a:r>
            <a:r>
              <a:rPr sz="600" spc="-20" dirty="0">
                <a:solidFill>
                  <a:srgbClr val="4D4D4D"/>
                </a:solidFill>
                <a:latin typeface="Arial"/>
                <a:cs typeface="Arial"/>
              </a:rPr>
              <a:t>0.25</a:t>
            </a:r>
            <a:r>
              <a:rPr sz="600" dirty="0">
                <a:solidFill>
                  <a:srgbClr val="4D4D4D"/>
                </a:solidFill>
                <a:latin typeface="Arial"/>
                <a:cs typeface="Arial"/>
              </a:rPr>
              <a:t>	</a:t>
            </a:r>
            <a:r>
              <a:rPr sz="600" spc="-20" dirty="0">
                <a:solidFill>
                  <a:srgbClr val="4D4D4D"/>
                </a:solidFill>
                <a:latin typeface="Arial"/>
                <a:cs typeface="Arial"/>
              </a:rPr>
              <a:t>0.50</a:t>
            </a:r>
            <a:r>
              <a:rPr sz="600" dirty="0">
                <a:solidFill>
                  <a:srgbClr val="4D4D4D"/>
                </a:solidFill>
                <a:latin typeface="Arial"/>
                <a:cs typeface="Arial"/>
              </a:rPr>
              <a:t>	</a:t>
            </a:r>
            <a:r>
              <a:rPr sz="600" spc="-20" dirty="0">
                <a:solidFill>
                  <a:srgbClr val="4D4D4D"/>
                </a:solidFill>
                <a:latin typeface="Arial"/>
                <a:cs typeface="Arial"/>
              </a:rPr>
              <a:t>0.75</a:t>
            </a:r>
            <a:r>
              <a:rPr sz="600" dirty="0">
                <a:solidFill>
                  <a:srgbClr val="4D4D4D"/>
                </a:solidFill>
                <a:latin typeface="Arial"/>
                <a:cs typeface="Arial"/>
              </a:rPr>
              <a:t>	</a:t>
            </a:r>
            <a:r>
              <a:rPr sz="600" spc="-20" dirty="0">
                <a:solidFill>
                  <a:srgbClr val="4D4D4D"/>
                </a:solidFill>
                <a:latin typeface="Arial"/>
                <a:cs typeface="Arial"/>
              </a:rPr>
              <a:t>1.00</a:t>
            </a:r>
            <a:endParaRPr sz="600">
              <a:latin typeface="Arial"/>
              <a:cs typeface="Arial"/>
            </a:endParaRPr>
          </a:p>
          <a:p>
            <a:pPr marL="61594">
              <a:lnSpc>
                <a:spcPts val="825"/>
              </a:lnSpc>
            </a:pPr>
            <a:r>
              <a:rPr sz="700" dirty="0">
                <a:latin typeface="Arial"/>
                <a:cs typeface="Arial"/>
              </a:rPr>
              <a:t>Squared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coefficient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of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variation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2933204" y="4003446"/>
            <a:ext cx="5558155" cy="2658110"/>
            <a:chOff x="2933204" y="4003446"/>
            <a:chExt cx="5558155" cy="2658110"/>
          </a:xfrm>
        </p:grpSpPr>
        <p:sp>
          <p:nvSpPr>
            <p:cNvPr id="83" name="object 83"/>
            <p:cNvSpPr/>
            <p:nvPr/>
          </p:nvSpPr>
          <p:spPr>
            <a:xfrm>
              <a:off x="2939554" y="5279669"/>
              <a:ext cx="5545455" cy="1289050"/>
            </a:xfrm>
            <a:custGeom>
              <a:avLst/>
              <a:gdLst/>
              <a:ahLst/>
              <a:cxnLst/>
              <a:rect l="l" t="t" r="r" b="b"/>
              <a:pathLst>
                <a:path w="5545455" h="1289050">
                  <a:moveTo>
                    <a:pt x="0" y="1288970"/>
                  </a:moveTo>
                  <a:lnTo>
                    <a:pt x="5545393" y="1288970"/>
                  </a:lnTo>
                </a:path>
                <a:path w="5545455" h="1289050">
                  <a:moveTo>
                    <a:pt x="0" y="644424"/>
                  </a:moveTo>
                  <a:lnTo>
                    <a:pt x="5545393" y="644424"/>
                  </a:lnTo>
                </a:path>
                <a:path w="5545455" h="1289050">
                  <a:moveTo>
                    <a:pt x="0" y="0"/>
                  </a:moveTo>
                  <a:lnTo>
                    <a:pt x="5545393" y="0"/>
                  </a:lnTo>
                </a:path>
              </a:pathLst>
            </a:custGeom>
            <a:ln w="624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939554" y="4957394"/>
              <a:ext cx="5545455" cy="1289050"/>
            </a:xfrm>
            <a:custGeom>
              <a:avLst/>
              <a:gdLst/>
              <a:ahLst/>
              <a:cxnLst/>
              <a:rect l="l" t="t" r="r" b="b"/>
              <a:pathLst>
                <a:path w="5545455" h="1289050">
                  <a:moveTo>
                    <a:pt x="0" y="1288970"/>
                  </a:moveTo>
                  <a:lnTo>
                    <a:pt x="5545393" y="1288970"/>
                  </a:lnTo>
                </a:path>
                <a:path w="5545455" h="1289050">
                  <a:moveTo>
                    <a:pt x="0" y="644424"/>
                  </a:moveTo>
                  <a:lnTo>
                    <a:pt x="5545393" y="644424"/>
                  </a:lnTo>
                </a:path>
                <a:path w="5545455" h="1289050">
                  <a:moveTo>
                    <a:pt x="0" y="0"/>
                  </a:moveTo>
                  <a:lnTo>
                    <a:pt x="5545393" y="0"/>
                  </a:lnTo>
                </a:path>
              </a:pathLst>
            </a:custGeom>
            <a:ln w="1261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345383" y="4820856"/>
              <a:ext cx="3381375" cy="1834514"/>
            </a:xfrm>
            <a:custGeom>
              <a:avLst/>
              <a:gdLst/>
              <a:ahLst/>
              <a:cxnLst/>
              <a:rect l="l" t="t" r="r" b="b"/>
              <a:pathLst>
                <a:path w="3381375" h="1834515">
                  <a:moveTo>
                    <a:pt x="0" y="0"/>
                  </a:moveTo>
                  <a:lnTo>
                    <a:pt x="0" y="1833921"/>
                  </a:lnTo>
                </a:path>
                <a:path w="3381375" h="1834515">
                  <a:moveTo>
                    <a:pt x="676229" y="0"/>
                  </a:moveTo>
                  <a:lnTo>
                    <a:pt x="676229" y="1833921"/>
                  </a:lnTo>
                </a:path>
                <a:path w="3381375" h="1834515">
                  <a:moveTo>
                    <a:pt x="1352460" y="0"/>
                  </a:moveTo>
                  <a:lnTo>
                    <a:pt x="1352460" y="1833921"/>
                  </a:lnTo>
                </a:path>
                <a:path w="3381375" h="1834515">
                  <a:moveTo>
                    <a:pt x="2028811" y="0"/>
                  </a:moveTo>
                  <a:lnTo>
                    <a:pt x="2028811" y="1833921"/>
                  </a:lnTo>
                </a:path>
                <a:path w="3381375" h="1834515">
                  <a:moveTo>
                    <a:pt x="2705031" y="0"/>
                  </a:moveTo>
                  <a:lnTo>
                    <a:pt x="2705031" y="1833921"/>
                  </a:lnTo>
                </a:path>
                <a:path w="3381375" h="1834515">
                  <a:moveTo>
                    <a:pt x="3381261" y="0"/>
                  </a:moveTo>
                  <a:lnTo>
                    <a:pt x="3381261" y="1833921"/>
                  </a:lnTo>
                </a:path>
              </a:pathLst>
            </a:custGeom>
            <a:ln w="12623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162800" y="4635118"/>
              <a:ext cx="1322705" cy="0"/>
            </a:xfrm>
            <a:custGeom>
              <a:avLst/>
              <a:gdLst/>
              <a:ahLst/>
              <a:cxnLst/>
              <a:rect l="l" t="t" r="r" b="b"/>
              <a:pathLst>
                <a:path w="1322704">
                  <a:moveTo>
                    <a:pt x="0" y="0"/>
                  </a:moveTo>
                  <a:lnTo>
                    <a:pt x="1322140" y="0"/>
                  </a:lnTo>
                </a:path>
              </a:pathLst>
            </a:custGeom>
            <a:ln w="624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162800" y="4312856"/>
              <a:ext cx="1322705" cy="0"/>
            </a:xfrm>
            <a:custGeom>
              <a:avLst/>
              <a:gdLst/>
              <a:ahLst/>
              <a:cxnLst/>
              <a:rect l="l" t="t" r="r" b="b"/>
              <a:pathLst>
                <a:path w="1322704">
                  <a:moveTo>
                    <a:pt x="0" y="0"/>
                  </a:moveTo>
                  <a:lnTo>
                    <a:pt x="1322140" y="0"/>
                  </a:lnTo>
                </a:path>
              </a:pathLst>
            </a:custGeom>
            <a:ln w="1260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402880" y="4009796"/>
              <a:ext cx="676910" cy="2645410"/>
            </a:xfrm>
            <a:custGeom>
              <a:avLst/>
              <a:gdLst/>
              <a:ahLst/>
              <a:cxnLst/>
              <a:rect l="l" t="t" r="r" b="b"/>
              <a:pathLst>
                <a:path w="676909" h="2645409">
                  <a:moveTo>
                    <a:pt x="0" y="2644981"/>
                  </a:moveTo>
                  <a:lnTo>
                    <a:pt x="0" y="0"/>
                  </a:lnTo>
                </a:path>
                <a:path w="676909" h="2645409">
                  <a:moveTo>
                    <a:pt x="676348" y="2644981"/>
                  </a:moveTo>
                  <a:lnTo>
                    <a:pt x="676348" y="0"/>
                  </a:lnTo>
                </a:path>
              </a:pathLst>
            </a:custGeom>
            <a:ln w="1261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939554" y="5429199"/>
              <a:ext cx="5545455" cy="774065"/>
            </a:xfrm>
            <a:custGeom>
              <a:avLst/>
              <a:gdLst/>
              <a:ahLst/>
              <a:cxnLst/>
              <a:rect l="l" t="t" r="r" b="b"/>
              <a:pathLst>
                <a:path w="5545455" h="774064">
                  <a:moveTo>
                    <a:pt x="0" y="774040"/>
                  </a:moveTo>
                  <a:lnTo>
                    <a:pt x="5545393" y="774040"/>
                  </a:lnTo>
                </a:path>
                <a:path w="5545455" h="774064">
                  <a:moveTo>
                    <a:pt x="0" y="0"/>
                  </a:moveTo>
                  <a:lnTo>
                    <a:pt x="5545393" y="0"/>
                  </a:lnTo>
                </a:path>
              </a:pathLst>
            </a:custGeom>
            <a:ln w="126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322256" y="5920439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0"/>
                  </a:moveTo>
                  <a:lnTo>
                    <a:pt x="46129" y="0"/>
                  </a:lnTo>
                  <a:lnTo>
                    <a:pt x="46129" y="46073"/>
                  </a:lnTo>
                  <a:lnTo>
                    <a:pt x="0" y="46073"/>
                  </a:lnTo>
                  <a:lnTo>
                    <a:pt x="0" y="0"/>
                  </a:lnTo>
                  <a:close/>
                </a:path>
                <a:path w="46354" h="46354">
                  <a:moveTo>
                    <a:pt x="0" y="46073"/>
                  </a:moveTo>
                  <a:lnTo>
                    <a:pt x="46129" y="0"/>
                  </a:lnTo>
                </a:path>
                <a:path w="46354" h="46354">
                  <a:moveTo>
                    <a:pt x="0" y="0"/>
                  </a:moveTo>
                  <a:lnTo>
                    <a:pt x="46129" y="46073"/>
                  </a:lnTo>
                </a:path>
              </a:pathLst>
            </a:custGeom>
            <a:ln w="83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115752" y="5901703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4" h="65404">
                  <a:moveTo>
                    <a:pt x="0" y="32521"/>
                  </a:moveTo>
                  <a:lnTo>
                    <a:pt x="65240" y="32521"/>
                  </a:lnTo>
                </a:path>
                <a:path w="65404" h="65404">
                  <a:moveTo>
                    <a:pt x="32678" y="65162"/>
                  </a:moveTo>
                  <a:lnTo>
                    <a:pt x="32678" y="0"/>
                  </a:lnTo>
                </a:path>
              </a:pathLst>
            </a:custGeom>
            <a:ln w="8371">
              <a:solidFill>
                <a:srgbClr val="918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040847" y="6135836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46128" y="0"/>
                  </a:moveTo>
                  <a:lnTo>
                    <a:pt x="0" y="0"/>
                  </a:lnTo>
                  <a:lnTo>
                    <a:pt x="0" y="46072"/>
                  </a:lnTo>
                  <a:lnTo>
                    <a:pt x="46128" y="46072"/>
                  </a:lnTo>
                  <a:lnTo>
                    <a:pt x="46128" y="0"/>
                  </a:lnTo>
                  <a:close/>
                </a:path>
              </a:pathLst>
            </a:custGeom>
            <a:solidFill>
              <a:srgbClr val="00A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948239" y="5980533"/>
              <a:ext cx="62230" cy="53975"/>
            </a:xfrm>
            <a:custGeom>
              <a:avLst/>
              <a:gdLst/>
              <a:ahLst/>
              <a:cxnLst/>
              <a:rect l="l" t="t" r="r" b="b"/>
              <a:pathLst>
                <a:path w="62229" h="53975">
                  <a:moveTo>
                    <a:pt x="31140" y="0"/>
                  </a:moveTo>
                  <a:lnTo>
                    <a:pt x="0" y="53729"/>
                  </a:lnTo>
                  <a:lnTo>
                    <a:pt x="62166" y="53729"/>
                  </a:lnTo>
                  <a:lnTo>
                    <a:pt x="31140" y="0"/>
                  </a:lnTo>
                  <a:close/>
                </a:path>
              </a:pathLst>
            </a:custGeom>
            <a:solidFill>
              <a:srgbClr val="90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792103" y="6044162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4" h="65404">
                  <a:moveTo>
                    <a:pt x="0" y="32521"/>
                  </a:moveTo>
                  <a:lnTo>
                    <a:pt x="65122" y="32521"/>
                  </a:lnTo>
                </a:path>
                <a:path w="65404" h="65404">
                  <a:moveTo>
                    <a:pt x="32560" y="65162"/>
                  </a:moveTo>
                  <a:lnTo>
                    <a:pt x="32560" y="0"/>
                  </a:lnTo>
                </a:path>
              </a:pathLst>
            </a:custGeom>
            <a:ln w="8371">
              <a:solidFill>
                <a:srgbClr val="918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717072" y="6033204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46128" y="0"/>
                  </a:moveTo>
                  <a:lnTo>
                    <a:pt x="0" y="0"/>
                  </a:lnTo>
                  <a:lnTo>
                    <a:pt x="0" y="45954"/>
                  </a:lnTo>
                  <a:lnTo>
                    <a:pt x="46128" y="45954"/>
                  </a:lnTo>
                  <a:lnTo>
                    <a:pt x="46128" y="0"/>
                  </a:lnTo>
                  <a:close/>
                </a:path>
              </a:pathLst>
            </a:custGeom>
            <a:solidFill>
              <a:srgbClr val="00A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624577" y="5901940"/>
              <a:ext cx="62230" cy="53975"/>
            </a:xfrm>
            <a:custGeom>
              <a:avLst/>
              <a:gdLst/>
              <a:ahLst/>
              <a:cxnLst/>
              <a:rect l="l" t="t" r="r" b="b"/>
              <a:pathLst>
                <a:path w="62229" h="53975">
                  <a:moveTo>
                    <a:pt x="31026" y="0"/>
                  </a:moveTo>
                  <a:lnTo>
                    <a:pt x="0" y="53729"/>
                  </a:lnTo>
                  <a:lnTo>
                    <a:pt x="62052" y="53729"/>
                  </a:lnTo>
                  <a:lnTo>
                    <a:pt x="31026" y="0"/>
                  </a:lnTo>
                  <a:close/>
                </a:path>
              </a:pathLst>
            </a:custGeom>
            <a:solidFill>
              <a:srgbClr val="90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939554" y="4635118"/>
              <a:ext cx="106680" cy="0"/>
            </a:xfrm>
            <a:custGeom>
              <a:avLst/>
              <a:gdLst/>
              <a:ahLst/>
              <a:cxnLst/>
              <a:rect l="l" t="t" r="r" b="b"/>
              <a:pathLst>
                <a:path w="106680">
                  <a:moveTo>
                    <a:pt x="0" y="0"/>
                  </a:moveTo>
                  <a:lnTo>
                    <a:pt x="106109" y="0"/>
                  </a:lnTo>
                </a:path>
              </a:pathLst>
            </a:custGeom>
            <a:ln w="624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939554" y="4312856"/>
              <a:ext cx="106680" cy="0"/>
            </a:xfrm>
            <a:custGeom>
              <a:avLst/>
              <a:gdLst/>
              <a:ahLst/>
              <a:cxnLst/>
              <a:rect l="l" t="t" r="r" b="b"/>
              <a:pathLst>
                <a:path w="106680">
                  <a:moveTo>
                    <a:pt x="0" y="0"/>
                  </a:moveTo>
                  <a:lnTo>
                    <a:pt x="106109" y="0"/>
                  </a:lnTo>
                </a:path>
              </a:pathLst>
            </a:custGeom>
            <a:ln w="1260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345383" y="4009796"/>
              <a:ext cx="3381375" cy="165100"/>
            </a:xfrm>
            <a:custGeom>
              <a:avLst/>
              <a:gdLst/>
              <a:ahLst/>
              <a:cxnLst/>
              <a:rect l="l" t="t" r="r" b="b"/>
              <a:pathLst>
                <a:path w="3381375" h="165100">
                  <a:moveTo>
                    <a:pt x="0" y="0"/>
                  </a:moveTo>
                  <a:lnTo>
                    <a:pt x="0" y="164728"/>
                  </a:lnTo>
                </a:path>
                <a:path w="3381375" h="165100">
                  <a:moveTo>
                    <a:pt x="676229" y="0"/>
                  </a:moveTo>
                  <a:lnTo>
                    <a:pt x="676229" y="164728"/>
                  </a:lnTo>
                </a:path>
                <a:path w="3381375" h="165100">
                  <a:moveTo>
                    <a:pt x="1352460" y="0"/>
                  </a:moveTo>
                  <a:lnTo>
                    <a:pt x="1352460" y="164728"/>
                  </a:lnTo>
                </a:path>
                <a:path w="3381375" h="165100">
                  <a:moveTo>
                    <a:pt x="2028811" y="0"/>
                  </a:moveTo>
                  <a:lnTo>
                    <a:pt x="2028811" y="164728"/>
                  </a:lnTo>
                </a:path>
                <a:path w="3381375" h="165100">
                  <a:moveTo>
                    <a:pt x="2705031" y="0"/>
                  </a:moveTo>
                  <a:lnTo>
                    <a:pt x="2705031" y="164728"/>
                  </a:lnTo>
                </a:path>
                <a:path w="3381375" h="165100">
                  <a:moveTo>
                    <a:pt x="3381261" y="0"/>
                  </a:moveTo>
                  <a:lnTo>
                    <a:pt x="3381261" y="164728"/>
                  </a:lnTo>
                </a:path>
              </a:pathLst>
            </a:custGeom>
            <a:ln w="12623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4533074" y="6031992"/>
            <a:ext cx="64135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solidFill>
                  <a:srgbClr val="E16A86"/>
                </a:solidFill>
                <a:latin typeface="Calibri"/>
                <a:cs typeface="Calibri"/>
              </a:rPr>
              <a:t>●</a:t>
            </a:r>
            <a:endParaRPr sz="500">
              <a:latin typeface="Calibri"/>
              <a:cs typeface="Calibri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5300802" y="5717061"/>
            <a:ext cx="237490" cy="401955"/>
            <a:chOff x="5300802" y="5717061"/>
            <a:chExt cx="237490" cy="401955"/>
          </a:xfrm>
        </p:grpSpPr>
        <p:sp>
          <p:nvSpPr>
            <p:cNvPr id="102" name="object 102"/>
            <p:cNvSpPr/>
            <p:nvPr/>
          </p:nvSpPr>
          <p:spPr>
            <a:xfrm>
              <a:off x="5468327" y="6049229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4" h="65404">
                  <a:moveTo>
                    <a:pt x="0" y="32521"/>
                  </a:moveTo>
                  <a:lnTo>
                    <a:pt x="65240" y="32521"/>
                  </a:lnTo>
                </a:path>
                <a:path w="65404" h="65404">
                  <a:moveTo>
                    <a:pt x="32560" y="65044"/>
                  </a:moveTo>
                  <a:lnTo>
                    <a:pt x="32560" y="0"/>
                  </a:lnTo>
                </a:path>
              </a:pathLst>
            </a:custGeom>
            <a:ln w="8371">
              <a:solidFill>
                <a:srgbClr val="918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393296" y="5923621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46128" y="0"/>
                  </a:moveTo>
                  <a:lnTo>
                    <a:pt x="0" y="0"/>
                  </a:lnTo>
                  <a:lnTo>
                    <a:pt x="0" y="46073"/>
                  </a:lnTo>
                  <a:lnTo>
                    <a:pt x="46128" y="46073"/>
                  </a:lnTo>
                  <a:lnTo>
                    <a:pt x="46128" y="0"/>
                  </a:lnTo>
                  <a:close/>
                </a:path>
              </a:pathLst>
            </a:custGeom>
            <a:solidFill>
              <a:srgbClr val="00A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300802" y="5717061"/>
              <a:ext cx="62230" cy="53975"/>
            </a:xfrm>
            <a:custGeom>
              <a:avLst/>
              <a:gdLst/>
              <a:ahLst/>
              <a:cxnLst/>
              <a:rect l="l" t="t" r="r" b="b"/>
              <a:pathLst>
                <a:path w="62229" h="53975">
                  <a:moveTo>
                    <a:pt x="31038" y="0"/>
                  </a:moveTo>
                  <a:lnTo>
                    <a:pt x="0" y="53731"/>
                  </a:lnTo>
                  <a:lnTo>
                    <a:pt x="62179" y="53731"/>
                  </a:lnTo>
                  <a:lnTo>
                    <a:pt x="31038" y="0"/>
                  </a:lnTo>
                  <a:close/>
                </a:path>
              </a:pathLst>
            </a:custGeom>
            <a:solidFill>
              <a:srgbClr val="90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5209298" y="5894832"/>
            <a:ext cx="64135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solidFill>
                  <a:srgbClr val="E16A86"/>
                </a:solidFill>
                <a:latin typeface="Calibri"/>
                <a:cs typeface="Calibri"/>
              </a:rPr>
              <a:t>●</a:t>
            </a:r>
            <a:endParaRPr sz="500">
              <a:latin typeface="Calibri"/>
              <a:cs typeface="Calibri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5977039" y="5501668"/>
            <a:ext cx="237490" cy="528955"/>
            <a:chOff x="5977039" y="5501668"/>
            <a:chExt cx="237490" cy="528955"/>
          </a:xfrm>
        </p:grpSpPr>
        <p:sp>
          <p:nvSpPr>
            <p:cNvPr id="107" name="object 107"/>
            <p:cNvSpPr/>
            <p:nvPr/>
          </p:nvSpPr>
          <p:spPr>
            <a:xfrm>
              <a:off x="6144564" y="5640706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4" h="65404">
                  <a:moveTo>
                    <a:pt x="0" y="32521"/>
                  </a:moveTo>
                  <a:lnTo>
                    <a:pt x="65240" y="32521"/>
                  </a:lnTo>
                </a:path>
                <a:path w="65404" h="65404">
                  <a:moveTo>
                    <a:pt x="32678" y="65162"/>
                  </a:moveTo>
                  <a:lnTo>
                    <a:pt x="32678" y="0"/>
                  </a:lnTo>
                </a:path>
              </a:pathLst>
            </a:custGeom>
            <a:ln w="8371">
              <a:solidFill>
                <a:srgbClr val="918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069647" y="5501668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46128" y="0"/>
                  </a:moveTo>
                  <a:lnTo>
                    <a:pt x="0" y="0"/>
                  </a:lnTo>
                  <a:lnTo>
                    <a:pt x="0" y="46073"/>
                  </a:lnTo>
                  <a:lnTo>
                    <a:pt x="46128" y="46073"/>
                  </a:lnTo>
                  <a:lnTo>
                    <a:pt x="46128" y="0"/>
                  </a:lnTo>
                  <a:close/>
                </a:path>
              </a:pathLst>
            </a:custGeom>
            <a:solidFill>
              <a:srgbClr val="00A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977039" y="5976409"/>
              <a:ext cx="62230" cy="53975"/>
            </a:xfrm>
            <a:custGeom>
              <a:avLst/>
              <a:gdLst/>
              <a:ahLst/>
              <a:cxnLst/>
              <a:rect l="l" t="t" r="r" b="b"/>
              <a:pathLst>
                <a:path w="62229" h="53975">
                  <a:moveTo>
                    <a:pt x="31140" y="0"/>
                  </a:moveTo>
                  <a:lnTo>
                    <a:pt x="0" y="53731"/>
                  </a:lnTo>
                  <a:lnTo>
                    <a:pt x="62179" y="53731"/>
                  </a:lnTo>
                  <a:lnTo>
                    <a:pt x="31140" y="0"/>
                  </a:lnTo>
                  <a:close/>
                </a:path>
              </a:pathLst>
            </a:custGeom>
            <a:solidFill>
              <a:srgbClr val="90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5885650" y="5611367"/>
            <a:ext cx="64135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solidFill>
                  <a:srgbClr val="E16A86"/>
                </a:solidFill>
                <a:latin typeface="Calibri"/>
                <a:cs typeface="Calibri"/>
              </a:rPr>
              <a:t>●</a:t>
            </a:r>
            <a:endParaRPr sz="500">
              <a:latin typeface="Calibri"/>
              <a:cs typeface="Calibri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6653390" y="5703628"/>
            <a:ext cx="237490" cy="601345"/>
            <a:chOff x="6653390" y="5703628"/>
            <a:chExt cx="237490" cy="601345"/>
          </a:xfrm>
        </p:grpSpPr>
        <p:sp>
          <p:nvSpPr>
            <p:cNvPr id="112" name="object 112"/>
            <p:cNvSpPr/>
            <p:nvPr/>
          </p:nvSpPr>
          <p:spPr>
            <a:xfrm>
              <a:off x="6820788" y="6178609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4" h="65404">
                  <a:moveTo>
                    <a:pt x="0" y="32639"/>
                  </a:moveTo>
                  <a:lnTo>
                    <a:pt x="65240" y="32639"/>
                  </a:lnTo>
                </a:path>
                <a:path w="65404" h="65404">
                  <a:moveTo>
                    <a:pt x="32678" y="65162"/>
                  </a:moveTo>
                  <a:lnTo>
                    <a:pt x="32678" y="0"/>
                  </a:lnTo>
                </a:path>
              </a:pathLst>
            </a:custGeom>
            <a:ln w="8371">
              <a:solidFill>
                <a:srgbClr val="918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745884" y="6258735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46128" y="0"/>
                  </a:moveTo>
                  <a:lnTo>
                    <a:pt x="0" y="0"/>
                  </a:lnTo>
                  <a:lnTo>
                    <a:pt x="0" y="46072"/>
                  </a:lnTo>
                  <a:lnTo>
                    <a:pt x="46128" y="46072"/>
                  </a:lnTo>
                  <a:lnTo>
                    <a:pt x="46128" y="0"/>
                  </a:lnTo>
                  <a:close/>
                </a:path>
              </a:pathLst>
            </a:custGeom>
            <a:solidFill>
              <a:srgbClr val="00A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653390" y="5703628"/>
              <a:ext cx="62230" cy="53975"/>
            </a:xfrm>
            <a:custGeom>
              <a:avLst/>
              <a:gdLst/>
              <a:ahLst/>
              <a:cxnLst/>
              <a:rect l="l" t="t" r="r" b="b"/>
              <a:pathLst>
                <a:path w="62229" h="53975">
                  <a:moveTo>
                    <a:pt x="31026" y="0"/>
                  </a:moveTo>
                  <a:lnTo>
                    <a:pt x="0" y="53729"/>
                  </a:lnTo>
                  <a:lnTo>
                    <a:pt x="62052" y="53729"/>
                  </a:lnTo>
                  <a:lnTo>
                    <a:pt x="31026" y="0"/>
                  </a:lnTo>
                  <a:close/>
                </a:path>
              </a:pathLst>
            </a:custGeom>
            <a:solidFill>
              <a:srgbClr val="90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6561873" y="6126480"/>
            <a:ext cx="64135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solidFill>
                  <a:srgbClr val="E16A86"/>
                </a:solidFill>
                <a:latin typeface="Calibri"/>
                <a:cs typeface="Calibri"/>
              </a:rPr>
              <a:t>●</a:t>
            </a:r>
            <a:endParaRPr sz="500">
              <a:latin typeface="Calibri"/>
              <a:cs typeface="Calibri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7329614" y="4961283"/>
            <a:ext cx="237490" cy="865505"/>
            <a:chOff x="7329614" y="4961283"/>
            <a:chExt cx="237490" cy="865505"/>
          </a:xfrm>
        </p:grpSpPr>
        <p:sp>
          <p:nvSpPr>
            <p:cNvPr id="117" name="object 117"/>
            <p:cNvSpPr/>
            <p:nvPr/>
          </p:nvSpPr>
          <p:spPr>
            <a:xfrm>
              <a:off x="7497140" y="5583669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4" h="65404">
                  <a:moveTo>
                    <a:pt x="0" y="32639"/>
                  </a:moveTo>
                  <a:lnTo>
                    <a:pt x="65240" y="32639"/>
                  </a:lnTo>
                </a:path>
                <a:path w="65404" h="65404">
                  <a:moveTo>
                    <a:pt x="32560" y="65162"/>
                  </a:moveTo>
                  <a:lnTo>
                    <a:pt x="32560" y="0"/>
                  </a:lnTo>
                </a:path>
              </a:pathLst>
            </a:custGeom>
            <a:ln w="8371">
              <a:solidFill>
                <a:srgbClr val="918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422108" y="4961283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46128" y="0"/>
                  </a:moveTo>
                  <a:lnTo>
                    <a:pt x="0" y="0"/>
                  </a:lnTo>
                  <a:lnTo>
                    <a:pt x="0" y="46072"/>
                  </a:lnTo>
                  <a:lnTo>
                    <a:pt x="46128" y="46072"/>
                  </a:lnTo>
                  <a:lnTo>
                    <a:pt x="46128" y="0"/>
                  </a:lnTo>
                  <a:close/>
                </a:path>
              </a:pathLst>
            </a:custGeom>
            <a:solidFill>
              <a:srgbClr val="00A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329614" y="5772560"/>
              <a:ext cx="62230" cy="53975"/>
            </a:xfrm>
            <a:custGeom>
              <a:avLst/>
              <a:gdLst/>
              <a:ahLst/>
              <a:cxnLst/>
              <a:rect l="l" t="t" r="r" b="b"/>
              <a:pathLst>
                <a:path w="62229" h="53975">
                  <a:moveTo>
                    <a:pt x="31026" y="0"/>
                  </a:moveTo>
                  <a:lnTo>
                    <a:pt x="0" y="53731"/>
                  </a:lnTo>
                  <a:lnTo>
                    <a:pt x="62052" y="53731"/>
                  </a:lnTo>
                  <a:lnTo>
                    <a:pt x="31026" y="0"/>
                  </a:lnTo>
                  <a:close/>
                </a:path>
              </a:pathLst>
            </a:custGeom>
            <a:solidFill>
              <a:srgbClr val="90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7238110" y="5074920"/>
            <a:ext cx="64135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solidFill>
                  <a:srgbClr val="E16A86"/>
                </a:solidFill>
                <a:latin typeface="Calibri"/>
                <a:cs typeface="Calibri"/>
              </a:rPr>
              <a:t>●</a:t>
            </a:r>
            <a:endParaRPr sz="500">
              <a:latin typeface="Calibri"/>
              <a:cs typeface="Calibri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2907220" y="4003491"/>
            <a:ext cx="5584190" cy="2684145"/>
            <a:chOff x="2907220" y="4003491"/>
            <a:chExt cx="5584190" cy="2684145"/>
          </a:xfrm>
        </p:grpSpPr>
        <p:sp>
          <p:nvSpPr>
            <p:cNvPr id="122" name="object 122"/>
            <p:cNvSpPr/>
            <p:nvPr/>
          </p:nvSpPr>
          <p:spPr>
            <a:xfrm>
              <a:off x="8173364" y="6184029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4" h="65404">
                  <a:moveTo>
                    <a:pt x="0" y="32639"/>
                  </a:moveTo>
                  <a:lnTo>
                    <a:pt x="65240" y="32639"/>
                  </a:lnTo>
                </a:path>
                <a:path w="65404" h="65404">
                  <a:moveTo>
                    <a:pt x="32560" y="65162"/>
                  </a:moveTo>
                  <a:lnTo>
                    <a:pt x="32560" y="0"/>
                  </a:lnTo>
                </a:path>
              </a:pathLst>
            </a:custGeom>
            <a:ln w="8371">
              <a:solidFill>
                <a:srgbClr val="918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098332" y="6020949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46128" y="0"/>
                  </a:moveTo>
                  <a:lnTo>
                    <a:pt x="0" y="0"/>
                  </a:lnTo>
                  <a:lnTo>
                    <a:pt x="0" y="46072"/>
                  </a:lnTo>
                  <a:lnTo>
                    <a:pt x="46128" y="46072"/>
                  </a:lnTo>
                  <a:lnTo>
                    <a:pt x="46128" y="0"/>
                  </a:lnTo>
                  <a:close/>
                </a:path>
              </a:pathLst>
            </a:custGeom>
            <a:solidFill>
              <a:srgbClr val="00A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005838" y="5595575"/>
              <a:ext cx="62230" cy="53975"/>
            </a:xfrm>
            <a:custGeom>
              <a:avLst/>
              <a:gdLst/>
              <a:ahLst/>
              <a:cxnLst/>
              <a:rect l="l" t="t" r="r" b="b"/>
              <a:pathLst>
                <a:path w="62229" h="53975">
                  <a:moveTo>
                    <a:pt x="31038" y="0"/>
                  </a:moveTo>
                  <a:lnTo>
                    <a:pt x="0" y="53731"/>
                  </a:lnTo>
                  <a:lnTo>
                    <a:pt x="62179" y="53731"/>
                  </a:lnTo>
                  <a:lnTo>
                    <a:pt x="31038" y="0"/>
                  </a:lnTo>
                  <a:close/>
                </a:path>
              </a:pathLst>
            </a:custGeom>
            <a:solidFill>
              <a:srgbClr val="90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339071" y="5422899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54" y="1841"/>
                  </a:lnTo>
                  <a:lnTo>
                    <a:pt x="0" y="6299"/>
                  </a:lnTo>
                  <a:lnTo>
                    <a:pt x="1854" y="10756"/>
                  </a:lnTo>
                  <a:lnTo>
                    <a:pt x="6311" y="12598"/>
                  </a:lnTo>
                  <a:lnTo>
                    <a:pt x="10769" y="10756"/>
                  </a:lnTo>
                  <a:lnTo>
                    <a:pt x="12623" y="6299"/>
                  </a:lnTo>
                  <a:lnTo>
                    <a:pt x="10769" y="1841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345383" y="5429199"/>
              <a:ext cx="0" cy="774065"/>
            </a:xfrm>
            <a:custGeom>
              <a:avLst/>
              <a:gdLst/>
              <a:ahLst/>
              <a:cxnLst/>
              <a:rect l="l" t="t" r="r" b="b"/>
              <a:pathLst>
                <a:path h="774064">
                  <a:moveTo>
                    <a:pt x="0" y="0"/>
                  </a:moveTo>
                  <a:lnTo>
                    <a:pt x="0" y="77404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339071" y="619693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54" y="1845"/>
                  </a:lnTo>
                  <a:lnTo>
                    <a:pt x="0" y="6304"/>
                  </a:lnTo>
                  <a:lnTo>
                    <a:pt x="1854" y="10760"/>
                  </a:lnTo>
                  <a:lnTo>
                    <a:pt x="6311" y="12607"/>
                  </a:lnTo>
                  <a:lnTo>
                    <a:pt x="10769" y="10760"/>
                  </a:lnTo>
                  <a:lnTo>
                    <a:pt x="12623" y="6304"/>
                  </a:lnTo>
                  <a:lnTo>
                    <a:pt x="10769" y="1845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142117" y="5103685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54" y="1841"/>
                  </a:lnTo>
                  <a:lnTo>
                    <a:pt x="0" y="6299"/>
                  </a:lnTo>
                  <a:lnTo>
                    <a:pt x="1854" y="10756"/>
                  </a:lnTo>
                  <a:lnTo>
                    <a:pt x="6311" y="12611"/>
                  </a:lnTo>
                  <a:lnTo>
                    <a:pt x="10782" y="10756"/>
                  </a:lnTo>
                  <a:lnTo>
                    <a:pt x="12623" y="6299"/>
                  </a:lnTo>
                  <a:lnTo>
                    <a:pt x="10782" y="1841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918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148442" y="5109984"/>
              <a:ext cx="0" cy="1260475"/>
            </a:xfrm>
            <a:custGeom>
              <a:avLst/>
              <a:gdLst/>
              <a:ahLst/>
              <a:cxnLst/>
              <a:rect l="l" t="t" r="r" b="b"/>
              <a:pathLst>
                <a:path h="1260475">
                  <a:moveTo>
                    <a:pt x="0" y="0"/>
                  </a:moveTo>
                  <a:lnTo>
                    <a:pt x="0" y="1259860"/>
                  </a:lnTo>
                </a:path>
              </a:pathLst>
            </a:custGeom>
            <a:ln w="12623">
              <a:solidFill>
                <a:srgbClr val="918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142117" y="636354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54" y="1845"/>
                  </a:lnTo>
                  <a:lnTo>
                    <a:pt x="0" y="6303"/>
                  </a:lnTo>
                  <a:lnTo>
                    <a:pt x="1854" y="10760"/>
                  </a:lnTo>
                  <a:lnTo>
                    <a:pt x="6311" y="12607"/>
                  </a:lnTo>
                  <a:lnTo>
                    <a:pt x="10782" y="10760"/>
                  </a:lnTo>
                  <a:lnTo>
                    <a:pt x="12623" y="6303"/>
                  </a:lnTo>
                  <a:lnTo>
                    <a:pt x="10782" y="1845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918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4057535" y="587572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41" y="1845"/>
                  </a:lnTo>
                  <a:lnTo>
                    <a:pt x="0" y="6304"/>
                  </a:lnTo>
                  <a:lnTo>
                    <a:pt x="1841" y="10760"/>
                  </a:lnTo>
                  <a:lnTo>
                    <a:pt x="6311" y="12607"/>
                  </a:lnTo>
                  <a:lnTo>
                    <a:pt x="10769" y="10760"/>
                  </a:lnTo>
                  <a:lnTo>
                    <a:pt x="12623" y="6304"/>
                  </a:lnTo>
                  <a:lnTo>
                    <a:pt x="10769" y="1845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00A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4063847" y="5882026"/>
              <a:ext cx="0" cy="536575"/>
            </a:xfrm>
            <a:custGeom>
              <a:avLst/>
              <a:gdLst/>
              <a:ahLst/>
              <a:cxnLst/>
              <a:rect l="l" t="t" r="r" b="b"/>
              <a:pathLst>
                <a:path h="536575">
                  <a:moveTo>
                    <a:pt x="0" y="0"/>
                  </a:moveTo>
                  <a:lnTo>
                    <a:pt x="0" y="536489"/>
                  </a:lnTo>
                </a:path>
              </a:pathLst>
            </a:custGeom>
            <a:ln w="12623">
              <a:solidFill>
                <a:srgbClr val="00AD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4057535" y="641221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41" y="1845"/>
                  </a:lnTo>
                  <a:lnTo>
                    <a:pt x="0" y="6304"/>
                  </a:lnTo>
                  <a:lnTo>
                    <a:pt x="1841" y="10760"/>
                  </a:lnTo>
                  <a:lnTo>
                    <a:pt x="6311" y="12607"/>
                  </a:lnTo>
                  <a:lnTo>
                    <a:pt x="10769" y="10760"/>
                  </a:lnTo>
                  <a:lnTo>
                    <a:pt x="12623" y="6304"/>
                  </a:lnTo>
                  <a:lnTo>
                    <a:pt x="10769" y="1845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00A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973067" y="574339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41" y="1845"/>
                  </a:lnTo>
                  <a:lnTo>
                    <a:pt x="0" y="6304"/>
                  </a:lnTo>
                  <a:lnTo>
                    <a:pt x="1841" y="10760"/>
                  </a:lnTo>
                  <a:lnTo>
                    <a:pt x="6311" y="12607"/>
                  </a:lnTo>
                  <a:lnTo>
                    <a:pt x="10769" y="10760"/>
                  </a:lnTo>
                  <a:lnTo>
                    <a:pt x="12623" y="6304"/>
                  </a:lnTo>
                  <a:lnTo>
                    <a:pt x="10769" y="1845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90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979379" y="5749700"/>
              <a:ext cx="0" cy="437515"/>
            </a:xfrm>
            <a:custGeom>
              <a:avLst/>
              <a:gdLst/>
              <a:ahLst/>
              <a:cxnLst/>
              <a:rect l="l" t="t" r="r" b="b"/>
              <a:pathLst>
                <a:path h="437514">
                  <a:moveTo>
                    <a:pt x="0" y="0"/>
                  </a:moveTo>
                  <a:lnTo>
                    <a:pt x="0" y="437394"/>
                  </a:lnTo>
                </a:path>
              </a:pathLst>
            </a:custGeom>
            <a:ln w="12623">
              <a:solidFill>
                <a:srgbClr val="909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3973067" y="6180790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41" y="1845"/>
                  </a:lnTo>
                  <a:lnTo>
                    <a:pt x="0" y="6303"/>
                  </a:lnTo>
                  <a:lnTo>
                    <a:pt x="1841" y="10760"/>
                  </a:lnTo>
                  <a:lnTo>
                    <a:pt x="6311" y="12607"/>
                  </a:lnTo>
                  <a:lnTo>
                    <a:pt x="10769" y="10760"/>
                  </a:lnTo>
                  <a:lnTo>
                    <a:pt x="12623" y="6303"/>
                  </a:lnTo>
                  <a:lnTo>
                    <a:pt x="10769" y="1845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90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888473" y="574139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54" y="1846"/>
                  </a:lnTo>
                  <a:lnTo>
                    <a:pt x="0" y="6304"/>
                  </a:lnTo>
                  <a:lnTo>
                    <a:pt x="1854" y="10760"/>
                  </a:lnTo>
                  <a:lnTo>
                    <a:pt x="6311" y="12608"/>
                  </a:lnTo>
                  <a:lnTo>
                    <a:pt x="10782" y="10760"/>
                  </a:lnTo>
                  <a:lnTo>
                    <a:pt x="12623" y="6304"/>
                  </a:lnTo>
                  <a:lnTo>
                    <a:pt x="10782" y="1846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E16A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894785" y="5747697"/>
              <a:ext cx="0" cy="643255"/>
            </a:xfrm>
            <a:custGeom>
              <a:avLst/>
              <a:gdLst/>
              <a:ahLst/>
              <a:cxnLst/>
              <a:rect l="l" t="t" r="r" b="b"/>
              <a:pathLst>
                <a:path h="643254">
                  <a:moveTo>
                    <a:pt x="0" y="0"/>
                  </a:moveTo>
                  <a:lnTo>
                    <a:pt x="0" y="642893"/>
                  </a:lnTo>
                </a:path>
              </a:pathLst>
            </a:custGeom>
            <a:ln w="12623">
              <a:solidFill>
                <a:srgbClr val="E16A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888473" y="638428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54" y="1845"/>
                  </a:lnTo>
                  <a:lnTo>
                    <a:pt x="0" y="6304"/>
                  </a:lnTo>
                  <a:lnTo>
                    <a:pt x="1854" y="10760"/>
                  </a:lnTo>
                  <a:lnTo>
                    <a:pt x="6311" y="12607"/>
                  </a:lnTo>
                  <a:lnTo>
                    <a:pt x="10782" y="10760"/>
                  </a:lnTo>
                  <a:lnTo>
                    <a:pt x="12623" y="6304"/>
                  </a:lnTo>
                  <a:lnTo>
                    <a:pt x="10782" y="1845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E16A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4818354" y="5662209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41" y="1846"/>
                  </a:lnTo>
                  <a:lnTo>
                    <a:pt x="0" y="6304"/>
                  </a:lnTo>
                  <a:lnTo>
                    <a:pt x="1841" y="10760"/>
                  </a:lnTo>
                  <a:lnTo>
                    <a:pt x="6311" y="12608"/>
                  </a:lnTo>
                  <a:lnTo>
                    <a:pt x="10769" y="10760"/>
                  </a:lnTo>
                  <a:lnTo>
                    <a:pt x="12623" y="6304"/>
                  </a:lnTo>
                  <a:lnTo>
                    <a:pt x="10769" y="1846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918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824666" y="5668514"/>
              <a:ext cx="0" cy="671830"/>
            </a:xfrm>
            <a:custGeom>
              <a:avLst/>
              <a:gdLst/>
              <a:ahLst/>
              <a:cxnLst/>
              <a:rect l="l" t="t" r="r" b="b"/>
              <a:pathLst>
                <a:path h="671829">
                  <a:moveTo>
                    <a:pt x="0" y="0"/>
                  </a:moveTo>
                  <a:lnTo>
                    <a:pt x="0" y="671644"/>
                  </a:lnTo>
                </a:path>
              </a:pathLst>
            </a:custGeom>
            <a:ln w="12623">
              <a:solidFill>
                <a:srgbClr val="918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818354" y="6333854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41" y="1845"/>
                  </a:lnTo>
                  <a:lnTo>
                    <a:pt x="0" y="6303"/>
                  </a:lnTo>
                  <a:lnTo>
                    <a:pt x="1841" y="10760"/>
                  </a:lnTo>
                  <a:lnTo>
                    <a:pt x="6311" y="12607"/>
                  </a:lnTo>
                  <a:lnTo>
                    <a:pt x="10769" y="10760"/>
                  </a:lnTo>
                  <a:lnTo>
                    <a:pt x="12623" y="6303"/>
                  </a:lnTo>
                  <a:lnTo>
                    <a:pt x="10769" y="1845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918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733759" y="567646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54" y="1845"/>
                  </a:lnTo>
                  <a:lnTo>
                    <a:pt x="0" y="6303"/>
                  </a:lnTo>
                  <a:lnTo>
                    <a:pt x="1854" y="10760"/>
                  </a:lnTo>
                  <a:lnTo>
                    <a:pt x="6311" y="12607"/>
                  </a:lnTo>
                  <a:lnTo>
                    <a:pt x="10782" y="10760"/>
                  </a:lnTo>
                  <a:lnTo>
                    <a:pt x="12623" y="6303"/>
                  </a:lnTo>
                  <a:lnTo>
                    <a:pt x="10782" y="1845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00A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740071" y="5682771"/>
              <a:ext cx="0" cy="650240"/>
            </a:xfrm>
            <a:custGeom>
              <a:avLst/>
              <a:gdLst/>
              <a:ahLst/>
              <a:cxnLst/>
              <a:rect l="l" t="t" r="r" b="b"/>
              <a:pathLst>
                <a:path h="650239">
                  <a:moveTo>
                    <a:pt x="0" y="0"/>
                  </a:moveTo>
                  <a:lnTo>
                    <a:pt x="0" y="649963"/>
                  </a:lnTo>
                </a:path>
              </a:pathLst>
            </a:custGeom>
            <a:ln w="12623">
              <a:solidFill>
                <a:srgbClr val="00AD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733759" y="6326429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54" y="1845"/>
                  </a:lnTo>
                  <a:lnTo>
                    <a:pt x="0" y="6304"/>
                  </a:lnTo>
                  <a:lnTo>
                    <a:pt x="1854" y="10760"/>
                  </a:lnTo>
                  <a:lnTo>
                    <a:pt x="6311" y="12607"/>
                  </a:lnTo>
                  <a:lnTo>
                    <a:pt x="10782" y="10760"/>
                  </a:lnTo>
                  <a:lnTo>
                    <a:pt x="12623" y="6304"/>
                  </a:lnTo>
                  <a:lnTo>
                    <a:pt x="10782" y="1845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00A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649292" y="5507380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54" y="1841"/>
                  </a:lnTo>
                  <a:lnTo>
                    <a:pt x="0" y="6299"/>
                  </a:lnTo>
                  <a:lnTo>
                    <a:pt x="1854" y="10756"/>
                  </a:lnTo>
                  <a:lnTo>
                    <a:pt x="6311" y="12611"/>
                  </a:lnTo>
                  <a:lnTo>
                    <a:pt x="10782" y="10756"/>
                  </a:lnTo>
                  <a:lnTo>
                    <a:pt x="12623" y="6299"/>
                  </a:lnTo>
                  <a:lnTo>
                    <a:pt x="10782" y="1841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90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655604" y="5513679"/>
              <a:ext cx="0" cy="655320"/>
            </a:xfrm>
            <a:custGeom>
              <a:avLst/>
              <a:gdLst/>
              <a:ahLst/>
              <a:cxnLst/>
              <a:rect l="l" t="t" r="r" b="b"/>
              <a:pathLst>
                <a:path h="655320">
                  <a:moveTo>
                    <a:pt x="0" y="0"/>
                  </a:moveTo>
                  <a:lnTo>
                    <a:pt x="0" y="654793"/>
                  </a:lnTo>
                </a:path>
              </a:pathLst>
            </a:custGeom>
            <a:ln w="12623">
              <a:solidFill>
                <a:srgbClr val="909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649292" y="6162171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54" y="1845"/>
                  </a:lnTo>
                  <a:lnTo>
                    <a:pt x="0" y="6304"/>
                  </a:lnTo>
                  <a:lnTo>
                    <a:pt x="1854" y="10760"/>
                  </a:lnTo>
                  <a:lnTo>
                    <a:pt x="6311" y="12607"/>
                  </a:lnTo>
                  <a:lnTo>
                    <a:pt x="10782" y="10760"/>
                  </a:lnTo>
                  <a:lnTo>
                    <a:pt x="12623" y="6304"/>
                  </a:lnTo>
                  <a:lnTo>
                    <a:pt x="10782" y="1845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90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564710" y="5756710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41" y="1846"/>
                  </a:lnTo>
                  <a:lnTo>
                    <a:pt x="0" y="6304"/>
                  </a:lnTo>
                  <a:lnTo>
                    <a:pt x="1841" y="10760"/>
                  </a:lnTo>
                  <a:lnTo>
                    <a:pt x="6311" y="12608"/>
                  </a:lnTo>
                  <a:lnTo>
                    <a:pt x="10769" y="10760"/>
                  </a:lnTo>
                  <a:lnTo>
                    <a:pt x="12623" y="6304"/>
                  </a:lnTo>
                  <a:lnTo>
                    <a:pt x="10769" y="1846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E16A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571021" y="5763016"/>
              <a:ext cx="0" cy="645160"/>
            </a:xfrm>
            <a:custGeom>
              <a:avLst/>
              <a:gdLst/>
              <a:ahLst/>
              <a:cxnLst/>
              <a:rect l="l" t="t" r="r" b="b"/>
              <a:pathLst>
                <a:path h="645160">
                  <a:moveTo>
                    <a:pt x="0" y="0"/>
                  </a:moveTo>
                  <a:lnTo>
                    <a:pt x="0" y="644542"/>
                  </a:lnTo>
                </a:path>
              </a:pathLst>
            </a:custGeom>
            <a:ln w="12623">
              <a:solidFill>
                <a:srgbClr val="E16A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564710" y="640125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41" y="1846"/>
                  </a:lnTo>
                  <a:lnTo>
                    <a:pt x="0" y="6304"/>
                  </a:lnTo>
                  <a:lnTo>
                    <a:pt x="1841" y="10760"/>
                  </a:lnTo>
                  <a:lnTo>
                    <a:pt x="6311" y="12608"/>
                  </a:lnTo>
                  <a:lnTo>
                    <a:pt x="10769" y="10760"/>
                  </a:lnTo>
                  <a:lnTo>
                    <a:pt x="12623" y="6304"/>
                  </a:lnTo>
                  <a:lnTo>
                    <a:pt x="10769" y="1846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E16A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494578" y="5860639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54" y="1846"/>
                  </a:lnTo>
                  <a:lnTo>
                    <a:pt x="0" y="6304"/>
                  </a:lnTo>
                  <a:lnTo>
                    <a:pt x="1854" y="10760"/>
                  </a:lnTo>
                  <a:lnTo>
                    <a:pt x="6311" y="12607"/>
                  </a:lnTo>
                  <a:lnTo>
                    <a:pt x="10782" y="10760"/>
                  </a:lnTo>
                  <a:lnTo>
                    <a:pt x="12623" y="6304"/>
                  </a:lnTo>
                  <a:lnTo>
                    <a:pt x="10782" y="1846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918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500890" y="5866944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0"/>
                  </a:moveTo>
                  <a:lnTo>
                    <a:pt x="0" y="378005"/>
                  </a:lnTo>
                </a:path>
              </a:pathLst>
            </a:custGeom>
            <a:ln w="12623">
              <a:solidFill>
                <a:srgbClr val="918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494578" y="6238644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54" y="1845"/>
                  </a:lnTo>
                  <a:lnTo>
                    <a:pt x="0" y="6304"/>
                  </a:lnTo>
                  <a:lnTo>
                    <a:pt x="1854" y="10760"/>
                  </a:lnTo>
                  <a:lnTo>
                    <a:pt x="6311" y="12607"/>
                  </a:lnTo>
                  <a:lnTo>
                    <a:pt x="10782" y="10760"/>
                  </a:lnTo>
                  <a:lnTo>
                    <a:pt x="12623" y="6304"/>
                  </a:lnTo>
                  <a:lnTo>
                    <a:pt x="10782" y="1845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918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410111" y="5642179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54" y="1845"/>
                  </a:lnTo>
                  <a:lnTo>
                    <a:pt x="0" y="6303"/>
                  </a:lnTo>
                  <a:lnTo>
                    <a:pt x="1854" y="10760"/>
                  </a:lnTo>
                  <a:lnTo>
                    <a:pt x="6311" y="12607"/>
                  </a:lnTo>
                  <a:lnTo>
                    <a:pt x="10769" y="10760"/>
                  </a:lnTo>
                  <a:lnTo>
                    <a:pt x="12623" y="6303"/>
                  </a:lnTo>
                  <a:lnTo>
                    <a:pt x="10769" y="1845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00A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416422" y="5648482"/>
              <a:ext cx="0" cy="516890"/>
            </a:xfrm>
            <a:custGeom>
              <a:avLst/>
              <a:gdLst/>
              <a:ahLst/>
              <a:cxnLst/>
              <a:rect l="l" t="t" r="r" b="b"/>
              <a:pathLst>
                <a:path h="516889">
                  <a:moveTo>
                    <a:pt x="0" y="0"/>
                  </a:moveTo>
                  <a:lnTo>
                    <a:pt x="0" y="516812"/>
                  </a:lnTo>
                </a:path>
              </a:pathLst>
            </a:custGeom>
            <a:ln w="12623">
              <a:solidFill>
                <a:srgbClr val="00AD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410111" y="6158990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54" y="1846"/>
                  </a:lnTo>
                  <a:lnTo>
                    <a:pt x="0" y="6304"/>
                  </a:lnTo>
                  <a:lnTo>
                    <a:pt x="1854" y="10760"/>
                  </a:lnTo>
                  <a:lnTo>
                    <a:pt x="6311" y="12608"/>
                  </a:lnTo>
                  <a:lnTo>
                    <a:pt x="10769" y="10760"/>
                  </a:lnTo>
                  <a:lnTo>
                    <a:pt x="12623" y="6304"/>
                  </a:lnTo>
                  <a:lnTo>
                    <a:pt x="10769" y="1846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00A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325529" y="4990680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41" y="1854"/>
                  </a:lnTo>
                  <a:lnTo>
                    <a:pt x="0" y="6311"/>
                  </a:lnTo>
                  <a:lnTo>
                    <a:pt x="1841" y="10769"/>
                  </a:lnTo>
                  <a:lnTo>
                    <a:pt x="6311" y="12611"/>
                  </a:lnTo>
                  <a:lnTo>
                    <a:pt x="10769" y="10769"/>
                  </a:lnTo>
                  <a:lnTo>
                    <a:pt x="12623" y="6311"/>
                  </a:lnTo>
                  <a:lnTo>
                    <a:pt x="10769" y="1854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90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331840" y="4996992"/>
              <a:ext cx="0" cy="1097280"/>
            </a:xfrm>
            <a:custGeom>
              <a:avLst/>
              <a:gdLst/>
              <a:ahLst/>
              <a:cxnLst/>
              <a:rect l="l" t="t" r="r" b="b"/>
              <a:pathLst>
                <a:path h="1097279">
                  <a:moveTo>
                    <a:pt x="0" y="0"/>
                  </a:moveTo>
                  <a:lnTo>
                    <a:pt x="0" y="1097140"/>
                  </a:lnTo>
                </a:path>
              </a:pathLst>
            </a:custGeom>
            <a:ln w="12623">
              <a:solidFill>
                <a:srgbClr val="909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325529" y="6087819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41" y="1845"/>
                  </a:lnTo>
                  <a:lnTo>
                    <a:pt x="0" y="6304"/>
                  </a:lnTo>
                  <a:lnTo>
                    <a:pt x="1841" y="10760"/>
                  </a:lnTo>
                  <a:lnTo>
                    <a:pt x="6311" y="12608"/>
                  </a:lnTo>
                  <a:lnTo>
                    <a:pt x="10769" y="10760"/>
                  </a:lnTo>
                  <a:lnTo>
                    <a:pt x="12623" y="6304"/>
                  </a:lnTo>
                  <a:lnTo>
                    <a:pt x="10769" y="1845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90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241061" y="5701920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299" y="0"/>
                  </a:moveTo>
                  <a:lnTo>
                    <a:pt x="1841" y="1845"/>
                  </a:lnTo>
                  <a:lnTo>
                    <a:pt x="0" y="6303"/>
                  </a:lnTo>
                  <a:lnTo>
                    <a:pt x="1841" y="10760"/>
                  </a:lnTo>
                  <a:lnTo>
                    <a:pt x="6299" y="12607"/>
                  </a:lnTo>
                  <a:lnTo>
                    <a:pt x="10769" y="10760"/>
                  </a:lnTo>
                  <a:lnTo>
                    <a:pt x="12611" y="6303"/>
                  </a:lnTo>
                  <a:lnTo>
                    <a:pt x="10769" y="1845"/>
                  </a:lnTo>
                  <a:lnTo>
                    <a:pt x="6299" y="0"/>
                  </a:lnTo>
                  <a:close/>
                </a:path>
              </a:pathLst>
            </a:custGeom>
            <a:solidFill>
              <a:srgbClr val="E16A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247360" y="5708223"/>
              <a:ext cx="0" cy="448309"/>
            </a:xfrm>
            <a:custGeom>
              <a:avLst/>
              <a:gdLst/>
              <a:ahLst/>
              <a:cxnLst/>
              <a:rect l="l" t="t" r="r" b="b"/>
              <a:pathLst>
                <a:path h="448310">
                  <a:moveTo>
                    <a:pt x="0" y="0"/>
                  </a:moveTo>
                  <a:lnTo>
                    <a:pt x="0" y="447879"/>
                  </a:lnTo>
                </a:path>
              </a:pathLst>
            </a:custGeom>
            <a:ln w="12623">
              <a:solidFill>
                <a:srgbClr val="E16A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241061" y="6149799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299" y="0"/>
                  </a:moveTo>
                  <a:lnTo>
                    <a:pt x="1841" y="1846"/>
                  </a:lnTo>
                  <a:lnTo>
                    <a:pt x="0" y="6304"/>
                  </a:lnTo>
                  <a:lnTo>
                    <a:pt x="1841" y="10760"/>
                  </a:lnTo>
                  <a:lnTo>
                    <a:pt x="6299" y="12608"/>
                  </a:lnTo>
                  <a:lnTo>
                    <a:pt x="10769" y="10760"/>
                  </a:lnTo>
                  <a:lnTo>
                    <a:pt x="12611" y="6304"/>
                  </a:lnTo>
                  <a:lnTo>
                    <a:pt x="10769" y="1846"/>
                  </a:lnTo>
                  <a:lnTo>
                    <a:pt x="6299" y="0"/>
                  </a:lnTo>
                  <a:close/>
                </a:path>
              </a:pathLst>
            </a:custGeom>
            <a:solidFill>
              <a:srgbClr val="E16A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170929" y="536314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41" y="1854"/>
                  </a:lnTo>
                  <a:lnTo>
                    <a:pt x="0" y="6311"/>
                  </a:lnTo>
                  <a:lnTo>
                    <a:pt x="1841" y="10769"/>
                  </a:lnTo>
                  <a:lnTo>
                    <a:pt x="6311" y="12611"/>
                  </a:lnTo>
                  <a:lnTo>
                    <a:pt x="10769" y="10769"/>
                  </a:lnTo>
                  <a:lnTo>
                    <a:pt x="12623" y="6311"/>
                  </a:lnTo>
                  <a:lnTo>
                    <a:pt x="10769" y="1854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918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177241" y="5369458"/>
              <a:ext cx="0" cy="617855"/>
            </a:xfrm>
            <a:custGeom>
              <a:avLst/>
              <a:gdLst/>
              <a:ahLst/>
              <a:cxnLst/>
              <a:rect l="l" t="t" r="r" b="b"/>
              <a:pathLst>
                <a:path h="617854">
                  <a:moveTo>
                    <a:pt x="0" y="0"/>
                  </a:moveTo>
                  <a:lnTo>
                    <a:pt x="0" y="617677"/>
                  </a:lnTo>
                </a:path>
              </a:pathLst>
            </a:custGeom>
            <a:ln w="12623">
              <a:solidFill>
                <a:srgbClr val="918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170929" y="598082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41" y="1846"/>
                  </a:lnTo>
                  <a:lnTo>
                    <a:pt x="0" y="6304"/>
                  </a:lnTo>
                  <a:lnTo>
                    <a:pt x="1841" y="10760"/>
                  </a:lnTo>
                  <a:lnTo>
                    <a:pt x="6311" y="12608"/>
                  </a:lnTo>
                  <a:lnTo>
                    <a:pt x="10769" y="10760"/>
                  </a:lnTo>
                  <a:lnTo>
                    <a:pt x="12623" y="6304"/>
                  </a:lnTo>
                  <a:lnTo>
                    <a:pt x="10769" y="1846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918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086347" y="5295391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299" y="0"/>
                  </a:moveTo>
                  <a:lnTo>
                    <a:pt x="1841" y="1854"/>
                  </a:lnTo>
                  <a:lnTo>
                    <a:pt x="0" y="6311"/>
                  </a:lnTo>
                  <a:lnTo>
                    <a:pt x="1841" y="10769"/>
                  </a:lnTo>
                  <a:lnTo>
                    <a:pt x="6299" y="12611"/>
                  </a:lnTo>
                  <a:lnTo>
                    <a:pt x="10769" y="10769"/>
                  </a:lnTo>
                  <a:lnTo>
                    <a:pt x="12611" y="6311"/>
                  </a:lnTo>
                  <a:lnTo>
                    <a:pt x="10769" y="1854"/>
                  </a:lnTo>
                  <a:lnTo>
                    <a:pt x="6299" y="0"/>
                  </a:lnTo>
                  <a:close/>
                </a:path>
              </a:pathLst>
            </a:custGeom>
            <a:solidFill>
              <a:srgbClr val="00A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092647" y="5301703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0715"/>
                  </a:lnTo>
                </a:path>
              </a:pathLst>
            </a:custGeom>
            <a:ln w="12623">
              <a:solidFill>
                <a:srgbClr val="00AD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086347" y="567611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299" y="0"/>
                  </a:moveTo>
                  <a:lnTo>
                    <a:pt x="1841" y="1845"/>
                  </a:lnTo>
                  <a:lnTo>
                    <a:pt x="0" y="6304"/>
                  </a:lnTo>
                  <a:lnTo>
                    <a:pt x="1841" y="10760"/>
                  </a:lnTo>
                  <a:lnTo>
                    <a:pt x="6299" y="12607"/>
                  </a:lnTo>
                  <a:lnTo>
                    <a:pt x="10769" y="10760"/>
                  </a:lnTo>
                  <a:lnTo>
                    <a:pt x="12611" y="6304"/>
                  </a:lnTo>
                  <a:lnTo>
                    <a:pt x="10769" y="1845"/>
                  </a:lnTo>
                  <a:lnTo>
                    <a:pt x="6299" y="0"/>
                  </a:lnTo>
                  <a:close/>
                </a:path>
              </a:pathLst>
            </a:custGeom>
            <a:solidFill>
              <a:srgbClr val="00A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001867" y="563946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54" y="1845"/>
                  </a:lnTo>
                  <a:lnTo>
                    <a:pt x="0" y="6303"/>
                  </a:lnTo>
                  <a:lnTo>
                    <a:pt x="1854" y="10760"/>
                  </a:lnTo>
                  <a:lnTo>
                    <a:pt x="6311" y="12607"/>
                  </a:lnTo>
                  <a:lnTo>
                    <a:pt x="10782" y="10760"/>
                  </a:lnTo>
                  <a:lnTo>
                    <a:pt x="12623" y="6303"/>
                  </a:lnTo>
                  <a:lnTo>
                    <a:pt x="10782" y="1845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90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008179" y="5645772"/>
              <a:ext cx="0" cy="567690"/>
            </a:xfrm>
            <a:custGeom>
              <a:avLst/>
              <a:gdLst/>
              <a:ahLst/>
              <a:cxnLst/>
              <a:rect l="l" t="t" r="r" b="b"/>
              <a:pathLst>
                <a:path h="567689">
                  <a:moveTo>
                    <a:pt x="0" y="0"/>
                  </a:moveTo>
                  <a:lnTo>
                    <a:pt x="0" y="567598"/>
                  </a:lnTo>
                </a:path>
              </a:pathLst>
            </a:custGeom>
            <a:ln w="12623">
              <a:solidFill>
                <a:srgbClr val="909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001867" y="6207065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54" y="1846"/>
                  </a:lnTo>
                  <a:lnTo>
                    <a:pt x="0" y="6304"/>
                  </a:lnTo>
                  <a:lnTo>
                    <a:pt x="1854" y="10761"/>
                  </a:lnTo>
                  <a:lnTo>
                    <a:pt x="6311" y="12608"/>
                  </a:lnTo>
                  <a:lnTo>
                    <a:pt x="10782" y="10761"/>
                  </a:lnTo>
                  <a:lnTo>
                    <a:pt x="12623" y="6304"/>
                  </a:lnTo>
                  <a:lnTo>
                    <a:pt x="10782" y="1846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90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5917285" y="559551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41" y="1845"/>
                  </a:lnTo>
                  <a:lnTo>
                    <a:pt x="0" y="6303"/>
                  </a:lnTo>
                  <a:lnTo>
                    <a:pt x="1841" y="10760"/>
                  </a:lnTo>
                  <a:lnTo>
                    <a:pt x="6311" y="12607"/>
                  </a:lnTo>
                  <a:lnTo>
                    <a:pt x="10769" y="10760"/>
                  </a:lnTo>
                  <a:lnTo>
                    <a:pt x="12623" y="6303"/>
                  </a:lnTo>
                  <a:lnTo>
                    <a:pt x="10769" y="1845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E16A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5923597" y="5601821"/>
              <a:ext cx="0" cy="128905"/>
            </a:xfrm>
            <a:custGeom>
              <a:avLst/>
              <a:gdLst/>
              <a:ahLst/>
              <a:cxnLst/>
              <a:rect l="l" t="t" r="r" b="b"/>
              <a:pathLst>
                <a:path h="128904">
                  <a:moveTo>
                    <a:pt x="0" y="0"/>
                  </a:moveTo>
                  <a:lnTo>
                    <a:pt x="0" y="128909"/>
                  </a:lnTo>
                </a:path>
              </a:pathLst>
            </a:custGeom>
            <a:ln w="12623">
              <a:solidFill>
                <a:srgbClr val="E16A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5917285" y="5724424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41" y="1846"/>
                  </a:lnTo>
                  <a:lnTo>
                    <a:pt x="0" y="6304"/>
                  </a:lnTo>
                  <a:lnTo>
                    <a:pt x="1841" y="10760"/>
                  </a:lnTo>
                  <a:lnTo>
                    <a:pt x="6311" y="12608"/>
                  </a:lnTo>
                  <a:lnTo>
                    <a:pt x="10769" y="10760"/>
                  </a:lnTo>
                  <a:lnTo>
                    <a:pt x="12623" y="6304"/>
                  </a:lnTo>
                  <a:lnTo>
                    <a:pt x="10769" y="1846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E16A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847153" y="5701329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54" y="1846"/>
                  </a:lnTo>
                  <a:lnTo>
                    <a:pt x="0" y="6304"/>
                  </a:lnTo>
                  <a:lnTo>
                    <a:pt x="1854" y="10761"/>
                  </a:lnTo>
                  <a:lnTo>
                    <a:pt x="6311" y="12608"/>
                  </a:lnTo>
                  <a:lnTo>
                    <a:pt x="10782" y="10761"/>
                  </a:lnTo>
                  <a:lnTo>
                    <a:pt x="12623" y="6304"/>
                  </a:lnTo>
                  <a:lnTo>
                    <a:pt x="10782" y="1846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918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6853465" y="5707633"/>
              <a:ext cx="0" cy="818515"/>
            </a:xfrm>
            <a:custGeom>
              <a:avLst/>
              <a:gdLst/>
              <a:ahLst/>
              <a:cxnLst/>
              <a:rect l="l" t="t" r="r" b="b"/>
              <a:pathLst>
                <a:path h="818515">
                  <a:moveTo>
                    <a:pt x="0" y="0"/>
                  </a:moveTo>
                  <a:lnTo>
                    <a:pt x="0" y="818462"/>
                  </a:lnTo>
                </a:path>
              </a:pathLst>
            </a:custGeom>
            <a:ln w="12623">
              <a:solidFill>
                <a:srgbClr val="918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6847153" y="651979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54" y="1846"/>
                  </a:lnTo>
                  <a:lnTo>
                    <a:pt x="0" y="6304"/>
                  </a:lnTo>
                  <a:lnTo>
                    <a:pt x="1854" y="10761"/>
                  </a:lnTo>
                  <a:lnTo>
                    <a:pt x="6311" y="12608"/>
                  </a:lnTo>
                  <a:lnTo>
                    <a:pt x="10782" y="10761"/>
                  </a:lnTo>
                  <a:lnTo>
                    <a:pt x="12623" y="6304"/>
                  </a:lnTo>
                  <a:lnTo>
                    <a:pt x="10782" y="1846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918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6762572" y="5786994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41" y="1845"/>
                  </a:lnTo>
                  <a:lnTo>
                    <a:pt x="0" y="6303"/>
                  </a:lnTo>
                  <a:lnTo>
                    <a:pt x="1841" y="10760"/>
                  </a:lnTo>
                  <a:lnTo>
                    <a:pt x="6311" y="12607"/>
                  </a:lnTo>
                  <a:lnTo>
                    <a:pt x="10769" y="10760"/>
                  </a:lnTo>
                  <a:lnTo>
                    <a:pt x="12623" y="6303"/>
                  </a:lnTo>
                  <a:lnTo>
                    <a:pt x="10769" y="1845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00A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6768883" y="5793297"/>
              <a:ext cx="0" cy="741680"/>
            </a:xfrm>
            <a:custGeom>
              <a:avLst/>
              <a:gdLst/>
              <a:ahLst/>
              <a:cxnLst/>
              <a:rect l="l" t="t" r="r" b="b"/>
              <a:pathLst>
                <a:path h="741679">
                  <a:moveTo>
                    <a:pt x="0" y="0"/>
                  </a:moveTo>
                  <a:lnTo>
                    <a:pt x="0" y="741165"/>
                  </a:lnTo>
                </a:path>
              </a:pathLst>
            </a:custGeom>
            <a:ln w="12623">
              <a:solidFill>
                <a:srgbClr val="00AD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6762572" y="6528159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41" y="1845"/>
                  </a:lnTo>
                  <a:lnTo>
                    <a:pt x="0" y="6303"/>
                  </a:lnTo>
                  <a:lnTo>
                    <a:pt x="1841" y="10760"/>
                  </a:lnTo>
                  <a:lnTo>
                    <a:pt x="6311" y="12607"/>
                  </a:lnTo>
                  <a:lnTo>
                    <a:pt x="10769" y="10760"/>
                  </a:lnTo>
                  <a:lnTo>
                    <a:pt x="12623" y="6303"/>
                  </a:lnTo>
                  <a:lnTo>
                    <a:pt x="10769" y="1845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00A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6678104" y="492093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41" y="1841"/>
                  </a:lnTo>
                  <a:lnTo>
                    <a:pt x="0" y="6299"/>
                  </a:lnTo>
                  <a:lnTo>
                    <a:pt x="1841" y="10756"/>
                  </a:lnTo>
                  <a:lnTo>
                    <a:pt x="6311" y="12598"/>
                  </a:lnTo>
                  <a:lnTo>
                    <a:pt x="10769" y="10756"/>
                  </a:lnTo>
                  <a:lnTo>
                    <a:pt x="12623" y="6299"/>
                  </a:lnTo>
                  <a:lnTo>
                    <a:pt x="10769" y="1841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90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6684416" y="4927231"/>
              <a:ext cx="0" cy="1219835"/>
            </a:xfrm>
            <a:custGeom>
              <a:avLst/>
              <a:gdLst/>
              <a:ahLst/>
              <a:cxnLst/>
              <a:rect l="l" t="t" r="r" b="b"/>
              <a:pathLst>
                <a:path h="1219835">
                  <a:moveTo>
                    <a:pt x="0" y="0"/>
                  </a:moveTo>
                  <a:lnTo>
                    <a:pt x="0" y="1219560"/>
                  </a:lnTo>
                </a:path>
              </a:pathLst>
            </a:custGeom>
            <a:ln w="12623">
              <a:solidFill>
                <a:srgbClr val="909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6678104" y="6140490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41" y="1846"/>
                  </a:lnTo>
                  <a:lnTo>
                    <a:pt x="0" y="6304"/>
                  </a:lnTo>
                  <a:lnTo>
                    <a:pt x="1841" y="10760"/>
                  </a:lnTo>
                  <a:lnTo>
                    <a:pt x="6311" y="12608"/>
                  </a:lnTo>
                  <a:lnTo>
                    <a:pt x="10769" y="10760"/>
                  </a:lnTo>
                  <a:lnTo>
                    <a:pt x="12623" y="6304"/>
                  </a:lnTo>
                  <a:lnTo>
                    <a:pt x="10769" y="1846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90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6593509" y="572183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54" y="1846"/>
                  </a:lnTo>
                  <a:lnTo>
                    <a:pt x="0" y="6304"/>
                  </a:lnTo>
                  <a:lnTo>
                    <a:pt x="1854" y="10760"/>
                  </a:lnTo>
                  <a:lnTo>
                    <a:pt x="6311" y="12608"/>
                  </a:lnTo>
                  <a:lnTo>
                    <a:pt x="10782" y="10760"/>
                  </a:lnTo>
                  <a:lnTo>
                    <a:pt x="12623" y="6304"/>
                  </a:lnTo>
                  <a:lnTo>
                    <a:pt x="10782" y="1846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E16A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6599821" y="5728136"/>
              <a:ext cx="0" cy="796925"/>
            </a:xfrm>
            <a:custGeom>
              <a:avLst/>
              <a:gdLst/>
              <a:ahLst/>
              <a:cxnLst/>
              <a:rect l="l" t="t" r="r" b="b"/>
              <a:pathLst>
                <a:path h="796925">
                  <a:moveTo>
                    <a:pt x="0" y="0"/>
                  </a:moveTo>
                  <a:lnTo>
                    <a:pt x="0" y="796427"/>
                  </a:lnTo>
                </a:path>
              </a:pathLst>
            </a:custGeom>
            <a:ln w="12623">
              <a:solidFill>
                <a:srgbClr val="E16A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6593509" y="6518260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54" y="1846"/>
                  </a:lnTo>
                  <a:lnTo>
                    <a:pt x="0" y="6304"/>
                  </a:lnTo>
                  <a:lnTo>
                    <a:pt x="1854" y="10760"/>
                  </a:lnTo>
                  <a:lnTo>
                    <a:pt x="6311" y="12608"/>
                  </a:lnTo>
                  <a:lnTo>
                    <a:pt x="10782" y="10760"/>
                  </a:lnTo>
                  <a:lnTo>
                    <a:pt x="12623" y="6304"/>
                  </a:lnTo>
                  <a:lnTo>
                    <a:pt x="10782" y="1846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E16A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7523390" y="5113705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41" y="1841"/>
                  </a:lnTo>
                  <a:lnTo>
                    <a:pt x="0" y="6299"/>
                  </a:lnTo>
                  <a:lnTo>
                    <a:pt x="1841" y="10756"/>
                  </a:lnTo>
                  <a:lnTo>
                    <a:pt x="6311" y="12598"/>
                  </a:lnTo>
                  <a:lnTo>
                    <a:pt x="10769" y="10756"/>
                  </a:lnTo>
                  <a:lnTo>
                    <a:pt x="12623" y="6299"/>
                  </a:lnTo>
                  <a:lnTo>
                    <a:pt x="10769" y="1841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918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7529702" y="5120004"/>
              <a:ext cx="0" cy="860425"/>
            </a:xfrm>
            <a:custGeom>
              <a:avLst/>
              <a:gdLst/>
              <a:ahLst/>
              <a:cxnLst/>
              <a:rect l="l" t="t" r="r" b="b"/>
              <a:pathLst>
                <a:path h="860425">
                  <a:moveTo>
                    <a:pt x="0" y="0"/>
                  </a:moveTo>
                  <a:lnTo>
                    <a:pt x="0" y="859821"/>
                  </a:lnTo>
                </a:path>
              </a:pathLst>
            </a:custGeom>
            <a:ln w="12623">
              <a:solidFill>
                <a:srgbClr val="918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7523390" y="597352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41" y="1846"/>
                  </a:lnTo>
                  <a:lnTo>
                    <a:pt x="0" y="6304"/>
                  </a:lnTo>
                  <a:lnTo>
                    <a:pt x="1841" y="10760"/>
                  </a:lnTo>
                  <a:lnTo>
                    <a:pt x="6311" y="12608"/>
                  </a:lnTo>
                  <a:lnTo>
                    <a:pt x="10769" y="10760"/>
                  </a:lnTo>
                  <a:lnTo>
                    <a:pt x="12623" y="6304"/>
                  </a:lnTo>
                  <a:lnTo>
                    <a:pt x="10769" y="1846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918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7438923" y="420780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41" y="1854"/>
                  </a:lnTo>
                  <a:lnTo>
                    <a:pt x="0" y="6311"/>
                  </a:lnTo>
                  <a:lnTo>
                    <a:pt x="1841" y="10769"/>
                  </a:lnTo>
                  <a:lnTo>
                    <a:pt x="6311" y="12611"/>
                  </a:lnTo>
                  <a:lnTo>
                    <a:pt x="10769" y="10769"/>
                  </a:lnTo>
                  <a:lnTo>
                    <a:pt x="12623" y="6311"/>
                  </a:lnTo>
                  <a:lnTo>
                    <a:pt x="10769" y="1854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00A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7445235" y="4214113"/>
              <a:ext cx="0" cy="1297940"/>
            </a:xfrm>
            <a:custGeom>
              <a:avLst/>
              <a:gdLst/>
              <a:ahLst/>
              <a:cxnLst/>
              <a:rect l="l" t="t" r="r" b="b"/>
              <a:pathLst>
                <a:path h="1297939">
                  <a:moveTo>
                    <a:pt x="0" y="0"/>
                  </a:moveTo>
                  <a:lnTo>
                    <a:pt x="0" y="1297450"/>
                  </a:lnTo>
                </a:path>
              </a:pathLst>
            </a:custGeom>
            <a:ln w="12623">
              <a:solidFill>
                <a:srgbClr val="00AD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7438923" y="5505259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41" y="1841"/>
                  </a:lnTo>
                  <a:lnTo>
                    <a:pt x="0" y="6299"/>
                  </a:lnTo>
                  <a:lnTo>
                    <a:pt x="1841" y="10756"/>
                  </a:lnTo>
                  <a:lnTo>
                    <a:pt x="6311" y="12611"/>
                  </a:lnTo>
                  <a:lnTo>
                    <a:pt x="10769" y="10756"/>
                  </a:lnTo>
                  <a:lnTo>
                    <a:pt x="12623" y="6299"/>
                  </a:lnTo>
                  <a:lnTo>
                    <a:pt x="10769" y="1841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00A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7354328" y="5117350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54" y="1854"/>
                  </a:lnTo>
                  <a:lnTo>
                    <a:pt x="0" y="6299"/>
                  </a:lnTo>
                  <a:lnTo>
                    <a:pt x="1854" y="10769"/>
                  </a:lnTo>
                  <a:lnTo>
                    <a:pt x="6311" y="12611"/>
                  </a:lnTo>
                  <a:lnTo>
                    <a:pt x="10782" y="10769"/>
                  </a:lnTo>
                  <a:lnTo>
                    <a:pt x="12623" y="6299"/>
                  </a:lnTo>
                  <a:lnTo>
                    <a:pt x="10782" y="1854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90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7360640" y="5123662"/>
              <a:ext cx="0" cy="1006475"/>
            </a:xfrm>
            <a:custGeom>
              <a:avLst/>
              <a:gdLst/>
              <a:ahLst/>
              <a:cxnLst/>
              <a:rect l="l" t="t" r="r" b="b"/>
              <a:pathLst>
                <a:path h="1006475">
                  <a:moveTo>
                    <a:pt x="0" y="0"/>
                  </a:moveTo>
                  <a:lnTo>
                    <a:pt x="0" y="1006050"/>
                  </a:lnTo>
                </a:path>
              </a:pathLst>
            </a:custGeom>
            <a:ln w="12623">
              <a:solidFill>
                <a:srgbClr val="909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7354328" y="612340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54" y="1846"/>
                  </a:lnTo>
                  <a:lnTo>
                    <a:pt x="0" y="6304"/>
                  </a:lnTo>
                  <a:lnTo>
                    <a:pt x="1854" y="10761"/>
                  </a:lnTo>
                  <a:lnTo>
                    <a:pt x="6311" y="12608"/>
                  </a:lnTo>
                  <a:lnTo>
                    <a:pt x="10782" y="10761"/>
                  </a:lnTo>
                  <a:lnTo>
                    <a:pt x="12623" y="6304"/>
                  </a:lnTo>
                  <a:lnTo>
                    <a:pt x="10782" y="1846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90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7269861" y="459653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54" y="1841"/>
                  </a:lnTo>
                  <a:lnTo>
                    <a:pt x="0" y="6299"/>
                  </a:lnTo>
                  <a:lnTo>
                    <a:pt x="1854" y="10756"/>
                  </a:lnTo>
                  <a:lnTo>
                    <a:pt x="6311" y="12611"/>
                  </a:lnTo>
                  <a:lnTo>
                    <a:pt x="10769" y="10756"/>
                  </a:lnTo>
                  <a:lnTo>
                    <a:pt x="12623" y="6299"/>
                  </a:lnTo>
                  <a:lnTo>
                    <a:pt x="10769" y="1841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E16A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7276172" y="4602835"/>
              <a:ext cx="0" cy="948055"/>
            </a:xfrm>
            <a:custGeom>
              <a:avLst/>
              <a:gdLst/>
              <a:ahLst/>
              <a:cxnLst/>
              <a:rect l="l" t="t" r="r" b="b"/>
              <a:pathLst>
                <a:path h="948054">
                  <a:moveTo>
                    <a:pt x="0" y="0"/>
                  </a:moveTo>
                  <a:lnTo>
                    <a:pt x="0" y="947489"/>
                  </a:lnTo>
                </a:path>
              </a:pathLst>
            </a:custGeom>
            <a:ln w="12623">
              <a:solidFill>
                <a:srgbClr val="E16A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7269861" y="5544019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54" y="1854"/>
                  </a:lnTo>
                  <a:lnTo>
                    <a:pt x="0" y="6311"/>
                  </a:lnTo>
                  <a:lnTo>
                    <a:pt x="1854" y="10769"/>
                  </a:lnTo>
                  <a:lnTo>
                    <a:pt x="6311" y="12611"/>
                  </a:lnTo>
                  <a:lnTo>
                    <a:pt x="10769" y="10769"/>
                  </a:lnTo>
                  <a:lnTo>
                    <a:pt x="12623" y="6311"/>
                  </a:lnTo>
                  <a:lnTo>
                    <a:pt x="10769" y="1854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E16A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8199615" y="606519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54" y="1845"/>
                  </a:lnTo>
                  <a:lnTo>
                    <a:pt x="0" y="6303"/>
                  </a:lnTo>
                  <a:lnTo>
                    <a:pt x="1854" y="10760"/>
                  </a:lnTo>
                  <a:lnTo>
                    <a:pt x="6311" y="12607"/>
                  </a:lnTo>
                  <a:lnTo>
                    <a:pt x="10769" y="10760"/>
                  </a:lnTo>
                  <a:lnTo>
                    <a:pt x="12623" y="6303"/>
                  </a:lnTo>
                  <a:lnTo>
                    <a:pt x="10769" y="1845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918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8205927" y="6071498"/>
              <a:ext cx="0" cy="250825"/>
            </a:xfrm>
            <a:custGeom>
              <a:avLst/>
              <a:gdLst/>
              <a:ahLst/>
              <a:cxnLst/>
              <a:rect l="l" t="t" r="r" b="b"/>
              <a:pathLst>
                <a:path h="250825">
                  <a:moveTo>
                    <a:pt x="0" y="0"/>
                  </a:moveTo>
                  <a:lnTo>
                    <a:pt x="0" y="250511"/>
                  </a:lnTo>
                </a:path>
              </a:pathLst>
            </a:custGeom>
            <a:ln w="12623">
              <a:solidFill>
                <a:srgbClr val="918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8199615" y="631570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54" y="1846"/>
                  </a:lnTo>
                  <a:lnTo>
                    <a:pt x="0" y="6304"/>
                  </a:lnTo>
                  <a:lnTo>
                    <a:pt x="1854" y="10761"/>
                  </a:lnTo>
                  <a:lnTo>
                    <a:pt x="6311" y="12608"/>
                  </a:lnTo>
                  <a:lnTo>
                    <a:pt x="10769" y="10761"/>
                  </a:lnTo>
                  <a:lnTo>
                    <a:pt x="12623" y="6304"/>
                  </a:lnTo>
                  <a:lnTo>
                    <a:pt x="10769" y="1846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918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8115147" y="590906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54" y="1846"/>
                  </a:lnTo>
                  <a:lnTo>
                    <a:pt x="0" y="6304"/>
                  </a:lnTo>
                  <a:lnTo>
                    <a:pt x="1854" y="10760"/>
                  </a:lnTo>
                  <a:lnTo>
                    <a:pt x="6311" y="12608"/>
                  </a:lnTo>
                  <a:lnTo>
                    <a:pt x="10769" y="10760"/>
                  </a:lnTo>
                  <a:lnTo>
                    <a:pt x="12623" y="6304"/>
                  </a:lnTo>
                  <a:lnTo>
                    <a:pt x="10769" y="1846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00A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8121459" y="5915372"/>
              <a:ext cx="0" cy="208279"/>
            </a:xfrm>
            <a:custGeom>
              <a:avLst/>
              <a:gdLst/>
              <a:ahLst/>
              <a:cxnLst/>
              <a:rect l="l" t="t" r="r" b="b"/>
              <a:pathLst>
                <a:path h="208279">
                  <a:moveTo>
                    <a:pt x="0" y="0"/>
                  </a:moveTo>
                  <a:lnTo>
                    <a:pt x="0" y="207973"/>
                  </a:lnTo>
                </a:path>
              </a:pathLst>
            </a:custGeom>
            <a:ln w="12623">
              <a:solidFill>
                <a:srgbClr val="00AD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8115147" y="6117041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54" y="1846"/>
                  </a:lnTo>
                  <a:lnTo>
                    <a:pt x="0" y="6304"/>
                  </a:lnTo>
                  <a:lnTo>
                    <a:pt x="1854" y="10761"/>
                  </a:lnTo>
                  <a:lnTo>
                    <a:pt x="6311" y="12608"/>
                  </a:lnTo>
                  <a:lnTo>
                    <a:pt x="10769" y="10761"/>
                  </a:lnTo>
                  <a:lnTo>
                    <a:pt x="12623" y="6304"/>
                  </a:lnTo>
                  <a:lnTo>
                    <a:pt x="10769" y="1846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00A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8030565" y="412367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41" y="1841"/>
                  </a:lnTo>
                  <a:lnTo>
                    <a:pt x="0" y="6299"/>
                  </a:lnTo>
                  <a:lnTo>
                    <a:pt x="1841" y="10756"/>
                  </a:lnTo>
                  <a:lnTo>
                    <a:pt x="6311" y="12611"/>
                  </a:lnTo>
                  <a:lnTo>
                    <a:pt x="10769" y="10756"/>
                  </a:lnTo>
                  <a:lnTo>
                    <a:pt x="12623" y="6299"/>
                  </a:lnTo>
                  <a:lnTo>
                    <a:pt x="10769" y="1841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90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8036877" y="4129976"/>
              <a:ext cx="0" cy="2006600"/>
            </a:xfrm>
            <a:custGeom>
              <a:avLst/>
              <a:gdLst/>
              <a:ahLst/>
              <a:cxnLst/>
              <a:rect l="l" t="t" r="r" b="b"/>
              <a:pathLst>
                <a:path h="2006600">
                  <a:moveTo>
                    <a:pt x="0" y="0"/>
                  </a:moveTo>
                  <a:lnTo>
                    <a:pt x="0" y="2006091"/>
                  </a:lnTo>
                </a:path>
              </a:pathLst>
            </a:custGeom>
            <a:ln w="12623">
              <a:solidFill>
                <a:srgbClr val="909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8030565" y="612976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41" y="1845"/>
                  </a:lnTo>
                  <a:lnTo>
                    <a:pt x="0" y="6304"/>
                  </a:lnTo>
                  <a:lnTo>
                    <a:pt x="1841" y="10760"/>
                  </a:lnTo>
                  <a:lnTo>
                    <a:pt x="6311" y="12607"/>
                  </a:lnTo>
                  <a:lnTo>
                    <a:pt x="10769" y="10760"/>
                  </a:lnTo>
                  <a:lnTo>
                    <a:pt x="12623" y="6304"/>
                  </a:lnTo>
                  <a:lnTo>
                    <a:pt x="10769" y="1845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90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7946097" y="588844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41" y="1846"/>
                  </a:lnTo>
                  <a:lnTo>
                    <a:pt x="0" y="6304"/>
                  </a:lnTo>
                  <a:lnTo>
                    <a:pt x="1841" y="10760"/>
                  </a:lnTo>
                  <a:lnTo>
                    <a:pt x="6311" y="12608"/>
                  </a:lnTo>
                  <a:lnTo>
                    <a:pt x="10769" y="10760"/>
                  </a:lnTo>
                  <a:lnTo>
                    <a:pt x="12623" y="6304"/>
                  </a:lnTo>
                  <a:lnTo>
                    <a:pt x="10769" y="1846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E16A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7952409" y="5894751"/>
              <a:ext cx="0" cy="350520"/>
            </a:xfrm>
            <a:custGeom>
              <a:avLst/>
              <a:gdLst/>
              <a:ahLst/>
              <a:cxnLst/>
              <a:rect l="l" t="t" r="r" b="b"/>
              <a:pathLst>
                <a:path h="350520">
                  <a:moveTo>
                    <a:pt x="0" y="0"/>
                  </a:moveTo>
                  <a:lnTo>
                    <a:pt x="0" y="350197"/>
                  </a:lnTo>
                </a:path>
              </a:pathLst>
            </a:custGeom>
            <a:ln w="12623">
              <a:solidFill>
                <a:srgbClr val="E16A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7946097" y="6238644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6311" y="0"/>
                  </a:moveTo>
                  <a:lnTo>
                    <a:pt x="1841" y="1845"/>
                  </a:lnTo>
                  <a:lnTo>
                    <a:pt x="0" y="6304"/>
                  </a:lnTo>
                  <a:lnTo>
                    <a:pt x="1841" y="10760"/>
                  </a:lnTo>
                  <a:lnTo>
                    <a:pt x="6311" y="12607"/>
                  </a:lnTo>
                  <a:lnTo>
                    <a:pt x="10769" y="10760"/>
                  </a:lnTo>
                  <a:lnTo>
                    <a:pt x="12623" y="6304"/>
                  </a:lnTo>
                  <a:lnTo>
                    <a:pt x="10769" y="1845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E16A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2939554" y="4009796"/>
              <a:ext cx="5545455" cy="2645410"/>
            </a:xfrm>
            <a:custGeom>
              <a:avLst/>
              <a:gdLst/>
              <a:ahLst/>
              <a:cxnLst/>
              <a:rect l="l" t="t" r="r" b="b"/>
              <a:pathLst>
                <a:path w="5545455" h="2645409">
                  <a:moveTo>
                    <a:pt x="0" y="0"/>
                  </a:moveTo>
                  <a:lnTo>
                    <a:pt x="5545393" y="0"/>
                  </a:lnTo>
                  <a:lnTo>
                    <a:pt x="5545393" y="2644981"/>
                  </a:lnTo>
                  <a:lnTo>
                    <a:pt x="0" y="2644981"/>
                  </a:lnTo>
                  <a:lnTo>
                    <a:pt x="0" y="0"/>
                  </a:lnTo>
                  <a:close/>
                </a:path>
              </a:pathLst>
            </a:custGeom>
            <a:ln w="1261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907220" y="4312856"/>
              <a:ext cx="5172075" cy="2374265"/>
            </a:xfrm>
            <a:custGeom>
              <a:avLst/>
              <a:gdLst/>
              <a:ahLst/>
              <a:cxnLst/>
              <a:rect l="l" t="t" r="r" b="b"/>
              <a:pathLst>
                <a:path w="5172075" h="2374265">
                  <a:moveTo>
                    <a:pt x="0" y="1933511"/>
                  </a:moveTo>
                  <a:lnTo>
                    <a:pt x="32324" y="1933511"/>
                  </a:lnTo>
                </a:path>
                <a:path w="5172075" h="2374265">
                  <a:moveTo>
                    <a:pt x="0" y="1288970"/>
                  </a:moveTo>
                  <a:lnTo>
                    <a:pt x="32324" y="1288970"/>
                  </a:lnTo>
                </a:path>
                <a:path w="5172075" h="2374265">
                  <a:moveTo>
                    <a:pt x="0" y="644542"/>
                  </a:moveTo>
                  <a:lnTo>
                    <a:pt x="32324" y="644542"/>
                  </a:lnTo>
                </a:path>
                <a:path w="5172075" h="2374265">
                  <a:moveTo>
                    <a:pt x="0" y="0"/>
                  </a:moveTo>
                  <a:lnTo>
                    <a:pt x="32324" y="0"/>
                  </a:lnTo>
                </a:path>
                <a:path w="5172075" h="2374265">
                  <a:moveTo>
                    <a:pt x="438157" y="2374201"/>
                  </a:moveTo>
                  <a:lnTo>
                    <a:pt x="438157" y="2341911"/>
                  </a:lnTo>
                </a:path>
                <a:path w="5172075" h="2374265">
                  <a:moveTo>
                    <a:pt x="1114390" y="2374201"/>
                  </a:moveTo>
                  <a:lnTo>
                    <a:pt x="1114390" y="2341911"/>
                  </a:lnTo>
                </a:path>
                <a:path w="5172075" h="2374265">
                  <a:moveTo>
                    <a:pt x="1790621" y="2374201"/>
                  </a:moveTo>
                  <a:lnTo>
                    <a:pt x="1790621" y="2341911"/>
                  </a:lnTo>
                </a:path>
                <a:path w="5172075" h="2374265">
                  <a:moveTo>
                    <a:pt x="2466961" y="2374201"/>
                  </a:moveTo>
                  <a:lnTo>
                    <a:pt x="2466961" y="2341911"/>
                  </a:lnTo>
                </a:path>
                <a:path w="5172075" h="2374265">
                  <a:moveTo>
                    <a:pt x="3143191" y="2374201"/>
                  </a:moveTo>
                  <a:lnTo>
                    <a:pt x="3143191" y="2341911"/>
                  </a:lnTo>
                </a:path>
                <a:path w="5172075" h="2374265">
                  <a:moveTo>
                    <a:pt x="3819422" y="2374201"/>
                  </a:moveTo>
                  <a:lnTo>
                    <a:pt x="3819422" y="2341911"/>
                  </a:lnTo>
                </a:path>
                <a:path w="5172075" h="2374265">
                  <a:moveTo>
                    <a:pt x="4495652" y="2374201"/>
                  </a:moveTo>
                  <a:lnTo>
                    <a:pt x="4495652" y="2341911"/>
                  </a:lnTo>
                </a:path>
                <a:path w="5172075" h="2374265">
                  <a:moveTo>
                    <a:pt x="5172002" y="2374201"/>
                  </a:moveTo>
                  <a:lnTo>
                    <a:pt x="5172002" y="2341911"/>
                  </a:lnTo>
                </a:path>
              </a:pathLst>
            </a:custGeom>
            <a:ln w="1261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4" name="object 214"/>
          <p:cNvSpPr txBox="1"/>
          <p:nvPr/>
        </p:nvSpPr>
        <p:spPr>
          <a:xfrm>
            <a:off x="2809697" y="6158484"/>
            <a:ext cx="8191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D4D4D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2809697" y="5512308"/>
            <a:ext cx="8191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D4D4D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2809697" y="4869179"/>
            <a:ext cx="8191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D4D4D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2809697" y="4223004"/>
            <a:ext cx="8191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D4D4D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2954693" y="6661404"/>
            <a:ext cx="124523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D4D4D"/>
                </a:solidFill>
                <a:latin typeface="Arial"/>
                <a:cs typeface="Arial"/>
              </a:rPr>
              <a:t>Pooled</a:t>
            </a:r>
            <a:r>
              <a:rPr sz="800" spc="3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4D4D4D"/>
                </a:solidFill>
                <a:latin typeface="Arial"/>
                <a:cs typeface="Arial"/>
              </a:rPr>
              <a:t>estimate</a:t>
            </a:r>
            <a:r>
              <a:rPr sz="800" spc="295" dirty="0">
                <a:solidFill>
                  <a:srgbClr val="4D4D4D"/>
                </a:solidFill>
                <a:latin typeface="Arial"/>
                <a:cs typeface="Arial"/>
              </a:rPr>
              <a:t>  </a:t>
            </a:r>
            <a:r>
              <a:rPr sz="800" dirty="0">
                <a:solidFill>
                  <a:srgbClr val="4D4D4D"/>
                </a:solidFill>
                <a:latin typeface="Arial"/>
                <a:cs typeface="Arial"/>
              </a:rPr>
              <a:t>Study</a:t>
            </a:r>
            <a:r>
              <a:rPr sz="800" spc="5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800" spc="-50" dirty="0">
                <a:solidFill>
                  <a:srgbClr val="4D4D4D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4505109" y="6661404"/>
            <a:ext cx="3759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D4D4D"/>
                </a:solidFill>
                <a:latin typeface="Arial"/>
                <a:cs typeface="Arial"/>
              </a:rPr>
              <a:t>Study</a:t>
            </a:r>
            <a:r>
              <a:rPr sz="800" spc="3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800" spc="-50" dirty="0">
                <a:solidFill>
                  <a:srgbClr val="4D4D4D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5181460" y="6661404"/>
            <a:ext cx="3759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D4D4D"/>
                </a:solidFill>
                <a:latin typeface="Arial"/>
                <a:cs typeface="Arial"/>
              </a:rPr>
              <a:t>Study</a:t>
            </a:r>
            <a:r>
              <a:rPr sz="800" spc="3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800" spc="-50" dirty="0">
                <a:solidFill>
                  <a:srgbClr val="4D4D4D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5857684" y="6661404"/>
            <a:ext cx="3759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D4D4D"/>
                </a:solidFill>
                <a:latin typeface="Arial"/>
                <a:cs typeface="Arial"/>
              </a:rPr>
              <a:t>Study</a:t>
            </a:r>
            <a:r>
              <a:rPr sz="800" spc="3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800" spc="-50" dirty="0">
                <a:solidFill>
                  <a:srgbClr val="4D4D4D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6533921" y="6661404"/>
            <a:ext cx="3759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D4D4D"/>
                </a:solidFill>
                <a:latin typeface="Arial"/>
                <a:cs typeface="Arial"/>
              </a:rPr>
              <a:t>Study</a:t>
            </a:r>
            <a:r>
              <a:rPr sz="800" spc="3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800" spc="-50" dirty="0">
                <a:solidFill>
                  <a:srgbClr val="4D4D4D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7210145" y="6661404"/>
            <a:ext cx="3759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D4D4D"/>
                </a:solidFill>
                <a:latin typeface="Arial"/>
                <a:cs typeface="Arial"/>
              </a:rPr>
              <a:t>Study</a:t>
            </a:r>
            <a:r>
              <a:rPr sz="800" spc="3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800" spc="-50" dirty="0">
                <a:solidFill>
                  <a:srgbClr val="4D4D4D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7886496" y="6661404"/>
            <a:ext cx="3759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D4D4D"/>
                </a:solidFill>
                <a:latin typeface="Arial"/>
                <a:cs typeface="Arial"/>
              </a:rPr>
              <a:t>Study</a:t>
            </a:r>
            <a:r>
              <a:rPr sz="800" spc="3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800" spc="-50" dirty="0">
                <a:solidFill>
                  <a:srgbClr val="4D4D4D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2640009" y="4576117"/>
            <a:ext cx="152400" cy="15392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70"/>
              </a:lnSpc>
            </a:pPr>
            <a:r>
              <a:rPr sz="1000" dirty="0">
                <a:latin typeface="Arial"/>
                <a:cs typeface="Arial"/>
              </a:rPr>
              <a:t>Basic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reproductive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number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4044772" y="3625596"/>
            <a:ext cx="499109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trike="sngStrike" spc="315" dirty="0">
                <a:solidFill>
                  <a:srgbClr val="E16A86"/>
                </a:solidFill>
                <a:latin typeface="Times New Roman"/>
                <a:cs typeface="Times New Roman"/>
              </a:rPr>
              <a:t> </a:t>
            </a:r>
            <a:r>
              <a:rPr sz="500" strike="sngStrike" dirty="0">
                <a:solidFill>
                  <a:srgbClr val="E16A86"/>
                </a:solidFill>
                <a:latin typeface="Calibri"/>
                <a:cs typeface="Calibri"/>
              </a:rPr>
              <a:t>●</a:t>
            </a:r>
            <a:r>
              <a:rPr sz="500" strike="sngStrike" spc="420" dirty="0">
                <a:solidFill>
                  <a:srgbClr val="E16A86"/>
                </a:solidFill>
                <a:latin typeface="Calibri"/>
                <a:cs typeface="Calibri"/>
              </a:rPr>
              <a:t> </a:t>
            </a:r>
            <a:r>
              <a:rPr sz="500" strike="noStrike" spc="220" dirty="0">
                <a:solidFill>
                  <a:srgbClr val="E16A86"/>
                </a:solidFill>
                <a:latin typeface="Calibri"/>
                <a:cs typeface="Calibri"/>
              </a:rPr>
              <a:t>  </a:t>
            </a:r>
            <a:r>
              <a:rPr sz="800" strike="noStrike" spc="-20" dirty="0">
                <a:latin typeface="Arial"/>
                <a:cs typeface="Arial"/>
              </a:rPr>
              <a:t>base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27" name="object 227"/>
          <p:cNvGrpSpPr/>
          <p:nvPr/>
        </p:nvGrpSpPr>
        <p:grpSpPr>
          <a:xfrm>
            <a:off x="4620805" y="3678453"/>
            <a:ext cx="163195" cy="53975"/>
            <a:chOff x="4620805" y="3678453"/>
            <a:chExt cx="163195" cy="53975"/>
          </a:xfrm>
        </p:grpSpPr>
        <p:sp>
          <p:nvSpPr>
            <p:cNvPr id="228" name="object 228"/>
            <p:cNvSpPr/>
            <p:nvPr/>
          </p:nvSpPr>
          <p:spPr>
            <a:xfrm>
              <a:off x="4671301" y="3678453"/>
              <a:ext cx="62230" cy="53975"/>
            </a:xfrm>
            <a:custGeom>
              <a:avLst/>
              <a:gdLst/>
              <a:ahLst/>
              <a:cxnLst/>
              <a:rect l="l" t="t" r="r" b="b"/>
              <a:pathLst>
                <a:path w="62229" h="53975">
                  <a:moveTo>
                    <a:pt x="31140" y="0"/>
                  </a:moveTo>
                  <a:lnTo>
                    <a:pt x="0" y="53721"/>
                  </a:lnTo>
                  <a:lnTo>
                    <a:pt x="62166" y="53721"/>
                  </a:lnTo>
                  <a:lnTo>
                    <a:pt x="31140" y="0"/>
                  </a:lnTo>
                  <a:close/>
                </a:path>
              </a:pathLst>
            </a:custGeom>
            <a:solidFill>
              <a:srgbClr val="90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4620805" y="3714267"/>
              <a:ext cx="163195" cy="0"/>
            </a:xfrm>
            <a:custGeom>
              <a:avLst/>
              <a:gdLst/>
              <a:ahLst/>
              <a:cxnLst/>
              <a:rect l="l" t="t" r="r" b="b"/>
              <a:pathLst>
                <a:path w="163195">
                  <a:moveTo>
                    <a:pt x="0" y="0"/>
                  </a:moveTo>
                  <a:lnTo>
                    <a:pt x="163158" y="0"/>
                  </a:lnTo>
                </a:path>
              </a:pathLst>
            </a:custGeom>
            <a:ln w="12608">
              <a:solidFill>
                <a:srgbClr val="909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0" name="object 230"/>
          <p:cNvGrpSpPr/>
          <p:nvPr/>
        </p:nvGrpSpPr>
        <p:grpSpPr>
          <a:xfrm>
            <a:off x="5482488" y="3691168"/>
            <a:ext cx="163195" cy="46355"/>
            <a:chOff x="5482488" y="3691168"/>
            <a:chExt cx="163195" cy="46355"/>
          </a:xfrm>
        </p:grpSpPr>
        <p:sp>
          <p:nvSpPr>
            <p:cNvPr id="231" name="object 231"/>
            <p:cNvSpPr/>
            <p:nvPr/>
          </p:nvSpPr>
          <p:spPr>
            <a:xfrm>
              <a:off x="5540882" y="3691168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46128" y="0"/>
                  </a:moveTo>
                  <a:lnTo>
                    <a:pt x="0" y="0"/>
                  </a:lnTo>
                  <a:lnTo>
                    <a:pt x="0" y="46072"/>
                  </a:lnTo>
                  <a:lnTo>
                    <a:pt x="46128" y="46072"/>
                  </a:lnTo>
                  <a:lnTo>
                    <a:pt x="46128" y="0"/>
                  </a:lnTo>
                  <a:close/>
                </a:path>
              </a:pathLst>
            </a:custGeom>
            <a:solidFill>
              <a:srgbClr val="00A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5482488" y="3714267"/>
              <a:ext cx="163195" cy="0"/>
            </a:xfrm>
            <a:custGeom>
              <a:avLst/>
              <a:gdLst/>
              <a:ahLst/>
              <a:cxnLst/>
              <a:rect l="l" t="t" r="r" b="b"/>
              <a:pathLst>
                <a:path w="163195">
                  <a:moveTo>
                    <a:pt x="0" y="0"/>
                  </a:moveTo>
                  <a:lnTo>
                    <a:pt x="163040" y="0"/>
                  </a:lnTo>
                </a:path>
              </a:pathLst>
            </a:custGeom>
            <a:ln w="12608">
              <a:solidFill>
                <a:srgbClr val="00AD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3" name="object 233"/>
          <p:cNvGrpSpPr/>
          <p:nvPr/>
        </p:nvGrpSpPr>
        <p:grpSpPr>
          <a:xfrm>
            <a:off x="6222784" y="3681628"/>
            <a:ext cx="163195" cy="65405"/>
            <a:chOff x="6222784" y="3681628"/>
            <a:chExt cx="163195" cy="65405"/>
          </a:xfrm>
        </p:grpSpPr>
        <p:sp>
          <p:nvSpPr>
            <p:cNvPr id="234" name="object 234"/>
            <p:cNvSpPr/>
            <p:nvPr/>
          </p:nvSpPr>
          <p:spPr>
            <a:xfrm>
              <a:off x="6271742" y="3681628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4" h="65404">
                  <a:moveTo>
                    <a:pt x="0" y="32639"/>
                  </a:moveTo>
                  <a:lnTo>
                    <a:pt x="65240" y="32639"/>
                  </a:lnTo>
                </a:path>
                <a:path w="65404" h="65404">
                  <a:moveTo>
                    <a:pt x="32560" y="65162"/>
                  </a:moveTo>
                  <a:lnTo>
                    <a:pt x="32560" y="0"/>
                  </a:lnTo>
                </a:path>
              </a:pathLst>
            </a:custGeom>
            <a:ln w="8371">
              <a:solidFill>
                <a:srgbClr val="918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6222784" y="3714267"/>
              <a:ext cx="163195" cy="0"/>
            </a:xfrm>
            <a:custGeom>
              <a:avLst/>
              <a:gdLst/>
              <a:ahLst/>
              <a:cxnLst/>
              <a:rect l="l" t="t" r="r" b="b"/>
              <a:pathLst>
                <a:path w="163195">
                  <a:moveTo>
                    <a:pt x="0" y="0"/>
                  </a:moveTo>
                  <a:lnTo>
                    <a:pt x="163040" y="0"/>
                  </a:lnTo>
                </a:path>
              </a:pathLst>
            </a:custGeom>
            <a:ln w="12608">
              <a:solidFill>
                <a:srgbClr val="918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6" name="object 236"/>
          <p:cNvSpPr txBox="1"/>
          <p:nvPr/>
        </p:nvSpPr>
        <p:spPr>
          <a:xfrm>
            <a:off x="4856327" y="3318764"/>
            <a:ext cx="1574165" cy="451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>
              <a:lnSpc>
                <a:spcPts val="705"/>
              </a:lnSpc>
              <a:spcBef>
                <a:spcPts val="100"/>
              </a:spcBef>
              <a:tabLst>
                <a:tab pos="601345" algn="l"/>
                <a:tab pos="881380" algn="l"/>
                <a:tab pos="1181735" algn="l"/>
                <a:tab pos="1482090" algn="l"/>
              </a:tabLst>
            </a:pPr>
            <a:r>
              <a:rPr sz="600" spc="-50" dirty="0">
                <a:solidFill>
                  <a:srgbClr val="4D4D4D"/>
                </a:solidFill>
                <a:latin typeface="Arial"/>
                <a:cs typeface="Arial"/>
              </a:rPr>
              <a:t>6</a:t>
            </a:r>
            <a:r>
              <a:rPr sz="600" dirty="0">
                <a:solidFill>
                  <a:srgbClr val="4D4D4D"/>
                </a:solidFill>
                <a:latin typeface="Arial"/>
                <a:cs typeface="Arial"/>
              </a:rPr>
              <a:t>	</a:t>
            </a:r>
            <a:r>
              <a:rPr sz="600" spc="-50" dirty="0">
                <a:solidFill>
                  <a:srgbClr val="4D4D4D"/>
                </a:solidFill>
                <a:latin typeface="Arial"/>
                <a:cs typeface="Arial"/>
              </a:rPr>
              <a:t>8</a:t>
            </a:r>
            <a:r>
              <a:rPr sz="600" dirty="0">
                <a:solidFill>
                  <a:srgbClr val="4D4D4D"/>
                </a:solidFill>
                <a:latin typeface="Arial"/>
                <a:cs typeface="Arial"/>
              </a:rPr>
              <a:t>	</a:t>
            </a:r>
            <a:r>
              <a:rPr sz="600" spc="-25" dirty="0">
                <a:solidFill>
                  <a:srgbClr val="4D4D4D"/>
                </a:solidFill>
                <a:latin typeface="Arial"/>
                <a:cs typeface="Arial"/>
              </a:rPr>
              <a:t>10</a:t>
            </a:r>
            <a:r>
              <a:rPr sz="600" dirty="0">
                <a:solidFill>
                  <a:srgbClr val="4D4D4D"/>
                </a:solidFill>
                <a:latin typeface="Arial"/>
                <a:cs typeface="Arial"/>
              </a:rPr>
              <a:t>	</a:t>
            </a:r>
            <a:r>
              <a:rPr sz="600" spc="-25" dirty="0">
                <a:solidFill>
                  <a:srgbClr val="4D4D4D"/>
                </a:solidFill>
                <a:latin typeface="Arial"/>
                <a:cs typeface="Arial"/>
              </a:rPr>
              <a:t>12</a:t>
            </a:r>
            <a:r>
              <a:rPr sz="600" dirty="0">
                <a:solidFill>
                  <a:srgbClr val="4D4D4D"/>
                </a:solidFill>
                <a:latin typeface="Arial"/>
                <a:cs typeface="Arial"/>
              </a:rPr>
              <a:t>	</a:t>
            </a:r>
            <a:r>
              <a:rPr sz="600" spc="-25" dirty="0">
                <a:solidFill>
                  <a:srgbClr val="4D4D4D"/>
                </a:solidFill>
                <a:latin typeface="Arial"/>
                <a:cs typeface="Arial"/>
              </a:rPr>
              <a:t>14</a:t>
            </a:r>
            <a:endParaRPr sz="600">
              <a:latin typeface="Arial"/>
              <a:cs typeface="Arial"/>
            </a:endParaRPr>
          </a:p>
          <a:p>
            <a:pPr marL="285750">
              <a:lnSpc>
                <a:spcPts val="825"/>
              </a:lnSpc>
            </a:pPr>
            <a:r>
              <a:rPr sz="700" dirty="0">
                <a:latin typeface="Arial"/>
                <a:cs typeface="Arial"/>
              </a:rPr>
              <a:t>Mean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generation</a:t>
            </a:r>
            <a:r>
              <a:rPr sz="700" spc="-2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interval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(days)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873125" algn="l"/>
              </a:tabLst>
            </a:pPr>
            <a:r>
              <a:rPr sz="800" dirty="0">
                <a:latin typeface="Arial"/>
                <a:cs typeface="Arial"/>
              </a:rPr>
              <a:t>growth</a:t>
            </a:r>
            <a:r>
              <a:rPr sz="800" spc="75" dirty="0">
                <a:latin typeface="Arial"/>
                <a:cs typeface="Arial"/>
              </a:rPr>
              <a:t> </a:t>
            </a:r>
            <a:r>
              <a:rPr sz="800" spc="-20" dirty="0">
                <a:latin typeface="Arial"/>
                <a:cs typeface="Arial"/>
              </a:rPr>
              <a:t>rate</a:t>
            </a:r>
            <a:r>
              <a:rPr sz="800" dirty="0">
                <a:latin typeface="Arial"/>
                <a:cs typeface="Arial"/>
              </a:rPr>
              <a:t>	GI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20" dirty="0">
                <a:latin typeface="Arial"/>
                <a:cs typeface="Arial"/>
              </a:rPr>
              <a:t>mean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37" name="object 237"/>
          <p:cNvGrpSpPr/>
          <p:nvPr/>
        </p:nvGrpSpPr>
        <p:grpSpPr>
          <a:xfrm>
            <a:off x="7097801" y="3686980"/>
            <a:ext cx="163195" cy="54610"/>
            <a:chOff x="7097801" y="3686980"/>
            <a:chExt cx="163195" cy="54610"/>
          </a:xfrm>
        </p:grpSpPr>
        <p:sp>
          <p:nvSpPr>
            <p:cNvPr id="238" name="object 238"/>
            <p:cNvSpPr/>
            <p:nvPr/>
          </p:nvSpPr>
          <p:spPr>
            <a:xfrm>
              <a:off x="7156196" y="3691166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0"/>
                  </a:moveTo>
                  <a:lnTo>
                    <a:pt x="46129" y="0"/>
                  </a:lnTo>
                  <a:lnTo>
                    <a:pt x="46129" y="46073"/>
                  </a:lnTo>
                  <a:lnTo>
                    <a:pt x="0" y="46073"/>
                  </a:lnTo>
                  <a:lnTo>
                    <a:pt x="0" y="0"/>
                  </a:lnTo>
                  <a:close/>
                </a:path>
                <a:path w="46354" h="46354">
                  <a:moveTo>
                    <a:pt x="0" y="46073"/>
                  </a:moveTo>
                  <a:lnTo>
                    <a:pt x="46129" y="0"/>
                  </a:lnTo>
                </a:path>
                <a:path w="46354" h="46354">
                  <a:moveTo>
                    <a:pt x="0" y="0"/>
                  </a:moveTo>
                  <a:lnTo>
                    <a:pt x="46129" y="46073"/>
                  </a:lnTo>
                </a:path>
              </a:pathLst>
            </a:custGeom>
            <a:ln w="83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7097801" y="3714267"/>
              <a:ext cx="163195" cy="0"/>
            </a:xfrm>
            <a:custGeom>
              <a:avLst/>
              <a:gdLst/>
              <a:ahLst/>
              <a:cxnLst/>
              <a:rect l="l" t="t" r="r" b="b"/>
              <a:pathLst>
                <a:path w="163195">
                  <a:moveTo>
                    <a:pt x="0" y="0"/>
                  </a:moveTo>
                  <a:lnTo>
                    <a:pt x="163040" y="0"/>
                  </a:lnTo>
                </a:path>
              </a:pathLst>
            </a:custGeom>
            <a:ln w="126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0" name="object 240"/>
          <p:cNvSpPr txBox="1"/>
          <p:nvPr/>
        </p:nvSpPr>
        <p:spPr>
          <a:xfrm>
            <a:off x="6458178" y="3625596"/>
            <a:ext cx="5530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GI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variation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7333195" y="3625596"/>
            <a:ext cx="1289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"/>
                <a:cs typeface="Arial"/>
              </a:rPr>
              <a:t>all</a:t>
            </a:r>
            <a:endParaRPr sz="800">
              <a:latin typeface="Arial"/>
              <a:cs typeface="Arial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426920" y="1804923"/>
            <a:ext cx="1679575" cy="76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60"/>
              </a:spcBef>
            </a:pPr>
            <a:r>
              <a:rPr sz="1600" b="1" spc="65" dirty="0">
                <a:latin typeface="Gill Sans MT"/>
                <a:cs typeface="Gill Sans MT"/>
              </a:rPr>
              <a:t>Step</a:t>
            </a:r>
            <a:r>
              <a:rPr sz="1600" b="1" spc="75" dirty="0">
                <a:latin typeface="Gill Sans MT"/>
                <a:cs typeface="Gill Sans MT"/>
              </a:rPr>
              <a:t> </a:t>
            </a:r>
            <a:r>
              <a:rPr sz="1600" b="1" dirty="0">
                <a:latin typeface="Gill Sans MT"/>
                <a:cs typeface="Gill Sans MT"/>
              </a:rPr>
              <a:t>1:</a:t>
            </a:r>
            <a:r>
              <a:rPr sz="1600" b="1" spc="60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estimate </a:t>
            </a:r>
            <a:r>
              <a:rPr sz="1600" dirty="0">
                <a:latin typeface="Gill Sans MT"/>
                <a:cs typeface="Gill Sans MT"/>
              </a:rPr>
              <a:t>latent</a:t>
            </a:r>
            <a:r>
              <a:rPr sz="1600" spc="-15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uncertainty</a:t>
            </a:r>
            <a:r>
              <a:rPr sz="1600" spc="-10" dirty="0">
                <a:latin typeface="Gill Sans MT"/>
                <a:cs typeface="Gill Sans MT"/>
              </a:rPr>
              <a:t> </a:t>
            </a:r>
            <a:r>
              <a:rPr sz="1600" spc="-25" dirty="0">
                <a:latin typeface="Gill Sans MT"/>
                <a:cs typeface="Gill Sans MT"/>
              </a:rPr>
              <a:t>in </a:t>
            </a:r>
            <a:r>
              <a:rPr sz="1600" spc="-10" dirty="0">
                <a:latin typeface="Gill Sans MT"/>
                <a:cs typeface="Gill Sans MT"/>
              </a:rPr>
              <a:t>‘parameters’.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3045663" y="4174515"/>
            <a:ext cx="4117340" cy="646430"/>
          </a:xfrm>
          <a:prstGeom prst="rect">
            <a:avLst/>
          </a:prstGeom>
          <a:solidFill>
            <a:srgbClr val="D4E2ED"/>
          </a:solidFill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b="1" spc="85" dirty="0">
                <a:latin typeface="Gill Sans MT"/>
                <a:cs typeface="Gill Sans MT"/>
              </a:rPr>
              <a:t>Take-</a:t>
            </a:r>
            <a:r>
              <a:rPr sz="1800" b="1" dirty="0">
                <a:latin typeface="Gill Sans MT"/>
                <a:cs typeface="Gill Sans MT"/>
              </a:rPr>
              <a:t>home:</a:t>
            </a:r>
            <a:r>
              <a:rPr sz="1800" b="1" spc="3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R0</a:t>
            </a:r>
            <a:r>
              <a:rPr sz="1800" spc="2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of</a:t>
            </a:r>
            <a:r>
              <a:rPr sz="1800" spc="2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2.9</a:t>
            </a:r>
            <a:r>
              <a:rPr sz="1800" spc="3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(95%</a:t>
            </a:r>
            <a:r>
              <a:rPr sz="1800" spc="2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CI</a:t>
            </a:r>
            <a:r>
              <a:rPr sz="1800" spc="2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2.1-</a:t>
            </a:r>
            <a:r>
              <a:rPr sz="1800" spc="-20" dirty="0">
                <a:latin typeface="Gill Sans MT"/>
                <a:cs typeface="Gill Sans MT"/>
              </a:rPr>
              <a:t>4.5)</a:t>
            </a:r>
            <a:endParaRPr sz="1800">
              <a:latin typeface="Gill Sans MT"/>
              <a:cs typeface="Gill Sans MT"/>
            </a:endParaRPr>
          </a:p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latin typeface="Gill Sans MT"/>
                <a:cs typeface="Gill Sans MT"/>
              </a:rPr>
              <a:t>despite</a:t>
            </a:r>
            <a:r>
              <a:rPr sz="1800" spc="-5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much</a:t>
            </a:r>
            <a:r>
              <a:rPr sz="1800" spc="-6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larger</a:t>
            </a:r>
            <a:r>
              <a:rPr sz="1800" spc="-5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point</a:t>
            </a:r>
            <a:r>
              <a:rPr sz="1800" spc="-50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estimates.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464994" y="5570245"/>
            <a:ext cx="1033780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635">
              <a:lnSpc>
                <a:spcPts val="965"/>
              </a:lnSpc>
              <a:tabLst>
                <a:tab pos="922019" algn="l"/>
              </a:tabLst>
            </a:pPr>
            <a:r>
              <a:rPr sz="1100" spc="-50" dirty="0">
                <a:latin typeface="Arial"/>
                <a:cs typeface="Arial"/>
              </a:rPr>
              <a:t>(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60" dirty="0">
                <a:latin typeface="Arial"/>
                <a:cs typeface="Arial"/>
              </a:rPr>
              <a:t>)</a:t>
            </a:r>
            <a:r>
              <a:rPr sz="1200" spc="-89" baseline="-13888" dirty="0">
                <a:latin typeface="Times New Roman"/>
                <a:cs typeface="Times New Roman"/>
              </a:rPr>
              <a:t>1</a:t>
            </a:r>
            <a:r>
              <a:rPr sz="1200" i="1" spc="-89" baseline="-13888" dirty="0">
                <a:latin typeface="Arial"/>
                <a:cs typeface="Arial"/>
              </a:rPr>
              <a:t>/</a:t>
            </a:r>
            <a:endParaRPr sz="1200" baseline="-13888">
              <a:latin typeface="Arial"/>
              <a:cs typeface="Arial"/>
            </a:endParaRPr>
          </a:p>
          <a:p>
            <a:pPr>
              <a:lnSpc>
                <a:spcPts val="1070"/>
              </a:lnSpc>
              <a:tabLst>
                <a:tab pos="459740" algn="l"/>
              </a:tabLst>
            </a:pPr>
            <a:r>
              <a:rPr sz="1100" dirty="0">
                <a:latin typeface="Cambria"/>
                <a:cs typeface="Cambria"/>
              </a:rPr>
              <a:t>R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200" baseline="-10416" dirty="0">
                <a:latin typeface="Times New Roman"/>
                <a:cs typeface="Times New Roman"/>
              </a:rPr>
              <a:t>0</a:t>
            </a:r>
            <a:r>
              <a:rPr sz="1200" spc="217" baseline="-10416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125" dirty="0">
                <a:latin typeface="Times New Roman"/>
                <a:cs typeface="Times New Roman"/>
              </a:rPr>
              <a:t>1+</a:t>
            </a:r>
            <a:r>
              <a:rPr sz="1100" spc="250" dirty="0">
                <a:latin typeface="Times New Roman"/>
                <a:cs typeface="Times New Roman"/>
              </a:rPr>
              <a:t> </a:t>
            </a:r>
            <a:r>
              <a:rPr sz="1100" i="1" spc="-25" dirty="0">
                <a:latin typeface="Times New Roman"/>
                <a:cs typeface="Times New Roman"/>
              </a:rPr>
              <a:t>rG</a:t>
            </a:r>
            <a:r>
              <a:rPr sz="1650" spc="-37" baseline="10101" dirty="0">
                <a:latin typeface="Times New Roman"/>
                <a:cs typeface="Times New Roman"/>
              </a:rPr>
              <a:t>¯</a:t>
            </a:r>
            <a:endParaRPr sz="1650" baseline="10101">
              <a:latin typeface="Times New Roman"/>
              <a:cs typeface="Times New Roman"/>
            </a:endParaRPr>
          </a:p>
        </p:txBody>
      </p:sp>
      <p:grpSp>
        <p:nvGrpSpPr>
          <p:cNvPr id="245" name="object 245"/>
          <p:cNvGrpSpPr/>
          <p:nvPr/>
        </p:nvGrpSpPr>
        <p:grpSpPr>
          <a:xfrm>
            <a:off x="6984669" y="480352"/>
            <a:ext cx="1976755" cy="1052830"/>
            <a:chOff x="6984669" y="480352"/>
            <a:chExt cx="1976755" cy="1052830"/>
          </a:xfrm>
        </p:grpSpPr>
        <p:pic>
          <p:nvPicPr>
            <p:cNvPr id="246" name="object 2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94194" y="489877"/>
              <a:ext cx="1957577" cy="1033221"/>
            </a:xfrm>
            <a:prstGeom prst="rect">
              <a:avLst/>
            </a:prstGeom>
          </p:spPr>
        </p:pic>
        <p:sp>
          <p:nvSpPr>
            <p:cNvPr id="247" name="object 247"/>
            <p:cNvSpPr/>
            <p:nvPr/>
          </p:nvSpPr>
          <p:spPr>
            <a:xfrm>
              <a:off x="6989432" y="485114"/>
              <a:ext cx="1967230" cy="1043305"/>
            </a:xfrm>
            <a:custGeom>
              <a:avLst/>
              <a:gdLst/>
              <a:ahLst/>
              <a:cxnLst/>
              <a:rect l="l" t="t" r="r" b="b"/>
              <a:pathLst>
                <a:path w="1967229" h="1043305">
                  <a:moveTo>
                    <a:pt x="0" y="0"/>
                  </a:moveTo>
                  <a:lnTo>
                    <a:pt x="1967101" y="0"/>
                  </a:lnTo>
                  <a:lnTo>
                    <a:pt x="1967101" y="1042750"/>
                  </a:lnTo>
                  <a:lnTo>
                    <a:pt x="0" y="10427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48" name="object 24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029" y="5537471"/>
            <a:ext cx="1944174" cy="353487"/>
          </a:xfrm>
          <a:prstGeom prst="rect">
            <a:avLst/>
          </a:prstGeom>
        </p:spPr>
      </p:pic>
      <p:sp>
        <p:nvSpPr>
          <p:cNvPr id="249" name="object 249"/>
          <p:cNvSpPr txBox="1"/>
          <p:nvPr/>
        </p:nvSpPr>
        <p:spPr>
          <a:xfrm>
            <a:off x="204436" y="6024372"/>
            <a:ext cx="14744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Gamma</a:t>
            </a:r>
            <a:r>
              <a:rPr sz="14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C00000"/>
                </a:solidFill>
                <a:latin typeface="Calibri"/>
                <a:cs typeface="Calibri"/>
              </a:rPr>
              <a:t>distribution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0" name="object 250"/>
          <p:cNvSpPr txBox="1"/>
          <p:nvPr/>
        </p:nvSpPr>
        <p:spPr>
          <a:xfrm>
            <a:off x="204436" y="6240780"/>
            <a:ext cx="2009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approximation</a:t>
            </a:r>
            <a:r>
              <a:rPr sz="14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linking</a:t>
            </a:r>
            <a:r>
              <a:rPr sz="14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00" i="1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400" i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75" dirty="0">
                <a:solidFill>
                  <a:srgbClr val="C00000"/>
                </a:solidFill>
                <a:latin typeface="Cambria Math"/>
                <a:cs typeface="Cambria Math"/>
              </a:rPr>
              <a:t>ℛ</a:t>
            </a:r>
            <a:r>
              <a:rPr sz="1400" spc="75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1" name="object 251"/>
          <p:cNvSpPr txBox="1"/>
          <p:nvPr/>
        </p:nvSpPr>
        <p:spPr>
          <a:xfrm>
            <a:off x="1786915" y="5905500"/>
            <a:ext cx="7645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Mean</a:t>
            </a:r>
            <a:r>
              <a:rPr sz="14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14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00" i="1" spc="-50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2" name="object 252"/>
          <p:cNvSpPr txBox="1"/>
          <p:nvPr/>
        </p:nvSpPr>
        <p:spPr>
          <a:xfrm>
            <a:off x="426476" y="3127755"/>
            <a:ext cx="2120900" cy="2392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46075">
              <a:lnSpc>
                <a:spcPct val="100400"/>
              </a:lnSpc>
              <a:spcBef>
                <a:spcPts val="90"/>
              </a:spcBef>
            </a:pPr>
            <a:r>
              <a:rPr sz="1600" b="1" spc="65" dirty="0">
                <a:latin typeface="Gill Sans MT"/>
                <a:cs typeface="Gill Sans MT"/>
              </a:rPr>
              <a:t>Step</a:t>
            </a:r>
            <a:r>
              <a:rPr sz="1600" b="1" spc="75" dirty="0">
                <a:latin typeface="Gill Sans MT"/>
                <a:cs typeface="Gill Sans MT"/>
              </a:rPr>
              <a:t> </a:t>
            </a:r>
            <a:r>
              <a:rPr sz="1600" b="1" dirty="0">
                <a:latin typeface="Gill Sans MT"/>
                <a:cs typeface="Gill Sans MT"/>
              </a:rPr>
              <a:t>2:</a:t>
            </a:r>
            <a:r>
              <a:rPr sz="1600" b="1" spc="60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incorporate different</a:t>
            </a:r>
            <a:r>
              <a:rPr sz="1600" spc="-55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types</a:t>
            </a:r>
            <a:r>
              <a:rPr sz="1600" spc="-65" dirty="0">
                <a:latin typeface="Gill Sans MT"/>
                <a:cs typeface="Gill Sans MT"/>
              </a:rPr>
              <a:t> </a:t>
            </a:r>
            <a:r>
              <a:rPr sz="1600" spc="-25" dirty="0">
                <a:latin typeface="Gill Sans MT"/>
                <a:cs typeface="Gill Sans MT"/>
              </a:rPr>
              <a:t>of </a:t>
            </a:r>
            <a:r>
              <a:rPr sz="1600" dirty="0">
                <a:latin typeface="Gill Sans MT"/>
                <a:cs typeface="Gill Sans MT"/>
              </a:rPr>
              <a:t>uncertainty</a:t>
            </a:r>
            <a:r>
              <a:rPr sz="1600" spc="-5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into </a:t>
            </a:r>
            <a:r>
              <a:rPr sz="1600" spc="-35" dirty="0">
                <a:latin typeface="Gill Sans MT"/>
                <a:cs typeface="Gill Sans MT"/>
              </a:rPr>
              <a:t>R0 </a:t>
            </a:r>
            <a:r>
              <a:rPr sz="1600" dirty="0">
                <a:latin typeface="Gill Sans MT"/>
                <a:cs typeface="Gill Sans MT"/>
              </a:rPr>
              <a:t>estimates</a:t>
            </a:r>
            <a:r>
              <a:rPr sz="1600" spc="-65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by</a:t>
            </a:r>
            <a:r>
              <a:rPr sz="1600" spc="-60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study</a:t>
            </a:r>
            <a:r>
              <a:rPr sz="1600" spc="-45" dirty="0">
                <a:latin typeface="Gill Sans MT"/>
                <a:cs typeface="Gill Sans MT"/>
              </a:rPr>
              <a:t> </a:t>
            </a:r>
            <a:r>
              <a:rPr sz="1600" spc="-35" dirty="0">
                <a:latin typeface="Gill Sans MT"/>
                <a:cs typeface="Gill Sans MT"/>
              </a:rPr>
              <a:t>or </a:t>
            </a:r>
            <a:r>
              <a:rPr sz="1600" dirty="0">
                <a:latin typeface="Gill Sans MT"/>
                <a:cs typeface="Gill Sans MT"/>
              </a:rPr>
              <a:t>as</a:t>
            </a:r>
            <a:r>
              <a:rPr sz="1600" spc="20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part</a:t>
            </a:r>
            <a:r>
              <a:rPr sz="1600" spc="45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of</a:t>
            </a:r>
            <a:r>
              <a:rPr sz="1600" spc="35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a‘pooled’ </a:t>
            </a:r>
            <a:r>
              <a:rPr sz="1600" dirty="0">
                <a:latin typeface="Gill Sans MT"/>
                <a:cs typeface="Gill Sans MT"/>
              </a:rPr>
              <a:t>estimate</a:t>
            </a:r>
            <a:r>
              <a:rPr sz="1600" spc="-60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(using</a:t>
            </a:r>
            <a:r>
              <a:rPr sz="1600" spc="-45" dirty="0">
                <a:latin typeface="Gill Sans MT"/>
                <a:cs typeface="Gill Sans MT"/>
              </a:rPr>
              <a:t> </a:t>
            </a:r>
            <a:r>
              <a:rPr sz="1600" spc="-50" dirty="0">
                <a:latin typeface="Gill Sans MT"/>
                <a:cs typeface="Gill Sans MT"/>
              </a:rPr>
              <a:t>a </a:t>
            </a:r>
            <a:r>
              <a:rPr sz="1600" dirty="0">
                <a:latin typeface="Gill Sans MT"/>
                <a:cs typeface="Gill Sans MT"/>
              </a:rPr>
              <a:t>Bayesian</a:t>
            </a:r>
            <a:r>
              <a:rPr sz="1600" spc="-85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multi-</a:t>
            </a:r>
            <a:r>
              <a:rPr sz="1600" spc="-20" dirty="0">
                <a:latin typeface="Gill Sans MT"/>
                <a:cs typeface="Gill Sans MT"/>
              </a:rPr>
              <a:t>level </a:t>
            </a:r>
            <a:r>
              <a:rPr sz="1600" spc="-10" dirty="0">
                <a:latin typeface="Gill Sans MT"/>
                <a:cs typeface="Gill Sans MT"/>
              </a:rPr>
              <a:t>model)</a:t>
            </a:r>
            <a:endParaRPr sz="1600">
              <a:latin typeface="Gill Sans MT"/>
              <a:cs typeface="Gill Sans MT"/>
            </a:endParaRPr>
          </a:p>
          <a:p>
            <a:pPr marL="1044575">
              <a:lnSpc>
                <a:spcPts val="1570"/>
              </a:lnSpc>
              <a:spcBef>
                <a:spcPts val="80"/>
              </a:spcBef>
            </a:pP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dispersion</a:t>
            </a:r>
            <a:r>
              <a:rPr sz="14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14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00" i="1" spc="-50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endParaRPr sz="1400">
              <a:latin typeface="Calibri"/>
              <a:cs typeface="Calibri"/>
            </a:endParaRPr>
          </a:p>
          <a:p>
            <a:pPr marL="201295">
              <a:lnSpc>
                <a:spcPts val="1570"/>
              </a:lnSpc>
            </a:pPr>
            <a:r>
              <a:rPr sz="1400" i="1" spc="-10" dirty="0">
                <a:solidFill>
                  <a:srgbClr val="C00000"/>
                </a:solidFill>
                <a:latin typeface="Calibri"/>
                <a:cs typeface="Calibri"/>
              </a:rPr>
              <a:t>growth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3" name="object 253"/>
          <p:cNvSpPr/>
          <p:nvPr/>
        </p:nvSpPr>
        <p:spPr>
          <a:xfrm>
            <a:off x="1219200" y="5474906"/>
            <a:ext cx="391160" cy="186690"/>
          </a:xfrm>
          <a:custGeom>
            <a:avLst/>
            <a:gdLst/>
            <a:ahLst/>
            <a:cxnLst/>
            <a:rect l="l" t="t" r="r" b="b"/>
            <a:pathLst>
              <a:path w="391159" h="186689">
                <a:moveTo>
                  <a:pt x="71184" y="30265"/>
                </a:moveTo>
                <a:lnTo>
                  <a:pt x="67193" y="38912"/>
                </a:lnTo>
                <a:lnTo>
                  <a:pt x="386740" y="186394"/>
                </a:lnTo>
                <a:lnTo>
                  <a:pt x="390728" y="177745"/>
                </a:lnTo>
                <a:lnTo>
                  <a:pt x="71184" y="30265"/>
                </a:lnTo>
                <a:close/>
              </a:path>
              <a:path w="391159" h="186689">
                <a:moveTo>
                  <a:pt x="85153" y="0"/>
                </a:moveTo>
                <a:lnTo>
                  <a:pt x="0" y="2654"/>
                </a:lnTo>
                <a:lnTo>
                  <a:pt x="53225" y="69176"/>
                </a:lnTo>
                <a:lnTo>
                  <a:pt x="67193" y="38912"/>
                </a:lnTo>
                <a:lnTo>
                  <a:pt x="55664" y="33591"/>
                </a:lnTo>
                <a:lnTo>
                  <a:pt x="59651" y="24942"/>
                </a:lnTo>
                <a:lnTo>
                  <a:pt x="73641" y="24942"/>
                </a:lnTo>
                <a:lnTo>
                  <a:pt x="85153" y="0"/>
                </a:lnTo>
                <a:close/>
              </a:path>
              <a:path w="391159" h="186689">
                <a:moveTo>
                  <a:pt x="59651" y="24942"/>
                </a:moveTo>
                <a:lnTo>
                  <a:pt x="55664" y="33591"/>
                </a:lnTo>
                <a:lnTo>
                  <a:pt x="67193" y="38912"/>
                </a:lnTo>
                <a:lnTo>
                  <a:pt x="71184" y="30265"/>
                </a:lnTo>
                <a:lnTo>
                  <a:pt x="59651" y="24942"/>
                </a:lnTo>
                <a:close/>
              </a:path>
              <a:path w="391159" h="186689">
                <a:moveTo>
                  <a:pt x="73641" y="24942"/>
                </a:moveTo>
                <a:lnTo>
                  <a:pt x="59651" y="24942"/>
                </a:lnTo>
                <a:lnTo>
                  <a:pt x="71184" y="30265"/>
                </a:lnTo>
                <a:lnTo>
                  <a:pt x="73641" y="2494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4" name="object 254"/>
          <p:cNvGrpSpPr/>
          <p:nvPr/>
        </p:nvGrpSpPr>
        <p:grpSpPr>
          <a:xfrm>
            <a:off x="1881060" y="5345620"/>
            <a:ext cx="375285" cy="652780"/>
            <a:chOff x="1881060" y="5345620"/>
            <a:chExt cx="375285" cy="652780"/>
          </a:xfrm>
        </p:grpSpPr>
        <p:pic>
          <p:nvPicPr>
            <p:cNvPr id="255" name="object 2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1060" y="5845453"/>
              <a:ext cx="150596" cy="152384"/>
            </a:xfrm>
            <a:prstGeom prst="rect">
              <a:avLst/>
            </a:prstGeom>
          </p:spPr>
        </p:pic>
        <p:pic>
          <p:nvPicPr>
            <p:cNvPr id="256" name="object 25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79980" y="5345620"/>
              <a:ext cx="76174" cy="2157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Pandemic-to-endemic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Wading immunity or pathogen mutations makes recovered susceptible again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24600" y="25908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do you modify SIR?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960132"/>
            <a:ext cx="2545983" cy="145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Epidemics Beyond SIR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r>
              <a:rPr lang="en-US" dirty="0" err="1"/>
              <a:t>Stochasticity</a:t>
            </a:r>
            <a:r>
              <a:rPr lang="en-US" dirty="0"/>
              <a:t>/</a:t>
            </a:r>
            <a:r>
              <a:rPr lang="en-US" dirty="0" err="1"/>
              <a:t>superspreaders</a:t>
            </a:r>
            <a:endParaRPr lang="en-US" dirty="0"/>
          </a:p>
          <a:p>
            <a:r>
              <a:rPr lang="en-US" dirty="0"/>
              <a:t>Compartments/networks of contacts</a:t>
            </a:r>
          </a:p>
          <a:p>
            <a:r>
              <a:rPr lang="en-US" dirty="0"/>
              <a:t>Feedback, e.g. awareness changes behavior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313954"/>
            <a:ext cx="7443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your teams, choose a scriber and brainstorm the max number of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possible complications to real-world infection spread that makes simple</a:t>
            </a:r>
          </a:p>
          <a:p>
            <a:r>
              <a:rPr lang="en-US" dirty="0">
                <a:solidFill>
                  <a:srgbClr val="FF0000"/>
                </a:solidFill>
              </a:rPr>
              <a:t>SIR-models fail</a:t>
            </a:r>
          </a:p>
        </p:txBody>
      </p:sp>
    </p:spTree>
    <p:extLst>
      <p:ext uri="{BB962C8B-B14F-4D97-AF65-F5344CB8AC3E}">
        <p14:creationId xmlns:p14="http://schemas.microsoft.com/office/powerpoint/2010/main" val="191732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Stochasticity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SIR can be run with Gillespie algorithm</a:t>
            </a:r>
          </a:p>
          <a:p>
            <a:pPr lvl="1"/>
            <a:r>
              <a:rPr lang="en-US" dirty="0"/>
              <a:t>  S + I -&gt; 2I</a:t>
            </a:r>
          </a:p>
          <a:p>
            <a:pPr lvl="1"/>
            <a:r>
              <a:rPr lang="en-US" dirty="0"/>
              <a:t> I -&gt; R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Demo next lab (Thu)</a:t>
            </a:r>
          </a:p>
        </p:txBody>
      </p:sp>
    </p:spTree>
    <p:extLst>
      <p:ext uri="{BB962C8B-B14F-4D97-AF65-F5344CB8AC3E}">
        <p14:creationId xmlns:p14="http://schemas.microsoft.com/office/powerpoint/2010/main" val="4034030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Overdispersion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stochastic SIR the number of contacts (infections) per individual would follow Poisson distribution</a:t>
            </a:r>
          </a:p>
          <a:p>
            <a:r>
              <a:rPr lang="en-US" dirty="0"/>
              <a:t>However</a:t>
            </a:r>
            <a:br>
              <a:rPr lang="en-US" dirty="0"/>
            </a:br>
            <a:r>
              <a:rPr lang="en-US" sz="2200" b="1" dirty="0"/>
              <a:t>Pareto principle</a:t>
            </a:r>
            <a:r>
              <a:rPr lang="en-US" sz="2200" dirty="0"/>
              <a:t> states that for many outcomes, roughly 80% of consequences come (80/20 rule). In COVID-19, </a:t>
            </a:r>
            <a:r>
              <a:rPr lang="en-US" sz="2200" dirty="0" err="1"/>
              <a:t>superspreading</a:t>
            </a:r>
            <a:r>
              <a:rPr lang="en-US" sz="2200" dirty="0"/>
              <a:t> is common and almost 90% of infections come from 10% of infected individuals</a:t>
            </a:r>
          </a:p>
        </p:txBody>
      </p:sp>
    </p:spTree>
    <p:extLst>
      <p:ext uri="{BB962C8B-B14F-4D97-AF65-F5344CB8AC3E}">
        <p14:creationId xmlns:p14="http://schemas.microsoft.com/office/powerpoint/2010/main" val="3818154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399" y="14751"/>
            <a:ext cx="91694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56065" algn="l"/>
              </a:tabLst>
            </a:pPr>
            <a:r>
              <a:rPr sz="2800" b="1" spc="15" dirty="0">
                <a:solidFill>
                  <a:srgbClr val="B3A369"/>
                </a:solidFill>
                <a:uFill>
                  <a:solidFill>
                    <a:srgbClr val="003057"/>
                  </a:solidFill>
                </a:uFill>
                <a:latin typeface="Book Antiqua"/>
                <a:cs typeface="Book Antiqua"/>
              </a:rPr>
              <a:t> </a:t>
            </a:r>
            <a:r>
              <a:rPr lang="en-US" sz="2800" b="1" spc="15" dirty="0">
                <a:solidFill>
                  <a:srgbClr val="B3A369"/>
                </a:solidFill>
                <a:uFill>
                  <a:solidFill>
                    <a:srgbClr val="003057"/>
                  </a:solidFill>
                </a:uFill>
                <a:latin typeface="Book Antiqua"/>
                <a:cs typeface="Book Antiqua"/>
              </a:rPr>
              <a:t>Usefulness of model predictions in managing </a:t>
            </a:r>
            <a:r>
              <a:rPr sz="2800" b="1" spc="65" dirty="0">
                <a:solidFill>
                  <a:srgbClr val="B3A369"/>
                </a:solidFill>
                <a:uFill>
                  <a:solidFill>
                    <a:srgbClr val="003057"/>
                  </a:solidFill>
                </a:uFill>
                <a:latin typeface="Book Antiqua"/>
                <a:cs typeface="Book Antiqua"/>
              </a:rPr>
              <a:t>outbreaks?</a:t>
            </a:r>
            <a:r>
              <a:rPr sz="2800" b="1" dirty="0">
                <a:solidFill>
                  <a:srgbClr val="B3A369"/>
                </a:solidFill>
                <a:uFill>
                  <a:solidFill>
                    <a:srgbClr val="003057"/>
                  </a:solidFill>
                </a:uFill>
                <a:latin typeface="Book Antiqua"/>
                <a:cs typeface="Book Antiqua"/>
              </a:rPr>
              <a:t>	</a:t>
            </a:r>
            <a:endParaRPr sz="2800" dirty="0">
              <a:latin typeface="Book Antiqua"/>
              <a:cs typeface="Book Antiqu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00200" y="1102042"/>
            <a:ext cx="5448935" cy="1758314"/>
            <a:chOff x="1600200" y="1102042"/>
            <a:chExt cx="5448935" cy="175831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9789" y="1102042"/>
              <a:ext cx="4768850" cy="175769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09725" y="2402027"/>
              <a:ext cx="685800" cy="228600"/>
            </a:xfrm>
            <a:custGeom>
              <a:avLst/>
              <a:gdLst/>
              <a:ahLst/>
              <a:cxnLst/>
              <a:rect l="l" t="t" r="r" b="b"/>
              <a:pathLst>
                <a:path w="685800" h="228600">
                  <a:moveTo>
                    <a:pt x="571500" y="0"/>
                  </a:moveTo>
                  <a:lnTo>
                    <a:pt x="571500" y="57150"/>
                  </a:lnTo>
                  <a:lnTo>
                    <a:pt x="0" y="57150"/>
                  </a:lnTo>
                  <a:lnTo>
                    <a:pt x="57150" y="114300"/>
                  </a:lnTo>
                  <a:lnTo>
                    <a:pt x="0" y="171437"/>
                  </a:lnTo>
                  <a:lnTo>
                    <a:pt x="571500" y="171437"/>
                  </a:lnTo>
                  <a:lnTo>
                    <a:pt x="571500" y="228587"/>
                  </a:lnTo>
                  <a:lnTo>
                    <a:pt x="685800" y="11430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31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09725" y="2402027"/>
              <a:ext cx="685800" cy="228600"/>
            </a:xfrm>
            <a:custGeom>
              <a:avLst/>
              <a:gdLst/>
              <a:ahLst/>
              <a:cxnLst/>
              <a:rect l="l" t="t" r="r" b="b"/>
              <a:pathLst>
                <a:path w="685800" h="228600">
                  <a:moveTo>
                    <a:pt x="0" y="57150"/>
                  </a:moveTo>
                  <a:lnTo>
                    <a:pt x="571500" y="57150"/>
                  </a:lnTo>
                  <a:lnTo>
                    <a:pt x="571500" y="0"/>
                  </a:lnTo>
                  <a:lnTo>
                    <a:pt x="685800" y="114300"/>
                  </a:lnTo>
                  <a:lnTo>
                    <a:pt x="571500" y="228600"/>
                  </a:lnTo>
                  <a:lnTo>
                    <a:pt x="571500" y="171450"/>
                  </a:lnTo>
                  <a:lnTo>
                    <a:pt x="0" y="171450"/>
                  </a:lnTo>
                  <a:lnTo>
                    <a:pt x="57150" y="11430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2204" y="3303485"/>
            <a:ext cx="4415790" cy="35245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" y="1087183"/>
            <a:ext cx="9144000" cy="4792980"/>
            <a:chOff x="57" y="1087183"/>
            <a:chExt cx="9144000" cy="4792980"/>
          </a:xfrm>
        </p:grpSpPr>
        <p:sp>
          <p:nvSpPr>
            <p:cNvPr id="3" name="object 3"/>
            <p:cNvSpPr/>
            <p:nvPr/>
          </p:nvSpPr>
          <p:spPr>
            <a:xfrm>
              <a:off x="590549" y="1604708"/>
              <a:ext cx="8553450" cy="228600"/>
            </a:xfrm>
            <a:custGeom>
              <a:avLst/>
              <a:gdLst/>
              <a:ahLst/>
              <a:cxnLst/>
              <a:rect l="l" t="t" r="r" b="b"/>
              <a:pathLst>
                <a:path w="8553450" h="228600">
                  <a:moveTo>
                    <a:pt x="85534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8553450" y="228600"/>
                  </a:lnTo>
                  <a:lnTo>
                    <a:pt x="8553450" y="0"/>
                  </a:lnTo>
                  <a:close/>
                </a:path>
              </a:pathLst>
            </a:custGeom>
            <a:solidFill>
              <a:srgbClr val="94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" y="1087183"/>
              <a:ext cx="9143936" cy="479245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08393" y="5868923"/>
            <a:ext cx="534479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Book Antiqua"/>
                <a:cs typeface="Book Antiqua"/>
              </a:rPr>
              <a:t>Basic</a:t>
            </a:r>
            <a:r>
              <a:rPr sz="1400" b="1" spc="135" dirty="0">
                <a:latin typeface="Book Antiqua"/>
                <a:cs typeface="Book Antiqua"/>
              </a:rPr>
              <a:t> </a:t>
            </a:r>
            <a:r>
              <a:rPr sz="1400" b="1" dirty="0">
                <a:latin typeface="Book Antiqua"/>
                <a:cs typeface="Book Antiqua"/>
              </a:rPr>
              <a:t>reproductive</a:t>
            </a:r>
            <a:r>
              <a:rPr sz="1400" b="1" spc="130" dirty="0">
                <a:latin typeface="Book Antiqua"/>
                <a:cs typeface="Book Antiqua"/>
              </a:rPr>
              <a:t> </a:t>
            </a:r>
            <a:r>
              <a:rPr sz="1400" b="1" dirty="0">
                <a:latin typeface="Book Antiqua"/>
                <a:cs typeface="Book Antiqua"/>
              </a:rPr>
              <a:t>number,</a:t>
            </a:r>
            <a:r>
              <a:rPr sz="1400" b="1" spc="135" dirty="0">
                <a:latin typeface="Book Antiqua"/>
                <a:cs typeface="Book Antiqua"/>
              </a:rPr>
              <a:t> </a:t>
            </a:r>
            <a:r>
              <a:rPr sz="1400" b="1" spc="-20" dirty="0">
                <a:latin typeface="Book Antiqua"/>
                <a:cs typeface="Book Antiqua"/>
              </a:rPr>
              <a:t>“R</a:t>
            </a:r>
            <a:r>
              <a:rPr sz="1350" b="1" spc="-30" baseline="-12345" dirty="0">
                <a:latin typeface="Calibri"/>
                <a:cs typeface="Calibri"/>
              </a:rPr>
              <a:t>0</a:t>
            </a:r>
            <a:r>
              <a:rPr sz="1400" b="1" spc="-20" dirty="0">
                <a:latin typeface="Book Antiqua"/>
                <a:cs typeface="Book Antiqua"/>
              </a:rPr>
              <a:t>”</a:t>
            </a:r>
            <a:endParaRPr sz="1400">
              <a:latin typeface="Book Antiqua"/>
              <a:cs typeface="Book Antiqua"/>
            </a:endParaRPr>
          </a:p>
          <a:p>
            <a:pPr marL="38100" marR="30480">
              <a:lnSpc>
                <a:spcPts val="1700"/>
              </a:lnSpc>
              <a:spcBef>
                <a:spcPts val="40"/>
              </a:spcBef>
            </a:pPr>
            <a:r>
              <a:rPr sz="1400" b="1" dirty="0">
                <a:latin typeface="Book Antiqua"/>
                <a:cs typeface="Book Antiqua"/>
              </a:rPr>
              <a:t>Equal</a:t>
            </a:r>
            <a:r>
              <a:rPr sz="1400" b="1" spc="75" dirty="0">
                <a:latin typeface="Book Antiqua"/>
                <a:cs typeface="Book Antiqua"/>
              </a:rPr>
              <a:t> </a:t>
            </a:r>
            <a:r>
              <a:rPr sz="1400" b="1" spc="55" dirty="0">
                <a:latin typeface="Book Antiqua"/>
                <a:cs typeface="Book Antiqua"/>
              </a:rPr>
              <a:t>to</a:t>
            </a:r>
            <a:r>
              <a:rPr sz="1400" b="1" spc="85" dirty="0">
                <a:latin typeface="Book Antiqua"/>
                <a:cs typeface="Book Antiqua"/>
              </a:rPr>
              <a:t> </a:t>
            </a:r>
            <a:r>
              <a:rPr sz="1400" b="1" spc="55" dirty="0">
                <a:latin typeface="Book Antiqua"/>
                <a:cs typeface="Book Antiqua"/>
              </a:rPr>
              <a:t>the</a:t>
            </a:r>
            <a:r>
              <a:rPr sz="1400" b="1" spc="85" dirty="0">
                <a:latin typeface="Book Antiqua"/>
                <a:cs typeface="Book Antiqua"/>
              </a:rPr>
              <a:t> </a:t>
            </a:r>
            <a:r>
              <a:rPr sz="1400" b="1" dirty="0">
                <a:latin typeface="Book Antiqua"/>
                <a:cs typeface="Book Antiqua"/>
              </a:rPr>
              <a:t>average</a:t>
            </a:r>
            <a:r>
              <a:rPr sz="1400" b="1" spc="75" dirty="0">
                <a:latin typeface="Book Antiqua"/>
                <a:cs typeface="Book Antiqua"/>
              </a:rPr>
              <a:t> </a:t>
            </a:r>
            <a:r>
              <a:rPr sz="1400" b="1" dirty="0">
                <a:latin typeface="Book Antiqua"/>
                <a:cs typeface="Book Antiqua"/>
              </a:rPr>
              <a:t>number</a:t>
            </a:r>
            <a:r>
              <a:rPr sz="1400" b="1" spc="85" dirty="0">
                <a:latin typeface="Book Antiqua"/>
                <a:cs typeface="Book Antiqua"/>
              </a:rPr>
              <a:t> </a:t>
            </a:r>
            <a:r>
              <a:rPr sz="1400" b="1" dirty="0">
                <a:latin typeface="Book Antiqua"/>
                <a:cs typeface="Book Antiqua"/>
              </a:rPr>
              <a:t>of</a:t>
            </a:r>
            <a:r>
              <a:rPr sz="1400" b="1" spc="85" dirty="0">
                <a:latin typeface="Book Antiqua"/>
                <a:cs typeface="Book Antiqua"/>
              </a:rPr>
              <a:t> </a:t>
            </a:r>
            <a:r>
              <a:rPr sz="1400" b="1" dirty="0">
                <a:latin typeface="Book Antiqua"/>
                <a:cs typeface="Book Antiqua"/>
              </a:rPr>
              <a:t>new</a:t>
            </a:r>
            <a:r>
              <a:rPr sz="1400" b="1" spc="105" dirty="0">
                <a:latin typeface="Book Antiqua"/>
                <a:cs typeface="Book Antiqua"/>
              </a:rPr>
              <a:t> </a:t>
            </a:r>
            <a:r>
              <a:rPr sz="1400" b="1" dirty="0">
                <a:latin typeface="Book Antiqua"/>
                <a:cs typeface="Book Antiqua"/>
              </a:rPr>
              <a:t>infections</a:t>
            </a:r>
            <a:r>
              <a:rPr sz="1400" b="1" spc="70" dirty="0">
                <a:latin typeface="Book Antiqua"/>
                <a:cs typeface="Book Antiqua"/>
              </a:rPr>
              <a:t> </a:t>
            </a:r>
            <a:r>
              <a:rPr sz="1400" b="1" dirty="0">
                <a:latin typeface="Book Antiqua"/>
                <a:cs typeface="Book Antiqua"/>
              </a:rPr>
              <a:t>per</a:t>
            </a:r>
            <a:r>
              <a:rPr sz="1400" b="1" spc="85" dirty="0">
                <a:latin typeface="Book Antiqua"/>
                <a:cs typeface="Book Antiqua"/>
              </a:rPr>
              <a:t> </a:t>
            </a:r>
            <a:r>
              <a:rPr sz="1400" b="1" dirty="0">
                <a:latin typeface="Book Antiqua"/>
                <a:cs typeface="Book Antiqua"/>
              </a:rPr>
              <a:t>sick</a:t>
            </a:r>
            <a:r>
              <a:rPr sz="1400" b="1" spc="85" dirty="0">
                <a:latin typeface="Book Antiqua"/>
                <a:cs typeface="Book Antiqua"/>
              </a:rPr>
              <a:t> </a:t>
            </a:r>
            <a:r>
              <a:rPr sz="1400" b="1" spc="-10" dirty="0">
                <a:latin typeface="Book Antiqua"/>
                <a:cs typeface="Book Antiqua"/>
              </a:rPr>
              <a:t>person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Indirectly</a:t>
            </a:r>
            <a:r>
              <a:rPr sz="1400" b="1" u="sng" spc="21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measured</a:t>
            </a:r>
            <a:endParaRPr sz="1400">
              <a:latin typeface="Book Antiqua"/>
              <a:cs typeface="Book Antiqua"/>
            </a:endParaRPr>
          </a:p>
          <a:p>
            <a:pPr marL="38100">
              <a:lnSpc>
                <a:spcPct val="100000"/>
              </a:lnSpc>
              <a:spcBef>
                <a:spcPts val="1080"/>
              </a:spcBef>
            </a:pPr>
            <a:r>
              <a:rPr sz="1200" b="1" dirty="0">
                <a:latin typeface="Book Antiqua"/>
                <a:cs typeface="Book Antiqua"/>
              </a:rPr>
              <a:t>Source:</a:t>
            </a:r>
            <a:r>
              <a:rPr sz="1200" b="1" spc="100" dirty="0">
                <a:latin typeface="Book Antiqua"/>
                <a:cs typeface="Book Antiqua"/>
              </a:rPr>
              <a:t> </a:t>
            </a:r>
            <a:r>
              <a:rPr sz="1200" spc="-75" dirty="0">
                <a:latin typeface="Book Antiqua"/>
                <a:cs typeface="Book Antiqua"/>
              </a:rPr>
              <a:t>NY</a:t>
            </a:r>
            <a:r>
              <a:rPr sz="1200" spc="-95" dirty="0">
                <a:latin typeface="Book Antiqua"/>
                <a:cs typeface="Book Antiqua"/>
              </a:rPr>
              <a:t> </a:t>
            </a:r>
            <a:r>
              <a:rPr sz="1200" dirty="0">
                <a:latin typeface="Book Antiqua"/>
                <a:cs typeface="Book Antiqua"/>
              </a:rPr>
              <a:t>Times,</a:t>
            </a:r>
            <a:r>
              <a:rPr sz="1200" spc="-60" dirty="0">
                <a:latin typeface="Book Antiqua"/>
                <a:cs typeface="Book Antiqua"/>
              </a:rPr>
              <a:t> </a:t>
            </a:r>
            <a:r>
              <a:rPr sz="1200" dirty="0">
                <a:latin typeface="Book Antiqua"/>
                <a:cs typeface="Book Antiqua"/>
              </a:rPr>
              <a:t>Feb</a:t>
            </a:r>
            <a:r>
              <a:rPr sz="1200" spc="95" dirty="0">
                <a:latin typeface="Book Antiqua"/>
                <a:cs typeface="Book Antiqua"/>
              </a:rPr>
              <a:t> </a:t>
            </a:r>
            <a:r>
              <a:rPr sz="1200" spc="-25" dirty="0">
                <a:latin typeface="Book Antiqua"/>
                <a:cs typeface="Book Antiqua"/>
              </a:rPr>
              <a:t>7,</a:t>
            </a:r>
            <a:r>
              <a:rPr sz="1200" spc="-60" dirty="0">
                <a:latin typeface="Book Antiqua"/>
                <a:cs typeface="Book Antiqua"/>
              </a:rPr>
              <a:t> </a:t>
            </a:r>
            <a:r>
              <a:rPr sz="1200" spc="90" dirty="0">
                <a:latin typeface="Book Antiqua"/>
                <a:cs typeface="Book Antiqua"/>
              </a:rPr>
              <a:t>2020</a:t>
            </a:r>
            <a:r>
              <a:rPr sz="1200" spc="100" dirty="0">
                <a:latin typeface="Book Antiqua"/>
                <a:cs typeface="Book Antiqua"/>
              </a:rPr>
              <a:t> </a:t>
            </a:r>
            <a:r>
              <a:rPr sz="1200" dirty="0">
                <a:latin typeface="Book Antiqua"/>
                <a:cs typeface="Book Antiqua"/>
              </a:rPr>
              <a:t>and</a:t>
            </a:r>
            <a:r>
              <a:rPr sz="1200" spc="95" dirty="0">
                <a:latin typeface="Book Antiqua"/>
                <a:cs typeface="Book Antiqua"/>
              </a:rPr>
              <a:t> </a:t>
            </a:r>
            <a:r>
              <a:rPr sz="1200" dirty="0">
                <a:latin typeface="Book Antiqua"/>
                <a:cs typeface="Book Antiqua"/>
              </a:rPr>
              <a:t>approximate</a:t>
            </a:r>
            <a:r>
              <a:rPr sz="1200" spc="95" dirty="0">
                <a:latin typeface="Book Antiqua"/>
                <a:cs typeface="Book Antiqua"/>
              </a:rPr>
              <a:t> </a:t>
            </a:r>
            <a:r>
              <a:rPr sz="1200" dirty="0">
                <a:latin typeface="Book Antiqua"/>
                <a:cs typeface="Book Antiqua"/>
              </a:rPr>
              <a:t>updates</a:t>
            </a:r>
            <a:r>
              <a:rPr sz="1200" spc="90" dirty="0">
                <a:latin typeface="Book Antiqua"/>
                <a:cs typeface="Book Antiqua"/>
              </a:rPr>
              <a:t> </a:t>
            </a:r>
            <a:r>
              <a:rPr sz="1200" spc="-10" dirty="0">
                <a:latin typeface="Book Antiqua"/>
                <a:cs typeface="Book Antiqua"/>
              </a:rPr>
              <a:t>noted</a:t>
            </a:r>
            <a:endParaRPr sz="12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5742" y="150876"/>
            <a:ext cx="1838960" cy="8851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-1270" algn="ctr">
              <a:lnSpc>
                <a:spcPct val="101000"/>
              </a:lnSpc>
              <a:spcBef>
                <a:spcPts val="80"/>
              </a:spcBef>
            </a:pPr>
            <a:r>
              <a:rPr sz="1400" b="1" dirty="0">
                <a:latin typeface="Book Antiqua"/>
                <a:cs typeface="Book Antiqua"/>
              </a:rPr>
              <a:t>Case</a:t>
            </a:r>
            <a:r>
              <a:rPr sz="1400" b="1" spc="114" dirty="0">
                <a:latin typeface="Book Antiqua"/>
                <a:cs typeface="Book Antiqua"/>
              </a:rPr>
              <a:t> </a:t>
            </a:r>
            <a:r>
              <a:rPr sz="1400" b="1" dirty="0">
                <a:latin typeface="Book Antiqua"/>
                <a:cs typeface="Book Antiqua"/>
              </a:rPr>
              <a:t>fatality</a:t>
            </a:r>
            <a:r>
              <a:rPr sz="1400" b="1" spc="140" dirty="0">
                <a:latin typeface="Book Antiqua"/>
                <a:cs typeface="Book Antiqua"/>
              </a:rPr>
              <a:t> </a:t>
            </a:r>
            <a:r>
              <a:rPr sz="1400" b="1" spc="50" dirty="0">
                <a:latin typeface="Book Antiqua"/>
                <a:cs typeface="Book Antiqua"/>
              </a:rPr>
              <a:t>rate </a:t>
            </a:r>
            <a:r>
              <a:rPr sz="1400" b="1" dirty="0">
                <a:latin typeface="Book Antiqua"/>
                <a:cs typeface="Book Antiqua"/>
              </a:rPr>
              <a:t>(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directly</a:t>
            </a:r>
            <a:r>
              <a:rPr sz="1400" b="1" u="sng" spc="14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measured</a:t>
            </a:r>
            <a:r>
              <a:rPr sz="1400" b="1" spc="-10" dirty="0">
                <a:latin typeface="Book Antiqua"/>
                <a:cs typeface="Book Antiqua"/>
              </a:rPr>
              <a:t>) </a:t>
            </a:r>
            <a:r>
              <a:rPr sz="1400" b="1" dirty="0">
                <a:latin typeface="Book Antiqua"/>
                <a:cs typeface="Book Antiqua"/>
              </a:rPr>
              <a:t>Infection</a:t>
            </a:r>
            <a:r>
              <a:rPr sz="1400" b="1" spc="165" dirty="0">
                <a:latin typeface="Book Antiqua"/>
                <a:cs typeface="Book Antiqua"/>
              </a:rPr>
              <a:t> </a:t>
            </a:r>
            <a:r>
              <a:rPr sz="1400" b="1" dirty="0">
                <a:latin typeface="Book Antiqua"/>
                <a:cs typeface="Book Antiqua"/>
              </a:rPr>
              <a:t>fatality</a:t>
            </a:r>
            <a:r>
              <a:rPr sz="1400" b="1" spc="195" dirty="0">
                <a:latin typeface="Book Antiqua"/>
                <a:cs typeface="Book Antiqua"/>
              </a:rPr>
              <a:t> </a:t>
            </a:r>
            <a:r>
              <a:rPr sz="1400" b="1" spc="50" dirty="0">
                <a:latin typeface="Book Antiqua"/>
                <a:cs typeface="Book Antiqua"/>
              </a:rPr>
              <a:t>rate </a:t>
            </a:r>
            <a:r>
              <a:rPr sz="1400" b="1" dirty="0">
                <a:latin typeface="Book Antiqua"/>
                <a:cs typeface="Book Antiqua"/>
              </a:rPr>
              <a:t>(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indirectly</a:t>
            </a:r>
            <a:r>
              <a:rPr sz="1400" b="1" u="sng" spc="9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measured</a:t>
            </a:r>
            <a:r>
              <a:rPr sz="1400" b="1" spc="-10" dirty="0">
                <a:latin typeface="Book Antiqua"/>
                <a:cs typeface="Book Antiqua"/>
              </a:rPr>
              <a:t>)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6950" y="4075683"/>
            <a:ext cx="2692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Calibri"/>
                <a:cs typeface="Calibri"/>
              </a:rPr>
              <a:t>(</a:t>
            </a:r>
            <a:r>
              <a:rPr sz="1000" b="1" spc="-20" dirty="0">
                <a:latin typeface="Book Antiqua"/>
                <a:cs typeface="Book Antiqua"/>
              </a:rPr>
              <a:t>R0</a:t>
            </a:r>
            <a:r>
              <a:rPr sz="1000" spc="-20" dirty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78774" y="3397250"/>
            <a:ext cx="1085850" cy="781050"/>
            <a:chOff x="1978774" y="3397250"/>
            <a:chExt cx="1085850" cy="781050"/>
          </a:xfrm>
        </p:grpSpPr>
        <p:sp>
          <p:nvSpPr>
            <p:cNvPr id="9" name="object 9"/>
            <p:cNvSpPr/>
            <p:nvPr/>
          </p:nvSpPr>
          <p:spPr>
            <a:xfrm>
              <a:off x="1988299" y="3406775"/>
              <a:ext cx="1066800" cy="762000"/>
            </a:xfrm>
            <a:custGeom>
              <a:avLst/>
              <a:gdLst/>
              <a:ahLst/>
              <a:cxnLst/>
              <a:rect l="l" t="t" r="r" b="b"/>
              <a:pathLst>
                <a:path w="1066800" h="762000">
                  <a:moveTo>
                    <a:pt x="939800" y="0"/>
                  </a:moveTo>
                  <a:lnTo>
                    <a:pt x="127000" y="0"/>
                  </a:lnTo>
                  <a:lnTo>
                    <a:pt x="77558" y="9982"/>
                  </a:lnTo>
                  <a:lnTo>
                    <a:pt x="37198" y="37198"/>
                  </a:lnTo>
                  <a:lnTo>
                    <a:pt x="9982" y="7757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2" y="684428"/>
                  </a:lnTo>
                  <a:lnTo>
                    <a:pt x="37198" y="724801"/>
                  </a:lnTo>
                  <a:lnTo>
                    <a:pt x="77558" y="752017"/>
                  </a:lnTo>
                  <a:lnTo>
                    <a:pt x="127000" y="762000"/>
                  </a:lnTo>
                  <a:lnTo>
                    <a:pt x="939800" y="762000"/>
                  </a:lnTo>
                  <a:lnTo>
                    <a:pt x="989228" y="752017"/>
                  </a:lnTo>
                  <a:lnTo>
                    <a:pt x="1029601" y="724801"/>
                  </a:lnTo>
                  <a:lnTo>
                    <a:pt x="1056817" y="684428"/>
                  </a:lnTo>
                  <a:lnTo>
                    <a:pt x="1066800" y="635000"/>
                  </a:lnTo>
                  <a:lnTo>
                    <a:pt x="1066800" y="127000"/>
                  </a:lnTo>
                  <a:lnTo>
                    <a:pt x="1056817" y="77571"/>
                  </a:lnTo>
                  <a:lnTo>
                    <a:pt x="1029601" y="37198"/>
                  </a:lnTo>
                  <a:lnTo>
                    <a:pt x="989228" y="9982"/>
                  </a:lnTo>
                  <a:lnTo>
                    <a:pt x="939800" y="0"/>
                  </a:lnTo>
                  <a:close/>
                </a:path>
              </a:pathLst>
            </a:custGeom>
            <a:solidFill>
              <a:srgbClr val="94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8299" y="3406775"/>
              <a:ext cx="1066800" cy="762000"/>
            </a:xfrm>
            <a:custGeom>
              <a:avLst/>
              <a:gdLst/>
              <a:ahLst/>
              <a:cxnLst/>
              <a:rect l="l" t="t" r="r" b="b"/>
              <a:pathLst>
                <a:path w="1066800" h="762000">
                  <a:moveTo>
                    <a:pt x="0" y="127002"/>
                  </a:moveTo>
                  <a:lnTo>
                    <a:pt x="9980" y="77567"/>
                  </a:lnTo>
                  <a:lnTo>
                    <a:pt x="37198" y="37198"/>
                  </a:lnTo>
                  <a:lnTo>
                    <a:pt x="77567" y="9980"/>
                  </a:lnTo>
                  <a:lnTo>
                    <a:pt x="127002" y="0"/>
                  </a:lnTo>
                  <a:lnTo>
                    <a:pt x="939797" y="0"/>
                  </a:lnTo>
                  <a:lnTo>
                    <a:pt x="989232" y="9980"/>
                  </a:lnTo>
                  <a:lnTo>
                    <a:pt x="1029600" y="37198"/>
                  </a:lnTo>
                  <a:lnTo>
                    <a:pt x="1056820" y="77567"/>
                  </a:lnTo>
                  <a:lnTo>
                    <a:pt x="1066800" y="127002"/>
                  </a:lnTo>
                  <a:lnTo>
                    <a:pt x="1066800" y="634997"/>
                  </a:lnTo>
                  <a:lnTo>
                    <a:pt x="1056820" y="684432"/>
                  </a:lnTo>
                  <a:lnTo>
                    <a:pt x="1029600" y="724801"/>
                  </a:lnTo>
                  <a:lnTo>
                    <a:pt x="989232" y="752019"/>
                  </a:lnTo>
                  <a:lnTo>
                    <a:pt x="939797" y="762000"/>
                  </a:lnTo>
                  <a:lnTo>
                    <a:pt x="127002" y="762000"/>
                  </a:lnTo>
                  <a:lnTo>
                    <a:pt x="77567" y="752019"/>
                  </a:lnTo>
                  <a:lnTo>
                    <a:pt x="37198" y="724801"/>
                  </a:lnTo>
                  <a:lnTo>
                    <a:pt x="9980" y="684432"/>
                  </a:lnTo>
                  <a:lnTo>
                    <a:pt x="0" y="634997"/>
                  </a:lnTo>
                  <a:lnTo>
                    <a:pt x="0" y="127002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671059" y="6531609"/>
            <a:ext cx="392430" cy="326390"/>
            <a:chOff x="4671059" y="6531609"/>
            <a:chExt cx="392430" cy="326390"/>
          </a:xfrm>
        </p:grpSpPr>
        <p:sp>
          <p:nvSpPr>
            <p:cNvPr id="12" name="object 12"/>
            <p:cNvSpPr/>
            <p:nvPr/>
          </p:nvSpPr>
          <p:spPr>
            <a:xfrm>
              <a:off x="4680584" y="6541134"/>
              <a:ext cx="373380" cy="307340"/>
            </a:xfrm>
            <a:custGeom>
              <a:avLst/>
              <a:gdLst/>
              <a:ahLst/>
              <a:cxnLst/>
              <a:rect l="l" t="t" r="r" b="b"/>
              <a:pathLst>
                <a:path w="373379" h="307340">
                  <a:moveTo>
                    <a:pt x="322211" y="0"/>
                  </a:moveTo>
                  <a:lnTo>
                    <a:pt x="51168" y="0"/>
                  </a:lnTo>
                  <a:lnTo>
                    <a:pt x="31241" y="4019"/>
                  </a:lnTo>
                  <a:lnTo>
                    <a:pt x="14986" y="14984"/>
                  </a:lnTo>
                  <a:lnTo>
                    <a:pt x="4013" y="31248"/>
                  </a:lnTo>
                  <a:lnTo>
                    <a:pt x="0" y="51163"/>
                  </a:lnTo>
                  <a:lnTo>
                    <a:pt x="0" y="255813"/>
                  </a:lnTo>
                  <a:lnTo>
                    <a:pt x="4013" y="275728"/>
                  </a:lnTo>
                  <a:lnTo>
                    <a:pt x="14986" y="291991"/>
                  </a:lnTo>
                  <a:lnTo>
                    <a:pt x="31241" y="302956"/>
                  </a:lnTo>
                  <a:lnTo>
                    <a:pt x="51168" y="306977"/>
                  </a:lnTo>
                  <a:lnTo>
                    <a:pt x="322211" y="306977"/>
                  </a:lnTo>
                  <a:lnTo>
                    <a:pt x="342125" y="302956"/>
                  </a:lnTo>
                  <a:lnTo>
                    <a:pt x="358393" y="291991"/>
                  </a:lnTo>
                  <a:lnTo>
                    <a:pt x="369354" y="275728"/>
                  </a:lnTo>
                  <a:lnTo>
                    <a:pt x="373379" y="255813"/>
                  </a:lnTo>
                  <a:lnTo>
                    <a:pt x="373379" y="51163"/>
                  </a:lnTo>
                  <a:lnTo>
                    <a:pt x="369354" y="31248"/>
                  </a:lnTo>
                  <a:lnTo>
                    <a:pt x="358393" y="14984"/>
                  </a:lnTo>
                  <a:lnTo>
                    <a:pt x="342125" y="4019"/>
                  </a:lnTo>
                  <a:lnTo>
                    <a:pt x="322211" y="0"/>
                  </a:lnTo>
                  <a:close/>
                </a:path>
              </a:pathLst>
            </a:custGeom>
            <a:solidFill>
              <a:srgbClr val="94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80584" y="6541134"/>
              <a:ext cx="373380" cy="307340"/>
            </a:xfrm>
            <a:custGeom>
              <a:avLst/>
              <a:gdLst/>
              <a:ahLst/>
              <a:cxnLst/>
              <a:rect l="l" t="t" r="r" b="b"/>
              <a:pathLst>
                <a:path w="373379" h="307340">
                  <a:moveTo>
                    <a:pt x="0" y="51163"/>
                  </a:moveTo>
                  <a:lnTo>
                    <a:pt x="4020" y="31248"/>
                  </a:lnTo>
                  <a:lnTo>
                    <a:pt x="14985" y="14985"/>
                  </a:lnTo>
                  <a:lnTo>
                    <a:pt x="31248" y="4020"/>
                  </a:lnTo>
                  <a:lnTo>
                    <a:pt x="51163" y="0"/>
                  </a:lnTo>
                  <a:lnTo>
                    <a:pt x="322217" y="0"/>
                  </a:lnTo>
                  <a:lnTo>
                    <a:pt x="342132" y="4020"/>
                  </a:lnTo>
                  <a:lnTo>
                    <a:pt x="358395" y="14985"/>
                  </a:lnTo>
                  <a:lnTo>
                    <a:pt x="369360" y="31248"/>
                  </a:lnTo>
                  <a:lnTo>
                    <a:pt x="373381" y="51163"/>
                  </a:lnTo>
                  <a:lnTo>
                    <a:pt x="373381" y="255813"/>
                  </a:lnTo>
                  <a:lnTo>
                    <a:pt x="369360" y="275728"/>
                  </a:lnTo>
                  <a:lnTo>
                    <a:pt x="358395" y="291991"/>
                  </a:lnTo>
                  <a:lnTo>
                    <a:pt x="342132" y="302956"/>
                  </a:lnTo>
                  <a:lnTo>
                    <a:pt x="322217" y="306977"/>
                  </a:lnTo>
                  <a:lnTo>
                    <a:pt x="51163" y="306977"/>
                  </a:lnTo>
                  <a:lnTo>
                    <a:pt x="31248" y="302956"/>
                  </a:lnTo>
                  <a:lnTo>
                    <a:pt x="14985" y="291991"/>
                  </a:lnTo>
                  <a:lnTo>
                    <a:pt x="4020" y="275728"/>
                  </a:lnTo>
                  <a:lnTo>
                    <a:pt x="0" y="255813"/>
                  </a:lnTo>
                  <a:lnTo>
                    <a:pt x="0" y="51163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405098" y="353202"/>
            <a:ext cx="5334000" cy="1110304"/>
          </a:xfrm>
          <a:prstGeom prst="rect">
            <a:avLst/>
          </a:prstGeom>
          <a:solidFill>
            <a:srgbClr val="D4E2ED"/>
          </a:solidFill>
        </p:spPr>
        <p:txBody>
          <a:bodyPr vert="horz" wrap="square" lIns="0" tIns="13335" rIns="0" bIns="0" rtlCol="0">
            <a:spAutoFit/>
          </a:bodyPr>
          <a:lstStyle/>
          <a:p>
            <a:pPr marL="212725" marR="196215" algn="ctr">
              <a:lnSpc>
                <a:spcPct val="99400"/>
              </a:lnSpc>
              <a:spcBef>
                <a:spcPts val="105"/>
              </a:spcBef>
              <a:tabLst>
                <a:tab pos="4472305" algn="l"/>
              </a:tabLst>
            </a:pPr>
            <a:r>
              <a:rPr sz="2400" spc="50" dirty="0">
                <a:solidFill>
                  <a:srgbClr val="000000"/>
                </a:solidFill>
              </a:rPr>
              <a:t>Central</a:t>
            </a:r>
            <a:r>
              <a:rPr sz="2400" spc="13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modeling</a:t>
            </a:r>
            <a:r>
              <a:rPr sz="2400" spc="13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questions</a:t>
            </a:r>
            <a:r>
              <a:rPr sz="2400" b="0" spc="-10" dirty="0">
                <a:solidFill>
                  <a:srgbClr val="000000"/>
                </a:solidFill>
                <a:latin typeface="Book Antiqua"/>
                <a:cs typeface="Book Antiqua"/>
              </a:rPr>
              <a:t>:</a:t>
            </a:r>
            <a:r>
              <a:rPr sz="2400" b="0" dirty="0">
                <a:solidFill>
                  <a:srgbClr val="000000"/>
                </a:solidFill>
                <a:latin typeface="Book Antiqua"/>
                <a:cs typeface="Book Antiqua"/>
              </a:rPr>
              <a:t>	</a:t>
            </a:r>
            <a:r>
              <a:rPr sz="2400" b="0" spc="-65" dirty="0">
                <a:solidFill>
                  <a:srgbClr val="000000"/>
                </a:solidFill>
                <a:latin typeface="Book Antiqua"/>
                <a:cs typeface="Book Antiqua"/>
              </a:rPr>
              <a:t>How </a:t>
            </a:r>
            <a:r>
              <a:rPr sz="2400" b="0" spc="110" dirty="0">
                <a:solidFill>
                  <a:srgbClr val="000000"/>
                </a:solidFill>
                <a:latin typeface="Book Antiqua"/>
                <a:cs typeface="Book Antiqua"/>
              </a:rPr>
              <a:t>to</a:t>
            </a:r>
            <a:r>
              <a:rPr sz="2400" b="0" spc="60" dirty="0">
                <a:solidFill>
                  <a:srgbClr val="000000"/>
                </a:solidFill>
                <a:latin typeface="Book Antiqua"/>
                <a:cs typeface="Book Antiqua"/>
              </a:rPr>
              <a:t> </a:t>
            </a:r>
            <a:r>
              <a:rPr sz="2400" b="0" spc="75" dirty="0">
                <a:solidFill>
                  <a:srgbClr val="000000"/>
                </a:solidFill>
                <a:latin typeface="Book Antiqua"/>
                <a:cs typeface="Book Antiqua"/>
              </a:rPr>
              <a:t>use</a:t>
            </a:r>
            <a:r>
              <a:rPr sz="2400" b="0" spc="65" dirty="0">
                <a:solidFill>
                  <a:srgbClr val="000000"/>
                </a:solidFill>
                <a:latin typeface="Book Antiqua"/>
                <a:cs typeface="Book Antiqua"/>
              </a:rPr>
              <a:t> </a:t>
            </a:r>
            <a:r>
              <a:rPr sz="2400" b="0" dirty="0">
                <a:solidFill>
                  <a:srgbClr val="000000"/>
                </a:solidFill>
                <a:latin typeface="Book Antiqua"/>
                <a:cs typeface="Book Antiqua"/>
              </a:rPr>
              <a:t>models</a:t>
            </a:r>
            <a:r>
              <a:rPr sz="2400" b="0" spc="60" dirty="0">
                <a:solidFill>
                  <a:srgbClr val="000000"/>
                </a:solidFill>
                <a:latin typeface="Book Antiqua"/>
                <a:cs typeface="Book Antiqua"/>
              </a:rPr>
              <a:t> </a:t>
            </a:r>
            <a:r>
              <a:rPr sz="2400" b="0" spc="110" dirty="0">
                <a:solidFill>
                  <a:srgbClr val="000000"/>
                </a:solidFill>
                <a:latin typeface="Book Antiqua"/>
                <a:cs typeface="Book Antiqua"/>
              </a:rPr>
              <a:t>to</a:t>
            </a:r>
            <a:r>
              <a:rPr sz="2400" b="0" spc="65" dirty="0">
                <a:solidFill>
                  <a:srgbClr val="000000"/>
                </a:solidFill>
                <a:latin typeface="Book Antiqua"/>
                <a:cs typeface="Book Antiqua"/>
              </a:rPr>
              <a:t> project</a:t>
            </a:r>
            <a:r>
              <a:rPr sz="2400" b="0" spc="30" dirty="0">
                <a:solidFill>
                  <a:srgbClr val="000000"/>
                </a:solidFill>
                <a:latin typeface="Book Antiqua"/>
                <a:cs typeface="Book Antiqua"/>
              </a:rPr>
              <a:t> </a:t>
            </a:r>
            <a:r>
              <a:rPr sz="2400" b="0" spc="100" dirty="0">
                <a:solidFill>
                  <a:srgbClr val="000000"/>
                </a:solidFill>
                <a:latin typeface="Book Antiqua"/>
                <a:cs typeface="Book Antiqua"/>
              </a:rPr>
              <a:t>the</a:t>
            </a:r>
            <a:r>
              <a:rPr sz="2400" b="0" spc="65" dirty="0">
                <a:solidFill>
                  <a:srgbClr val="000000"/>
                </a:solidFill>
                <a:latin typeface="Book Antiqua"/>
                <a:cs typeface="Book Antiqua"/>
              </a:rPr>
              <a:t> </a:t>
            </a:r>
            <a:r>
              <a:rPr sz="2400" b="0" spc="-10" dirty="0">
                <a:solidFill>
                  <a:srgbClr val="000000"/>
                </a:solidFill>
                <a:latin typeface="Book Antiqua"/>
                <a:cs typeface="Book Antiqua"/>
              </a:rPr>
              <a:t>value </a:t>
            </a:r>
            <a:r>
              <a:rPr sz="2400" b="0" spc="50" dirty="0">
                <a:solidFill>
                  <a:srgbClr val="000000"/>
                </a:solidFill>
                <a:latin typeface="Book Antiqua"/>
                <a:cs typeface="Book Antiqua"/>
              </a:rPr>
              <a:t>of</a:t>
            </a:r>
            <a:r>
              <a:rPr sz="2400" b="0" spc="20" dirty="0">
                <a:solidFill>
                  <a:srgbClr val="000000"/>
                </a:solidFill>
                <a:latin typeface="Book Antiqua"/>
                <a:cs typeface="Book Antiqua"/>
              </a:rPr>
              <a:t> </a:t>
            </a:r>
            <a:r>
              <a:rPr sz="2400" b="0" spc="75" dirty="0">
                <a:solidFill>
                  <a:srgbClr val="000000"/>
                </a:solidFill>
                <a:latin typeface="Book Antiqua"/>
                <a:cs typeface="Book Antiqua"/>
              </a:rPr>
              <a:t>responses</a:t>
            </a:r>
            <a:r>
              <a:rPr sz="2400" b="0" spc="40" dirty="0">
                <a:solidFill>
                  <a:srgbClr val="000000"/>
                </a:solidFill>
                <a:latin typeface="Book Antiqua"/>
                <a:cs typeface="Book Antiqua"/>
              </a:rPr>
              <a:t>?</a:t>
            </a:r>
            <a:endParaRPr sz="2400" dirty="0">
              <a:latin typeface="Book Antiqua"/>
              <a:cs typeface="Book Antiq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853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5" y="1"/>
                </a:lnTo>
              </a:path>
            </a:pathLst>
          </a:custGeom>
          <a:ln w="38100">
            <a:solidFill>
              <a:srgbClr val="003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848" y="959611"/>
            <a:ext cx="4857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23056"/>
                </a:solidFill>
                <a:latin typeface="Gill Sans MT"/>
                <a:cs typeface="Gill Sans MT"/>
              </a:rPr>
              <a:t>Recall:</a:t>
            </a:r>
            <a:r>
              <a:rPr sz="2400" spc="-65" dirty="0">
                <a:solidFill>
                  <a:srgbClr val="023056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023056"/>
                </a:solidFill>
                <a:latin typeface="Gill Sans MT"/>
                <a:cs typeface="Gill Sans MT"/>
              </a:rPr>
              <a:t>Conditions</a:t>
            </a:r>
            <a:r>
              <a:rPr sz="2400" spc="-50" dirty="0">
                <a:solidFill>
                  <a:srgbClr val="023056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023056"/>
                </a:solidFill>
                <a:latin typeface="Gill Sans MT"/>
                <a:cs typeface="Gill Sans MT"/>
              </a:rPr>
              <a:t>for</a:t>
            </a:r>
            <a:r>
              <a:rPr sz="2400" spc="-50" dirty="0">
                <a:solidFill>
                  <a:srgbClr val="023056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023056"/>
                </a:solidFill>
                <a:latin typeface="Gill Sans MT"/>
                <a:cs typeface="Gill Sans MT"/>
              </a:rPr>
              <a:t>epidemic</a:t>
            </a:r>
            <a:r>
              <a:rPr sz="2400" spc="-50" dirty="0">
                <a:solidFill>
                  <a:srgbClr val="023056"/>
                </a:solidFill>
                <a:latin typeface="Gill Sans MT"/>
                <a:cs typeface="Gill Sans MT"/>
              </a:rPr>
              <a:t> </a:t>
            </a:r>
            <a:r>
              <a:rPr sz="2400" spc="-10" dirty="0">
                <a:solidFill>
                  <a:srgbClr val="023056"/>
                </a:solidFill>
                <a:latin typeface="Gill Sans MT"/>
                <a:cs typeface="Gill Sans MT"/>
              </a:rPr>
              <a:t>growth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Models</a:t>
            </a:r>
            <a:r>
              <a:rPr sz="3600" spc="95" dirty="0"/>
              <a:t> </a:t>
            </a:r>
            <a:r>
              <a:rPr sz="3600" dirty="0"/>
              <a:t>in</a:t>
            </a:r>
            <a:r>
              <a:rPr sz="3600" spc="90" dirty="0"/>
              <a:t> </a:t>
            </a:r>
            <a:r>
              <a:rPr sz="3600" spc="105" dirty="0"/>
              <a:t>action</a:t>
            </a:r>
            <a:endParaRPr sz="3600"/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id="{E5E605E4-2F2A-41D8-A42B-CA60782C9634}"/>
              </a:ext>
            </a:extLst>
          </p:cNvPr>
          <p:cNvGrpSpPr/>
          <p:nvPr/>
        </p:nvGrpSpPr>
        <p:grpSpPr>
          <a:xfrm>
            <a:off x="144303" y="1828800"/>
            <a:ext cx="8631555" cy="4871085"/>
            <a:chOff x="434859" y="1837318"/>
            <a:chExt cx="8631555" cy="4871085"/>
          </a:xfrm>
        </p:grpSpPr>
        <p:pic>
          <p:nvPicPr>
            <p:cNvPr id="7" name="object 3">
              <a:extLst>
                <a:ext uri="{FF2B5EF4-FFF2-40B4-BE49-F238E27FC236}">
                  <a16:creationId xmlns:a16="http://schemas.microsoft.com/office/drawing/2014/main" id="{8F5203B7-E199-4A03-BF72-1C1C57E51BB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859" y="1837318"/>
              <a:ext cx="7387026" cy="4737328"/>
            </a:xfrm>
            <a:prstGeom prst="rect">
              <a:avLst/>
            </a:prstGeom>
          </p:spPr>
        </p:pic>
        <p:pic>
          <p:nvPicPr>
            <p:cNvPr id="8" name="object 4">
              <a:extLst>
                <a:ext uri="{FF2B5EF4-FFF2-40B4-BE49-F238E27FC236}">
                  <a16:creationId xmlns:a16="http://schemas.microsoft.com/office/drawing/2014/main" id="{64914967-997C-4968-9550-EAF1C74A8A0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8876" y="5087886"/>
              <a:ext cx="1813623" cy="535613"/>
            </a:xfrm>
            <a:prstGeom prst="rect">
              <a:avLst/>
            </a:prstGeom>
          </p:spPr>
        </p:pic>
        <p:pic>
          <p:nvPicPr>
            <p:cNvPr id="9" name="object 5">
              <a:extLst>
                <a:ext uri="{FF2B5EF4-FFF2-40B4-BE49-F238E27FC236}">
                  <a16:creationId xmlns:a16="http://schemas.microsoft.com/office/drawing/2014/main" id="{D49127AB-C37F-4D28-8F8B-3FD15E3C9F0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85076" y="2320582"/>
              <a:ext cx="1830324" cy="533387"/>
            </a:xfrm>
            <a:prstGeom prst="rect">
              <a:avLst/>
            </a:prstGeom>
          </p:spPr>
        </p:pic>
        <p:pic>
          <p:nvPicPr>
            <p:cNvPr id="10" name="object 6">
              <a:extLst>
                <a:ext uri="{FF2B5EF4-FFF2-40B4-BE49-F238E27FC236}">
                  <a16:creationId xmlns:a16="http://schemas.microsoft.com/office/drawing/2014/main" id="{74B81BCF-C08E-4197-BCEC-96A46D470D2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08876" y="4004030"/>
              <a:ext cx="1906524" cy="533387"/>
            </a:xfrm>
            <a:prstGeom prst="rect">
              <a:avLst/>
            </a:prstGeom>
          </p:spPr>
        </p:pic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59DBAD92-2A59-4F76-BA17-085C0FB4AE9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85076" y="6172260"/>
              <a:ext cx="1981200" cy="5356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72019"/>
            <a:ext cx="8229600" cy="583238"/>
          </a:xfrm>
          <a:prstGeom prst="rect">
            <a:avLst/>
          </a:prstGeom>
        </p:spPr>
        <p:txBody>
          <a:bodyPr vert="horz" wrap="square" lIns="0" tIns="89917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Value</a:t>
            </a:r>
            <a:r>
              <a:rPr sz="3200" spc="45" dirty="0"/>
              <a:t> </a:t>
            </a:r>
            <a:r>
              <a:rPr sz="3200" dirty="0"/>
              <a:t>of</a:t>
            </a:r>
            <a:r>
              <a:rPr sz="3200" spc="35" dirty="0"/>
              <a:t> </a:t>
            </a:r>
            <a:r>
              <a:rPr sz="3200" dirty="0"/>
              <a:t>viral</a:t>
            </a:r>
            <a:r>
              <a:rPr sz="3200" spc="45" dirty="0"/>
              <a:t> </a:t>
            </a:r>
            <a:r>
              <a:rPr sz="3200" spc="110" dirty="0"/>
              <a:t>testing</a:t>
            </a:r>
            <a:r>
              <a:rPr sz="3200" spc="45" dirty="0"/>
              <a:t> </a:t>
            </a:r>
            <a:r>
              <a:rPr sz="3200" spc="85" dirty="0"/>
              <a:t>as</a:t>
            </a:r>
            <a:r>
              <a:rPr sz="3200" spc="40" dirty="0"/>
              <a:t> </a:t>
            </a:r>
            <a:r>
              <a:rPr sz="3200" spc="60" dirty="0"/>
              <a:t>a</a:t>
            </a:r>
            <a:r>
              <a:rPr sz="3200" spc="40" dirty="0"/>
              <a:t> </a:t>
            </a:r>
            <a:r>
              <a:rPr sz="3200" spc="55" dirty="0"/>
              <a:t>mitigation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38465" y="938276"/>
            <a:ext cx="4044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23056"/>
                </a:solidFill>
                <a:latin typeface="Gill Sans MT"/>
                <a:cs typeface="Gill Sans MT"/>
              </a:rPr>
              <a:t>Principles</a:t>
            </a:r>
            <a:r>
              <a:rPr sz="2400" spc="-45" dirty="0">
                <a:solidFill>
                  <a:srgbClr val="023056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023056"/>
                </a:solidFill>
                <a:latin typeface="Gill Sans MT"/>
                <a:cs typeface="Gill Sans MT"/>
              </a:rPr>
              <a:t>of</a:t>
            </a:r>
            <a:r>
              <a:rPr sz="2400" spc="-45" dirty="0">
                <a:solidFill>
                  <a:srgbClr val="023056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023056"/>
                </a:solidFill>
                <a:latin typeface="Gill Sans MT"/>
                <a:cs typeface="Gill Sans MT"/>
              </a:rPr>
              <a:t>testing</a:t>
            </a:r>
            <a:r>
              <a:rPr sz="2400" spc="-45" dirty="0">
                <a:solidFill>
                  <a:srgbClr val="023056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023056"/>
                </a:solidFill>
                <a:latin typeface="Gill Sans MT"/>
                <a:cs typeface="Gill Sans MT"/>
              </a:rPr>
              <a:t>as</a:t>
            </a:r>
            <a:r>
              <a:rPr sz="2400" spc="-40" dirty="0">
                <a:solidFill>
                  <a:srgbClr val="023056"/>
                </a:solidFill>
                <a:latin typeface="Gill Sans MT"/>
                <a:cs typeface="Gill Sans MT"/>
              </a:rPr>
              <a:t> </a:t>
            </a:r>
            <a:r>
              <a:rPr sz="2400" spc="-10" dirty="0">
                <a:solidFill>
                  <a:srgbClr val="023056"/>
                </a:solidFill>
                <a:latin typeface="Gill Sans MT"/>
                <a:cs typeface="Gill Sans MT"/>
              </a:rPr>
              <a:t>mitigation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259" y="1843544"/>
            <a:ext cx="939165" cy="737870"/>
          </a:xfrm>
          <a:prstGeom prst="rect">
            <a:avLst/>
          </a:prstGeom>
          <a:ln w="29496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00" spc="-25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00400" y="1843544"/>
            <a:ext cx="939165" cy="737870"/>
          </a:xfrm>
          <a:custGeom>
            <a:avLst/>
            <a:gdLst/>
            <a:ahLst/>
            <a:cxnLst/>
            <a:rect l="l" t="t" r="r" b="b"/>
            <a:pathLst>
              <a:path w="939164" h="737869">
                <a:moveTo>
                  <a:pt x="0" y="0"/>
                </a:moveTo>
                <a:lnTo>
                  <a:pt x="939165" y="0"/>
                </a:lnTo>
                <a:lnTo>
                  <a:pt x="939165" y="737870"/>
                </a:lnTo>
                <a:lnTo>
                  <a:pt x="0" y="737870"/>
                </a:lnTo>
                <a:lnTo>
                  <a:pt x="0" y="0"/>
                </a:lnTo>
                <a:close/>
              </a:path>
            </a:pathLst>
          </a:custGeom>
          <a:ln w="29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15147" y="2111755"/>
            <a:ext cx="9099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7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09540" y="1843544"/>
            <a:ext cx="939165" cy="737870"/>
          </a:xfrm>
          <a:custGeom>
            <a:avLst/>
            <a:gdLst/>
            <a:ahLst/>
            <a:cxnLst/>
            <a:rect l="l" t="t" r="r" b="b"/>
            <a:pathLst>
              <a:path w="939164" h="737869">
                <a:moveTo>
                  <a:pt x="0" y="0"/>
                </a:moveTo>
                <a:lnTo>
                  <a:pt x="938981" y="0"/>
                </a:lnTo>
                <a:lnTo>
                  <a:pt x="938981" y="737420"/>
                </a:lnTo>
                <a:lnTo>
                  <a:pt x="0" y="737420"/>
                </a:lnTo>
                <a:lnTo>
                  <a:pt x="0" y="0"/>
                </a:lnTo>
                <a:close/>
              </a:path>
            </a:pathLst>
          </a:custGeom>
          <a:ln w="29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58650" y="2102611"/>
            <a:ext cx="52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18668" y="1843544"/>
            <a:ext cx="939165" cy="737870"/>
          </a:xfrm>
          <a:custGeom>
            <a:avLst/>
            <a:gdLst/>
            <a:ahLst/>
            <a:cxnLst/>
            <a:rect l="l" t="t" r="r" b="b"/>
            <a:pathLst>
              <a:path w="939165" h="737869">
                <a:moveTo>
                  <a:pt x="0" y="0"/>
                </a:moveTo>
                <a:lnTo>
                  <a:pt x="938980" y="0"/>
                </a:lnTo>
                <a:lnTo>
                  <a:pt x="938980" y="737420"/>
                </a:lnTo>
                <a:lnTo>
                  <a:pt x="0" y="737420"/>
                </a:lnTo>
                <a:lnTo>
                  <a:pt x="0" y="0"/>
                </a:lnTo>
                <a:close/>
              </a:path>
            </a:pathLst>
          </a:custGeom>
          <a:ln w="29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21575" y="2102611"/>
            <a:ext cx="130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44991" y="2156218"/>
            <a:ext cx="4880610" cy="775970"/>
            <a:chOff x="2344991" y="2156218"/>
            <a:chExt cx="4880610" cy="775970"/>
          </a:xfrm>
        </p:grpSpPr>
        <p:sp>
          <p:nvSpPr>
            <p:cNvPr id="12" name="object 12"/>
            <p:cNvSpPr/>
            <p:nvPr/>
          </p:nvSpPr>
          <p:spPr>
            <a:xfrm>
              <a:off x="4154131" y="2212263"/>
              <a:ext cx="684530" cy="0"/>
            </a:xfrm>
            <a:custGeom>
              <a:avLst/>
              <a:gdLst/>
              <a:ahLst/>
              <a:cxnLst/>
              <a:rect l="l" t="t" r="r" b="b"/>
              <a:pathLst>
                <a:path w="684529">
                  <a:moveTo>
                    <a:pt x="0" y="0"/>
                  </a:moveTo>
                  <a:lnTo>
                    <a:pt x="684326" y="0"/>
                  </a:lnTo>
                </a:path>
              </a:pathLst>
            </a:custGeom>
            <a:ln w="294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3701" y="2156218"/>
              <a:ext cx="139617" cy="11207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963259" y="2212263"/>
              <a:ext cx="684530" cy="0"/>
            </a:xfrm>
            <a:custGeom>
              <a:avLst/>
              <a:gdLst/>
              <a:ahLst/>
              <a:cxnLst/>
              <a:rect l="l" t="t" r="r" b="b"/>
              <a:pathLst>
                <a:path w="684529">
                  <a:moveTo>
                    <a:pt x="0" y="0"/>
                  </a:moveTo>
                  <a:lnTo>
                    <a:pt x="684326" y="0"/>
                  </a:lnTo>
                </a:path>
              </a:pathLst>
            </a:custGeom>
            <a:ln w="294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32841" y="2156218"/>
              <a:ext cx="139617" cy="11207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963259" y="2560586"/>
              <a:ext cx="1196975" cy="340360"/>
            </a:xfrm>
            <a:custGeom>
              <a:avLst/>
              <a:gdLst/>
              <a:ahLst/>
              <a:cxnLst/>
              <a:rect l="l" t="t" r="r" b="b"/>
              <a:pathLst>
                <a:path w="1196975" h="340360">
                  <a:moveTo>
                    <a:pt x="0" y="0"/>
                  </a:moveTo>
                  <a:lnTo>
                    <a:pt x="43072" y="26909"/>
                  </a:lnTo>
                  <a:lnTo>
                    <a:pt x="87052" y="53649"/>
                  </a:lnTo>
                  <a:lnTo>
                    <a:pt x="131817" y="80072"/>
                  </a:lnTo>
                  <a:lnTo>
                    <a:pt x="177245" y="106032"/>
                  </a:lnTo>
                  <a:lnTo>
                    <a:pt x="223214" y="131381"/>
                  </a:lnTo>
                  <a:lnTo>
                    <a:pt x="269603" y="155973"/>
                  </a:lnTo>
                  <a:lnTo>
                    <a:pt x="316289" y="179661"/>
                  </a:lnTo>
                  <a:lnTo>
                    <a:pt x="363151" y="202298"/>
                  </a:lnTo>
                  <a:lnTo>
                    <a:pt x="410068" y="223737"/>
                  </a:lnTo>
                  <a:lnTo>
                    <a:pt x="456916" y="243831"/>
                  </a:lnTo>
                  <a:lnTo>
                    <a:pt x="503575" y="262434"/>
                  </a:lnTo>
                  <a:lnTo>
                    <a:pt x="549923" y="279398"/>
                  </a:lnTo>
                  <a:lnTo>
                    <a:pt x="595838" y="294577"/>
                  </a:lnTo>
                  <a:lnTo>
                    <a:pt x="641197" y="307823"/>
                  </a:lnTo>
                  <a:lnTo>
                    <a:pt x="685880" y="318991"/>
                  </a:lnTo>
                  <a:lnTo>
                    <a:pt x="729764" y="327932"/>
                  </a:lnTo>
                  <a:lnTo>
                    <a:pt x="772727" y="334501"/>
                  </a:lnTo>
                  <a:lnTo>
                    <a:pt x="814649" y="338550"/>
                  </a:lnTo>
                  <a:lnTo>
                    <a:pt x="855406" y="339932"/>
                  </a:lnTo>
                  <a:lnTo>
                    <a:pt x="914288" y="336716"/>
                  </a:lnTo>
                  <a:lnTo>
                    <a:pt x="968065" y="327420"/>
                  </a:lnTo>
                  <a:lnTo>
                    <a:pt x="1016970" y="312572"/>
                  </a:lnTo>
                  <a:lnTo>
                    <a:pt x="1061230" y="292703"/>
                  </a:lnTo>
                  <a:lnTo>
                    <a:pt x="1101070" y="268339"/>
                  </a:lnTo>
                  <a:lnTo>
                    <a:pt x="1136730" y="240011"/>
                  </a:lnTo>
                  <a:lnTo>
                    <a:pt x="1168430" y="208246"/>
                  </a:lnTo>
                  <a:lnTo>
                    <a:pt x="1196400" y="173574"/>
                  </a:lnTo>
                </a:path>
              </a:pathLst>
            </a:custGeom>
            <a:ln w="294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8342" y="2621890"/>
              <a:ext cx="117206" cy="14620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714675" y="2367813"/>
              <a:ext cx="2280285" cy="549910"/>
            </a:xfrm>
            <a:custGeom>
              <a:avLst/>
              <a:gdLst/>
              <a:ahLst/>
              <a:cxnLst/>
              <a:rect l="l" t="t" r="r" b="b"/>
              <a:pathLst>
                <a:path w="2280285" h="549910">
                  <a:moveTo>
                    <a:pt x="2280101" y="73193"/>
                  </a:moveTo>
                  <a:lnTo>
                    <a:pt x="2238301" y="91512"/>
                  </a:lnTo>
                  <a:lnTo>
                    <a:pt x="2195331" y="110116"/>
                  </a:lnTo>
                  <a:lnTo>
                    <a:pt x="2151261" y="128951"/>
                  </a:lnTo>
                  <a:lnTo>
                    <a:pt x="2106171" y="147968"/>
                  </a:lnTo>
                  <a:lnTo>
                    <a:pt x="2060121" y="167114"/>
                  </a:lnTo>
                  <a:lnTo>
                    <a:pt x="2013191" y="186340"/>
                  </a:lnTo>
                  <a:lnTo>
                    <a:pt x="1965451" y="205594"/>
                  </a:lnTo>
                  <a:lnTo>
                    <a:pt x="1916961" y="224825"/>
                  </a:lnTo>
                  <a:lnTo>
                    <a:pt x="1867801" y="243981"/>
                  </a:lnTo>
                  <a:lnTo>
                    <a:pt x="1818041" y="263012"/>
                  </a:lnTo>
                  <a:lnTo>
                    <a:pt x="1767751" y="281867"/>
                  </a:lnTo>
                  <a:lnTo>
                    <a:pt x="1716990" y="300494"/>
                  </a:lnTo>
                  <a:lnTo>
                    <a:pt x="1665850" y="318842"/>
                  </a:lnTo>
                  <a:lnTo>
                    <a:pt x="1614380" y="336861"/>
                  </a:lnTo>
                  <a:lnTo>
                    <a:pt x="1562660" y="354499"/>
                  </a:lnTo>
                  <a:lnTo>
                    <a:pt x="1510760" y="371705"/>
                  </a:lnTo>
                  <a:lnTo>
                    <a:pt x="1458750" y="388427"/>
                  </a:lnTo>
                  <a:lnTo>
                    <a:pt x="1406700" y="404616"/>
                  </a:lnTo>
                  <a:lnTo>
                    <a:pt x="1354680" y="420219"/>
                  </a:lnTo>
                  <a:lnTo>
                    <a:pt x="1302770" y="435187"/>
                  </a:lnTo>
                  <a:lnTo>
                    <a:pt x="1251020" y="449466"/>
                  </a:lnTo>
                  <a:lnTo>
                    <a:pt x="1199520" y="463007"/>
                  </a:lnTo>
                  <a:lnTo>
                    <a:pt x="1148320" y="475759"/>
                  </a:lnTo>
                  <a:lnTo>
                    <a:pt x="1097510" y="487669"/>
                  </a:lnTo>
                  <a:lnTo>
                    <a:pt x="1047160" y="498688"/>
                  </a:lnTo>
                  <a:lnTo>
                    <a:pt x="997320" y="508764"/>
                  </a:lnTo>
                  <a:lnTo>
                    <a:pt x="948078" y="517846"/>
                  </a:lnTo>
                  <a:lnTo>
                    <a:pt x="899500" y="525883"/>
                  </a:lnTo>
                  <a:lnTo>
                    <a:pt x="851655" y="532824"/>
                  </a:lnTo>
                  <a:lnTo>
                    <a:pt x="804615" y="538617"/>
                  </a:lnTo>
                  <a:lnTo>
                    <a:pt x="758450" y="543212"/>
                  </a:lnTo>
                  <a:lnTo>
                    <a:pt x="713229" y="546557"/>
                  </a:lnTo>
                  <a:lnTo>
                    <a:pt x="669024" y="548601"/>
                  </a:lnTo>
                  <a:lnTo>
                    <a:pt x="625904" y="549294"/>
                  </a:lnTo>
                  <a:lnTo>
                    <a:pt x="554767" y="547221"/>
                  </a:lnTo>
                  <a:lnTo>
                    <a:pt x="489110" y="541179"/>
                  </a:lnTo>
                  <a:lnTo>
                    <a:pt x="428720" y="531438"/>
                  </a:lnTo>
                  <a:lnTo>
                    <a:pt x="373386" y="518265"/>
                  </a:lnTo>
                  <a:lnTo>
                    <a:pt x="322895" y="501928"/>
                  </a:lnTo>
                  <a:lnTo>
                    <a:pt x="277035" y="482695"/>
                  </a:lnTo>
                  <a:lnTo>
                    <a:pt x="235594" y="460835"/>
                  </a:lnTo>
                  <a:lnTo>
                    <a:pt x="198360" y="436617"/>
                  </a:lnTo>
                  <a:lnTo>
                    <a:pt x="165120" y="410307"/>
                  </a:lnTo>
                  <a:lnTo>
                    <a:pt x="135664" y="382174"/>
                  </a:lnTo>
                  <a:lnTo>
                    <a:pt x="109777" y="352486"/>
                  </a:lnTo>
                  <a:lnTo>
                    <a:pt x="87249" y="321512"/>
                  </a:lnTo>
                  <a:lnTo>
                    <a:pt x="51418" y="256776"/>
                  </a:lnTo>
                  <a:lnTo>
                    <a:pt x="26476" y="190112"/>
                  </a:lnTo>
                  <a:lnTo>
                    <a:pt x="10723" y="123664"/>
                  </a:lnTo>
                  <a:lnTo>
                    <a:pt x="2463" y="59578"/>
                  </a:lnTo>
                  <a:lnTo>
                    <a:pt x="613" y="29091"/>
                  </a:lnTo>
                  <a:lnTo>
                    <a:pt x="0" y="0"/>
                  </a:lnTo>
                </a:path>
              </a:pathLst>
            </a:custGeom>
            <a:ln w="294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44991" y="2212263"/>
              <a:ext cx="684530" cy="0"/>
            </a:xfrm>
            <a:custGeom>
              <a:avLst/>
              <a:gdLst/>
              <a:ahLst/>
              <a:cxnLst/>
              <a:rect l="l" t="t" r="r" b="b"/>
              <a:pathLst>
                <a:path w="684530">
                  <a:moveTo>
                    <a:pt x="0" y="0"/>
                  </a:moveTo>
                  <a:lnTo>
                    <a:pt x="684325" y="0"/>
                  </a:lnTo>
                </a:path>
              </a:pathLst>
            </a:custGeom>
            <a:ln w="294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14573" y="2156218"/>
              <a:ext cx="139611" cy="11207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8833" y="2243502"/>
              <a:ext cx="111683" cy="143132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984976" y="2956052"/>
            <a:ext cx="14852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‘Removal’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via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Testing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40297" y="1874011"/>
            <a:ext cx="686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Recovery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49626" y="1874011"/>
            <a:ext cx="627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Infection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91673" y="1874011"/>
            <a:ext cx="759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Incubation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86669" y="1059652"/>
            <a:ext cx="2193936" cy="56879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465" y="938276"/>
            <a:ext cx="4044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23056"/>
                </a:solidFill>
                <a:latin typeface="Gill Sans MT"/>
                <a:cs typeface="Gill Sans MT"/>
              </a:rPr>
              <a:t>Principles</a:t>
            </a:r>
            <a:r>
              <a:rPr sz="2400" spc="-45" dirty="0">
                <a:solidFill>
                  <a:srgbClr val="023056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023056"/>
                </a:solidFill>
                <a:latin typeface="Gill Sans MT"/>
                <a:cs typeface="Gill Sans MT"/>
              </a:rPr>
              <a:t>of</a:t>
            </a:r>
            <a:r>
              <a:rPr sz="2400" spc="-45" dirty="0">
                <a:solidFill>
                  <a:srgbClr val="023056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023056"/>
                </a:solidFill>
                <a:latin typeface="Gill Sans MT"/>
                <a:cs typeface="Gill Sans MT"/>
              </a:rPr>
              <a:t>testing</a:t>
            </a:r>
            <a:r>
              <a:rPr sz="2400" spc="-45" dirty="0">
                <a:solidFill>
                  <a:srgbClr val="023056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023056"/>
                </a:solidFill>
                <a:latin typeface="Gill Sans MT"/>
                <a:cs typeface="Gill Sans MT"/>
              </a:rPr>
              <a:t>as</a:t>
            </a:r>
            <a:r>
              <a:rPr sz="2400" spc="-40" dirty="0">
                <a:solidFill>
                  <a:srgbClr val="023056"/>
                </a:solidFill>
                <a:latin typeface="Gill Sans MT"/>
                <a:cs typeface="Gill Sans MT"/>
              </a:rPr>
              <a:t> </a:t>
            </a:r>
            <a:r>
              <a:rPr sz="2400" spc="-10" dirty="0">
                <a:solidFill>
                  <a:srgbClr val="023056"/>
                </a:solidFill>
                <a:latin typeface="Gill Sans MT"/>
                <a:cs typeface="Gill Sans MT"/>
              </a:rPr>
              <a:t>mitigation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259" y="1843544"/>
            <a:ext cx="939165" cy="737870"/>
          </a:xfrm>
          <a:prstGeom prst="rect">
            <a:avLst/>
          </a:prstGeom>
          <a:ln w="29496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00" spc="-25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00400" y="1843544"/>
            <a:ext cx="939165" cy="737870"/>
          </a:xfrm>
          <a:custGeom>
            <a:avLst/>
            <a:gdLst/>
            <a:ahLst/>
            <a:cxnLst/>
            <a:rect l="l" t="t" r="r" b="b"/>
            <a:pathLst>
              <a:path w="939164" h="737869">
                <a:moveTo>
                  <a:pt x="0" y="0"/>
                </a:moveTo>
                <a:lnTo>
                  <a:pt x="939165" y="0"/>
                </a:lnTo>
                <a:lnTo>
                  <a:pt x="939165" y="737870"/>
                </a:lnTo>
                <a:lnTo>
                  <a:pt x="0" y="737870"/>
                </a:lnTo>
                <a:lnTo>
                  <a:pt x="0" y="0"/>
                </a:lnTo>
                <a:close/>
              </a:path>
            </a:pathLst>
          </a:custGeom>
          <a:ln w="29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15147" y="2111755"/>
            <a:ext cx="9099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7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09540" y="1843544"/>
            <a:ext cx="939165" cy="737870"/>
          </a:xfrm>
          <a:custGeom>
            <a:avLst/>
            <a:gdLst/>
            <a:ahLst/>
            <a:cxnLst/>
            <a:rect l="l" t="t" r="r" b="b"/>
            <a:pathLst>
              <a:path w="939164" h="737869">
                <a:moveTo>
                  <a:pt x="0" y="0"/>
                </a:moveTo>
                <a:lnTo>
                  <a:pt x="938981" y="0"/>
                </a:lnTo>
                <a:lnTo>
                  <a:pt x="938981" y="737420"/>
                </a:lnTo>
                <a:lnTo>
                  <a:pt x="0" y="737420"/>
                </a:lnTo>
                <a:lnTo>
                  <a:pt x="0" y="0"/>
                </a:lnTo>
                <a:close/>
              </a:path>
            </a:pathLst>
          </a:custGeom>
          <a:ln w="29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58650" y="2102611"/>
            <a:ext cx="52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18668" y="1843544"/>
            <a:ext cx="939165" cy="737870"/>
          </a:xfrm>
          <a:custGeom>
            <a:avLst/>
            <a:gdLst/>
            <a:ahLst/>
            <a:cxnLst/>
            <a:rect l="l" t="t" r="r" b="b"/>
            <a:pathLst>
              <a:path w="939165" h="737869">
                <a:moveTo>
                  <a:pt x="0" y="0"/>
                </a:moveTo>
                <a:lnTo>
                  <a:pt x="938980" y="0"/>
                </a:lnTo>
                <a:lnTo>
                  <a:pt x="938980" y="737420"/>
                </a:lnTo>
                <a:lnTo>
                  <a:pt x="0" y="737420"/>
                </a:lnTo>
                <a:lnTo>
                  <a:pt x="0" y="0"/>
                </a:lnTo>
                <a:close/>
              </a:path>
            </a:pathLst>
          </a:custGeom>
          <a:ln w="29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21575" y="2102611"/>
            <a:ext cx="130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44991" y="2156218"/>
            <a:ext cx="4880610" cy="775970"/>
            <a:chOff x="2344991" y="2156218"/>
            <a:chExt cx="4880610" cy="775970"/>
          </a:xfrm>
        </p:grpSpPr>
        <p:sp>
          <p:nvSpPr>
            <p:cNvPr id="11" name="object 11"/>
            <p:cNvSpPr/>
            <p:nvPr/>
          </p:nvSpPr>
          <p:spPr>
            <a:xfrm>
              <a:off x="4154131" y="2212263"/>
              <a:ext cx="684530" cy="0"/>
            </a:xfrm>
            <a:custGeom>
              <a:avLst/>
              <a:gdLst/>
              <a:ahLst/>
              <a:cxnLst/>
              <a:rect l="l" t="t" r="r" b="b"/>
              <a:pathLst>
                <a:path w="684529">
                  <a:moveTo>
                    <a:pt x="0" y="0"/>
                  </a:moveTo>
                  <a:lnTo>
                    <a:pt x="684326" y="0"/>
                  </a:lnTo>
                </a:path>
              </a:pathLst>
            </a:custGeom>
            <a:ln w="294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3701" y="2156218"/>
              <a:ext cx="139617" cy="11207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963259" y="2212263"/>
              <a:ext cx="684530" cy="0"/>
            </a:xfrm>
            <a:custGeom>
              <a:avLst/>
              <a:gdLst/>
              <a:ahLst/>
              <a:cxnLst/>
              <a:rect l="l" t="t" r="r" b="b"/>
              <a:pathLst>
                <a:path w="684529">
                  <a:moveTo>
                    <a:pt x="0" y="0"/>
                  </a:moveTo>
                  <a:lnTo>
                    <a:pt x="684326" y="0"/>
                  </a:lnTo>
                </a:path>
              </a:pathLst>
            </a:custGeom>
            <a:ln w="294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32841" y="2156218"/>
              <a:ext cx="139617" cy="11207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963259" y="2560586"/>
              <a:ext cx="1196975" cy="340360"/>
            </a:xfrm>
            <a:custGeom>
              <a:avLst/>
              <a:gdLst/>
              <a:ahLst/>
              <a:cxnLst/>
              <a:rect l="l" t="t" r="r" b="b"/>
              <a:pathLst>
                <a:path w="1196975" h="340360">
                  <a:moveTo>
                    <a:pt x="0" y="0"/>
                  </a:moveTo>
                  <a:lnTo>
                    <a:pt x="43072" y="26909"/>
                  </a:lnTo>
                  <a:lnTo>
                    <a:pt x="87052" y="53649"/>
                  </a:lnTo>
                  <a:lnTo>
                    <a:pt x="131817" y="80072"/>
                  </a:lnTo>
                  <a:lnTo>
                    <a:pt x="177245" y="106032"/>
                  </a:lnTo>
                  <a:lnTo>
                    <a:pt x="223214" y="131381"/>
                  </a:lnTo>
                  <a:lnTo>
                    <a:pt x="269603" y="155973"/>
                  </a:lnTo>
                  <a:lnTo>
                    <a:pt x="316289" y="179661"/>
                  </a:lnTo>
                  <a:lnTo>
                    <a:pt x="363151" y="202298"/>
                  </a:lnTo>
                  <a:lnTo>
                    <a:pt x="410068" y="223737"/>
                  </a:lnTo>
                  <a:lnTo>
                    <a:pt x="456916" y="243831"/>
                  </a:lnTo>
                  <a:lnTo>
                    <a:pt x="503575" y="262434"/>
                  </a:lnTo>
                  <a:lnTo>
                    <a:pt x="549923" y="279398"/>
                  </a:lnTo>
                  <a:lnTo>
                    <a:pt x="595838" y="294577"/>
                  </a:lnTo>
                  <a:lnTo>
                    <a:pt x="641197" y="307823"/>
                  </a:lnTo>
                  <a:lnTo>
                    <a:pt x="685880" y="318991"/>
                  </a:lnTo>
                  <a:lnTo>
                    <a:pt x="729764" y="327932"/>
                  </a:lnTo>
                  <a:lnTo>
                    <a:pt x="772727" y="334501"/>
                  </a:lnTo>
                  <a:lnTo>
                    <a:pt x="814649" y="338550"/>
                  </a:lnTo>
                  <a:lnTo>
                    <a:pt x="855406" y="339932"/>
                  </a:lnTo>
                  <a:lnTo>
                    <a:pt x="914288" y="336716"/>
                  </a:lnTo>
                  <a:lnTo>
                    <a:pt x="968065" y="327420"/>
                  </a:lnTo>
                  <a:lnTo>
                    <a:pt x="1016970" y="312572"/>
                  </a:lnTo>
                  <a:lnTo>
                    <a:pt x="1061230" y="292703"/>
                  </a:lnTo>
                  <a:lnTo>
                    <a:pt x="1101070" y="268339"/>
                  </a:lnTo>
                  <a:lnTo>
                    <a:pt x="1136730" y="240011"/>
                  </a:lnTo>
                  <a:lnTo>
                    <a:pt x="1168430" y="208246"/>
                  </a:lnTo>
                  <a:lnTo>
                    <a:pt x="1196400" y="173574"/>
                  </a:lnTo>
                </a:path>
              </a:pathLst>
            </a:custGeom>
            <a:ln w="294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8342" y="2621890"/>
              <a:ext cx="117206" cy="14620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714675" y="2367813"/>
              <a:ext cx="2280285" cy="549910"/>
            </a:xfrm>
            <a:custGeom>
              <a:avLst/>
              <a:gdLst/>
              <a:ahLst/>
              <a:cxnLst/>
              <a:rect l="l" t="t" r="r" b="b"/>
              <a:pathLst>
                <a:path w="2280285" h="549910">
                  <a:moveTo>
                    <a:pt x="2280101" y="73193"/>
                  </a:moveTo>
                  <a:lnTo>
                    <a:pt x="2238301" y="91512"/>
                  </a:lnTo>
                  <a:lnTo>
                    <a:pt x="2195331" y="110116"/>
                  </a:lnTo>
                  <a:lnTo>
                    <a:pt x="2151261" y="128951"/>
                  </a:lnTo>
                  <a:lnTo>
                    <a:pt x="2106171" y="147968"/>
                  </a:lnTo>
                  <a:lnTo>
                    <a:pt x="2060121" y="167114"/>
                  </a:lnTo>
                  <a:lnTo>
                    <a:pt x="2013191" y="186340"/>
                  </a:lnTo>
                  <a:lnTo>
                    <a:pt x="1965451" y="205594"/>
                  </a:lnTo>
                  <a:lnTo>
                    <a:pt x="1916961" y="224825"/>
                  </a:lnTo>
                  <a:lnTo>
                    <a:pt x="1867801" y="243981"/>
                  </a:lnTo>
                  <a:lnTo>
                    <a:pt x="1818041" y="263012"/>
                  </a:lnTo>
                  <a:lnTo>
                    <a:pt x="1767751" y="281867"/>
                  </a:lnTo>
                  <a:lnTo>
                    <a:pt x="1716990" y="300494"/>
                  </a:lnTo>
                  <a:lnTo>
                    <a:pt x="1665850" y="318842"/>
                  </a:lnTo>
                  <a:lnTo>
                    <a:pt x="1614380" y="336861"/>
                  </a:lnTo>
                  <a:lnTo>
                    <a:pt x="1562660" y="354499"/>
                  </a:lnTo>
                  <a:lnTo>
                    <a:pt x="1510760" y="371705"/>
                  </a:lnTo>
                  <a:lnTo>
                    <a:pt x="1458750" y="388427"/>
                  </a:lnTo>
                  <a:lnTo>
                    <a:pt x="1406700" y="404616"/>
                  </a:lnTo>
                  <a:lnTo>
                    <a:pt x="1354680" y="420219"/>
                  </a:lnTo>
                  <a:lnTo>
                    <a:pt x="1302770" y="435187"/>
                  </a:lnTo>
                  <a:lnTo>
                    <a:pt x="1251020" y="449466"/>
                  </a:lnTo>
                  <a:lnTo>
                    <a:pt x="1199520" y="463007"/>
                  </a:lnTo>
                  <a:lnTo>
                    <a:pt x="1148320" y="475759"/>
                  </a:lnTo>
                  <a:lnTo>
                    <a:pt x="1097510" y="487669"/>
                  </a:lnTo>
                  <a:lnTo>
                    <a:pt x="1047160" y="498688"/>
                  </a:lnTo>
                  <a:lnTo>
                    <a:pt x="997320" y="508764"/>
                  </a:lnTo>
                  <a:lnTo>
                    <a:pt x="948078" y="517846"/>
                  </a:lnTo>
                  <a:lnTo>
                    <a:pt x="899500" y="525883"/>
                  </a:lnTo>
                  <a:lnTo>
                    <a:pt x="851655" y="532824"/>
                  </a:lnTo>
                  <a:lnTo>
                    <a:pt x="804615" y="538617"/>
                  </a:lnTo>
                  <a:lnTo>
                    <a:pt x="758450" y="543212"/>
                  </a:lnTo>
                  <a:lnTo>
                    <a:pt x="713229" y="546557"/>
                  </a:lnTo>
                  <a:lnTo>
                    <a:pt x="669024" y="548601"/>
                  </a:lnTo>
                  <a:lnTo>
                    <a:pt x="625904" y="549294"/>
                  </a:lnTo>
                  <a:lnTo>
                    <a:pt x="554767" y="547221"/>
                  </a:lnTo>
                  <a:lnTo>
                    <a:pt x="489110" y="541179"/>
                  </a:lnTo>
                  <a:lnTo>
                    <a:pt x="428720" y="531438"/>
                  </a:lnTo>
                  <a:lnTo>
                    <a:pt x="373386" y="518265"/>
                  </a:lnTo>
                  <a:lnTo>
                    <a:pt x="322895" y="501928"/>
                  </a:lnTo>
                  <a:lnTo>
                    <a:pt x="277035" y="482695"/>
                  </a:lnTo>
                  <a:lnTo>
                    <a:pt x="235594" y="460835"/>
                  </a:lnTo>
                  <a:lnTo>
                    <a:pt x="198360" y="436617"/>
                  </a:lnTo>
                  <a:lnTo>
                    <a:pt x="165120" y="410307"/>
                  </a:lnTo>
                  <a:lnTo>
                    <a:pt x="135664" y="382174"/>
                  </a:lnTo>
                  <a:lnTo>
                    <a:pt x="109777" y="352486"/>
                  </a:lnTo>
                  <a:lnTo>
                    <a:pt x="87249" y="321512"/>
                  </a:lnTo>
                  <a:lnTo>
                    <a:pt x="51418" y="256776"/>
                  </a:lnTo>
                  <a:lnTo>
                    <a:pt x="26476" y="190112"/>
                  </a:lnTo>
                  <a:lnTo>
                    <a:pt x="10723" y="123664"/>
                  </a:lnTo>
                  <a:lnTo>
                    <a:pt x="2463" y="59578"/>
                  </a:lnTo>
                  <a:lnTo>
                    <a:pt x="613" y="29091"/>
                  </a:lnTo>
                  <a:lnTo>
                    <a:pt x="0" y="0"/>
                  </a:lnTo>
                </a:path>
              </a:pathLst>
            </a:custGeom>
            <a:ln w="294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44991" y="2212263"/>
              <a:ext cx="684530" cy="0"/>
            </a:xfrm>
            <a:custGeom>
              <a:avLst/>
              <a:gdLst/>
              <a:ahLst/>
              <a:cxnLst/>
              <a:rect l="l" t="t" r="r" b="b"/>
              <a:pathLst>
                <a:path w="684530">
                  <a:moveTo>
                    <a:pt x="0" y="0"/>
                  </a:moveTo>
                  <a:lnTo>
                    <a:pt x="684325" y="0"/>
                  </a:lnTo>
                </a:path>
              </a:pathLst>
            </a:custGeom>
            <a:ln w="294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14573" y="2156218"/>
              <a:ext cx="139611" cy="11207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8833" y="2243502"/>
              <a:ext cx="111683" cy="143132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984976" y="2956052"/>
            <a:ext cx="14852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‘Removal’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via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Testing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40297" y="1874011"/>
            <a:ext cx="686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Recovery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49626" y="1874011"/>
            <a:ext cx="627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Infection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91673" y="1874011"/>
            <a:ext cx="759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Incubation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86669" y="1059652"/>
            <a:ext cx="2193936" cy="568798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2908528" y="3506373"/>
            <a:ext cx="2543810" cy="2717165"/>
            <a:chOff x="2908528" y="3506373"/>
            <a:chExt cx="2543810" cy="2717165"/>
          </a:xfrm>
        </p:grpSpPr>
        <p:sp>
          <p:nvSpPr>
            <p:cNvPr id="27" name="object 27"/>
            <p:cNvSpPr/>
            <p:nvPr/>
          </p:nvSpPr>
          <p:spPr>
            <a:xfrm>
              <a:off x="2973959" y="5853061"/>
              <a:ext cx="71755" cy="73025"/>
            </a:xfrm>
            <a:custGeom>
              <a:avLst/>
              <a:gdLst/>
              <a:ahLst/>
              <a:cxnLst/>
              <a:rect l="l" t="t" r="r" b="b"/>
              <a:pathLst>
                <a:path w="71755" h="73025">
                  <a:moveTo>
                    <a:pt x="71184" y="72546"/>
                  </a:moveTo>
                  <a:lnTo>
                    <a:pt x="16533" y="18982"/>
                  </a:lnTo>
                  <a:lnTo>
                    <a:pt x="0" y="0"/>
                  </a:lnTo>
                </a:path>
              </a:pathLst>
            </a:custGeom>
            <a:ln w="13760">
              <a:solidFill>
                <a:srgbClr val="3F2A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73959" y="5289321"/>
              <a:ext cx="33655" cy="54610"/>
            </a:xfrm>
            <a:custGeom>
              <a:avLst/>
              <a:gdLst/>
              <a:ahLst/>
              <a:cxnLst/>
              <a:rect l="l" t="t" r="r" b="b"/>
              <a:pathLst>
                <a:path w="33655" h="54610">
                  <a:moveTo>
                    <a:pt x="33115" y="54093"/>
                  </a:moveTo>
                  <a:lnTo>
                    <a:pt x="0" y="0"/>
                  </a:lnTo>
                </a:path>
              </a:pathLst>
            </a:custGeom>
            <a:ln w="13760">
              <a:solidFill>
                <a:srgbClr val="3F2A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73959" y="4336808"/>
              <a:ext cx="26034" cy="95250"/>
            </a:xfrm>
            <a:custGeom>
              <a:avLst/>
              <a:gdLst/>
              <a:ahLst/>
              <a:cxnLst/>
              <a:rect l="l" t="t" r="r" b="b"/>
              <a:pathLst>
                <a:path w="26035" h="95250">
                  <a:moveTo>
                    <a:pt x="25545" y="94845"/>
                  </a:moveTo>
                  <a:lnTo>
                    <a:pt x="0" y="0"/>
                  </a:lnTo>
                </a:path>
              </a:pathLst>
            </a:custGeom>
            <a:ln w="13760">
              <a:solidFill>
                <a:srgbClr val="412E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08528" y="3506373"/>
              <a:ext cx="2543505" cy="2716568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 rot="2580000">
            <a:off x="3021185" y="5932452"/>
            <a:ext cx="135790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0"/>
              </a:lnSpc>
            </a:pPr>
            <a:r>
              <a:rPr sz="600" spc="-65" dirty="0">
                <a:latin typeface="Arial"/>
                <a:cs typeface="Arial"/>
              </a:rPr>
              <a:t>250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 rot="1800000">
            <a:off x="3652241" y="6066081"/>
            <a:ext cx="135790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0"/>
              </a:lnSpc>
            </a:pPr>
            <a:r>
              <a:rPr sz="600" spc="-65" dirty="0">
                <a:latin typeface="Arial"/>
                <a:cs typeface="Arial"/>
              </a:rPr>
              <a:t>300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 rot="3420000">
            <a:off x="2970554" y="5359820"/>
            <a:ext cx="135790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0"/>
              </a:lnSpc>
            </a:pPr>
            <a:r>
              <a:rPr sz="600" spc="-65" dirty="0">
                <a:latin typeface="Arial"/>
                <a:cs typeface="Arial"/>
              </a:rPr>
              <a:t>300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 rot="2340000">
            <a:off x="3574356" y="5773209"/>
            <a:ext cx="135790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0"/>
              </a:lnSpc>
            </a:pPr>
            <a:r>
              <a:rPr sz="600" spc="-65" dirty="0">
                <a:latin typeface="Arial"/>
                <a:cs typeface="Arial"/>
              </a:rPr>
              <a:t>350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 rot="3840000">
            <a:off x="3004699" y="4970776"/>
            <a:ext cx="134218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600" spc="-70" dirty="0">
                <a:latin typeface="Arial"/>
                <a:cs typeface="Arial"/>
              </a:rPr>
              <a:t>350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 rot="1800000">
            <a:off x="4095808" y="6017313"/>
            <a:ext cx="135790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0"/>
              </a:lnSpc>
            </a:pPr>
            <a:r>
              <a:rPr sz="600" spc="-65" dirty="0">
                <a:latin typeface="Arial"/>
                <a:cs typeface="Arial"/>
              </a:rPr>
              <a:t>400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 rot="3300000">
            <a:off x="3383992" y="5341551"/>
            <a:ext cx="134218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600" spc="-70" dirty="0">
                <a:latin typeface="Arial"/>
                <a:cs typeface="Arial"/>
              </a:rPr>
              <a:t>400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 rot="4200000">
            <a:off x="2948488" y="4454927"/>
            <a:ext cx="135790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0"/>
              </a:lnSpc>
            </a:pPr>
            <a:r>
              <a:rPr sz="600" spc="-65" dirty="0">
                <a:latin typeface="Arial"/>
                <a:cs typeface="Arial"/>
              </a:rPr>
              <a:t>400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 rot="2040000">
            <a:off x="3960600" y="5798791"/>
            <a:ext cx="135790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0"/>
              </a:lnSpc>
            </a:pPr>
            <a:r>
              <a:rPr sz="600" spc="-65" dirty="0">
                <a:latin typeface="Arial"/>
                <a:cs typeface="Arial"/>
              </a:rPr>
              <a:t>450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 rot="4320000">
            <a:off x="2960031" y="4133103"/>
            <a:ext cx="135790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0"/>
              </a:lnSpc>
            </a:pPr>
            <a:r>
              <a:rPr sz="600" spc="-65" dirty="0">
                <a:latin typeface="Arial"/>
                <a:cs typeface="Arial"/>
              </a:rPr>
              <a:t>450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 rot="2220000">
            <a:off x="3986483" y="5737741"/>
            <a:ext cx="135790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0"/>
              </a:lnSpc>
            </a:pPr>
            <a:r>
              <a:rPr sz="600" spc="-65" dirty="0">
                <a:latin typeface="Arial"/>
                <a:cs typeface="Arial"/>
              </a:rPr>
              <a:t>500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 rot="3660000">
            <a:off x="3379341" y="4962393"/>
            <a:ext cx="134218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600" spc="-70" dirty="0">
                <a:latin typeface="Arial"/>
                <a:cs typeface="Arial"/>
              </a:rPr>
              <a:t>500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 rot="3660000">
            <a:off x="3323600" y="5050786"/>
            <a:ext cx="134218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600" spc="-70" dirty="0">
                <a:latin typeface="Arial"/>
                <a:cs typeface="Arial"/>
              </a:rPr>
              <a:t>450</a:t>
            </a:r>
            <a:endParaRPr sz="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 rot="4440000">
            <a:off x="3020553" y="4042868"/>
            <a:ext cx="135790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0"/>
              </a:lnSpc>
            </a:pPr>
            <a:r>
              <a:rPr sz="600" spc="-65" dirty="0">
                <a:latin typeface="Arial"/>
                <a:cs typeface="Arial"/>
              </a:rPr>
              <a:t>500</a:t>
            </a:r>
            <a:endParaRPr sz="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 rot="900000">
            <a:off x="4997313" y="6125481"/>
            <a:ext cx="134218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600" spc="-70" dirty="0">
                <a:latin typeface="Arial"/>
                <a:cs typeface="Arial"/>
              </a:rPr>
              <a:t>750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 rot="2700000">
            <a:off x="4166521" y="5603873"/>
            <a:ext cx="134218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600" spc="-70" dirty="0">
                <a:latin typeface="Arial"/>
                <a:cs typeface="Arial"/>
              </a:rPr>
              <a:t>750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 rot="3660000">
            <a:off x="3572017" y="4814343"/>
            <a:ext cx="135790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0"/>
              </a:lnSpc>
            </a:pPr>
            <a:r>
              <a:rPr sz="600" spc="-65" dirty="0">
                <a:latin typeface="Arial"/>
                <a:cs typeface="Arial"/>
              </a:rPr>
              <a:t>750</a:t>
            </a:r>
            <a:endParaRPr sz="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 rot="4320000">
            <a:off x="3229524" y="3888186"/>
            <a:ext cx="134218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600" spc="-70" dirty="0">
                <a:latin typeface="Arial"/>
                <a:cs typeface="Arial"/>
              </a:rPr>
              <a:t>750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 rot="1200000">
            <a:off x="5076967" y="6085099"/>
            <a:ext cx="165860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600" spc="-65" dirty="0">
                <a:latin typeface="Arial"/>
                <a:cs typeface="Arial"/>
              </a:rPr>
              <a:t>1000</a:t>
            </a:r>
            <a:endParaRPr sz="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 rot="2760000">
            <a:off x="4262870" y="5535756"/>
            <a:ext cx="165860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600" spc="-65" dirty="0">
                <a:latin typeface="Arial"/>
                <a:cs typeface="Arial"/>
              </a:rPr>
              <a:t>1000</a:t>
            </a:r>
            <a:endParaRPr sz="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 rot="3720000">
            <a:off x="3671543" y="4746228"/>
            <a:ext cx="167554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65"/>
              </a:lnSpc>
            </a:pPr>
            <a:r>
              <a:rPr sz="600" spc="-60" dirty="0">
                <a:latin typeface="Arial"/>
                <a:cs typeface="Arial"/>
              </a:rPr>
              <a:t>1000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 rot="2220000">
            <a:off x="4736898" y="5631655"/>
            <a:ext cx="165860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600" spc="-65" dirty="0">
                <a:latin typeface="Arial"/>
                <a:cs typeface="Arial"/>
              </a:rPr>
              <a:t>2000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 rot="3360000">
            <a:off x="4076821" y="4897412"/>
            <a:ext cx="165860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600" spc="-65" dirty="0">
                <a:latin typeface="Arial"/>
                <a:cs typeface="Arial"/>
              </a:rPr>
              <a:t>2000</a:t>
            </a:r>
            <a:endParaRPr sz="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 rot="4320000">
            <a:off x="3660364" y="4004462"/>
            <a:ext cx="167554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65"/>
              </a:lnSpc>
            </a:pPr>
            <a:r>
              <a:rPr sz="600" spc="-60" dirty="0">
                <a:latin typeface="Arial"/>
                <a:cs typeface="Arial"/>
              </a:rPr>
              <a:t>2000</a:t>
            </a:r>
            <a:endParaRPr sz="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 rot="2040000">
            <a:off x="4910412" y="5574790"/>
            <a:ext cx="167554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65"/>
              </a:lnSpc>
            </a:pPr>
            <a:r>
              <a:rPr sz="600" spc="-60" dirty="0">
                <a:latin typeface="Arial"/>
                <a:cs typeface="Arial"/>
              </a:rPr>
              <a:t>3000</a:t>
            </a:r>
            <a:endParaRPr sz="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 rot="4200000">
            <a:off x="3820808" y="3957284"/>
            <a:ext cx="167554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65"/>
              </a:lnSpc>
            </a:pPr>
            <a:r>
              <a:rPr sz="600" spc="-60" dirty="0">
                <a:latin typeface="Arial"/>
                <a:cs typeface="Arial"/>
              </a:rPr>
              <a:t>3000</a:t>
            </a:r>
            <a:endParaRPr sz="6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 rot="1980000">
            <a:off x="5065167" y="5527826"/>
            <a:ext cx="167554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65"/>
              </a:lnSpc>
            </a:pPr>
            <a:r>
              <a:rPr sz="600" spc="-60" dirty="0">
                <a:latin typeface="Arial"/>
                <a:cs typeface="Arial"/>
              </a:rPr>
              <a:t>4000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 rot="3300000">
            <a:off x="4390458" y="4807996"/>
            <a:ext cx="165860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600" spc="-65" dirty="0">
                <a:latin typeface="Arial"/>
                <a:cs typeface="Arial"/>
              </a:rPr>
              <a:t>4000</a:t>
            </a:r>
            <a:endParaRPr sz="6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 rot="3300000">
            <a:off x="4242193" y="4850668"/>
            <a:ext cx="165860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600" spc="-65" dirty="0">
                <a:latin typeface="Arial"/>
                <a:cs typeface="Arial"/>
              </a:rPr>
              <a:t>3000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 rot="4140000">
            <a:off x="3962550" y="3916905"/>
            <a:ext cx="167554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65"/>
              </a:lnSpc>
            </a:pPr>
            <a:r>
              <a:rPr sz="600" spc="-60" dirty="0">
                <a:latin typeface="Arial"/>
                <a:cs typeface="Arial"/>
              </a:rPr>
              <a:t>4000</a:t>
            </a:r>
            <a:endParaRPr sz="6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 rot="3000000">
            <a:off x="4651898" y="4914183"/>
            <a:ext cx="167554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65"/>
              </a:lnSpc>
            </a:pPr>
            <a:r>
              <a:rPr sz="600" spc="-60" dirty="0">
                <a:latin typeface="Arial"/>
                <a:cs typeface="Arial"/>
              </a:rPr>
              <a:t>5000</a:t>
            </a:r>
            <a:endParaRPr sz="6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 rot="4020000">
            <a:off x="4172162" y="4049444"/>
            <a:ext cx="167554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65"/>
              </a:lnSpc>
            </a:pPr>
            <a:r>
              <a:rPr sz="600" spc="-60" dirty="0">
                <a:latin typeface="Arial"/>
                <a:cs typeface="Arial"/>
              </a:rPr>
              <a:t>5000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 rot="2880000">
            <a:off x="4817787" y="4863239"/>
            <a:ext cx="167554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65"/>
              </a:lnSpc>
            </a:pPr>
            <a:r>
              <a:rPr sz="600" spc="-60" dirty="0">
                <a:latin typeface="Arial"/>
                <a:cs typeface="Arial"/>
              </a:rPr>
              <a:t>6000</a:t>
            </a:r>
            <a:endParaRPr sz="6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 rot="4020000">
            <a:off x="4333477" y="4003724"/>
            <a:ext cx="167554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65"/>
              </a:lnSpc>
            </a:pPr>
            <a:r>
              <a:rPr sz="600" spc="-60" dirty="0">
                <a:latin typeface="Arial"/>
                <a:cs typeface="Arial"/>
              </a:rPr>
              <a:t>6000</a:t>
            </a:r>
            <a:endParaRPr sz="6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 rot="3000000">
            <a:off x="5008662" y="4807503"/>
            <a:ext cx="167554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65"/>
              </a:lnSpc>
            </a:pPr>
            <a:r>
              <a:rPr sz="600" spc="-60" dirty="0">
                <a:latin typeface="Arial"/>
                <a:cs typeface="Arial"/>
              </a:rPr>
              <a:t>7000</a:t>
            </a:r>
            <a:endParaRPr sz="6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 rot="3960000">
            <a:off x="4518177" y="3948047"/>
            <a:ext cx="167554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65"/>
              </a:lnSpc>
            </a:pPr>
            <a:r>
              <a:rPr sz="600" spc="-60" dirty="0">
                <a:latin typeface="Arial"/>
                <a:cs typeface="Arial"/>
              </a:rPr>
              <a:t>7000</a:t>
            </a:r>
            <a:endParaRPr sz="6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 rot="3840000">
            <a:off x="4805709" y="4048543"/>
            <a:ext cx="165860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600" spc="-65" dirty="0">
                <a:latin typeface="Arial"/>
                <a:cs typeface="Arial"/>
              </a:rPr>
              <a:t>8000</a:t>
            </a:r>
            <a:endParaRPr sz="6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 rot="3840000">
            <a:off x="5051649" y="3960151"/>
            <a:ext cx="165860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600" spc="-65" dirty="0">
                <a:latin typeface="Arial"/>
                <a:cs typeface="Arial"/>
              </a:rPr>
              <a:t>9000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2966973" y="3800957"/>
            <a:ext cx="2422525" cy="2422525"/>
            <a:chOff x="2966973" y="3800957"/>
            <a:chExt cx="2422525" cy="2422525"/>
          </a:xfrm>
        </p:grpSpPr>
        <p:sp>
          <p:nvSpPr>
            <p:cNvPr id="70" name="object 70"/>
            <p:cNvSpPr/>
            <p:nvPr/>
          </p:nvSpPr>
          <p:spPr>
            <a:xfrm>
              <a:off x="2973958" y="6216061"/>
              <a:ext cx="2408555" cy="0"/>
            </a:xfrm>
            <a:custGeom>
              <a:avLst/>
              <a:gdLst/>
              <a:ahLst/>
              <a:cxnLst/>
              <a:rect l="l" t="t" r="r" b="b"/>
              <a:pathLst>
                <a:path w="2408554">
                  <a:moveTo>
                    <a:pt x="0" y="0"/>
                  </a:moveTo>
                  <a:lnTo>
                    <a:pt x="2408131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973958" y="3807942"/>
              <a:ext cx="2408555" cy="0"/>
            </a:xfrm>
            <a:custGeom>
              <a:avLst/>
              <a:gdLst/>
              <a:ahLst/>
              <a:cxnLst/>
              <a:rect l="l" t="t" r="r" b="b"/>
              <a:pathLst>
                <a:path w="2408554">
                  <a:moveTo>
                    <a:pt x="0" y="0"/>
                  </a:moveTo>
                  <a:lnTo>
                    <a:pt x="2408131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066580" y="6191980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24082"/>
                  </a:moveTo>
                  <a:lnTo>
                    <a:pt x="0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529685" y="6191980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24082"/>
                  </a:moveTo>
                  <a:lnTo>
                    <a:pt x="0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992791" y="6191980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24082"/>
                  </a:moveTo>
                  <a:lnTo>
                    <a:pt x="0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455883" y="6191980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24082"/>
                  </a:moveTo>
                  <a:lnTo>
                    <a:pt x="0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918989" y="6191980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24082"/>
                  </a:moveTo>
                  <a:lnTo>
                    <a:pt x="0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382082" y="6191980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24082"/>
                  </a:moveTo>
                  <a:lnTo>
                    <a:pt x="0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066580" y="3807942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0"/>
                  </a:moveTo>
                  <a:lnTo>
                    <a:pt x="0" y="24082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529685" y="3807942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0"/>
                  </a:moveTo>
                  <a:lnTo>
                    <a:pt x="0" y="24082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992791" y="3807942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0"/>
                  </a:moveTo>
                  <a:lnTo>
                    <a:pt x="0" y="24082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455883" y="3807942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0"/>
                  </a:moveTo>
                  <a:lnTo>
                    <a:pt x="0" y="24082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918989" y="3807942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0"/>
                  </a:moveTo>
                  <a:lnTo>
                    <a:pt x="0" y="24082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382082" y="3807942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0"/>
                  </a:moveTo>
                  <a:lnTo>
                    <a:pt x="0" y="24082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4408792" y="6220967"/>
            <a:ext cx="952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52525"/>
                </a:solidFill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785893" y="6220967"/>
            <a:ext cx="6953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905" algn="l"/>
              </a:tabLst>
            </a:pPr>
            <a:r>
              <a:rPr sz="1100" spc="-20" dirty="0">
                <a:solidFill>
                  <a:srgbClr val="252525"/>
                </a:solidFill>
                <a:latin typeface="Times New Roman"/>
                <a:cs typeface="Times New Roman"/>
              </a:rPr>
              <a:t>2.25</a:t>
            </a:r>
            <a:r>
              <a:rPr sz="11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100" spc="-25" dirty="0">
                <a:solidFill>
                  <a:srgbClr val="252525"/>
                </a:solidFill>
                <a:latin typeface="Times New Roman"/>
                <a:cs typeface="Times New Roman"/>
              </a:rPr>
              <a:t>2.5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3844035" y="6437169"/>
            <a:ext cx="467995" cy="110489"/>
            <a:chOff x="3844035" y="6437169"/>
            <a:chExt cx="467995" cy="110489"/>
          </a:xfrm>
        </p:grpSpPr>
        <p:pic>
          <p:nvPicPr>
            <p:cNvPr id="87" name="object 8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44035" y="6437169"/>
              <a:ext cx="438340" cy="87290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4296460" y="6509413"/>
              <a:ext cx="15240" cy="38100"/>
            </a:xfrm>
            <a:custGeom>
              <a:avLst/>
              <a:gdLst/>
              <a:ahLst/>
              <a:cxnLst/>
              <a:rect l="l" t="t" r="r" b="b"/>
              <a:pathLst>
                <a:path w="15239" h="38100">
                  <a:moveTo>
                    <a:pt x="9715" y="0"/>
                  </a:moveTo>
                  <a:lnTo>
                    <a:pt x="4914" y="0"/>
                  </a:lnTo>
                  <a:lnTo>
                    <a:pt x="3314" y="643"/>
                  </a:lnTo>
                  <a:lnTo>
                    <a:pt x="660" y="3220"/>
                  </a:lnTo>
                  <a:lnTo>
                    <a:pt x="0" y="4834"/>
                  </a:lnTo>
                  <a:lnTo>
                    <a:pt x="0" y="8705"/>
                  </a:lnTo>
                  <a:lnTo>
                    <a:pt x="660" y="10336"/>
                  </a:lnTo>
                  <a:lnTo>
                    <a:pt x="3314" y="12988"/>
                  </a:lnTo>
                  <a:lnTo>
                    <a:pt x="4914" y="13649"/>
                  </a:lnTo>
                  <a:lnTo>
                    <a:pt x="8775" y="13649"/>
                  </a:lnTo>
                  <a:lnTo>
                    <a:pt x="10426" y="12969"/>
                  </a:lnTo>
                  <a:lnTo>
                    <a:pt x="11709" y="11606"/>
                  </a:lnTo>
                  <a:lnTo>
                    <a:pt x="11709" y="17269"/>
                  </a:lnTo>
                  <a:lnTo>
                    <a:pt x="10883" y="21226"/>
                  </a:lnTo>
                  <a:lnTo>
                    <a:pt x="7594" y="28755"/>
                  </a:lnTo>
                  <a:lnTo>
                    <a:pt x="5295" y="32071"/>
                  </a:lnTo>
                  <a:lnTo>
                    <a:pt x="2006" y="35295"/>
                  </a:lnTo>
                  <a:lnTo>
                    <a:pt x="1828" y="35652"/>
                  </a:lnTo>
                  <a:lnTo>
                    <a:pt x="1828" y="36368"/>
                  </a:lnTo>
                  <a:lnTo>
                    <a:pt x="2032" y="36727"/>
                  </a:lnTo>
                  <a:lnTo>
                    <a:pt x="2806" y="37442"/>
                  </a:lnTo>
                  <a:lnTo>
                    <a:pt x="3225" y="37621"/>
                  </a:lnTo>
                  <a:lnTo>
                    <a:pt x="3860" y="37621"/>
                  </a:lnTo>
                  <a:lnTo>
                    <a:pt x="14947" y="17769"/>
                  </a:lnTo>
                  <a:lnTo>
                    <a:pt x="14947" y="9815"/>
                  </a:lnTo>
                  <a:lnTo>
                    <a:pt x="14312" y="6804"/>
                  </a:lnTo>
                  <a:lnTo>
                    <a:pt x="11798" y="1360"/>
                  </a:lnTo>
                  <a:lnTo>
                    <a:pt x="9715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9" name="object 8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64075" y="6438455"/>
            <a:ext cx="143771" cy="105117"/>
          </a:xfrm>
          <a:prstGeom prst="rect">
            <a:avLst/>
          </a:prstGeom>
        </p:spPr>
      </p:pic>
      <p:grpSp>
        <p:nvGrpSpPr>
          <p:cNvPr id="90" name="object 90"/>
          <p:cNvGrpSpPr/>
          <p:nvPr/>
        </p:nvGrpSpPr>
        <p:grpSpPr>
          <a:xfrm>
            <a:off x="2967078" y="3801062"/>
            <a:ext cx="2421890" cy="2421890"/>
            <a:chOff x="2967078" y="3801062"/>
            <a:chExt cx="2421890" cy="2421890"/>
          </a:xfrm>
        </p:grpSpPr>
        <p:sp>
          <p:nvSpPr>
            <p:cNvPr id="91" name="object 91"/>
            <p:cNvSpPr/>
            <p:nvPr/>
          </p:nvSpPr>
          <p:spPr>
            <a:xfrm>
              <a:off x="2973958" y="3807942"/>
              <a:ext cx="0" cy="2408555"/>
            </a:xfrm>
            <a:custGeom>
              <a:avLst/>
              <a:gdLst/>
              <a:ahLst/>
              <a:cxnLst/>
              <a:rect l="l" t="t" r="r" b="b"/>
              <a:pathLst>
                <a:path h="2408554">
                  <a:moveTo>
                    <a:pt x="0" y="2408131"/>
                  </a:moveTo>
                  <a:lnTo>
                    <a:pt x="0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382082" y="3807942"/>
              <a:ext cx="0" cy="2408555"/>
            </a:xfrm>
            <a:custGeom>
              <a:avLst/>
              <a:gdLst/>
              <a:ahLst/>
              <a:cxnLst/>
              <a:rect l="l" t="t" r="r" b="b"/>
              <a:pathLst>
                <a:path h="2408554">
                  <a:moveTo>
                    <a:pt x="0" y="2408131"/>
                  </a:moveTo>
                  <a:lnTo>
                    <a:pt x="0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973958" y="6216062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30">
                  <a:moveTo>
                    <a:pt x="0" y="0"/>
                  </a:moveTo>
                  <a:lnTo>
                    <a:pt x="24081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973958" y="5872044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30">
                  <a:moveTo>
                    <a:pt x="0" y="0"/>
                  </a:moveTo>
                  <a:lnTo>
                    <a:pt x="24081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973958" y="5528017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30">
                  <a:moveTo>
                    <a:pt x="0" y="0"/>
                  </a:moveTo>
                  <a:lnTo>
                    <a:pt x="24081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973958" y="5184012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30">
                  <a:moveTo>
                    <a:pt x="0" y="0"/>
                  </a:moveTo>
                  <a:lnTo>
                    <a:pt x="24081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973958" y="4839995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30">
                  <a:moveTo>
                    <a:pt x="0" y="0"/>
                  </a:moveTo>
                  <a:lnTo>
                    <a:pt x="24081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973958" y="4495965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30">
                  <a:moveTo>
                    <a:pt x="0" y="0"/>
                  </a:moveTo>
                  <a:lnTo>
                    <a:pt x="24081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973958" y="4151947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30">
                  <a:moveTo>
                    <a:pt x="0" y="0"/>
                  </a:moveTo>
                  <a:lnTo>
                    <a:pt x="24081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973958" y="3807942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30">
                  <a:moveTo>
                    <a:pt x="0" y="0"/>
                  </a:moveTo>
                  <a:lnTo>
                    <a:pt x="24081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358002" y="6216062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29">
                  <a:moveTo>
                    <a:pt x="24082" y="0"/>
                  </a:moveTo>
                  <a:lnTo>
                    <a:pt x="0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358002" y="5872044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29">
                  <a:moveTo>
                    <a:pt x="24082" y="0"/>
                  </a:moveTo>
                  <a:lnTo>
                    <a:pt x="0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358002" y="5528017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29">
                  <a:moveTo>
                    <a:pt x="24082" y="0"/>
                  </a:moveTo>
                  <a:lnTo>
                    <a:pt x="0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358002" y="5184012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29">
                  <a:moveTo>
                    <a:pt x="24082" y="0"/>
                  </a:moveTo>
                  <a:lnTo>
                    <a:pt x="0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358002" y="4839995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29">
                  <a:moveTo>
                    <a:pt x="24082" y="0"/>
                  </a:moveTo>
                  <a:lnTo>
                    <a:pt x="0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358002" y="4495965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29">
                  <a:moveTo>
                    <a:pt x="24082" y="0"/>
                  </a:moveTo>
                  <a:lnTo>
                    <a:pt x="0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358002" y="4151947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29">
                  <a:moveTo>
                    <a:pt x="24082" y="0"/>
                  </a:moveTo>
                  <a:lnTo>
                    <a:pt x="0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358002" y="3807942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29">
                  <a:moveTo>
                    <a:pt x="24082" y="0"/>
                  </a:moveTo>
                  <a:lnTo>
                    <a:pt x="0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2851175" y="6102096"/>
            <a:ext cx="1272540" cy="312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100"/>
              </a:spcBef>
            </a:pPr>
            <a:r>
              <a:rPr sz="1100" dirty="0">
                <a:solidFill>
                  <a:srgbClr val="252525"/>
                </a:solidFill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  <a:p>
            <a:pPr marL="94615">
              <a:lnSpc>
                <a:spcPts val="1130"/>
              </a:lnSpc>
              <a:tabLst>
                <a:tab pos="591820" algn="l"/>
                <a:tab pos="1021080" algn="l"/>
              </a:tabLst>
            </a:pPr>
            <a:r>
              <a:rPr sz="1100" spc="-20" dirty="0">
                <a:solidFill>
                  <a:srgbClr val="252525"/>
                </a:solidFill>
                <a:latin typeface="Times New Roman"/>
                <a:cs typeface="Times New Roman"/>
              </a:rPr>
              <a:t>1.25</a:t>
            </a:r>
            <a:r>
              <a:rPr sz="11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100" spc="-25" dirty="0">
                <a:solidFill>
                  <a:srgbClr val="252525"/>
                </a:solidFill>
                <a:latin typeface="Times New Roman"/>
                <a:cs typeface="Times New Roman"/>
              </a:rPr>
              <a:t>1.5</a:t>
            </a:r>
            <a:r>
              <a:rPr sz="11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100" spc="-20" dirty="0">
                <a:solidFill>
                  <a:srgbClr val="252525"/>
                </a:solidFill>
                <a:latin typeface="Times New Roman"/>
                <a:cs typeface="Times New Roman"/>
              </a:rPr>
              <a:t>1.75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851175" y="5757672"/>
            <a:ext cx="952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52525"/>
                </a:solidFill>
                <a:latin typeface="Times New Roman"/>
                <a:cs typeface="Times New Roman"/>
              </a:rPr>
              <a:t>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2851175" y="5413248"/>
            <a:ext cx="952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52525"/>
                </a:solidFill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851175" y="5068823"/>
            <a:ext cx="952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52525"/>
                </a:solidFill>
                <a:latin typeface="Times New Roman"/>
                <a:cs typeface="Times New Roman"/>
              </a:rPr>
              <a:t>6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2851175" y="4724400"/>
            <a:ext cx="952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52525"/>
                </a:solidFill>
                <a:latin typeface="Times New Roman"/>
                <a:cs typeface="Times New Roman"/>
              </a:rPr>
              <a:t>7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2851175" y="4379976"/>
            <a:ext cx="952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52525"/>
                </a:solidFill>
                <a:latin typeface="Times New Roman"/>
                <a:cs typeface="Times New Roman"/>
              </a:rPr>
              <a:t>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2851175" y="4038600"/>
            <a:ext cx="952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52525"/>
                </a:solidFill>
                <a:latin typeface="Times New Roman"/>
                <a:cs typeface="Times New Roman"/>
              </a:rPr>
              <a:t>9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2782379" y="3694176"/>
            <a:ext cx="1625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252525"/>
                </a:solidFill>
                <a:latin typeface="Times New Roman"/>
                <a:cs typeface="Times New Roman"/>
              </a:rPr>
              <a:t>10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17" name="object 1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42552" y="4384103"/>
            <a:ext cx="112774" cy="1255514"/>
          </a:xfrm>
          <a:prstGeom prst="rect">
            <a:avLst/>
          </a:prstGeom>
        </p:spPr>
      </p:pic>
      <p:grpSp>
        <p:nvGrpSpPr>
          <p:cNvPr id="118" name="object 118"/>
          <p:cNvGrpSpPr/>
          <p:nvPr/>
        </p:nvGrpSpPr>
        <p:grpSpPr>
          <a:xfrm>
            <a:off x="6062903" y="3506373"/>
            <a:ext cx="2543810" cy="2717165"/>
            <a:chOff x="6062903" y="3506373"/>
            <a:chExt cx="2543810" cy="2717165"/>
          </a:xfrm>
        </p:grpSpPr>
        <p:sp>
          <p:nvSpPr>
            <p:cNvPr id="119" name="object 119"/>
            <p:cNvSpPr/>
            <p:nvPr/>
          </p:nvSpPr>
          <p:spPr>
            <a:xfrm>
              <a:off x="7002615" y="6173197"/>
              <a:ext cx="90170" cy="43180"/>
            </a:xfrm>
            <a:custGeom>
              <a:avLst/>
              <a:gdLst/>
              <a:ahLst/>
              <a:cxnLst/>
              <a:rect l="l" t="t" r="r" b="b"/>
              <a:pathLst>
                <a:path w="90170" h="43179">
                  <a:moveTo>
                    <a:pt x="89754" y="42865"/>
                  </a:moveTo>
                  <a:lnTo>
                    <a:pt x="51926" y="26221"/>
                  </a:lnTo>
                  <a:lnTo>
                    <a:pt x="0" y="0"/>
                  </a:lnTo>
                </a:path>
              </a:pathLst>
            </a:custGeom>
            <a:ln w="13760">
              <a:solidFill>
                <a:srgbClr val="3F2A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28334" y="5383758"/>
              <a:ext cx="28575" cy="42545"/>
            </a:xfrm>
            <a:custGeom>
              <a:avLst/>
              <a:gdLst/>
              <a:ahLst/>
              <a:cxnLst/>
              <a:rect l="l" t="t" r="r" b="b"/>
              <a:pathLst>
                <a:path w="28575" h="42545">
                  <a:moveTo>
                    <a:pt x="28477" y="42052"/>
                  </a:moveTo>
                  <a:lnTo>
                    <a:pt x="0" y="0"/>
                  </a:lnTo>
                </a:path>
              </a:pathLst>
            </a:custGeom>
            <a:ln w="13760">
              <a:solidFill>
                <a:srgbClr val="3F2A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128334" y="4646218"/>
              <a:ext cx="14604" cy="37465"/>
            </a:xfrm>
            <a:custGeom>
              <a:avLst/>
              <a:gdLst/>
              <a:ahLst/>
              <a:cxnLst/>
              <a:rect l="l" t="t" r="r" b="b"/>
              <a:pathLst>
                <a:path w="14604" h="37464">
                  <a:moveTo>
                    <a:pt x="14441" y="36845"/>
                  </a:moveTo>
                  <a:lnTo>
                    <a:pt x="0" y="0"/>
                  </a:lnTo>
                </a:path>
              </a:pathLst>
            </a:custGeom>
            <a:ln w="13760">
              <a:solidFill>
                <a:srgbClr val="3F2A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128334" y="4000182"/>
              <a:ext cx="52069" cy="191135"/>
            </a:xfrm>
            <a:custGeom>
              <a:avLst/>
              <a:gdLst/>
              <a:ahLst/>
              <a:cxnLst/>
              <a:rect l="l" t="t" r="r" b="b"/>
              <a:pathLst>
                <a:path w="52070" h="191135">
                  <a:moveTo>
                    <a:pt x="51553" y="190544"/>
                  </a:moveTo>
                  <a:lnTo>
                    <a:pt x="38116" y="151773"/>
                  </a:lnTo>
                  <a:lnTo>
                    <a:pt x="0" y="0"/>
                  </a:lnTo>
                </a:path>
              </a:pathLst>
            </a:custGeom>
            <a:ln w="13760">
              <a:solidFill>
                <a:srgbClr val="412E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33550" y="6175185"/>
              <a:ext cx="166370" cy="41275"/>
            </a:xfrm>
            <a:custGeom>
              <a:avLst/>
              <a:gdLst/>
              <a:ahLst/>
              <a:cxnLst/>
              <a:rect l="l" t="t" r="r" b="b"/>
              <a:pathLst>
                <a:path w="166370" h="41275">
                  <a:moveTo>
                    <a:pt x="166105" y="40876"/>
                  </a:moveTo>
                  <a:lnTo>
                    <a:pt x="32427" y="10685"/>
                  </a:lnTo>
                  <a:lnTo>
                    <a:pt x="0" y="0"/>
                  </a:lnTo>
                </a:path>
              </a:pathLst>
            </a:custGeom>
            <a:ln w="13760">
              <a:solidFill>
                <a:srgbClr val="412E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276399" y="6165188"/>
              <a:ext cx="221615" cy="51435"/>
            </a:xfrm>
            <a:custGeom>
              <a:avLst/>
              <a:gdLst/>
              <a:ahLst/>
              <a:cxnLst/>
              <a:rect l="l" t="t" r="r" b="b"/>
              <a:pathLst>
                <a:path w="221615" h="51435">
                  <a:moveTo>
                    <a:pt x="221251" y="50873"/>
                  </a:moveTo>
                  <a:lnTo>
                    <a:pt x="74817" y="22436"/>
                  </a:lnTo>
                  <a:lnTo>
                    <a:pt x="0" y="0"/>
                  </a:lnTo>
                </a:path>
              </a:pathLst>
            </a:custGeom>
            <a:ln w="13760">
              <a:solidFill>
                <a:srgbClr val="412E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362467" y="6154111"/>
              <a:ext cx="173990" cy="43180"/>
            </a:xfrm>
            <a:custGeom>
              <a:avLst/>
              <a:gdLst/>
              <a:ahLst/>
              <a:cxnLst/>
              <a:rect l="l" t="t" r="r" b="b"/>
              <a:pathLst>
                <a:path w="173990" h="43179">
                  <a:moveTo>
                    <a:pt x="173990" y="43051"/>
                  </a:moveTo>
                  <a:lnTo>
                    <a:pt x="0" y="0"/>
                  </a:lnTo>
                </a:path>
              </a:pathLst>
            </a:custGeom>
            <a:ln w="13760">
              <a:solidFill>
                <a:srgbClr val="4332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6" name="object 1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62903" y="3506373"/>
              <a:ext cx="2543505" cy="2716568"/>
            </a:xfrm>
            <a:prstGeom prst="rect">
              <a:avLst/>
            </a:prstGeom>
          </p:spPr>
        </p:pic>
      </p:grpSp>
      <p:sp>
        <p:nvSpPr>
          <p:cNvPr id="127" name="object 127"/>
          <p:cNvSpPr txBox="1"/>
          <p:nvPr/>
        </p:nvSpPr>
        <p:spPr>
          <a:xfrm rot="1500000">
            <a:off x="6854742" y="6097575"/>
            <a:ext cx="135790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0"/>
              </a:lnSpc>
            </a:pPr>
            <a:r>
              <a:rPr sz="600" spc="-65" dirty="0">
                <a:latin typeface="Arial"/>
                <a:cs typeface="Arial"/>
              </a:rPr>
              <a:t>250</a:t>
            </a:r>
            <a:endParaRPr sz="6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 rot="3240000">
            <a:off x="6123834" y="5441289"/>
            <a:ext cx="134218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600" spc="-70" dirty="0">
                <a:latin typeface="Arial"/>
                <a:cs typeface="Arial"/>
              </a:rPr>
              <a:t>250</a:t>
            </a:r>
            <a:endParaRPr sz="6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 rot="1260000">
            <a:off x="7419469" y="6113355"/>
            <a:ext cx="134218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600" spc="-70" dirty="0">
                <a:latin typeface="Arial"/>
                <a:cs typeface="Arial"/>
              </a:rPr>
              <a:t>300</a:t>
            </a:r>
            <a:endParaRPr sz="6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 rot="2760000">
            <a:off x="6621415" y="5537762"/>
            <a:ext cx="134218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600" spc="-70" dirty="0">
                <a:latin typeface="Arial"/>
                <a:cs typeface="Arial"/>
              </a:rPr>
              <a:t>300</a:t>
            </a:r>
            <a:endParaRPr sz="6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 rot="4020000">
            <a:off x="6096292" y="4702864"/>
            <a:ext cx="135790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0"/>
              </a:lnSpc>
            </a:pPr>
            <a:r>
              <a:rPr sz="600" spc="-65" dirty="0">
                <a:latin typeface="Arial"/>
                <a:cs typeface="Arial"/>
              </a:rPr>
              <a:t>300</a:t>
            </a:r>
            <a:endParaRPr sz="6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 rot="1920000">
            <a:off x="7230651" y="5813708"/>
            <a:ext cx="134218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600" spc="-70" dirty="0">
                <a:latin typeface="Arial"/>
                <a:cs typeface="Arial"/>
              </a:rPr>
              <a:t>350</a:t>
            </a:r>
            <a:endParaRPr sz="6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 rot="3420000">
            <a:off x="6544667" y="5108532"/>
            <a:ext cx="134218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600" spc="-70" dirty="0">
                <a:latin typeface="Arial"/>
                <a:cs typeface="Arial"/>
              </a:rPr>
              <a:t>350</a:t>
            </a:r>
            <a:endParaRPr sz="6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 rot="4140000">
            <a:off x="6130733" y="4213485"/>
            <a:ext cx="135790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0"/>
              </a:lnSpc>
            </a:pPr>
            <a:r>
              <a:rPr sz="600" spc="-65" dirty="0">
                <a:latin typeface="Arial"/>
                <a:cs typeface="Arial"/>
              </a:rPr>
              <a:t>350</a:t>
            </a:r>
            <a:endParaRPr sz="6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 rot="2460000">
            <a:off x="7141629" y="5595292"/>
            <a:ext cx="135790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0"/>
              </a:lnSpc>
            </a:pPr>
            <a:r>
              <a:rPr sz="600" spc="-65" dirty="0">
                <a:latin typeface="Arial"/>
                <a:cs typeface="Arial"/>
              </a:rPr>
              <a:t>400</a:t>
            </a:r>
            <a:endParaRPr sz="6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 rot="3660000">
            <a:off x="6535070" y="4819138"/>
            <a:ext cx="134218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600" spc="-70" dirty="0">
                <a:latin typeface="Arial"/>
                <a:cs typeface="Arial"/>
              </a:rPr>
              <a:t>400</a:t>
            </a:r>
            <a:endParaRPr sz="6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 rot="4320000">
            <a:off x="6179625" y="3894282"/>
            <a:ext cx="134218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600" spc="-70" dirty="0">
                <a:latin typeface="Arial"/>
                <a:cs typeface="Arial"/>
              </a:rPr>
              <a:t>400</a:t>
            </a:r>
            <a:endParaRPr sz="60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 rot="1020000">
            <a:off x="7988022" y="6118178"/>
            <a:ext cx="257287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"/>
              </a:lnSpc>
            </a:pPr>
            <a:r>
              <a:rPr sz="900" spc="-52" baseline="-37037" dirty="0">
                <a:latin typeface="Arial"/>
                <a:cs typeface="Arial"/>
              </a:rPr>
              <a:t>400</a:t>
            </a:r>
            <a:r>
              <a:rPr sz="900" spc="-37" baseline="-37037" dirty="0">
                <a:latin typeface="Arial"/>
                <a:cs typeface="Arial"/>
              </a:rPr>
              <a:t> </a:t>
            </a:r>
            <a:r>
              <a:rPr sz="600" spc="-60" dirty="0">
                <a:latin typeface="Arial"/>
                <a:cs typeface="Arial"/>
              </a:rPr>
              <a:t>450</a:t>
            </a:r>
            <a:endParaRPr sz="60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 rot="2580000">
            <a:off x="7283115" y="5588028"/>
            <a:ext cx="135790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0"/>
              </a:lnSpc>
            </a:pPr>
            <a:r>
              <a:rPr sz="600" spc="-65" dirty="0">
                <a:latin typeface="Arial"/>
                <a:cs typeface="Arial"/>
              </a:rPr>
              <a:t>450</a:t>
            </a:r>
            <a:endParaRPr sz="60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 rot="4440000">
            <a:off x="6290564" y="3907724"/>
            <a:ext cx="134218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600" spc="-70" dirty="0">
                <a:latin typeface="Arial"/>
                <a:cs typeface="Arial"/>
              </a:rPr>
              <a:t>450</a:t>
            </a:r>
            <a:endParaRPr sz="60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 rot="1200000">
            <a:off x="8211583" y="6084897"/>
            <a:ext cx="134218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600" spc="-70" dirty="0">
                <a:latin typeface="Arial"/>
                <a:cs typeface="Arial"/>
              </a:rPr>
              <a:t>500</a:t>
            </a:r>
            <a:endParaRPr sz="6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 rot="2460000">
            <a:off x="7374195" y="5566555"/>
            <a:ext cx="134218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600" spc="-70" dirty="0">
                <a:latin typeface="Arial"/>
                <a:cs typeface="Arial"/>
              </a:rPr>
              <a:t>500</a:t>
            </a:r>
            <a:endParaRPr sz="6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 rot="3540000">
            <a:off x="6745091" y="4809743"/>
            <a:ext cx="135790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0"/>
              </a:lnSpc>
            </a:pPr>
            <a:r>
              <a:rPr sz="600" spc="-65" dirty="0">
                <a:latin typeface="Arial"/>
                <a:cs typeface="Arial"/>
              </a:rPr>
              <a:t>500</a:t>
            </a:r>
            <a:endParaRPr sz="6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 rot="3540000">
            <a:off x="6662019" y="4823651"/>
            <a:ext cx="134218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600" spc="-70" dirty="0">
                <a:latin typeface="Arial"/>
                <a:cs typeface="Arial"/>
              </a:rPr>
              <a:t>450</a:t>
            </a:r>
            <a:endParaRPr sz="6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 rot="4140000">
            <a:off x="6365004" y="3896492"/>
            <a:ext cx="135790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0"/>
              </a:lnSpc>
            </a:pPr>
            <a:r>
              <a:rPr sz="600" spc="-65" dirty="0">
                <a:latin typeface="Arial"/>
                <a:cs typeface="Arial"/>
              </a:rPr>
              <a:t>500</a:t>
            </a:r>
            <a:endParaRPr sz="6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 rot="2220000">
            <a:off x="7763085" y="5618869"/>
            <a:ext cx="135790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0"/>
              </a:lnSpc>
            </a:pPr>
            <a:r>
              <a:rPr sz="600" spc="-65" dirty="0">
                <a:latin typeface="Arial"/>
                <a:cs typeface="Arial"/>
              </a:rPr>
              <a:t>750</a:t>
            </a:r>
            <a:endParaRPr sz="6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 rot="3360000">
            <a:off x="7087648" y="4903481"/>
            <a:ext cx="134218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600" spc="-70" dirty="0">
                <a:latin typeface="Arial"/>
                <a:cs typeface="Arial"/>
              </a:rPr>
              <a:t>750</a:t>
            </a:r>
            <a:endParaRPr sz="6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 rot="4320000">
            <a:off x="6651857" y="4017279"/>
            <a:ext cx="135790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0"/>
              </a:lnSpc>
            </a:pPr>
            <a:r>
              <a:rPr sz="600" spc="-65" dirty="0">
                <a:latin typeface="Arial"/>
                <a:cs typeface="Arial"/>
              </a:rPr>
              <a:t>750</a:t>
            </a:r>
            <a:endParaRPr sz="60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 rot="2340000">
            <a:off x="7893500" y="5591441"/>
            <a:ext cx="165860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600" spc="-65" dirty="0">
                <a:latin typeface="Arial"/>
                <a:cs typeface="Arial"/>
              </a:rPr>
              <a:t>1000</a:t>
            </a:r>
            <a:endParaRPr sz="60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 rot="3300000">
            <a:off x="7215491" y="4878100"/>
            <a:ext cx="165860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600" spc="-65" dirty="0">
                <a:latin typeface="Arial"/>
                <a:cs typeface="Arial"/>
              </a:rPr>
              <a:t>1000</a:t>
            </a:r>
            <a:endParaRPr sz="6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 rot="4080000">
            <a:off x="6766654" y="3995377"/>
            <a:ext cx="167554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65"/>
              </a:lnSpc>
            </a:pPr>
            <a:r>
              <a:rPr sz="600" spc="-60" dirty="0">
                <a:latin typeface="Arial"/>
                <a:cs typeface="Arial"/>
              </a:rPr>
              <a:t>1000</a:t>
            </a:r>
            <a:endParaRPr sz="6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 rot="2340000">
            <a:off x="8174131" y="5506097"/>
            <a:ext cx="165860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600" spc="-65" dirty="0">
                <a:latin typeface="Arial"/>
                <a:cs typeface="Arial"/>
              </a:rPr>
              <a:t>2000</a:t>
            </a:r>
            <a:endParaRPr sz="6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 rot="3240000">
            <a:off x="7478276" y="4806964"/>
            <a:ext cx="165860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600" spc="-65" dirty="0">
                <a:latin typeface="Arial"/>
                <a:cs typeface="Arial"/>
              </a:rPr>
              <a:t>2000</a:t>
            </a:r>
            <a:endParaRPr sz="6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 rot="4140000">
            <a:off x="7025000" y="3932146"/>
            <a:ext cx="167554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65"/>
              </a:lnSpc>
            </a:pPr>
            <a:r>
              <a:rPr sz="600" spc="-60" dirty="0">
                <a:latin typeface="Arial"/>
                <a:cs typeface="Arial"/>
              </a:rPr>
              <a:t>2000</a:t>
            </a:r>
            <a:endParaRPr sz="6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 rot="2880000">
            <a:off x="7913198" y="4855292"/>
            <a:ext cx="165860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600" spc="-65" dirty="0">
                <a:latin typeface="Arial"/>
                <a:cs typeface="Arial"/>
              </a:rPr>
              <a:t>4000</a:t>
            </a:r>
            <a:endParaRPr sz="600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 rot="2880000">
            <a:off x="7759903" y="4902863"/>
            <a:ext cx="167554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65"/>
              </a:lnSpc>
            </a:pPr>
            <a:r>
              <a:rPr sz="600" spc="-60" dirty="0">
                <a:latin typeface="Arial"/>
                <a:cs typeface="Arial"/>
              </a:rPr>
              <a:t>3000</a:t>
            </a:r>
            <a:endParaRPr sz="6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 rot="3960000">
            <a:off x="7401473" y="4010654"/>
            <a:ext cx="165860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600" spc="-65" dirty="0">
                <a:latin typeface="Arial"/>
                <a:cs typeface="Arial"/>
              </a:rPr>
              <a:t>4000</a:t>
            </a:r>
            <a:endParaRPr sz="6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 rot="3960000">
            <a:off x="7253665" y="4054727"/>
            <a:ext cx="167554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65"/>
              </a:lnSpc>
            </a:pPr>
            <a:r>
              <a:rPr sz="600" spc="-60" dirty="0">
                <a:latin typeface="Arial"/>
                <a:cs typeface="Arial"/>
              </a:rPr>
              <a:t>3000</a:t>
            </a:r>
            <a:endParaRPr sz="60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 rot="2880000">
            <a:off x="8070659" y="4811423"/>
            <a:ext cx="167554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65"/>
              </a:lnSpc>
            </a:pPr>
            <a:r>
              <a:rPr sz="600" spc="-60" dirty="0">
                <a:latin typeface="Arial"/>
                <a:cs typeface="Arial"/>
              </a:rPr>
              <a:t>5000</a:t>
            </a:r>
            <a:endParaRPr sz="60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 rot="3900000">
            <a:off x="7553768" y="3967134"/>
            <a:ext cx="165860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600" spc="-65" dirty="0">
                <a:latin typeface="Arial"/>
                <a:cs typeface="Arial"/>
              </a:rPr>
              <a:t>5000</a:t>
            </a:r>
            <a:endParaRPr sz="60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 rot="3000000">
            <a:off x="8245307" y="4753882"/>
            <a:ext cx="165860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600" spc="-65" dirty="0">
                <a:latin typeface="Arial"/>
                <a:cs typeface="Arial"/>
              </a:rPr>
              <a:t>6000</a:t>
            </a:r>
            <a:endParaRPr sz="60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 rot="3840000">
            <a:off x="7720436" y="3917480"/>
            <a:ext cx="165860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600" spc="-65" dirty="0">
                <a:latin typeface="Arial"/>
                <a:cs typeface="Arial"/>
              </a:rPr>
              <a:t>6000</a:t>
            </a:r>
            <a:endParaRPr sz="6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 rot="3660000">
            <a:off x="7990348" y="4022964"/>
            <a:ext cx="167554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65"/>
              </a:lnSpc>
            </a:pPr>
            <a:r>
              <a:rPr sz="600" spc="-60" dirty="0">
                <a:latin typeface="Arial"/>
                <a:cs typeface="Arial"/>
              </a:rPr>
              <a:t>7000</a:t>
            </a:r>
            <a:endParaRPr sz="6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 rot="3660000">
            <a:off x="8210147" y="3946764"/>
            <a:ext cx="167554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65"/>
              </a:lnSpc>
            </a:pPr>
            <a:r>
              <a:rPr sz="600" spc="-60" dirty="0">
                <a:latin typeface="Arial"/>
                <a:cs typeface="Arial"/>
              </a:rPr>
              <a:t>8000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65" name="object 165"/>
          <p:cNvGrpSpPr/>
          <p:nvPr/>
        </p:nvGrpSpPr>
        <p:grpSpPr>
          <a:xfrm>
            <a:off x="6121349" y="3800957"/>
            <a:ext cx="2422525" cy="2422525"/>
            <a:chOff x="6121349" y="3800957"/>
            <a:chExt cx="2422525" cy="2422525"/>
          </a:xfrm>
        </p:grpSpPr>
        <p:sp>
          <p:nvSpPr>
            <p:cNvPr id="166" name="object 166"/>
            <p:cNvSpPr/>
            <p:nvPr/>
          </p:nvSpPr>
          <p:spPr>
            <a:xfrm>
              <a:off x="6128334" y="6216061"/>
              <a:ext cx="2408555" cy="0"/>
            </a:xfrm>
            <a:custGeom>
              <a:avLst/>
              <a:gdLst/>
              <a:ahLst/>
              <a:cxnLst/>
              <a:rect l="l" t="t" r="r" b="b"/>
              <a:pathLst>
                <a:path w="2408554">
                  <a:moveTo>
                    <a:pt x="0" y="0"/>
                  </a:moveTo>
                  <a:lnTo>
                    <a:pt x="2408131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128334" y="3807942"/>
              <a:ext cx="2408555" cy="0"/>
            </a:xfrm>
            <a:custGeom>
              <a:avLst/>
              <a:gdLst/>
              <a:ahLst/>
              <a:cxnLst/>
              <a:rect l="l" t="t" r="r" b="b"/>
              <a:pathLst>
                <a:path w="2408554">
                  <a:moveTo>
                    <a:pt x="0" y="0"/>
                  </a:moveTo>
                  <a:lnTo>
                    <a:pt x="2408131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220955" y="6191980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24082"/>
                  </a:moveTo>
                  <a:lnTo>
                    <a:pt x="0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684060" y="6191980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24082"/>
                  </a:moveTo>
                  <a:lnTo>
                    <a:pt x="0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7147166" y="6191980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24082"/>
                  </a:moveTo>
                  <a:lnTo>
                    <a:pt x="0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7610259" y="6191980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24082"/>
                  </a:moveTo>
                  <a:lnTo>
                    <a:pt x="0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8073364" y="6191980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24082"/>
                  </a:moveTo>
                  <a:lnTo>
                    <a:pt x="0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8536457" y="6191980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24082"/>
                  </a:moveTo>
                  <a:lnTo>
                    <a:pt x="0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6220955" y="3807942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0"/>
                  </a:moveTo>
                  <a:lnTo>
                    <a:pt x="0" y="24082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6684060" y="3807942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0"/>
                  </a:moveTo>
                  <a:lnTo>
                    <a:pt x="0" y="24082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7147166" y="3807942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0"/>
                  </a:moveTo>
                  <a:lnTo>
                    <a:pt x="0" y="24082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7610259" y="3807942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0"/>
                  </a:moveTo>
                  <a:lnTo>
                    <a:pt x="0" y="24082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073364" y="3807942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0"/>
                  </a:moveTo>
                  <a:lnTo>
                    <a:pt x="0" y="24082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8536457" y="3807942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0"/>
                  </a:moveTo>
                  <a:lnTo>
                    <a:pt x="0" y="24082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0" name="object 180"/>
          <p:cNvSpPr txBox="1"/>
          <p:nvPr/>
        </p:nvSpPr>
        <p:spPr>
          <a:xfrm>
            <a:off x="7563167" y="6220967"/>
            <a:ext cx="952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52525"/>
                </a:solidFill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7940268" y="6220967"/>
            <a:ext cx="6953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905" algn="l"/>
              </a:tabLst>
            </a:pPr>
            <a:r>
              <a:rPr sz="1100" spc="-20" dirty="0">
                <a:solidFill>
                  <a:srgbClr val="252525"/>
                </a:solidFill>
                <a:latin typeface="Times New Roman"/>
                <a:cs typeface="Times New Roman"/>
              </a:rPr>
              <a:t>2.25</a:t>
            </a:r>
            <a:r>
              <a:rPr sz="11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100" spc="-25" dirty="0">
                <a:solidFill>
                  <a:srgbClr val="252525"/>
                </a:solidFill>
                <a:latin typeface="Times New Roman"/>
                <a:cs typeface="Times New Roman"/>
              </a:rPr>
              <a:t>2.5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82" name="object 182"/>
          <p:cNvGrpSpPr/>
          <p:nvPr/>
        </p:nvGrpSpPr>
        <p:grpSpPr>
          <a:xfrm>
            <a:off x="6998411" y="6437169"/>
            <a:ext cx="467359" cy="110489"/>
            <a:chOff x="6998411" y="6437169"/>
            <a:chExt cx="467359" cy="110489"/>
          </a:xfrm>
        </p:grpSpPr>
        <p:pic>
          <p:nvPicPr>
            <p:cNvPr id="183" name="object 18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98411" y="6437169"/>
              <a:ext cx="438340" cy="87290"/>
            </a:xfrm>
            <a:prstGeom prst="rect">
              <a:avLst/>
            </a:prstGeom>
          </p:spPr>
        </p:pic>
        <p:sp>
          <p:nvSpPr>
            <p:cNvPr id="184" name="object 184"/>
            <p:cNvSpPr/>
            <p:nvPr/>
          </p:nvSpPr>
          <p:spPr>
            <a:xfrm>
              <a:off x="7450836" y="6509413"/>
              <a:ext cx="15240" cy="38100"/>
            </a:xfrm>
            <a:custGeom>
              <a:avLst/>
              <a:gdLst/>
              <a:ahLst/>
              <a:cxnLst/>
              <a:rect l="l" t="t" r="r" b="b"/>
              <a:pathLst>
                <a:path w="15240" h="38100">
                  <a:moveTo>
                    <a:pt x="9715" y="0"/>
                  </a:moveTo>
                  <a:lnTo>
                    <a:pt x="4902" y="0"/>
                  </a:lnTo>
                  <a:lnTo>
                    <a:pt x="3314" y="643"/>
                  </a:lnTo>
                  <a:lnTo>
                    <a:pt x="660" y="3220"/>
                  </a:lnTo>
                  <a:lnTo>
                    <a:pt x="0" y="4834"/>
                  </a:lnTo>
                  <a:lnTo>
                    <a:pt x="0" y="8705"/>
                  </a:lnTo>
                  <a:lnTo>
                    <a:pt x="660" y="10336"/>
                  </a:lnTo>
                  <a:lnTo>
                    <a:pt x="3314" y="12988"/>
                  </a:lnTo>
                  <a:lnTo>
                    <a:pt x="4902" y="13649"/>
                  </a:lnTo>
                  <a:lnTo>
                    <a:pt x="8775" y="13649"/>
                  </a:lnTo>
                  <a:lnTo>
                    <a:pt x="10426" y="12969"/>
                  </a:lnTo>
                  <a:lnTo>
                    <a:pt x="11709" y="11606"/>
                  </a:lnTo>
                  <a:lnTo>
                    <a:pt x="11709" y="17269"/>
                  </a:lnTo>
                  <a:lnTo>
                    <a:pt x="10883" y="21226"/>
                  </a:lnTo>
                  <a:lnTo>
                    <a:pt x="7594" y="28755"/>
                  </a:lnTo>
                  <a:lnTo>
                    <a:pt x="5295" y="32071"/>
                  </a:lnTo>
                  <a:lnTo>
                    <a:pt x="2006" y="35295"/>
                  </a:lnTo>
                  <a:lnTo>
                    <a:pt x="1828" y="35652"/>
                  </a:lnTo>
                  <a:lnTo>
                    <a:pt x="1828" y="36368"/>
                  </a:lnTo>
                  <a:lnTo>
                    <a:pt x="2019" y="36727"/>
                  </a:lnTo>
                  <a:lnTo>
                    <a:pt x="2806" y="37442"/>
                  </a:lnTo>
                  <a:lnTo>
                    <a:pt x="3225" y="37621"/>
                  </a:lnTo>
                  <a:lnTo>
                    <a:pt x="3860" y="37621"/>
                  </a:lnTo>
                  <a:lnTo>
                    <a:pt x="14935" y="17769"/>
                  </a:lnTo>
                  <a:lnTo>
                    <a:pt x="14935" y="9815"/>
                  </a:lnTo>
                  <a:lnTo>
                    <a:pt x="14312" y="6804"/>
                  </a:lnTo>
                  <a:lnTo>
                    <a:pt x="11798" y="1360"/>
                  </a:lnTo>
                  <a:lnTo>
                    <a:pt x="9715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5" name="object 18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518451" y="6438455"/>
            <a:ext cx="143763" cy="105117"/>
          </a:xfrm>
          <a:prstGeom prst="rect">
            <a:avLst/>
          </a:prstGeom>
        </p:spPr>
      </p:pic>
      <p:grpSp>
        <p:nvGrpSpPr>
          <p:cNvPr id="186" name="object 186"/>
          <p:cNvGrpSpPr/>
          <p:nvPr/>
        </p:nvGrpSpPr>
        <p:grpSpPr>
          <a:xfrm>
            <a:off x="6121454" y="3801062"/>
            <a:ext cx="2421890" cy="2421890"/>
            <a:chOff x="6121454" y="3801062"/>
            <a:chExt cx="2421890" cy="2421890"/>
          </a:xfrm>
        </p:grpSpPr>
        <p:sp>
          <p:nvSpPr>
            <p:cNvPr id="187" name="object 187"/>
            <p:cNvSpPr/>
            <p:nvPr/>
          </p:nvSpPr>
          <p:spPr>
            <a:xfrm>
              <a:off x="6128334" y="3807942"/>
              <a:ext cx="0" cy="2408555"/>
            </a:xfrm>
            <a:custGeom>
              <a:avLst/>
              <a:gdLst/>
              <a:ahLst/>
              <a:cxnLst/>
              <a:rect l="l" t="t" r="r" b="b"/>
              <a:pathLst>
                <a:path h="2408554">
                  <a:moveTo>
                    <a:pt x="0" y="2408131"/>
                  </a:moveTo>
                  <a:lnTo>
                    <a:pt x="0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8536457" y="3807942"/>
              <a:ext cx="0" cy="2408555"/>
            </a:xfrm>
            <a:custGeom>
              <a:avLst/>
              <a:gdLst/>
              <a:ahLst/>
              <a:cxnLst/>
              <a:rect l="l" t="t" r="r" b="b"/>
              <a:pathLst>
                <a:path h="2408554">
                  <a:moveTo>
                    <a:pt x="0" y="2408131"/>
                  </a:moveTo>
                  <a:lnTo>
                    <a:pt x="0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6128334" y="6216062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29">
                  <a:moveTo>
                    <a:pt x="0" y="0"/>
                  </a:moveTo>
                  <a:lnTo>
                    <a:pt x="24082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6128334" y="5872044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29">
                  <a:moveTo>
                    <a:pt x="0" y="0"/>
                  </a:moveTo>
                  <a:lnTo>
                    <a:pt x="24082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6128334" y="5528017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29">
                  <a:moveTo>
                    <a:pt x="0" y="0"/>
                  </a:moveTo>
                  <a:lnTo>
                    <a:pt x="24082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6128334" y="5184012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29">
                  <a:moveTo>
                    <a:pt x="0" y="0"/>
                  </a:moveTo>
                  <a:lnTo>
                    <a:pt x="24082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6128334" y="4839995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29">
                  <a:moveTo>
                    <a:pt x="0" y="0"/>
                  </a:moveTo>
                  <a:lnTo>
                    <a:pt x="24082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6128334" y="4495965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29">
                  <a:moveTo>
                    <a:pt x="0" y="0"/>
                  </a:moveTo>
                  <a:lnTo>
                    <a:pt x="24082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6128334" y="4151947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29">
                  <a:moveTo>
                    <a:pt x="0" y="0"/>
                  </a:moveTo>
                  <a:lnTo>
                    <a:pt x="24082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6128334" y="3807942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29">
                  <a:moveTo>
                    <a:pt x="0" y="0"/>
                  </a:moveTo>
                  <a:lnTo>
                    <a:pt x="24082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8512378" y="6216062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29">
                  <a:moveTo>
                    <a:pt x="24082" y="0"/>
                  </a:moveTo>
                  <a:lnTo>
                    <a:pt x="0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512378" y="5872044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29">
                  <a:moveTo>
                    <a:pt x="24082" y="0"/>
                  </a:moveTo>
                  <a:lnTo>
                    <a:pt x="0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8512378" y="5528017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29">
                  <a:moveTo>
                    <a:pt x="24082" y="0"/>
                  </a:moveTo>
                  <a:lnTo>
                    <a:pt x="0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8512378" y="5184012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29">
                  <a:moveTo>
                    <a:pt x="24082" y="0"/>
                  </a:moveTo>
                  <a:lnTo>
                    <a:pt x="0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8512378" y="4839995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29">
                  <a:moveTo>
                    <a:pt x="24082" y="0"/>
                  </a:moveTo>
                  <a:lnTo>
                    <a:pt x="0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8512378" y="4495965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29">
                  <a:moveTo>
                    <a:pt x="24082" y="0"/>
                  </a:moveTo>
                  <a:lnTo>
                    <a:pt x="0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8512378" y="4151947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29">
                  <a:moveTo>
                    <a:pt x="24082" y="0"/>
                  </a:moveTo>
                  <a:lnTo>
                    <a:pt x="0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8512378" y="3807942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29">
                  <a:moveTo>
                    <a:pt x="24082" y="0"/>
                  </a:moveTo>
                  <a:lnTo>
                    <a:pt x="0" y="0"/>
                  </a:lnTo>
                </a:path>
              </a:pathLst>
            </a:custGeom>
            <a:ln w="13760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5" name="object 205"/>
          <p:cNvSpPr txBox="1"/>
          <p:nvPr/>
        </p:nvSpPr>
        <p:spPr>
          <a:xfrm>
            <a:off x="6005550" y="6102096"/>
            <a:ext cx="1272540" cy="312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100"/>
              </a:spcBef>
            </a:pPr>
            <a:r>
              <a:rPr sz="1100" dirty="0">
                <a:solidFill>
                  <a:srgbClr val="252525"/>
                </a:solidFill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  <a:p>
            <a:pPr marL="94615">
              <a:lnSpc>
                <a:spcPts val="1130"/>
              </a:lnSpc>
              <a:tabLst>
                <a:tab pos="591820" algn="l"/>
                <a:tab pos="1021080" algn="l"/>
              </a:tabLst>
            </a:pPr>
            <a:r>
              <a:rPr sz="1100" spc="-20" dirty="0">
                <a:solidFill>
                  <a:srgbClr val="252525"/>
                </a:solidFill>
                <a:latin typeface="Times New Roman"/>
                <a:cs typeface="Times New Roman"/>
              </a:rPr>
              <a:t>1.25</a:t>
            </a:r>
            <a:r>
              <a:rPr sz="11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100" spc="-25" dirty="0">
                <a:solidFill>
                  <a:srgbClr val="252525"/>
                </a:solidFill>
                <a:latin typeface="Times New Roman"/>
                <a:cs typeface="Times New Roman"/>
              </a:rPr>
              <a:t>1.5</a:t>
            </a:r>
            <a:r>
              <a:rPr sz="11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100" spc="-20" dirty="0">
                <a:solidFill>
                  <a:srgbClr val="252525"/>
                </a:solidFill>
                <a:latin typeface="Times New Roman"/>
                <a:cs typeface="Times New Roman"/>
              </a:rPr>
              <a:t>1.75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6005550" y="5757672"/>
            <a:ext cx="952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52525"/>
                </a:solidFill>
                <a:latin typeface="Times New Roman"/>
                <a:cs typeface="Times New Roman"/>
              </a:rPr>
              <a:t>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6005550" y="5413248"/>
            <a:ext cx="952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52525"/>
                </a:solidFill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6005550" y="5068823"/>
            <a:ext cx="952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52525"/>
                </a:solidFill>
                <a:latin typeface="Times New Roman"/>
                <a:cs typeface="Times New Roman"/>
              </a:rPr>
              <a:t>6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6005550" y="4724400"/>
            <a:ext cx="952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52525"/>
                </a:solidFill>
                <a:latin typeface="Times New Roman"/>
                <a:cs typeface="Times New Roman"/>
              </a:rPr>
              <a:t>7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6005550" y="4379976"/>
            <a:ext cx="952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52525"/>
                </a:solidFill>
                <a:latin typeface="Times New Roman"/>
                <a:cs typeface="Times New Roman"/>
              </a:rPr>
              <a:t>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6005550" y="4038600"/>
            <a:ext cx="952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52525"/>
                </a:solidFill>
                <a:latin typeface="Times New Roman"/>
                <a:cs typeface="Times New Roman"/>
              </a:rPr>
              <a:t>9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5936741" y="3694176"/>
            <a:ext cx="1625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252525"/>
                </a:solidFill>
                <a:latin typeface="Times New Roman"/>
                <a:cs typeface="Times New Roman"/>
              </a:rPr>
              <a:t>10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213" name="object 2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96927" y="4384103"/>
            <a:ext cx="112774" cy="1255514"/>
          </a:xfrm>
          <a:prstGeom prst="rect">
            <a:avLst/>
          </a:prstGeom>
        </p:spPr>
      </p:pic>
      <p:sp>
        <p:nvSpPr>
          <p:cNvPr id="214" name="object 214"/>
          <p:cNvSpPr txBox="1"/>
          <p:nvPr/>
        </p:nvSpPr>
        <p:spPr>
          <a:xfrm>
            <a:off x="106491" y="3698748"/>
            <a:ext cx="1397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152400" y="2895600"/>
            <a:ext cx="2392680" cy="3785870"/>
          </a:xfrm>
          <a:prstGeom prst="rect">
            <a:avLst/>
          </a:prstGeom>
          <a:solidFill>
            <a:srgbClr val="D4E2ED">
              <a:alpha val="38038"/>
            </a:srgbClr>
          </a:solidFill>
        </p:spPr>
        <p:txBody>
          <a:bodyPr vert="horz" wrap="square" lIns="0" tIns="7620" rIns="0" bIns="0" rtlCol="0">
            <a:spAutoFit/>
          </a:bodyPr>
          <a:lstStyle/>
          <a:p>
            <a:pPr marL="90170" marR="242570">
              <a:lnSpc>
                <a:spcPts val="1989"/>
              </a:lnSpc>
              <a:spcBef>
                <a:spcPts val="60"/>
              </a:spcBef>
            </a:pPr>
            <a:r>
              <a:rPr sz="1600" b="1" dirty="0">
                <a:latin typeface="Gill Sans MT"/>
                <a:cs typeface="Gill Sans MT"/>
              </a:rPr>
              <a:t>Test</a:t>
            </a:r>
            <a:r>
              <a:rPr sz="1600" b="1" spc="165" dirty="0">
                <a:latin typeface="Gill Sans MT"/>
                <a:cs typeface="Gill Sans MT"/>
              </a:rPr>
              <a:t> </a:t>
            </a:r>
            <a:r>
              <a:rPr sz="1600" b="1" dirty="0">
                <a:latin typeface="Gill Sans MT"/>
                <a:cs typeface="Gill Sans MT"/>
              </a:rPr>
              <a:t>frequency</a:t>
            </a:r>
            <a:r>
              <a:rPr sz="1600" b="1" spc="240" dirty="0">
                <a:latin typeface="Gill Sans MT"/>
                <a:cs typeface="Gill Sans MT"/>
              </a:rPr>
              <a:t> </a:t>
            </a:r>
            <a:r>
              <a:rPr sz="1600" b="1" spc="35" dirty="0">
                <a:latin typeface="Gill Sans MT"/>
                <a:cs typeface="Gill Sans MT"/>
              </a:rPr>
              <a:t>is </a:t>
            </a:r>
            <a:r>
              <a:rPr sz="1600" b="1" dirty="0">
                <a:latin typeface="Gill Sans MT"/>
                <a:cs typeface="Gill Sans MT"/>
              </a:rPr>
              <a:t>key.</a:t>
            </a:r>
            <a:r>
              <a:rPr sz="1600" b="1" spc="-35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Being</a:t>
            </a:r>
            <a:r>
              <a:rPr sz="1600" spc="-5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able</a:t>
            </a:r>
            <a:r>
              <a:rPr sz="1600" spc="-15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to </a:t>
            </a:r>
            <a:r>
              <a:rPr sz="1600" spc="-20" dirty="0">
                <a:latin typeface="Gill Sans MT"/>
                <a:cs typeface="Gill Sans MT"/>
              </a:rPr>
              <a:t>retest</a:t>
            </a:r>
            <a:endParaRPr sz="1600">
              <a:latin typeface="Gill Sans MT"/>
              <a:cs typeface="Gill Sans MT"/>
            </a:endParaRPr>
          </a:p>
          <a:p>
            <a:pPr marL="90170" marR="21590">
              <a:lnSpc>
                <a:spcPts val="1914"/>
              </a:lnSpc>
            </a:pPr>
            <a:r>
              <a:rPr sz="1600" dirty="0">
                <a:latin typeface="Gill Sans MT"/>
                <a:cs typeface="Gill Sans MT"/>
              </a:rPr>
              <a:t>&lt;7</a:t>
            </a:r>
            <a:r>
              <a:rPr sz="1600" spc="-35" dirty="0">
                <a:latin typeface="Gill Sans MT"/>
                <a:cs typeface="Gill Sans MT"/>
              </a:rPr>
              <a:t> </a:t>
            </a:r>
            <a:r>
              <a:rPr sz="1600" spc="-20" dirty="0">
                <a:latin typeface="Gill Sans MT"/>
                <a:cs typeface="Gill Sans MT"/>
              </a:rPr>
              <a:t>days</a:t>
            </a:r>
            <a:r>
              <a:rPr sz="1600" spc="-50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is</a:t>
            </a:r>
            <a:r>
              <a:rPr sz="1600" spc="-40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essential</a:t>
            </a:r>
            <a:r>
              <a:rPr sz="1600" b="1" spc="-10" dirty="0">
                <a:latin typeface="Gill Sans MT"/>
                <a:cs typeface="Gill Sans MT"/>
              </a:rPr>
              <a:t>.</a:t>
            </a:r>
            <a:endParaRPr sz="1600">
              <a:latin typeface="Gill Sans MT"/>
              <a:cs typeface="Gill Sans MT"/>
            </a:endParaRPr>
          </a:p>
          <a:p>
            <a:pPr marL="80645">
              <a:lnSpc>
                <a:spcPts val="1555"/>
              </a:lnSpc>
              <a:spcBef>
                <a:spcPts val="465"/>
              </a:spcBef>
            </a:pPr>
            <a:r>
              <a:rPr sz="1400" spc="-10" dirty="0">
                <a:solidFill>
                  <a:srgbClr val="C00000"/>
                </a:solidFill>
                <a:latin typeface="Calibri"/>
                <a:cs typeface="Calibri"/>
              </a:rPr>
              <a:t>on-</a:t>
            </a: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Pharmaceutical</a:t>
            </a:r>
            <a:r>
              <a:rPr sz="14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C00000"/>
                </a:solidFill>
                <a:latin typeface="Calibri"/>
                <a:cs typeface="Calibri"/>
              </a:rPr>
              <a:t>Intervention</a:t>
            </a:r>
            <a:endParaRPr sz="1400">
              <a:latin typeface="Calibri"/>
              <a:cs typeface="Calibri"/>
            </a:endParaRPr>
          </a:p>
          <a:p>
            <a:pPr marL="90170" marR="21590">
              <a:lnSpc>
                <a:spcPts val="1785"/>
              </a:lnSpc>
            </a:pPr>
            <a:r>
              <a:rPr sz="1600" b="1" dirty="0">
                <a:latin typeface="Gill Sans MT"/>
                <a:cs typeface="Gill Sans MT"/>
              </a:rPr>
              <a:t>General</a:t>
            </a:r>
            <a:r>
              <a:rPr sz="1600" b="1" spc="135" dirty="0">
                <a:latin typeface="Gill Sans MT"/>
                <a:cs typeface="Gill Sans MT"/>
              </a:rPr>
              <a:t> </a:t>
            </a:r>
            <a:r>
              <a:rPr sz="1600" b="1" spc="70" dirty="0">
                <a:latin typeface="Gill Sans MT"/>
                <a:cs typeface="Gill Sans MT"/>
              </a:rPr>
              <a:t>NPIs</a:t>
            </a:r>
            <a:r>
              <a:rPr sz="1600" b="1" spc="170" dirty="0">
                <a:latin typeface="Gill Sans MT"/>
                <a:cs typeface="Gill Sans MT"/>
              </a:rPr>
              <a:t> </a:t>
            </a:r>
            <a:r>
              <a:rPr sz="1600" b="1" spc="-25" dirty="0">
                <a:latin typeface="Gill Sans MT"/>
                <a:cs typeface="Gill Sans MT"/>
              </a:rPr>
              <a:t>are</a:t>
            </a:r>
            <a:endParaRPr sz="1600">
              <a:latin typeface="Gill Sans MT"/>
              <a:cs typeface="Gill Sans MT"/>
            </a:endParaRPr>
          </a:p>
          <a:p>
            <a:pPr marL="90170" marR="21590">
              <a:lnSpc>
                <a:spcPts val="1910"/>
              </a:lnSpc>
            </a:pPr>
            <a:r>
              <a:rPr sz="1600" b="1" spc="50" dirty="0">
                <a:latin typeface="Gill Sans MT"/>
                <a:cs typeface="Gill Sans MT"/>
              </a:rPr>
              <a:t>key:</a:t>
            </a:r>
            <a:r>
              <a:rPr sz="1600" b="1" spc="-35" dirty="0">
                <a:latin typeface="Gill Sans MT"/>
                <a:cs typeface="Gill Sans MT"/>
              </a:rPr>
              <a:t> </a:t>
            </a:r>
            <a:r>
              <a:rPr sz="1600" spc="-25" dirty="0">
                <a:latin typeface="Gill Sans MT"/>
                <a:cs typeface="Gill Sans MT"/>
              </a:rPr>
              <a:t>Keeping</a:t>
            </a:r>
            <a:r>
              <a:rPr sz="1600" spc="-35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R0&lt;1.5</a:t>
            </a:r>
            <a:endParaRPr sz="1600">
              <a:latin typeface="Gill Sans MT"/>
              <a:cs typeface="Gill Sans MT"/>
            </a:endParaRPr>
          </a:p>
          <a:p>
            <a:pPr marL="90170" marR="228600">
              <a:lnSpc>
                <a:spcPts val="1900"/>
              </a:lnSpc>
              <a:spcBef>
                <a:spcPts val="155"/>
              </a:spcBef>
            </a:pPr>
            <a:r>
              <a:rPr sz="1600" dirty="0">
                <a:latin typeface="Gill Sans MT"/>
                <a:cs typeface="Gill Sans MT"/>
              </a:rPr>
              <a:t>essential</a:t>
            </a:r>
            <a:r>
              <a:rPr sz="1600" spc="-40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to</a:t>
            </a:r>
            <a:r>
              <a:rPr sz="1600" spc="-25" dirty="0">
                <a:latin typeface="Gill Sans MT"/>
                <a:cs typeface="Gill Sans MT"/>
              </a:rPr>
              <a:t> </a:t>
            </a:r>
            <a:r>
              <a:rPr sz="1600" spc="-30" dirty="0">
                <a:latin typeface="Gill Sans MT"/>
                <a:cs typeface="Gill Sans MT"/>
              </a:rPr>
              <a:t>avoid</a:t>
            </a:r>
            <a:r>
              <a:rPr sz="1600" spc="-65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&gt;1000s </a:t>
            </a:r>
            <a:r>
              <a:rPr sz="1600" dirty="0">
                <a:latin typeface="Gill Sans MT"/>
                <a:cs typeface="Gill Sans MT"/>
              </a:rPr>
              <a:t>of</a:t>
            </a:r>
            <a:r>
              <a:rPr sz="1600" spc="-50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cases</a:t>
            </a:r>
            <a:r>
              <a:rPr sz="1600" spc="-50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(wear</a:t>
            </a:r>
            <a:r>
              <a:rPr sz="1600" spc="-45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masks!).</a:t>
            </a:r>
            <a:endParaRPr sz="1600">
              <a:latin typeface="Gill Sans MT"/>
              <a:cs typeface="Gill Sans MT"/>
            </a:endParaRPr>
          </a:p>
          <a:p>
            <a:pPr marR="21590">
              <a:lnSpc>
                <a:spcPct val="100000"/>
              </a:lnSpc>
              <a:spcBef>
                <a:spcPts val="45"/>
              </a:spcBef>
            </a:pPr>
            <a:endParaRPr sz="1550">
              <a:latin typeface="Gill Sans MT"/>
              <a:cs typeface="Gill Sans MT"/>
            </a:endParaRPr>
          </a:p>
          <a:p>
            <a:pPr marL="90170" marR="351790">
              <a:lnSpc>
                <a:spcPct val="104400"/>
              </a:lnSpc>
            </a:pPr>
            <a:r>
              <a:rPr sz="1600" b="1" dirty="0">
                <a:latin typeface="Gill Sans MT"/>
                <a:cs typeface="Gill Sans MT"/>
              </a:rPr>
              <a:t>Test</a:t>
            </a:r>
            <a:r>
              <a:rPr sz="1600" b="1" spc="-55" dirty="0">
                <a:latin typeface="Gill Sans MT"/>
                <a:cs typeface="Gill Sans MT"/>
              </a:rPr>
              <a:t> </a:t>
            </a:r>
            <a:r>
              <a:rPr sz="1600" b="1" spc="65" dirty="0">
                <a:latin typeface="Gill Sans MT"/>
                <a:cs typeface="Gill Sans MT"/>
              </a:rPr>
              <a:t>sensitivity </a:t>
            </a:r>
            <a:r>
              <a:rPr sz="1600" b="1" spc="45" dirty="0">
                <a:latin typeface="Gill Sans MT"/>
                <a:cs typeface="Gill Sans MT"/>
              </a:rPr>
              <a:t>matters,</a:t>
            </a:r>
            <a:r>
              <a:rPr sz="1600" b="1" spc="5" dirty="0">
                <a:latin typeface="Gill Sans MT"/>
                <a:cs typeface="Gill Sans MT"/>
              </a:rPr>
              <a:t> </a:t>
            </a:r>
            <a:r>
              <a:rPr sz="1600" b="1" spc="80" dirty="0">
                <a:latin typeface="Gill Sans MT"/>
                <a:cs typeface="Gill Sans MT"/>
              </a:rPr>
              <a:t>but</a:t>
            </a:r>
            <a:r>
              <a:rPr sz="1600" b="1" spc="25" dirty="0">
                <a:latin typeface="Gill Sans MT"/>
                <a:cs typeface="Gill Sans MT"/>
              </a:rPr>
              <a:t> </a:t>
            </a:r>
            <a:r>
              <a:rPr sz="1600" b="1" spc="60" dirty="0">
                <a:latin typeface="Gill Sans MT"/>
                <a:cs typeface="Gill Sans MT"/>
              </a:rPr>
              <a:t>speed </a:t>
            </a:r>
            <a:r>
              <a:rPr sz="1600" b="1" spc="55" dirty="0">
                <a:latin typeface="Gill Sans MT"/>
                <a:cs typeface="Gill Sans MT"/>
              </a:rPr>
              <a:t>matters</a:t>
            </a:r>
            <a:r>
              <a:rPr sz="1600" b="1" spc="5" dirty="0">
                <a:latin typeface="Gill Sans MT"/>
                <a:cs typeface="Gill Sans MT"/>
              </a:rPr>
              <a:t> </a:t>
            </a:r>
            <a:r>
              <a:rPr sz="1600" b="1" spc="-20" dirty="0">
                <a:latin typeface="Gill Sans MT"/>
                <a:cs typeface="Gill Sans MT"/>
              </a:rPr>
              <a:t>more.</a:t>
            </a:r>
            <a:endParaRPr sz="1600">
              <a:latin typeface="Gill Sans MT"/>
              <a:cs typeface="Gill Sans MT"/>
            </a:endParaRPr>
          </a:p>
          <a:p>
            <a:pPr marR="21590">
              <a:lnSpc>
                <a:spcPct val="100000"/>
              </a:lnSpc>
              <a:spcBef>
                <a:spcPts val="15"/>
              </a:spcBef>
            </a:pPr>
            <a:endParaRPr sz="1750">
              <a:latin typeface="Gill Sans MT"/>
              <a:cs typeface="Gill Sans MT"/>
            </a:endParaRPr>
          </a:p>
          <a:p>
            <a:pPr marL="90170" marR="283210">
              <a:lnSpc>
                <a:spcPts val="1900"/>
              </a:lnSpc>
              <a:spcBef>
                <a:spcPts val="5"/>
              </a:spcBef>
            </a:pPr>
            <a:r>
              <a:rPr sz="1600" b="1" spc="65" dirty="0">
                <a:latin typeface="Gill Sans MT"/>
                <a:cs typeface="Gill Sans MT"/>
              </a:rPr>
              <a:t>Entry</a:t>
            </a:r>
            <a:r>
              <a:rPr sz="1600" b="1" spc="30" dirty="0">
                <a:latin typeface="Gill Sans MT"/>
                <a:cs typeface="Gill Sans MT"/>
              </a:rPr>
              <a:t> </a:t>
            </a:r>
            <a:r>
              <a:rPr sz="1600" b="1" spc="65" dirty="0">
                <a:latin typeface="Gill Sans MT"/>
                <a:cs typeface="Gill Sans MT"/>
              </a:rPr>
              <a:t>testing</a:t>
            </a:r>
            <a:r>
              <a:rPr sz="1600" b="1" spc="25" dirty="0">
                <a:latin typeface="Gill Sans MT"/>
                <a:cs typeface="Gill Sans MT"/>
              </a:rPr>
              <a:t> </a:t>
            </a:r>
            <a:r>
              <a:rPr sz="1600" b="1" spc="55" dirty="0">
                <a:latin typeface="Gill Sans MT"/>
                <a:cs typeface="Gill Sans MT"/>
              </a:rPr>
              <a:t>helps </a:t>
            </a:r>
            <a:r>
              <a:rPr sz="1600" b="1" spc="75" dirty="0">
                <a:latin typeface="Gill Sans MT"/>
                <a:cs typeface="Gill Sans MT"/>
              </a:rPr>
              <a:t>to</a:t>
            </a:r>
            <a:r>
              <a:rPr sz="1600" b="1" spc="65" dirty="0">
                <a:latin typeface="Gill Sans MT"/>
                <a:cs typeface="Gill Sans MT"/>
              </a:rPr>
              <a:t> </a:t>
            </a:r>
            <a:r>
              <a:rPr sz="1600" b="1" dirty="0">
                <a:latin typeface="Gill Sans MT"/>
                <a:cs typeface="Gill Sans MT"/>
              </a:rPr>
              <a:t>reduce</a:t>
            </a:r>
            <a:r>
              <a:rPr sz="1600" b="1" spc="45" dirty="0">
                <a:latin typeface="Gill Sans MT"/>
                <a:cs typeface="Gill Sans MT"/>
              </a:rPr>
              <a:t> </a:t>
            </a:r>
            <a:r>
              <a:rPr sz="1600" b="1" spc="50" dirty="0">
                <a:latin typeface="Gill Sans MT"/>
                <a:cs typeface="Gill Sans MT"/>
              </a:rPr>
              <a:t>case</a:t>
            </a:r>
            <a:r>
              <a:rPr sz="1600" b="1" spc="55" dirty="0">
                <a:latin typeface="Gill Sans MT"/>
                <a:cs typeface="Gill Sans MT"/>
              </a:rPr>
              <a:t> </a:t>
            </a:r>
            <a:r>
              <a:rPr sz="1600" b="1" spc="-20" dirty="0">
                <a:latin typeface="Gill Sans MT"/>
                <a:cs typeface="Gill Sans MT"/>
              </a:rPr>
              <a:t>load.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216" name="object 216"/>
          <p:cNvSpPr txBox="1">
            <a:spLocks noGrp="1"/>
          </p:cNvSpPr>
          <p:nvPr>
            <p:ph type="title"/>
          </p:nvPr>
        </p:nvSpPr>
        <p:spPr>
          <a:xfrm>
            <a:off x="437365" y="81910"/>
            <a:ext cx="8229600" cy="737126"/>
          </a:xfrm>
          <a:prstGeom prst="rect">
            <a:avLst/>
          </a:prstGeom>
        </p:spPr>
        <p:txBody>
          <a:bodyPr vert="horz" wrap="square" lIns="0" tIns="242317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Value</a:t>
            </a:r>
            <a:r>
              <a:rPr sz="3200" spc="45" dirty="0"/>
              <a:t> </a:t>
            </a:r>
            <a:r>
              <a:rPr sz="3200" dirty="0"/>
              <a:t>of</a:t>
            </a:r>
            <a:r>
              <a:rPr sz="3200" spc="35" dirty="0"/>
              <a:t> </a:t>
            </a:r>
            <a:r>
              <a:rPr sz="3200" dirty="0"/>
              <a:t>viral</a:t>
            </a:r>
            <a:r>
              <a:rPr sz="3200" spc="45" dirty="0"/>
              <a:t> </a:t>
            </a:r>
            <a:r>
              <a:rPr sz="3200" spc="110" dirty="0"/>
              <a:t>testing</a:t>
            </a:r>
            <a:r>
              <a:rPr sz="3200" spc="45" dirty="0"/>
              <a:t> </a:t>
            </a:r>
            <a:r>
              <a:rPr sz="3200" spc="85" dirty="0"/>
              <a:t>as</a:t>
            </a:r>
            <a:r>
              <a:rPr sz="3200" spc="40" dirty="0"/>
              <a:t> </a:t>
            </a:r>
            <a:r>
              <a:rPr sz="3200" spc="60" dirty="0"/>
              <a:t>a</a:t>
            </a:r>
            <a:r>
              <a:rPr sz="3200" spc="40" dirty="0"/>
              <a:t> </a:t>
            </a:r>
            <a:r>
              <a:rPr sz="3200" spc="55" dirty="0"/>
              <a:t>mitigation</a:t>
            </a:r>
            <a:endParaRPr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Awareness-driven  feedback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95399"/>
            <a:ext cx="3657600" cy="2925941"/>
          </a:xfrm>
          <a:prstGeom prst="rect">
            <a:avLst/>
          </a:prstGeom>
        </p:spPr>
      </p:pic>
      <p:cxnSp>
        <p:nvCxnSpPr>
          <p:cNvPr id="8" name="Elbow Connector 7"/>
          <p:cNvCxnSpPr/>
          <p:nvPr/>
        </p:nvCxnSpPr>
        <p:spPr>
          <a:xfrm rot="5400000" flipH="1" flipV="1">
            <a:off x="914400" y="2286000"/>
            <a:ext cx="1981200" cy="1371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278923"/>
            <a:ext cx="3603182" cy="32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0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9950" y="1657350"/>
            <a:ext cx="1409700" cy="1409700"/>
            <a:chOff x="869950" y="1657350"/>
            <a:chExt cx="1409700" cy="1409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7800" y="2387600"/>
              <a:ext cx="203200" cy="4064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200" y="2005584"/>
              <a:ext cx="204214" cy="4084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400" y="2235200"/>
              <a:ext cx="203200" cy="406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600" y="2235200"/>
              <a:ext cx="203200" cy="406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6400" y="2538983"/>
              <a:ext cx="204214" cy="408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0" y="2462784"/>
              <a:ext cx="204214" cy="4084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0" y="1930400"/>
              <a:ext cx="203200" cy="4064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600" y="1778000"/>
              <a:ext cx="203200" cy="4064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600" y="1778000"/>
              <a:ext cx="203200" cy="4064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89000" y="1676400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0" y="685800"/>
                  </a:moveTo>
                  <a:lnTo>
                    <a:pt x="1721" y="636822"/>
                  </a:lnTo>
                  <a:lnTo>
                    <a:pt x="6810" y="588775"/>
                  </a:lnTo>
                  <a:lnTo>
                    <a:pt x="15149" y="541773"/>
                  </a:lnTo>
                  <a:lnTo>
                    <a:pt x="26622" y="495932"/>
                  </a:lnTo>
                  <a:lnTo>
                    <a:pt x="41113" y="451369"/>
                  </a:lnTo>
                  <a:lnTo>
                    <a:pt x="58507" y="408200"/>
                  </a:lnTo>
                  <a:lnTo>
                    <a:pt x="78687" y="366540"/>
                  </a:lnTo>
                  <a:lnTo>
                    <a:pt x="101538" y="326506"/>
                  </a:lnTo>
                  <a:lnTo>
                    <a:pt x="126942" y="288214"/>
                  </a:lnTo>
                  <a:lnTo>
                    <a:pt x="154784" y="251780"/>
                  </a:lnTo>
                  <a:lnTo>
                    <a:pt x="184949" y="217319"/>
                  </a:lnTo>
                  <a:lnTo>
                    <a:pt x="217319" y="184949"/>
                  </a:lnTo>
                  <a:lnTo>
                    <a:pt x="251780" y="154784"/>
                  </a:lnTo>
                  <a:lnTo>
                    <a:pt x="288214" y="126942"/>
                  </a:lnTo>
                  <a:lnTo>
                    <a:pt x="326506" y="101538"/>
                  </a:lnTo>
                  <a:lnTo>
                    <a:pt x="366540" y="78687"/>
                  </a:lnTo>
                  <a:lnTo>
                    <a:pt x="408200" y="58507"/>
                  </a:lnTo>
                  <a:lnTo>
                    <a:pt x="451369" y="41113"/>
                  </a:lnTo>
                  <a:lnTo>
                    <a:pt x="495932" y="26622"/>
                  </a:lnTo>
                  <a:lnTo>
                    <a:pt x="541773" y="15149"/>
                  </a:lnTo>
                  <a:lnTo>
                    <a:pt x="588775" y="6810"/>
                  </a:lnTo>
                  <a:lnTo>
                    <a:pt x="636822" y="1721"/>
                  </a:lnTo>
                  <a:lnTo>
                    <a:pt x="685800" y="0"/>
                  </a:lnTo>
                  <a:lnTo>
                    <a:pt x="734777" y="1721"/>
                  </a:lnTo>
                  <a:lnTo>
                    <a:pt x="782824" y="6810"/>
                  </a:lnTo>
                  <a:lnTo>
                    <a:pt x="829826" y="15149"/>
                  </a:lnTo>
                  <a:lnTo>
                    <a:pt x="875667" y="26622"/>
                  </a:lnTo>
                  <a:lnTo>
                    <a:pt x="920230" y="41113"/>
                  </a:lnTo>
                  <a:lnTo>
                    <a:pt x="963399" y="58507"/>
                  </a:lnTo>
                  <a:lnTo>
                    <a:pt x="1005060" y="78687"/>
                  </a:lnTo>
                  <a:lnTo>
                    <a:pt x="1045090" y="101538"/>
                  </a:lnTo>
                  <a:lnTo>
                    <a:pt x="1083390" y="126942"/>
                  </a:lnTo>
                  <a:lnTo>
                    <a:pt x="1119820" y="154784"/>
                  </a:lnTo>
                  <a:lnTo>
                    <a:pt x="1154280" y="184949"/>
                  </a:lnTo>
                  <a:lnTo>
                    <a:pt x="1186650" y="217319"/>
                  </a:lnTo>
                  <a:lnTo>
                    <a:pt x="1216820" y="251780"/>
                  </a:lnTo>
                  <a:lnTo>
                    <a:pt x="1244660" y="288214"/>
                  </a:lnTo>
                  <a:lnTo>
                    <a:pt x="1270060" y="326506"/>
                  </a:lnTo>
                  <a:lnTo>
                    <a:pt x="1292910" y="366540"/>
                  </a:lnTo>
                  <a:lnTo>
                    <a:pt x="1313090" y="408200"/>
                  </a:lnTo>
                  <a:lnTo>
                    <a:pt x="1330490" y="451369"/>
                  </a:lnTo>
                  <a:lnTo>
                    <a:pt x="1344980" y="495932"/>
                  </a:lnTo>
                  <a:lnTo>
                    <a:pt x="1356450" y="541773"/>
                  </a:lnTo>
                  <a:lnTo>
                    <a:pt x="1364790" y="588775"/>
                  </a:lnTo>
                  <a:lnTo>
                    <a:pt x="1369880" y="636822"/>
                  </a:lnTo>
                  <a:lnTo>
                    <a:pt x="1371600" y="685800"/>
                  </a:lnTo>
                  <a:lnTo>
                    <a:pt x="1369880" y="734777"/>
                  </a:lnTo>
                  <a:lnTo>
                    <a:pt x="1364790" y="782824"/>
                  </a:lnTo>
                  <a:lnTo>
                    <a:pt x="1356450" y="829826"/>
                  </a:lnTo>
                  <a:lnTo>
                    <a:pt x="1344980" y="875667"/>
                  </a:lnTo>
                  <a:lnTo>
                    <a:pt x="1330490" y="920230"/>
                  </a:lnTo>
                  <a:lnTo>
                    <a:pt x="1313090" y="963399"/>
                  </a:lnTo>
                  <a:lnTo>
                    <a:pt x="1292910" y="1005060"/>
                  </a:lnTo>
                  <a:lnTo>
                    <a:pt x="1270060" y="1045090"/>
                  </a:lnTo>
                  <a:lnTo>
                    <a:pt x="1244660" y="1083390"/>
                  </a:lnTo>
                  <a:lnTo>
                    <a:pt x="1216820" y="1119820"/>
                  </a:lnTo>
                  <a:lnTo>
                    <a:pt x="1186650" y="1154280"/>
                  </a:lnTo>
                  <a:lnTo>
                    <a:pt x="1154280" y="1186650"/>
                  </a:lnTo>
                  <a:lnTo>
                    <a:pt x="1119820" y="1216820"/>
                  </a:lnTo>
                  <a:lnTo>
                    <a:pt x="1083390" y="1244660"/>
                  </a:lnTo>
                  <a:lnTo>
                    <a:pt x="1045090" y="1270060"/>
                  </a:lnTo>
                  <a:lnTo>
                    <a:pt x="1005060" y="1292910"/>
                  </a:lnTo>
                  <a:lnTo>
                    <a:pt x="963399" y="1313090"/>
                  </a:lnTo>
                  <a:lnTo>
                    <a:pt x="920230" y="1330490"/>
                  </a:lnTo>
                  <a:lnTo>
                    <a:pt x="875667" y="1344980"/>
                  </a:lnTo>
                  <a:lnTo>
                    <a:pt x="829826" y="1356450"/>
                  </a:lnTo>
                  <a:lnTo>
                    <a:pt x="782824" y="1364790"/>
                  </a:lnTo>
                  <a:lnTo>
                    <a:pt x="734777" y="1369880"/>
                  </a:lnTo>
                  <a:lnTo>
                    <a:pt x="685800" y="1371600"/>
                  </a:lnTo>
                  <a:lnTo>
                    <a:pt x="636822" y="1369880"/>
                  </a:lnTo>
                  <a:lnTo>
                    <a:pt x="588775" y="1364790"/>
                  </a:lnTo>
                  <a:lnTo>
                    <a:pt x="541773" y="1356450"/>
                  </a:lnTo>
                  <a:lnTo>
                    <a:pt x="495932" y="1344980"/>
                  </a:lnTo>
                  <a:lnTo>
                    <a:pt x="451369" y="1330490"/>
                  </a:lnTo>
                  <a:lnTo>
                    <a:pt x="408200" y="1313090"/>
                  </a:lnTo>
                  <a:lnTo>
                    <a:pt x="366540" y="1292910"/>
                  </a:lnTo>
                  <a:lnTo>
                    <a:pt x="326506" y="1270060"/>
                  </a:lnTo>
                  <a:lnTo>
                    <a:pt x="288214" y="1244660"/>
                  </a:lnTo>
                  <a:lnTo>
                    <a:pt x="251780" y="1216820"/>
                  </a:lnTo>
                  <a:lnTo>
                    <a:pt x="217319" y="1186650"/>
                  </a:lnTo>
                  <a:lnTo>
                    <a:pt x="184949" y="1154280"/>
                  </a:lnTo>
                  <a:lnTo>
                    <a:pt x="154784" y="1119820"/>
                  </a:lnTo>
                  <a:lnTo>
                    <a:pt x="126942" y="1083390"/>
                  </a:lnTo>
                  <a:lnTo>
                    <a:pt x="101538" y="1045090"/>
                  </a:lnTo>
                  <a:lnTo>
                    <a:pt x="78687" y="1005060"/>
                  </a:lnTo>
                  <a:lnTo>
                    <a:pt x="58507" y="963399"/>
                  </a:lnTo>
                  <a:lnTo>
                    <a:pt x="41113" y="920230"/>
                  </a:lnTo>
                  <a:lnTo>
                    <a:pt x="26622" y="875667"/>
                  </a:lnTo>
                  <a:lnTo>
                    <a:pt x="15149" y="829826"/>
                  </a:lnTo>
                  <a:lnTo>
                    <a:pt x="6810" y="782824"/>
                  </a:lnTo>
                  <a:lnTo>
                    <a:pt x="1721" y="734777"/>
                  </a:lnTo>
                  <a:lnTo>
                    <a:pt x="0" y="6858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69950" y="3168650"/>
            <a:ext cx="1409700" cy="1440180"/>
            <a:chOff x="869950" y="3168650"/>
            <a:chExt cx="1409700" cy="1440180"/>
          </a:xfrm>
        </p:grpSpPr>
        <p:sp>
          <p:nvSpPr>
            <p:cNvPr id="14" name="object 14"/>
            <p:cNvSpPr/>
            <p:nvPr/>
          </p:nvSpPr>
          <p:spPr>
            <a:xfrm>
              <a:off x="889000" y="3187700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685800" y="0"/>
                  </a:moveTo>
                  <a:lnTo>
                    <a:pt x="636828" y="1714"/>
                  </a:lnTo>
                  <a:lnTo>
                    <a:pt x="588772" y="6807"/>
                  </a:lnTo>
                  <a:lnTo>
                    <a:pt x="541769" y="15151"/>
                  </a:lnTo>
                  <a:lnTo>
                    <a:pt x="495934" y="26619"/>
                  </a:lnTo>
                  <a:lnTo>
                    <a:pt x="451370" y="41109"/>
                  </a:lnTo>
                  <a:lnTo>
                    <a:pt x="408203" y="58508"/>
                  </a:lnTo>
                  <a:lnTo>
                    <a:pt x="366539" y="78689"/>
                  </a:lnTo>
                  <a:lnTo>
                    <a:pt x="326505" y="101536"/>
                  </a:lnTo>
                  <a:lnTo>
                    <a:pt x="288213" y="126936"/>
                  </a:lnTo>
                  <a:lnTo>
                    <a:pt x="251780" y="154787"/>
                  </a:lnTo>
                  <a:lnTo>
                    <a:pt x="217318" y="184950"/>
                  </a:lnTo>
                  <a:lnTo>
                    <a:pt x="184948" y="217322"/>
                  </a:lnTo>
                  <a:lnTo>
                    <a:pt x="154783" y="251777"/>
                  </a:lnTo>
                  <a:lnTo>
                    <a:pt x="126941" y="288213"/>
                  </a:lnTo>
                  <a:lnTo>
                    <a:pt x="101537" y="326504"/>
                  </a:lnTo>
                  <a:lnTo>
                    <a:pt x="78686" y="366534"/>
                  </a:lnTo>
                  <a:lnTo>
                    <a:pt x="58506" y="408203"/>
                  </a:lnTo>
                  <a:lnTo>
                    <a:pt x="41112" y="451370"/>
                  </a:lnTo>
                  <a:lnTo>
                    <a:pt x="26621" y="495935"/>
                  </a:lnTo>
                  <a:lnTo>
                    <a:pt x="15148" y="541769"/>
                  </a:lnTo>
                  <a:lnTo>
                    <a:pt x="6809" y="588772"/>
                  </a:lnTo>
                  <a:lnTo>
                    <a:pt x="1720" y="636816"/>
                  </a:lnTo>
                  <a:lnTo>
                    <a:pt x="0" y="685800"/>
                  </a:lnTo>
                  <a:lnTo>
                    <a:pt x="1720" y="734783"/>
                  </a:lnTo>
                  <a:lnTo>
                    <a:pt x="6809" y="782827"/>
                  </a:lnTo>
                  <a:lnTo>
                    <a:pt x="15148" y="829830"/>
                  </a:lnTo>
                  <a:lnTo>
                    <a:pt x="26621" y="875664"/>
                  </a:lnTo>
                  <a:lnTo>
                    <a:pt x="41112" y="920229"/>
                  </a:lnTo>
                  <a:lnTo>
                    <a:pt x="58506" y="963396"/>
                  </a:lnTo>
                  <a:lnTo>
                    <a:pt x="78686" y="1005065"/>
                  </a:lnTo>
                  <a:lnTo>
                    <a:pt x="101537" y="1045095"/>
                  </a:lnTo>
                  <a:lnTo>
                    <a:pt x="126941" y="1083386"/>
                  </a:lnTo>
                  <a:lnTo>
                    <a:pt x="154783" y="1119822"/>
                  </a:lnTo>
                  <a:lnTo>
                    <a:pt x="184948" y="1154277"/>
                  </a:lnTo>
                  <a:lnTo>
                    <a:pt x="217318" y="1186649"/>
                  </a:lnTo>
                  <a:lnTo>
                    <a:pt x="251780" y="1216812"/>
                  </a:lnTo>
                  <a:lnTo>
                    <a:pt x="288213" y="1244663"/>
                  </a:lnTo>
                  <a:lnTo>
                    <a:pt x="326505" y="1270063"/>
                  </a:lnTo>
                  <a:lnTo>
                    <a:pt x="366539" y="1292910"/>
                  </a:lnTo>
                  <a:lnTo>
                    <a:pt x="408203" y="1313091"/>
                  </a:lnTo>
                  <a:lnTo>
                    <a:pt x="451370" y="1330490"/>
                  </a:lnTo>
                  <a:lnTo>
                    <a:pt x="495934" y="1344980"/>
                  </a:lnTo>
                  <a:lnTo>
                    <a:pt x="541769" y="1356448"/>
                  </a:lnTo>
                  <a:lnTo>
                    <a:pt x="588772" y="1364792"/>
                  </a:lnTo>
                  <a:lnTo>
                    <a:pt x="636828" y="1369872"/>
                  </a:lnTo>
                  <a:lnTo>
                    <a:pt x="685800" y="1371600"/>
                  </a:lnTo>
                  <a:lnTo>
                    <a:pt x="734771" y="1369872"/>
                  </a:lnTo>
                  <a:lnTo>
                    <a:pt x="782827" y="1364792"/>
                  </a:lnTo>
                  <a:lnTo>
                    <a:pt x="829830" y="1356448"/>
                  </a:lnTo>
                  <a:lnTo>
                    <a:pt x="875664" y="1344980"/>
                  </a:lnTo>
                  <a:lnTo>
                    <a:pt x="920229" y="1330490"/>
                  </a:lnTo>
                  <a:lnTo>
                    <a:pt x="963396" y="1313091"/>
                  </a:lnTo>
                  <a:lnTo>
                    <a:pt x="1005052" y="1292910"/>
                  </a:lnTo>
                  <a:lnTo>
                    <a:pt x="1045095" y="1270063"/>
                  </a:lnTo>
                  <a:lnTo>
                    <a:pt x="1083386" y="1244663"/>
                  </a:lnTo>
                  <a:lnTo>
                    <a:pt x="1119822" y="1216812"/>
                  </a:lnTo>
                  <a:lnTo>
                    <a:pt x="1154277" y="1186649"/>
                  </a:lnTo>
                  <a:lnTo>
                    <a:pt x="1186649" y="1154277"/>
                  </a:lnTo>
                  <a:lnTo>
                    <a:pt x="1216812" y="1119822"/>
                  </a:lnTo>
                  <a:lnTo>
                    <a:pt x="1244650" y="1083386"/>
                  </a:lnTo>
                  <a:lnTo>
                    <a:pt x="1270063" y="1045095"/>
                  </a:lnTo>
                  <a:lnTo>
                    <a:pt x="1292910" y="1005065"/>
                  </a:lnTo>
                  <a:lnTo>
                    <a:pt x="1313091" y="963396"/>
                  </a:lnTo>
                  <a:lnTo>
                    <a:pt x="1330490" y="920229"/>
                  </a:lnTo>
                  <a:lnTo>
                    <a:pt x="1344980" y="875664"/>
                  </a:lnTo>
                  <a:lnTo>
                    <a:pt x="1356448" y="829830"/>
                  </a:lnTo>
                  <a:lnTo>
                    <a:pt x="1364792" y="782827"/>
                  </a:lnTo>
                  <a:lnTo>
                    <a:pt x="1369872" y="734783"/>
                  </a:lnTo>
                  <a:lnTo>
                    <a:pt x="1371600" y="685800"/>
                  </a:lnTo>
                  <a:lnTo>
                    <a:pt x="1369872" y="636816"/>
                  </a:lnTo>
                  <a:lnTo>
                    <a:pt x="1364792" y="588772"/>
                  </a:lnTo>
                  <a:lnTo>
                    <a:pt x="1356448" y="541769"/>
                  </a:lnTo>
                  <a:lnTo>
                    <a:pt x="1344980" y="495935"/>
                  </a:lnTo>
                  <a:lnTo>
                    <a:pt x="1330490" y="451370"/>
                  </a:lnTo>
                  <a:lnTo>
                    <a:pt x="1313091" y="408203"/>
                  </a:lnTo>
                  <a:lnTo>
                    <a:pt x="1292910" y="366534"/>
                  </a:lnTo>
                  <a:lnTo>
                    <a:pt x="1270063" y="326504"/>
                  </a:lnTo>
                  <a:lnTo>
                    <a:pt x="1244650" y="288213"/>
                  </a:lnTo>
                  <a:lnTo>
                    <a:pt x="1216812" y="251777"/>
                  </a:lnTo>
                  <a:lnTo>
                    <a:pt x="1186649" y="217322"/>
                  </a:lnTo>
                  <a:lnTo>
                    <a:pt x="1154277" y="184950"/>
                  </a:lnTo>
                  <a:lnTo>
                    <a:pt x="1119822" y="154787"/>
                  </a:lnTo>
                  <a:lnTo>
                    <a:pt x="1083386" y="126936"/>
                  </a:lnTo>
                  <a:lnTo>
                    <a:pt x="1045095" y="101536"/>
                  </a:lnTo>
                  <a:lnTo>
                    <a:pt x="1005052" y="78689"/>
                  </a:lnTo>
                  <a:lnTo>
                    <a:pt x="963396" y="58508"/>
                  </a:lnTo>
                  <a:lnTo>
                    <a:pt x="920229" y="41109"/>
                  </a:lnTo>
                  <a:lnTo>
                    <a:pt x="875664" y="26619"/>
                  </a:lnTo>
                  <a:lnTo>
                    <a:pt x="829830" y="15151"/>
                  </a:lnTo>
                  <a:lnTo>
                    <a:pt x="782827" y="6807"/>
                  </a:lnTo>
                  <a:lnTo>
                    <a:pt x="734771" y="1714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9000" y="3187700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0" y="685800"/>
                  </a:moveTo>
                  <a:lnTo>
                    <a:pt x="1721" y="636822"/>
                  </a:lnTo>
                  <a:lnTo>
                    <a:pt x="6810" y="588775"/>
                  </a:lnTo>
                  <a:lnTo>
                    <a:pt x="15149" y="541773"/>
                  </a:lnTo>
                  <a:lnTo>
                    <a:pt x="26622" y="495932"/>
                  </a:lnTo>
                  <a:lnTo>
                    <a:pt x="41113" y="451369"/>
                  </a:lnTo>
                  <a:lnTo>
                    <a:pt x="58507" y="408200"/>
                  </a:lnTo>
                  <a:lnTo>
                    <a:pt x="78687" y="366540"/>
                  </a:lnTo>
                  <a:lnTo>
                    <a:pt x="101538" y="326506"/>
                  </a:lnTo>
                  <a:lnTo>
                    <a:pt x="126942" y="288214"/>
                  </a:lnTo>
                  <a:lnTo>
                    <a:pt x="154784" y="251780"/>
                  </a:lnTo>
                  <a:lnTo>
                    <a:pt x="184949" y="217319"/>
                  </a:lnTo>
                  <a:lnTo>
                    <a:pt x="217319" y="184949"/>
                  </a:lnTo>
                  <a:lnTo>
                    <a:pt x="251780" y="154784"/>
                  </a:lnTo>
                  <a:lnTo>
                    <a:pt x="288214" y="126942"/>
                  </a:lnTo>
                  <a:lnTo>
                    <a:pt x="326506" y="101538"/>
                  </a:lnTo>
                  <a:lnTo>
                    <a:pt x="366540" y="78687"/>
                  </a:lnTo>
                  <a:lnTo>
                    <a:pt x="408200" y="58507"/>
                  </a:lnTo>
                  <a:lnTo>
                    <a:pt x="451369" y="41113"/>
                  </a:lnTo>
                  <a:lnTo>
                    <a:pt x="495932" y="26622"/>
                  </a:lnTo>
                  <a:lnTo>
                    <a:pt x="541773" y="15149"/>
                  </a:lnTo>
                  <a:lnTo>
                    <a:pt x="588775" y="6810"/>
                  </a:lnTo>
                  <a:lnTo>
                    <a:pt x="636822" y="1721"/>
                  </a:lnTo>
                  <a:lnTo>
                    <a:pt x="685800" y="0"/>
                  </a:lnTo>
                  <a:lnTo>
                    <a:pt x="734777" y="1721"/>
                  </a:lnTo>
                  <a:lnTo>
                    <a:pt x="782824" y="6810"/>
                  </a:lnTo>
                  <a:lnTo>
                    <a:pt x="829826" y="15149"/>
                  </a:lnTo>
                  <a:lnTo>
                    <a:pt x="875667" y="26622"/>
                  </a:lnTo>
                  <a:lnTo>
                    <a:pt x="920230" y="41113"/>
                  </a:lnTo>
                  <a:lnTo>
                    <a:pt x="963399" y="58507"/>
                  </a:lnTo>
                  <a:lnTo>
                    <a:pt x="1005060" y="78687"/>
                  </a:lnTo>
                  <a:lnTo>
                    <a:pt x="1045090" y="101538"/>
                  </a:lnTo>
                  <a:lnTo>
                    <a:pt x="1083390" y="126942"/>
                  </a:lnTo>
                  <a:lnTo>
                    <a:pt x="1119820" y="154784"/>
                  </a:lnTo>
                  <a:lnTo>
                    <a:pt x="1154280" y="184949"/>
                  </a:lnTo>
                  <a:lnTo>
                    <a:pt x="1186650" y="217319"/>
                  </a:lnTo>
                  <a:lnTo>
                    <a:pt x="1216820" y="251780"/>
                  </a:lnTo>
                  <a:lnTo>
                    <a:pt x="1244660" y="288214"/>
                  </a:lnTo>
                  <a:lnTo>
                    <a:pt x="1270060" y="326506"/>
                  </a:lnTo>
                  <a:lnTo>
                    <a:pt x="1292910" y="366540"/>
                  </a:lnTo>
                  <a:lnTo>
                    <a:pt x="1313090" y="408200"/>
                  </a:lnTo>
                  <a:lnTo>
                    <a:pt x="1330490" y="451369"/>
                  </a:lnTo>
                  <a:lnTo>
                    <a:pt x="1344980" y="495932"/>
                  </a:lnTo>
                  <a:lnTo>
                    <a:pt x="1356450" y="541773"/>
                  </a:lnTo>
                  <a:lnTo>
                    <a:pt x="1364790" y="588775"/>
                  </a:lnTo>
                  <a:lnTo>
                    <a:pt x="1369880" y="636822"/>
                  </a:lnTo>
                  <a:lnTo>
                    <a:pt x="1371600" y="685800"/>
                  </a:lnTo>
                  <a:lnTo>
                    <a:pt x="1369880" y="734777"/>
                  </a:lnTo>
                  <a:lnTo>
                    <a:pt x="1364790" y="782824"/>
                  </a:lnTo>
                  <a:lnTo>
                    <a:pt x="1356450" y="829826"/>
                  </a:lnTo>
                  <a:lnTo>
                    <a:pt x="1344980" y="875667"/>
                  </a:lnTo>
                  <a:lnTo>
                    <a:pt x="1330490" y="920230"/>
                  </a:lnTo>
                  <a:lnTo>
                    <a:pt x="1313090" y="963399"/>
                  </a:lnTo>
                  <a:lnTo>
                    <a:pt x="1292910" y="1005060"/>
                  </a:lnTo>
                  <a:lnTo>
                    <a:pt x="1270060" y="1045090"/>
                  </a:lnTo>
                  <a:lnTo>
                    <a:pt x="1244660" y="1083390"/>
                  </a:lnTo>
                  <a:lnTo>
                    <a:pt x="1216820" y="1119820"/>
                  </a:lnTo>
                  <a:lnTo>
                    <a:pt x="1186650" y="1154280"/>
                  </a:lnTo>
                  <a:lnTo>
                    <a:pt x="1154280" y="1186650"/>
                  </a:lnTo>
                  <a:lnTo>
                    <a:pt x="1119820" y="1216820"/>
                  </a:lnTo>
                  <a:lnTo>
                    <a:pt x="1083390" y="1244660"/>
                  </a:lnTo>
                  <a:lnTo>
                    <a:pt x="1045090" y="1270060"/>
                  </a:lnTo>
                  <a:lnTo>
                    <a:pt x="1005060" y="1292910"/>
                  </a:lnTo>
                  <a:lnTo>
                    <a:pt x="963399" y="1313090"/>
                  </a:lnTo>
                  <a:lnTo>
                    <a:pt x="920230" y="1330490"/>
                  </a:lnTo>
                  <a:lnTo>
                    <a:pt x="875667" y="1344980"/>
                  </a:lnTo>
                  <a:lnTo>
                    <a:pt x="829826" y="1356450"/>
                  </a:lnTo>
                  <a:lnTo>
                    <a:pt x="782824" y="1364790"/>
                  </a:lnTo>
                  <a:lnTo>
                    <a:pt x="734777" y="1369880"/>
                  </a:lnTo>
                  <a:lnTo>
                    <a:pt x="685800" y="1371600"/>
                  </a:lnTo>
                  <a:lnTo>
                    <a:pt x="636822" y="1369880"/>
                  </a:lnTo>
                  <a:lnTo>
                    <a:pt x="588775" y="1364790"/>
                  </a:lnTo>
                  <a:lnTo>
                    <a:pt x="541773" y="1356450"/>
                  </a:lnTo>
                  <a:lnTo>
                    <a:pt x="495932" y="1344980"/>
                  </a:lnTo>
                  <a:lnTo>
                    <a:pt x="451369" y="1330490"/>
                  </a:lnTo>
                  <a:lnTo>
                    <a:pt x="408200" y="1313090"/>
                  </a:lnTo>
                  <a:lnTo>
                    <a:pt x="366540" y="1292910"/>
                  </a:lnTo>
                  <a:lnTo>
                    <a:pt x="326506" y="1270060"/>
                  </a:lnTo>
                  <a:lnTo>
                    <a:pt x="288214" y="1244660"/>
                  </a:lnTo>
                  <a:lnTo>
                    <a:pt x="251780" y="1216820"/>
                  </a:lnTo>
                  <a:lnTo>
                    <a:pt x="217319" y="1186650"/>
                  </a:lnTo>
                  <a:lnTo>
                    <a:pt x="184949" y="1154280"/>
                  </a:lnTo>
                  <a:lnTo>
                    <a:pt x="154784" y="1119820"/>
                  </a:lnTo>
                  <a:lnTo>
                    <a:pt x="126942" y="1083390"/>
                  </a:lnTo>
                  <a:lnTo>
                    <a:pt x="101538" y="1045090"/>
                  </a:lnTo>
                  <a:lnTo>
                    <a:pt x="78687" y="1005060"/>
                  </a:lnTo>
                  <a:lnTo>
                    <a:pt x="58507" y="963399"/>
                  </a:lnTo>
                  <a:lnTo>
                    <a:pt x="41113" y="920230"/>
                  </a:lnTo>
                  <a:lnTo>
                    <a:pt x="26622" y="875667"/>
                  </a:lnTo>
                  <a:lnTo>
                    <a:pt x="15149" y="829826"/>
                  </a:lnTo>
                  <a:lnTo>
                    <a:pt x="6810" y="782824"/>
                  </a:lnTo>
                  <a:lnTo>
                    <a:pt x="1721" y="734777"/>
                  </a:lnTo>
                  <a:lnTo>
                    <a:pt x="0" y="6858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95400" y="32385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0"/>
                  </a:moveTo>
                  <a:lnTo>
                    <a:pt x="1" y="12954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8302" y="3233928"/>
              <a:ext cx="658368" cy="137464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951905" y="3247834"/>
              <a:ext cx="569595" cy="1287145"/>
            </a:xfrm>
            <a:custGeom>
              <a:avLst/>
              <a:gdLst/>
              <a:ahLst/>
              <a:cxnLst/>
              <a:rect l="l" t="t" r="r" b="b"/>
              <a:pathLst>
                <a:path w="569594" h="1287145">
                  <a:moveTo>
                    <a:pt x="568995" y="0"/>
                  </a:moveTo>
                  <a:lnTo>
                    <a:pt x="519325" y="1650"/>
                  </a:lnTo>
                  <a:lnTo>
                    <a:pt x="470951" y="7315"/>
                  </a:lnTo>
                  <a:lnTo>
                    <a:pt x="424037" y="16840"/>
                  </a:lnTo>
                  <a:lnTo>
                    <a:pt x="378724" y="30111"/>
                  </a:lnTo>
                  <a:lnTo>
                    <a:pt x="335188" y="46977"/>
                  </a:lnTo>
                  <a:lnTo>
                    <a:pt x="293574" y="67310"/>
                  </a:lnTo>
                  <a:lnTo>
                    <a:pt x="254048" y="90970"/>
                  </a:lnTo>
                  <a:lnTo>
                    <a:pt x="216766" y="117830"/>
                  </a:lnTo>
                  <a:lnTo>
                    <a:pt x="181884" y="147751"/>
                  </a:lnTo>
                  <a:lnTo>
                    <a:pt x="149562" y="180593"/>
                  </a:lnTo>
                  <a:lnTo>
                    <a:pt x="119956" y="216230"/>
                  </a:lnTo>
                  <a:lnTo>
                    <a:pt x="93226" y="254507"/>
                  </a:lnTo>
                  <a:lnTo>
                    <a:pt x="69528" y="295313"/>
                  </a:lnTo>
                  <a:lnTo>
                    <a:pt x="49020" y="338493"/>
                  </a:lnTo>
                  <a:lnTo>
                    <a:pt x="31861" y="383933"/>
                  </a:lnTo>
                  <a:lnTo>
                    <a:pt x="18209" y="431469"/>
                  </a:lnTo>
                  <a:lnTo>
                    <a:pt x="8220" y="480987"/>
                  </a:lnTo>
                  <a:lnTo>
                    <a:pt x="2362" y="528612"/>
                  </a:lnTo>
                  <a:lnTo>
                    <a:pt x="0" y="576224"/>
                  </a:lnTo>
                  <a:lnTo>
                    <a:pt x="1029" y="623671"/>
                  </a:lnTo>
                  <a:lnTo>
                    <a:pt x="5351" y="670813"/>
                  </a:lnTo>
                  <a:lnTo>
                    <a:pt x="12866" y="717461"/>
                  </a:lnTo>
                  <a:lnTo>
                    <a:pt x="23470" y="763485"/>
                  </a:lnTo>
                  <a:lnTo>
                    <a:pt x="37066" y="808723"/>
                  </a:lnTo>
                  <a:lnTo>
                    <a:pt x="53548" y="853020"/>
                  </a:lnTo>
                  <a:lnTo>
                    <a:pt x="72819" y="896226"/>
                  </a:lnTo>
                  <a:lnTo>
                    <a:pt x="94775" y="938161"/>
                  </a:lnTo>
                  <a:lnTo>
                    <a:pt x="119316" y="978700"/>
                  </a:lnTo>
                  <a:lnTo>
                    <a:pt x="146342" y="1017663"/>
                  </a:lnTo>
                  <a:lnTo>
                    <a:pt x="175750" y="1054912"/>
                  </a:lnTo>
                  <a:lnTo>
                    <a:pt x="207441" y="1090282"/>
                  </a:lnTo>
                  <a:lnTo>
                    <a:pt x="241312" y="1123619"/>
                  </a:lnTo>
                  <a:lnTo>
                    <a:pt x="277263" y="1154760"/>
                  </a:lnTo>
                  <a:lnTo>
                    <a:pt x="315192" y="1183563"/>
                  </a:lnTo>
                  <a:lnTo>
                    <a:pt x="355000" y="1209865"/>
                  </a:lnTo>
                  <a:lnTo>
                    <a:pt x="396580" y="1233512"/>
                  </a:lnTo>
                  <a:lnTo>
                    <a:pt x="439849" y="1254340"/>
                  </a:lnTo>
                  <a:lnTo>
                    <a:pt x="484680" y="1272209"/>
                  </a:lnTo>
                  <a:lnTo>
                    <a:pt x="530984" y="1286941"/>
                  </a:lnTo>
                  <a:lnTo>
                    <a:pt x="568995" y="0"/>
                  </a:lnTo>
                  <a:close/>
                </a:path>
              </a:pathLst>
            </a:custGeom>
            <a:solidFill>
              <a:srgbClr val="DD80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51905" y="3247834"/>
              <a:ext cx="569595" cy="1287145"/>
            </a:xfrm>
            <a:custGeom>
              <a:avLst/>
              <a:gdLst/>
              <a:ahLst/>
              <a:cxnLst/>
              <a:rect l="l" t="t" r="r" b="b"/>
              <a:pathLst>
                <a:path w="569594" h="1287145">
                  <a:moveTo>
                    <a:pt x="530984" y="1286940"/>
                  </a:moveTo>
                  <a:lnTo>
                    <a:pt x="484677" y="1272200"/>
                  </a:lnTo>
                  <a:lnTo>
                    <a:pt x="439844" y="1254340"/>
                  </a:lnTo>
                  <a:lnTo>
                    <a:pt x="396585" y="1233510"/>
                  </a:lnTo>
                  <a:lnTo>
                    <a:pt x="355001" y="1209870"/>
                  </a:lnTo>
                  <a:lnTo>
                    <a:pt x="315194" y="1183560"/>
                  </a:lnTo>
                  <a:lnTo>
                    <a:pt x="277264" y="1154760"/>
                  </a:lnTo>
                  <a:lnTo>
                    <a:pt x="241313" y="1123620"/>
                  </a:lnTo>
                  <a:lnTo>
                    <a:pt x="207442" y="1090280"/>
                  </a:lnTo>
                  <a:lnTo>
                    <a:pt x="175751" y="1054910"/>
                  </a:lnTo>
                  <a:lnTo>
                    <a:pt x="146343" y="1017670"/>
                  </a:lnTo>
                  <a:lnTo>
                    <a:pt x="119317" y="978697"/>
                  </a:lnTo>
                  <a:lnTo>
                    <a:pt x="94776" y="938164"/>
                  </a:lnTo>
                  <a:lnTo>
                    <a:pt x="72820" y="896220"/>
                  </a:lnTo>
                  <a:lnTo>
                    <a:pt x="53550" y="853022"/>
                  </a:lnTo>
                  <a:lnTo>
                    <a:pt x="37067" y="808725"/>
                  </a:lnTo>
                  <a:lnTo>
                    <a:pt x="23472" y="763486"/>
                  </a:lnTo>
                  <a:lnTo>
                    <a:pt x="12867" y="717461"/>
                  </a:lnTo>
                  <a:lnTo>
                    <a:pt x="5353" y="670805"/>
                  </a:lnTo>
                  <a:lnTo>
                    <a:pt x="1030" y="623674"/>
                  </a:lnTo>
                  <a:lnTo>
                    <a:pt x="0" y="576223"/>
                  </a:lnTo>
                  <a:lnTo>
                    <a:pt x="2363" y="528610"/>
                  </a:lnTo>
                  <a:lnTo>
                    <a:pt x="8221" y="480989"/>
                  </a:lnTo>
                  <a:lnTo>
                    <a:pt x="18210" y="431469"/>
                  </a:lnTo>
                  <a:lnTo>
                    <a:pt x="31862" y="383925"/>
                  </a:lnTo>
                  <a:lnTo>
                    <a:pt x="49021" y="338493"/>
                  </a:lnTo>
                  <a:lnTo>
                    <a:pt x="69529" y="295308"/>
                  </a:lnTo>
                  <a:lnTo>
                    <a:pt x="93226" y="254505"/>
                  </a:lnTo>
                  <a:lnTo>
                    <a:pt x="119957" y="216220"/>
                  </a:lnTo>
                  <a:lnTo>
                    <a:pt x="149562" y="180589"/>
                  </a:lnTo>
                  <a:lnTo>
                    <a:pt x="181885" y="147746"/>
                  </a:lnTo>
                  <a:lnTo>
                    <a:pt x="216766" y="117828"/>
                  </a:lnTo>
                  <a:lnTo>
                    <a:pt x="254048" y="90969"/>
                  </a:lnTo>
                  <a:lnTo>
                    <a:pt x="293574" y="67305"/>
                  </a:lnTo>
                  <a:lnTo>
                    <a:pt x="335186" y="46971"/>
                  </a:lnTo>
                  <a:lnTo>
                    <a:pt x="378724" y="30103"/>
                  </a:lnTo>
                  <a:lnTo>
                    <a:pt x="424032" y="16837"/>
                  </a:lnTo>
                  <a:lnTo>
                    <a:pt x="470952" y="7307"/>
                  </a:lnTo>
                  <a:lnTo>
                    <a:pt x="519325" y="1650"/>
                  </a:lnTo>
                  <a:lnTo>
                    <a:pt x="568994" y="0"/>
                  </a:lnTo>
                  <a:lnTo>
                    <a:pt x="530984" y="1286940"/>
                  </a:lnTo>
                  <a:close/>
                </a:path>
              </a:pathLst>
            </a:custGeom>
            <a:ln w="9999">
              <a:solidFill>
                <a:srgbClr val="DD80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57200" y="523229"/>
            <a:ext cx="8229600" cy="645818"/>
          </a:xfrm>
          <a:prstGeom prst="rect">
            <a:avLst/>
          </a:prstGeom>
        </p:spPr>
        <p:txBody>
          <a:bodyPr vert="horz" wrap="square" lIns="0" tIns="9093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How to model the spread?</a:t>
            </a:r>
            <a:endParaRPr sz="3600" dirty="0"/>
          </a:p>
        </p:txBody>
      </p:sp>
      <p:grpSp>
        <p:nvGrpSpPr>
          <p:cNvPr id="22" name="object 22"/>
          <p:cNvGrpSpPr/>
          <p:nvPr/>
        </p:nvGrpSpPr>
        <p:grpSpPr>
          <a:xfrm>
            <a:off x="3409950" y="1657350"/>
            <a:ext cx="1522730" cy="1485900"/>
            <a:chOff x="3409950" y="1657350"/>
            <a:chExt cx="1522730" cy="148590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6190" y="2239949"/>
              <a:ext cx="87045" cy="17409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0376" y="2075688"/>
              <a:ext cx="88390" cy="17678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0899" y="2174660"/>
              <a:ext cx="87045" cy="17410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36771" y="2174660"/>
              <a:ext cx="87045" cy="17410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03904" y="2304288"/>
              <a:ext cx="88390" cy="17678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75304" y="2270759"/>
              <a:ext cx="88390" cy="17678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5608" y="2044078"/>
              <a:ext cx="87049" cy="17410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3551" y="1978788"/>
              <a:ext cx="87045" cy="17410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36771" y="1978788"/>
              <a:ext cx="87045" cy="17410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429000" y="1887156"/>
              <a:ext cx="659765" cy="659765"/>
            </a:xfrm>
            <a:custGeom>
              <a:avLst/>
              <a:gdLst/>
              <a:ahLst/>
              <a:cxnLst/>
              <a:rect l="l" t="t" r="r" b="b"/>
              <a:pathLst>
                <a:path w="659764" h="659764">
                  <a:moveTo>
                    <a:pt x="0" y="329878"/>
                  </a:moveTo>
                  <a:lnTo>
                    <a:pt x="3576" y="281131"/>
                  </a:lnTo>
                  <a:lnTo>
                    <a:pt x="13966" y="234605"/>
                  </a:lnTo>
                  <a:lnTo>
                    <a:pt x="30659" y="190810"/>
                  </a:lnTo>
                  <a:lnTo>
                    <a:pt x="53145" y="150256"/>
                  </a:lnTo>
                  <a:lnTo>
                    <a:pt x="80913" y="113453"/>
                  </a:lnTo>
                  <a:lnTo>
                    <a:pt x="113453" y="80913"/>
                  </a:lnTo>
                  <a:lnTo>
                    <a:pt x="150256" y="53145"/>
                  </a:lnTo>
                  <a:lnTo>
                    <a:pt x="190810" y="30659"/>
                  </a:lnTo>
                  <a:lnTo>
                    <a:pt x="234605" y="13966"/>
                  </a:lnTo>
                  <a:lnTo>
                    <a:pt x="281131" y="3576"/>
                  </a:lnTo>
                  <a:lnTo>
                    <a:pt x="329878" y="0"/>
                  </a:lnTo>
                  <a:lnTo>
                    <a:pt x="378626" y="3576"/>
                  </a:lnTo>
                  <a:lnTo>
                    <a:pt x="425152" y="13966"/>
                  </a:lnTo>
                  <a:lnTo>
                    <a:pt x="468947" y="30659"/>
                  </a:lnTo>
                  <a:lnTo>
                    <a:pt x="509501" y="53145"/>
                  </a:lnTo>
                  <a:lnTo>
                    <a:pt x="546304" y="80913"/>
                  </a:lnTo>
                  <a:lnTo>
                    <a:pt x="578844" y="113453"/>
                  </a:lnTo>
                  <a:lnTo>
                    <a:pt x="606612" y="150256"/>
                  </a:lnTo>
                  <a:lnTo>
                    <a:pt x="629098" y="190810"/>
                  </a:lnTo>
                  <a:lnTo>
                    <a:pt x="645791" y="234605"/>
                  </a:lnTo>
                  <a:lnTo>
                    <a:pt x="656181" y="281131"/>
                  </a:lnTo>
                  <a:lnTo>
                    <a:pt x="659758" y="329878"/>
                  </a:lnTo>
                  <a:lnTo>
                    <a:pt x="656181" y="378626"/>
                  </a:lnTo>
                  <a:lnTo>
                    <a:pt x="645791" y="425152"/>
                  </a:lnTo>
                  <a:lnTo>
                    <a:pt x="629098" y="468947"/>
                  </a:lnTo>
                  <a:lnTo>
                    <a:pt x="606612" y="509501"/>
                  </a:lnTo>
                  <a:lnTo>
                    <a:pt x="578844" y="546304"/>
                  </a:lnTo>
                  <a:lnTo>
                    <a:pt x="546304" y="578844"/>
                  </a:lnTo>
                  <a:lnTo>
                    <a:pt x="509501" y="606612"/>
                  </a:lnTo>
                  <a:lnTo>
                    <a:pt x="468947" y="629098"/>
                  </a:lnTo>
                  <a:lnTo>
                    <a:pt x="425152" y="645791"/>
                  </a:lnTo>
                  <a:lnTo>
                    <a:pt x="378626" y="656181"/>
                  </a:lnTo>
                  <a:lnTo>
                    <a:pt x="329878" y="659758"/>
                  </a:lnTo>
                  <a:lnTo>
                    <a:pt x="281131" y="656181"/>
                  </a:lnTo>
                  <a:lnTo>
                    <a:pt x="234605" y="645791"/>
                  </a:lnTo>
                  <a:lnTo>
                    <a:pt x="190810" y="629098"/>
                  </a:lnTo>
                  <a:lnTo>
                    <a:pt x="150256" y="606612"/>
                  </a:lnTo>
                  <a:lnTo>
                    <a:pt x="113453" y="578844"/>
                  </a:lnTo>
                  <a:lnTo>
                    <a:pt x="80913" y="546304"/>
                  </a:lnTo>
                  <a:lnTo>
                    <a:pt x="53145" y="509501"/>
                  </a:lnTo>
                  <a:lnTo>
                    <a:pt x="30659" y="468947"/>
                  </a:lnTo>
                  <a:lnTo>
                    <a:pt x="13966" y="425152"/>
                  </a:lnTo>
                  <a:lnTo>
                    <a:pt x="3576" y="378626"/>
                  </a:lnTo>
                  <a:lnTo>
                    <a:pt x="0" y="32987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0964" y="2789746"/>
              <a:ext cx="87045" cy="17410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73880" y="2624327"/>
              <a:ext cx="91438" cy="17678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5673" y="2724456"/>
              <a:ext cx="87049" cy="17410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1545" y="2724456"/>
              <a:ext cx="87045" cy="17410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07408" y="2852927"/>
              <a:ext cx="91438" cy="17678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78808" y="2819400"/>
              <a:ext cx="91438" cy="17983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80395" y="2593874"/>
              <a:ext cx="87045" cy="17410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78325" y="2528583"/>
              <a:ext cx="87045" cy="17410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1545" y="2528583"/>
              <a:ext cx="87045" cy="17410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042943" y="2464447"/>
              <a:ext cx="659765" cy="659765"/>
            </a:xfrm>
            <a:custGeom>
              <a:avLst/>
              <a:gdLst/>
              <a:ahLst/>
              <a:cxnLst/>
              <a:rect l="l" t="t" r="r" b="b"/>
              <a:pathLst>
                <a:path w="659764" h="659764">
                  <a:moveTo>
                    <a:pt x="0" y="329878"/>
                  </a:moveTo>
                  <a:lnTo>
                    <a:pt x="3576" y="281131"/>
                  </a:lnTo>
                  <a:lnTo>
                    <a:pt x="13966" y="234605"/>
                  </a:lnTo>
                  <a:lnTo>
                    <a:pt x="30659" y="190810"/>
                  </a:lnTo>
                  <a:lnTo>
                    <a:pt x="53145" y="150256"/>
                  </a:lnTo>
                  <a:lnTo>
                    <a:pt x="80913" y="113453"/>
                  </a:lnTo>
                  <a:lnTo>
                    <a:pt x="113453" y="80913"/>
                  </a:lnTo>
                  <a:lnTo>
                    <a:pt x="150256" y="53145"/>
                  </a:lnTo>
                  <a:lnTo>
                    <a:pt x="190810" y="30659"/>
                  </a:lnTo>
                  <a:lnTo>
                    <a:pt x="234605" y="13966"/>
                  </a:lnTo>
                  <a:lnTo>
                    <a:pt x="281131" y="3576"/>
                  </a:lnTo>
                  <a:lnTo>
                    <a:pt x="329878" y="0"/>
                  </a:lnTo>
                  <a:lnTo>
                    <a:pt x="378626" y="3576"/>
                  </a:lnTo>
                  <a:lnTo>
                    <a:pt x="425152" y="13966"/>
                  </a:lnTo>
                  <a:lnTo>
                    <a:pt x="468947" y="30659"/>
                  </a:lnTo>
                  <a:lnTo>
                    <a:pt x="509501" y="53145"/>
                  </a:lnTo>
                  <a:lnTo>
                    <a:pt x="546304" y="80913"/>
                  </a:lnTo>
                  <a:lnTo>
                    <a:pt x="578844" y="113453"/>
                  </a:lnTo>
                  <a:lnTo>
                    <a:pt x="606612" y="150256"/>
                  </a:lnTo>
                  <a:lnTo>
                    <a:pt x="629098" y="190810"/>
                  </a:lnTo>
                  <a:lnTo>
                    <a:pt x="645791" y="234605"/>
                  </a:lnTo>
                  <a:lnTo>
                    <a:pt x="656181" y="281131"/>
                  </a:lnTo>
                  <a:lnTo>
                    <a:pt x="659758" y="329878"/>
                  </a:lnTo>
                  <a:lnTo>
                    <a:pt x="656181" y="378626"/>
                  </a:lnTo>
                  <a:lnTo>
                    <a:pt x="645791" y="425152"/>
                  </a:lnTo>
                  <a:lnTo>
                    <a:pt x="629098" y="468947"/>
                  </a:lnTo>
                  <a:lnTo>
                    <a:pt x="606612" y="509501"/>
                  </a:lnTo>
                  <a:lnTo>
                    <a:pt x="578844" y="546304"/>
                  </a:lnTo>
                  <a:lnTo>
                    <a:pt x="546304" y="578844"/>
                  </a:lnTo>
                  <a:lnTo>
                    <a:pt x="509501" y="606612"/>
                  </a:lnTo>
                  <a:lnTo>
                    <a:pt x="468947" y="629098"/>
                  </a:lnTo>
                  <a:lnTo>
                    <a:pt x="425152" y="645791"/>
                  </a:lnTo>
                  <a:lnTo>
                    <a:pt x="378626" y="656181"/>
                  </a:lnTo>
                  <a:lnTo>
                    <a:pt x="329878" y="659758"/>
                  </a:lnTo>
                  <a:lnTo>
                    <a:pt x="281131" y="656181"/>
                  </a:lnTo>
                  <a:lnTo>
                    <a:pt x="234605" y="645791"/>
                  </a:lnTo>
                  <a:lnTo>
                    <a:pt x="190810" y="629098"/>
                  </a:lnTo>
                  <a:lnTo>
                    <a:pt x="150256" y="606612"/>
                  </a:lnTo>
                  <a:lnTo>
                    <a:pt x="113453" y="578844"/>
                  </a:lnTo>
                  <a:lnTo>
                    <a:pt x="80913" y="546304"/>
                  </a:lnTo>
                  <a:lnTo>
                    <a:pt x="53145" y="509501"/>
                  </a:lnTo>
                  <a:lnTo>
                    <a:pt x="30659" y="468947"/>
                  </a:lnTo>
                  <a:lnTo>
                    <a:pt x="13966" y="425152"/>
                  </a:lnTo>
                  <a:lnTo>
                    <a:pt x="3576" y="378626"/>
                  </a:lnTo>
                  <a:lnTo>
                    <a:pt x="0" y="32987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0890" y="2020025"/>
              <a:ext cx="87045" cy="17410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93336" y="1856232"/>
              <a:ext cx="91438" cy="17678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5599" y="1954734"/>
              <a:ext cx="87045" cy="17410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1458" y="1954734"/>
              <a:ext cx="87049" cy="17410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26863" y="2084831"/>
              <a:ext cx="91438" cy="17678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98263" y="2051304"/>
              <a:ext cx="91438" cy="17678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0308" y="1824164"/>
              <a:ext cx="87045" cy="17409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8238" y="1758875"/>
              <a:ext cx="87049" cy="17410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1458" y="1758875"/>
              <a:ext cx="87049" cy="174103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253699" y="1676400"/>
              <a:ext cx="659765" cy="659765"/>
            </a:xfrm>
            <a:custGeom>
              <a:avLst/>
              <a:gdLst/>
              <a:ahLst/>
              <a:cxnLst/>
              <a:rect l="l" t="t" r="r" b="b"/>
              <a:pathLst>
                <a:path w="659764" h="659764">
                  <a:moveTo>
                    <a:pt x="0" y="329878"/>
                  </a:moveTo>
                  <a:lnTo>
                    <a:pt x="3576" y="281131"/>
                  </a:lnTo>
                  <a:lnTo>
                    <a:pt x="13966" y="234605"/>
                  </a:lnTo>
                  <a:lnTo>
                    <a:pt x="30659" y="190810"/>
                  </a:lnTo>
                  <a:lnTo>
                    <a:pt x="53145" y="150256"/>
                  </a:lnTo>
                  <a:lnTo>
                    <a:pt x="80913" y="113453"/>
                  </a:lnTo>
                  <a:lnTo>
                    <a:pt x="113453" y="80913"/>
                  </a:lnTo>
                  <a:lnTo>
                    <a:pt x="150256" y="53145"/>
                  </a:lnTo>
                  <a:lnTo>
                    <a:pt x="190810" y="30659"/>
                  </a:lnTo>
                  <a:lnTo>
                    <a:pt x="234605" y="13966"/>
                  </a:lnTo>
                  <a:lnTo>
                    <a:pt x="281131" y="3576"/>
                  </a:lnTo>
                  <a:lnTo>
                    <a:pt x="329878" y="0"/>
                  </a:lnTo>
                  <a:lnTo>
                    <a:pt x="378626" y="3576"/>
                  </a:lnTo>
                  <a:lnTo>
                    <a:pt x="425152" y="13966"/>
                  </a:lnTo>
                  <a:lnTo>
                    <a:pt x="468947" y="30659"/>
                  </a:lnTo>
                  <a:lnTo>
                    <a:pt x="509501" y="53145"/>
                  </a:lnTo>
                  <a:lnTo>
                    <a:pt x="546304" y="80913"/>
                  </a:lnTo>
                  <a:lnTo>
                    <a:pt x="578844" y="113453"/>
                  </a:lnTo>
                  <a:lnTo>
                    <a:pt x="606612" y="150256"/>
                  </a:lnTo>
                  <a:lnTo>
                    <a:pt x="629098" y="190810"/>
                  </a:lnTo>
                  <a:lnTo>
                    <a:pt x="645791" y="234605"/>
                  </a:lnTo>
                  <a:lnTo>
                    <a:pt x="656181" y="281131"/>
                  </a:lnTo>
                  <a:lnTo>
                    <a:pt x="659758" y="329878"/>
                  </a:lnTo>
                  <a:lnTo>
                    <a:pt x="656181" y="378626"/>
                  </a:lnTo>
                  <a:lnTo>
                    <a:pt x="645791" y="425152"/>
                  </a:lnTo>
                  <a:lnTo>
                    <a:pt x="629098" y="468947"/>
                  </a:lnTo>
                  <a:lnTo>
                    <a:pt x="606612" y="509501"/>
                  </a:lnTo>
                  <a:lnTo>
                    <a:pt x="578844" y="546304"/>
                  </a:lnTo>
                  <a:lnTo>
                    <a:pt x="546304" y="578844"/>
                  </a:lnTo>
                  <a:lnTo>
                    <a:pt x="509501" y="606612"/>
                  </a:lnTo>
                  <a:lnTo>
                    <a:pt x="468947" y="629098"/>
                  </a:lnTo>
                  <a:lnTo>
                    <a:pt x="425152" y="645791"/>
                  </a:lnTo>
                  <a:lnTo>
                    <a:pt x="378626" y="656181"/>
                  </a:lnTo>
                  <a:lnTo>
                    <a:pt x="329878" y="659758"/>
                  </a:lnTo>
                  <a:lnTo>
                    <a:pt x="281131" y="656181"/>
                  </a:lnTo>
                  <a:lnTo>
                    <a:pt x="234605" y="645791"/>
                  </a:lnTo>
                  <a:lnTo>
                    <a:pt x="190810" y="629098"/>
                  </a:lnTo>
                  <a:lnTo>
                    <a:pt x="150256" y="606612"/>
                  </a:lnTo>
                  <a:lnTo>
                    <a:pt x="113453" y="578844"/>
                  </a:lnTo>
                  <a:lnTo>
                    <a:pt x="80913" y="546304"/>
                  </a:lnTo>
                  <a:lnTo>
                    <a:pt x="53145" y="509501"/>
                  </a:lnTo>
                  <a:lnTo>
                    <a:pt x="30659" y="468947"/>
                  </a:lnTo>
                  <a:lnTo>
                    <a:pt x="13966" y="425152"/>
                  </a:lnTo>
                  <a:lnTo>
                    <a:pt x="3576" y="378626"/>
                  </a:lnTo>
                  <a:lnTo>
                    <a:pt x="0" y="32987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070426" y="2006282"/>
              <a:ext cx="183515" cy="82550"/>
            </a:xfrm>
            <a:custGeom>
              <a:avLst/>
              <a:gdLst/>
              <a:ahLst/>
              <a:cxnLst/>
              <a:rect l="l" t="t" r="r" b="b"/>
              <a:pathLst>
                <a:path w="183514" h="82550">
                  <a:moveTo>
                    <a:pt x="0" y="82470"/>
                  </a:moveTo>
                  <a:lnTo>
                    <a:pt x="183267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960469" y="2473604"/>
              <a:ext cx="179705" cy="87630"/>
            </a:xfrm>
            <a:custGeom>
              <a:avLst/>
              <a:gdLst/>
              <a:ahLst/>
              <a:cxnLst/>
              <a:rect l="l" t="t" r="r" b="b"/>
              <a:pathLst>
                <a:path w="179704" h="87630">
                  <a:moveTo>
                    <a:pt x="0" y="0"/>
                  </a:moveTo>
                  <a:lnTo>
                    <a:pt x="179090" y="8745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565243" y="2336152"/>
              <a:ext cx="18415" cy="193040"/>
            </a:xfrm>
            <a:custGeom>
              <a:avLst/>
              <a:gdLst/>
              <a:ahLst/>
              <a:cxnLst/>
              <a:rect l="l" t="t" r="r" b="b"/>
              <a:pathLst>
                <a:path w="18414" h="193039">
                  <a:moveTo>
                    <a:pt x="0" y="192430"/>
                  </a:moveTo>
                  <a:lnTo>
                    <a:pt x="1832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3733800" y="3352802"/>
            <a:ext cx="960119" cy="1244600"/>
            <a:chOff x="3733800" y="3352802"/>
            <a:chExt cx="960119" cy="1244600"/>
          </a:xfrm>
        </p:grpSpPr>
        <p:pic>
          <p:nvPicPr>
            <p:cNvPr id="57" name="object 5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9844" y="3352802"/>
              <a:ext cx="163225" cy="32645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4121467" y="3638448"/>
              <a:ext cx="347345" cy="41275"/>
            </a:xfrm>
            <a:custGeom>
              <a:avLst/>
              <a:gdLst/>
              <a:ahLst/>
              <a:cxnLst/>
              <a:rect l="l" t="t" r="r" b="b"/>
              <a:pathLst>
                <a:path w="347345" h="41275">
                  <a:moveTo>
                    <a:pt x="0" y="40807"/>
                  </a:moveTo>
                  <a:lnTo>
                    <a:pt x="346856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33800" y="3718561"/>
              <a:ext cx="164590" cy="329182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3897020" y="3883291"/>
              <a:ext cx="633095" cy="367665"/>
            </a:xfrm>
            <a:custGeom>
              <a:avLst/>
              <a:gdLst/>
              <a:ahLst/>
              <a:cxnLst/>
              <a:rect l="l" t="t" r="r" b="b"/>
              <a:pathLst>
                <a:path w="633095" h="367664">
                  <a:moveTo>
                    <a:pt x="0" y="0"/>
                  </a:moveTo>
                  <a:lnTo>
                    <a:pt x="632502" y="367260"/>
                  </a:lnTo>
                </a:path>
                <a:path w="633095" h="367664">
                  <a:moveTo>
                    <a:pt x="0" y="0"/>
                  </a:moveTo>
                  <a:lnTo>
                    <a:pt x="571292" y="24484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1058" y="4270949"/>
              <a:ext cx="163220" cy="32645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8317" y="3475218"/>
              <a:ext cx="163220" cy="32645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29327" y="4084321"/>
              <a:ext cx="164590" cy="33223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4121467" y="3679253"/>
              <a:ext cx="61594" cy="591820"/>
            </a:xfrm>
            <a:custGeom>
              <a:avLst/>
              <a:gdLst/>
              <a:ahLst/>
              <a:cxnLst/>
              <a:rect l="l" t="t" r="r" b="b"/>
              <a:pathLst>
                <a:path w="61595" h="591820">
                  <a:moveTo>
                    <a:pt x="0" y="0"/>
                  </a:moveTo>
                  <a:lnTo>
                    <a:pt x="61209" y="59169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162272" y="4250537"/>
              <a:ext cx="367665" cy="20955"/>
            </a:xfrm>
            <a:custGeom>
              <a:avLst/>
              <a:gdLst/>
              <a:ahLst/>
              <a:cxnLst/>
              <a:rect l="l" t="t" r="r" b="b"/>
              <a:pathLst>
                <a:path w="367664" h="20954">
                  <a:moveTo>
                    <a:pt x="0" y="20404"/>
                  </a:moveTo>
                  <a:lnTo>
                    <a:pt x="36726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917429" y="3679253"/>
              <a:ext cx="204470" cy="224790"/>
            </a:xfrm>
            <a:custGeom>
              <a:avLst/>
              <a:gdLst/>
              <a:ahLst/>
              <a:cxnLst/>
              <a:rect l="l" t="t" r="r" b="b"/>
              <a:pathLst>
                <a:path w="204470" h="224789">
                  <a:moveTo>
                    <a:pt x="0" y="224437"/>
                  </a:moveTo>
                  <a:lnTo>
                    <a:pt x="204033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7" name="object 6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248400" y="2590800"/>
            <a:ext cx="2292591" cy="1785988"/>
          </a:xfrm>
          <a:prstGeom prst="rect">
            <a:avLst/>
          </a:prstGeom>
        </p:spPr>
      </p:pic>
      <p:sp>
        <p:nvSpPr>
          <p:cNvPr id="68" name="object 68"/>
          <p:cNvSpPr txBox="1"/>
          <p:nvPr/>
        </p:nvSpPr>
        <p:spPr>
          <a:xfrm>
            <a:off x="612140" y="5860796"/>
            <a:ext cx="8379459" cy="89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82090">
              <a:lnSpc>
                <a:spcPct val="100000"/>
              </a:lnSpc>
              <a:spcBef>
                <a:spcPts val="100"/>
              </a:spcBef>
            </a:pPr>
            <a:r>
              <a:rPr sz="2400" b="1" spc="85" dirty="0">
                <a:latin typeface="Gill Sans MT"/>
                <a:cs typeface="Gill Sans MT"/>
              </a:rPr>
              <a:t>More</a:t>
            </a:r>
            <a:r>
              <a:rPr sz="2400" b="1" spc="35" dirty="0">
                <a:latin typeface="Gill Sans MT"/>
                <a:cs typeface="Gill Sans MT"/>
              </a:rPr>
              <a:t> </a:t>
            </a:r>
            <a:r>
              <a:rPr sz="2400" b="1" spc="75" dirty="0">
                <a:latin typeface="Gill Sans MT"/>
                <a:cs typeface="Gill Sans MT"/>
              </a:rPr>
              <a:t>complicated</a:t>
            </a:r>
            <a:r>
              <a:rPr sz="2400" b="1" spc="50" dirty="0">
                <a:latin typeface="Gill Sans MT"/>
                <a:cs typeface="Gill Sans MT"/>
              </a:rPr>
              <a:t> </a:t>
            </a:r>
            <a:r>
              <a:rPr sz="2400" b="1" spc="95" dirty="0">
                <a:latin typeface="Gill Sans MT"/>
                <a:cs typeface="Gill Sans MT"/>
              </a:rPr>
              <a:t>models</a:t>
            </a:r>
            <a:r>
              <a:rPr sz="2400" b="1" spc="55" dirty="0">
                <a:latin typeface="Gill Sans MT"/>
                <a:cs typeface="Gill Sans MT"/>
              </a:rPr>
              <a:t> </a:t>
            </a:r>
            <a:r>
              <a:rPr sz="2400" b="1" spc="120" dirty="0">
                <a:latin typeface="Gill Sans MT"/>
                <a:cs typeface="Gill Sans MT"/>
              </a:rPr>
              <a:t>fit</a:t>
            </a:r>
            <a:r>
              <a:rPr sz="2400" b="1" spc="45" dirty="0">
                <a:latin typeface="Gill Sans MT"/>
                <a:cs typeface="Gill Sans MT"/>
              </a:rPr>
              <a:t> </a:t>
            </a:r>
            <a:r>
              <a:rPr sz="2400" b="1" spc="110" dirty="0">
                <a:latin typeface="Gill Sans MT"/>
                <a:cs typeface="Gill Sans MT"/>
              </a:rPr>
              <a:t>data</a:t>
            </a:r>
            <a:r>
              <a:rPr sz="2400" b="1" spc="60" dirty="0">
                <a:latin typeface="Gill Sans MT"/>
                <a:cs typeface="Gill Sans MT"/>
              </a:rPr>
              <a:t> </a:t>
            </a:r>
            <a:r>
              <a:rPr sz="2400" b="1" spc="110" dirty="0">
                <a:latin typeface="Gill Sans MT"/>
                <a:cs typeface="Gill Sans MT"/>
              </a:rPr>
              <a:t>better</a:t>
            </a:r>
            <a:r>
              <a:rPr sz="2400" b="1" spc="65" dirty="0">
                <a:latin typeface="Gill Sans MT"/>
                <a:cs typeface="Gill Sans MT"/>
              </a:rPr>
              <a:t> </a:t>
            </a:r>
            <a:r>
              <a:rPr sz="2400" b="1" spc="100" dirty="0">
                <a:latin typeface="Gill Sans MT"/>
                <a:cs typeface="Gill Sans MT"/>
              </a:rPr>
              <a:t>but </a:t>
            </a:r>
            <a:r>
              <a:rPr sz="2400" b="1" spc="65" dirty="0">
                <a:latin typeface="Gill Sans MT"/>
                <a:cs typeface="Gill Sans MT"/>
              </a:rPr>
              <a:t>are</a:t>
            </a:r>
            <a:r>
              <a:rPr sz="2400" b="1" spc="25" dirty="0">
                <a:latin typeface="Gill Sans MT"/>
                <a:cs typeface="Gill Sans MT"/>
              </a:rPr>
              <a:t> </a:t>
            </a:r>
            <a:r>
              <a:rPr sz="2400" b="1" spc="85" dirty="0">
                <a:latin typeface="Gill Sans MT"/>
                <a:cs typeface="Gill Sans MT"/>
              </a:rPr>
              <a:t>harder</a:t>
            </a:r>
            <a:r>
              <a:rPr sz="2400" b="1" spc="50" dirty="0">
                <a:latin typeface="Gill Sans MT"/>
                <a:cs typeface="Gill Sans MT"/>
              </a:rPr>
              <a:t> </a:t>
            </a:r>
            <a:r>
              <a:rPr sz="2400" b="1" spc="114" dirty="0">
                <a:latin typeface="Gill Sans MT"/>
                <a:cs typeface="Gill Sans MT"/>
              </a:rPr>
              <a:t>to </a:t>
            </a:r>
            <a:r>
              <a:rPr sz="2400" b="1" spc="75" dirty="0">
                <a:latin typeface="Gill Sans MT"/>
                <a:cs typeface="Gill Sans MT"/>
              </a:rPr>
              <a:t>parametrize</a:t>
            </a:r>
            <a:r>
              <a:rPr sz="2400" b="1" spc="40" dirty="0">
                <a:latin typeface="Gill Sans MT"/>
                <a:cs typeface="Gill Sans MT"/>
              </a:rPr>
              <a:t> </a:t>
            </a:r>
            <a:r>
              <a:rPr sz="2400" b="1" spc="120" dirty="0">
                <a:latin typeface="Gill Sans MT"/>
                <a:cs typeface="Gill Sans MT"/>
              </a:rPr>
              <a:t>and</a:t>
            </a:r>
            <a:r>
              <a:rPr sz="2400" b="1" spc="50" dirty="0">
                <a:latin typeface="Gill Sans MT"/>
                <a:cs typeface="Gill Sans MT"/>
              </a:rPr>
              <a:t> </a:t>
            </a:r>
            <a:r>
              <a:rPr sz="2400" b="1" spc="80" dirty="0">
                <a:latin typeface="Gill Sans MT"/>
                <a:cs typeface="Gill Sans MT"/>
              </a:rPr>
              <a:t>analyze</a:t>
            </a:r>
            <a:endParaRPr sz="2400">
              <a:latin typeface="Gill Sans MT"/>
              <a:cs typeface="Gill Sans MT"/>
            </a:endParaRPr>
          </a:p>
          <a:p>
            <a:pPr marR="5080" algn="r">
              <a:lnSpc>
                <a:spcPts val="1120"/>
              </a:lnSpc>
            </a:pPr>
            <a:r>
              <a:rPr sz="1400" dirty="0">
                <a:latin typeface="Gill Sans MT"/>
                <a:cs typeface="Gill Sans MT"/>
              </a:rPr>
              <a:t>Merler</a:t>
            </a:r>
            <a:r>
              <a:rPr sz="1400" spc="-15" dirty="0">
                <a:latin typeface="Gill Sans MT"/>
                <a:cs typeface="Gill Sans MT"/>
              </a:rPr>
              <a:t> </a:t>
            </a:r>
            <a:r>
              <a:rPr sz="1400" dirty="0">
                <a:latin typeface="Gill Sans MT"/>
                <a:cs typeface="Gill Sans MT"/>
              </a:rPr>
              <a:t>et</a:t>
            </a:r>
            <a:r>
              <a:rPr sz="1400" spc="-10" dirty="0">
                <a:latin typeface="Gill Sans MT"/>
                <a:cs typeface="Gill Sans MT"/>
              </a:rPr>
              <a:t> </a:t>
            </a:r>
            <a:r>
              <a:rPr sz="1400" dirty="0">
                <a:latin typeface="Gill Sans MT"/>
                <a:cs typeface="Gill Sans MT"/>
              </a:rPr>
              <a:t>al.BMC</a:t>
            </a:r>
            <a:r>
              <a:rPr sz="1400" spc="-5" dirty="0">
                <a:latin typeface="Gill Sans MT"/>
                <a:cs typeface="Gill Sans MT"/>
              </a:rPr>
              <a:t> </a:t>
            </a:r>
            <a:r>
              <a:rPr sz="1400" dirty="0">
                <a:latin typeface="Gill Sans MT"/>
                <a:cs typeface="Gill Sans MT"/>
              </a:rPr>
              <a:t>Medicine</a:t>
            </a:r>
            <a:r>
              <a:rPr sz="1400" spc="15" dirty="0">
                <a:latin typeface="Gill Sans MT"/>
                <a:cs typeface="Gill Sans MT"/>
              </a:rPr>
              <a:t> </a:t>
            </a:r>
            <a:r>
              <a:rPr sz="1400" spc="-20" dirty="0">
                <a:latin typeface="Gill Sans MT"/>
                <a:cs typeface="Gill Sans MT"/>
              </a:rPr>
              <a:t>2013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132607" y="4501387"/>
            <a:ext cx="2121535" cy="106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1765">
              <a:lnSpc>
                <a:spcPct val="142500"/>
              </a:lnSpc>
              <a:spcBef>
                <a:spcPts val="100"/>
              </a:spcBef>
            </a:pPr>
            <a:r>
              <a:rPr sz="2400" dirty="0">
                <a:latin typeface="Gill Sans MT"/>
                <a:cs typeface="Gill Sans MT"/>
              </a:rPr>
              <a:t>Discrete</a:t>
            </a:r>
            <a:r>
              <a:rPr sz="2400" spc="-155" dirty="0">
                <a:latin typeface="Gill Sans MT"/>
                <a:cs typeface="Gill Sans MT"/>
              </a:rPr>
              <a:t> </a:t>
            </a:r>
            <a:r>
              <a:rPr sz="2400" spc="-20" dirty="0">
                <a:latin typeface="Gill Sans MT"/>
                <a:cs typeface="Gill Sans MT"/>
              </a:rPr>
              <a:t>space </a:t>
            </a:r>
            <a:r>
              <a:rPr sz="2400" dirty="0">
                <a:latin typeface="Gill Sans MT"/>
                <a:cs typeface="Gill Sans MT"/>
              </a:rPr>
              <a:t>Network</a:t>
            </a:r>
            <a:r>
              <a:rPr sz="2400" spc="-12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models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174104" y="4501387"/>
            <a:ext cx="2244090" cy="106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500"/>
              </a:lnSpc>
              <a:spcBef>
                <a:spcPts val="100"/>
              </a:spcBef>
            </a:pPr>
            <a:r>
              <a:rPr sz="2400" dirty="0">
                <a:latin typeface="Gill Sans MT"/>
                <a:cs typeface="Gill Sans MT"/>
              </a:rPr>
              <a:t>Continuous</a:t>
            </a:r>
            <a:r>
              <a:rPr sz="2400" spc="-114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Space </a:t>
            </a:r>
            <a:r>
              <a:rPr sz="2400" dirty="0">
                <a:latin typeface="Gill Sans MT"/>
                <a:cs typeface="Gill Sans MT"/>
              </a:rPr>
              <a:t>PDE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+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Networks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57200" y="1600200"/>
            <a:ext cx="2311400" cy="41148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624840" marR="563245" indent="-304800">
              <a:lnSpc>
                <a:spcPct val="145800"/>
              </a:lnSpc>
              <a:spcBef>
                <a:spcPts val="1639"/>
              </a:spcBef>
            </a:pPr>
            <a:r>
              <a:rPr sz="2400" spc="-10" dirty="0">
                <a:latin typeface="Gill Sans MT"/>
                <a:cs typeface="Gill Sans MT"/>
              </a:rPr>
              <a:t>Non-spatial </a:t>
            </a:r>
            <a:r>
              <a:rPr sz="2400" spc="-20" dirty="0">
                <a:latin typeface="Gill Sans MT"/>
                <a:cs typeface="Gill Sans MT"/>
              </a:rPr>
              <a:t>ODEs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4670" y="2654994"/>
            <a:ext cx="1092200" cy="829310"/>
          </a:xfrm>
          <a:prstGeom prst="rect">
            <a:avLst/>
          </a:prstGeom>
          <a:ln w="24824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950" b="1" dirty="0">
                <a:latin typeface="Arial"/>
                <a:cs typeface="Arial"/>
              </a:rPr>
              <a:t>S</a:t>
            </a:r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12266" y="2654994"/>
            <a:ext cx="1091565" cy="829310"/>
          </a:xfrm>
          <a:custGeom>
            <a:avLst/>
            <a:gdLst/>
            <a:ahLst/>
            <a:cxnLst/>
            <a:rect l="l" t="t" r="r" b="b"/>
            <a:pathLst>
              <a:path w="1091564" h="829310">
                <a:moveTo>
                  <a:pt x="0" y="0"/>
                </a:moveTo>
                <a:lnTo>
                  <a:pt x="1091447" y="0"/>
                </a:lnTo>
                <a:lnTo>
                  <a:pt x="1091447" y="828998"/>
                </a:lnTo>
                <a:lnTo>
                  <a:pt x="0" y="828998"/>
                </a:lnTo>
                <a:lnTo>
                  <a:pt x="0" y="0"/>
                </a:lnTo>
                <a:close/>
              </a:path>
            </a:pathLst>
          </a:custGeom>
          <a:ln w="248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17710" y="2872312"/>
            <a:ext cx="81915" cy="32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950" b="1" dirty="0">
                <a:latin typeface="Arial"/>
                <a:cs typeface="Arial"/>
              </a:rPr>
              <a:t>I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0537" y="2654994"/>
            <a:ext cx="1092200" cy="829310"/>
          </a:xfrm>
          <a:prstGeom prst="rect">
            <a:avLst/>
          </a:prstGeom>
          <a:ln w="24824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950" b="1" dirty="0">
                <a:latin typeface="Arial"/>
                <a:cs typeface="Arial"/>
              </a:rPr>
              <a:t>R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56381" y="1506956"/>
            <a:ext cx="2713355" cy="1621155"/>
            <a:chOff x="3256381" y="1506956"/>
            <a:chExt cx="2713355" cy="1621155"/>
          </a:xfrm>
        </p:grpSpPr>
        <p:sp>
          <p:nvSpPr>
            <p:cNvPr id="7" name="object 7"/>
            <p:cNvSpPr/>
            <p:nvPr/>
          </p:nvSpPr>
          <p:spPr>
            <a:xfrm>
              <a:off x="3554267" y="2006995"/>
              <a:ext cx="944880" cy="904240"/>
            </a:xfrm>
            <a:custGeom>
              <a:avLst/>
              <a:gdLst/>
              <a:ahLst/>
              <a:cxnLst/>
              <a:rect l="l" t="t" r="r" b="b"/>
              <a:pathLst>
                <a:path w="944879" h="904239">
                  <a:moveTo>
                    <a:pt x="944448" y="636323"/>
                  </a:moveTo>
                  <a:lnTo>
                    <a:pt x="944448" y="439604"/>
                  </a:lnTo>
                  <a:lnTo>
                    <a:pt x="944448" y="0"/>
                  </a:lnTo>
                  <a:lnTo>
                    <a:pt x="706773" y="0"/>
                  </a:lnTo>
                  <a:lnTo>
                    <a:pt x="0" y="0"/>
                  </a:lnTo>
                  <a:lnTo>
                    <a:pt x="0" y="371184"/>
                  </a:lnTo>
                  <a:lnTo>
                    <a:pt x="5799" y="866723"/>
                  </a:lnTo>
                  <a:lnTo>
                    <a:pt x="5799" y="903848"/>
                  </a:lnTo>
                </a:path>
              </a:pathLst>
            </a:custGeom>
            <a:ln w="24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68793" y="3070443"/>
              <a:ext cx="633730" cy="1270"/>
            </a:xfrm>
            <a:custGeom>
              <a:avLst/>
              <a:gdLst/>
              <a:ahLst/>
              <a:cxnLst/>
              <a:rect l="l" t="t" r="r" b="b"/>
              <a:pathLst>
                <a:path w="633729" h="1269">
                  <a:moveTo>
                    <a:pt x="0" y="0"/>
                  </a:moveTo>
                  <a:lnTo>
                    <a:pt x="633548" y="649"/>
                  </a:lnTo>
                </a:path>
              </a:pathLst>
            </a:custGeom>
            <a:ln w="24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0142" y="3014268"/>
              <a:ext cx="143639" cy="1133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2793" y="2898719"/>
              <a:ext cx="113749" cy="14327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204139" y="3065043"/>
              <a:ext cx="633730" cy="5715"/>
            </a:xfrm>
            <a:custGeom>
              <a:avLst/>
              <a:gdLst/>
              <a:ahLst/>
              <a:cxnLst/>
              <a:rect l="l" t="t" r="r" b="b"/>
              <a:pathLst>
                <a:path w="633729" h="5714">
                  <a:moveTo>
                    <a:pt x="0" y="5274"/>
                  </a:moveTo>
                  <a:lnTo>
                    <a:pt x="633573" y="0"/>
                  </a:lnTo>
                </a:path>
              </a:pathLst>
            </a:custGeom>
            <a:ln w="24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5513" y="3008143"/>
              <a:ext cx="143999" cy="1133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1990" y="1752476"/>
              <a:ext cx="395999" cy="78911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6067" y="1506956"/>
              <a:ext cx="185049" cy="36395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379168" y="2614612"/>
            <a:ext cx="3016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00" i="1" spc="-25" dirty="0">
                <a:latin typeface="Arial"/>
                <a:cs typeface="Arial"/>
              </a:rPr>
              <a:t>T</a:t>
            </a:r>
            <a:r>
              <a:rPr sz="2325" i="1" spc="-37" baseline="-30465" dirty="0">
                <a:latin typeface="Arial"/>
                <a:cs typeface="Arial"/>
              </a:rPr>
              <a:t>I</a:t>
            </a:r>
            <a:endParaRPr sz="2325" baseline="-30465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14594" y="1752486"/>
            <a:ext cx="393474" cy="78695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24462" y="1752476"/>
            <a:ext cx="395999" cy="789118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032217" y="1221175"/>
            <a:ext cx="1644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Transmission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73615" y="3607964"/>
            <a:ext cx="1348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Recovery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time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399" y="0"/>
            <a:ext cx="8620028" cy="5844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F835764-91EC-4ED9-9BB2-B5B65060C636}"/>
              </a:ext>
            </a:extLst>
          </p:cNvPr>
          <p:cNvSpPr txBox="1"/>
          <p:nvPr/>
        </p:nvSpPr>
        <p:spPr>
          <a:xfrm>
            <a:off x="1219200" y="4724400"/>
            <a:ext cx="5570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compartments can be added: </a:t>
            </a:r>
            <a:br>
              <a:rPr lang="en-US" dirty="0"/>
            </a:br>
            <a:r>
              <a:rPr lang="en-US" dirty="0"/>
              <a:t>Exposed but not yet infectious, dead, vaccinated, </a:t>
            </a:r>
            <a:r>
              <a:rPr lang="en-US" dirty="0" err="1"/>
              <a:t>etc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4670" y="2654994"/>
            <a:ext cx="1092200" cy="829310"/>
          </a:xfrm>
          <a:prstGeom prst="rect">
            <a:avLst/>
          </a:prstGeom>
          <a:ln w="24824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950" b="1" dirty="0">
                <a:latin typeface="Arial"/>
                <a:cs typeface="Arial"/>
              </a:rPr>
              <a:t>S</a:t>
            </a:r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12266" y="2654994"/>
            <a:ext cx="1091565" cy="829310"/>
          </a:xfrm>
          <a:custGeom>
            <a:avLst/>
            <a:gdLst/>
            <a:ahLst/>
            <a:cxnLst/>
            <a:rect l="l" t="t" r="r" b="b"/>
            <a:pathLst>
              <a:path w="1091564" h="829310">
                <a:moveTo>
                  <a:pt x="0" y="0"/>
                </a:moveTo>
                <a:lnTo>
                  <a:pt x="1091447" y="0"/>
                </a:lnTo>
                <a:lnTo>
                  <a:pt x="1091447" y="828998"/>
                </a:lnTo>
                <a:lnTo>
                  <a:pt x="0" y="828998"/>
                </a:lnTo>
                <a:lnTo>
                  <a:pt x="0" y="0"/>
                </a:lnTo>
                <a:close/>
              </a:path>
            </a:pathLst>
          </a:custGeom>
          <a:ln w="248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17710" y="2872312"/>
            <a:ext cx="81915" cy="32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950" b="1" dirty="0">
                <a:latin typeface="Arial"/>
                <a:cs typeface="Arial"/>
              </a:rPr>
              <a:t>I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0537" y="2654994"/>
            <a:ext cx="1092200" cy="829310"/>
          </a:xfrm>
          <a:prstGeom prst="rect">
            <a:avLst/>
          </a:prstGeom>
          <a:ln w="24824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950" b="1" dirty="0">
                <a:latin typeface="Arial"/>
                <a:cs typeface="Arial"/>
              </a:rPr>
              <a:t>R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56381" y="1506956"/>
            <a:ext cx="2713355" cy="1621155"/>
            <a:chOff x="3256381" y="1506956"/>
            <a:chExt cx="2713355" cy="1621155"/>
          </a:xfrm>
        </p:grpSpPr>
        <p:sp>
          <p:nvSpPr>
            <p:cNvPr id="7" name="object 7"/>
            <p:cNvSpPr/>
            <p:nvPr/>
          </p:nvSpPr>
          <p:spPr>
            <a:xfrm>
              <a:off x="3554267" y="2006995"/>
              <a:ext cx="944880" cy="904240"/>
            </a:xfrm>
            <a:custGeom>
              <a:avLst/>
              <a:gdLst/>
              <a:ahLst/>
              <a:cxnLst/>
              <a:rect l="l" t="t" r="r" b="b"/>
              <a:pathLst>
                <a:path w="944879" h="904239">
                  <a:moveTo>
                    <a:pt x="944448" y="636323"/>
                  </a:moveTo>
                  <a:lnTo>
                    <a:pt x="944448" y="439604"/>
                  </a:lnTo>
                  <a:lnTo>
                    <a:pt x="944448" y="0"/>
                  </a:lnTo>
                  <a:lnTo>
                    <a:pt x="706773" y="0"/>
                  </a:lnTo>
                  <a:lnTo>
                    <a:pt x="0" y="0"/>
                  </a:lnTo>
                  <a:lnTo>
                    <a:pt x="0" y="371184"/>
                  </a:lnTo>
                  <a:lnTo>
                    <a:pt x="5799" y="866723"/>
                  </a:lnTo>
                  <a:lnTo>
                    <a:pt x="5799" y="903848"/>
                  </a:lnTo>
                </a:path>
              </a:pathLst>
            </a:custGeom>
            <a:ln w="24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68793" y="3070443"/>
              <a:ext cx="633730" cy="1270"/>
            </a:xfrm>
            <a:custGeom>
              <a:avLst/>
              <a:gdLst/>
              <a:ahLst/>
              <a:cxnLst/>
              <a:rect l="l" t="t" r="r" b="b"/>
              <a:pathLst>
                <a:path w="633729" h="1269">
                  <a:moveTo>
                    <a:pt x="0" y="0"/>
                  </a:moveTo>
                  <a:lnTo>
                    <a:pt x="633548" y="649"/>
                  </a:lnTo>
                </a:path>
              </a:pathLst>
            </a:custGeom>
            <a:ln w="24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0142" y="3014268"/>
              <a:ext cx="143639" cy="1133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2793" y="2898719"/>
              <a:ext cx="113749" cy="14327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204139" y="3065043"/>
              <a:ext cx="633730" cy="5715"/>
            </a:xfrm>
            <a:custGeom>
              <a:avLst/>
              <a:gdLst/>
              <a:ahLst/>
              <a:cxnLst/>
              <a:rect l="l" t="t" r="r" b="b"/>
              <a:pathLst>
                <a:path w="633729" h="5714">
                  <a:moveTo>
                    <a:pt x="0" y="5274"/>
                  </a:moveTo>
                  <a:lnTo>
                    <a:pt x="633573" y="0"/>
                  </a:lnTo>
                </a:path>
              </a:pathLst>
            </a:custGeom>
            <a:ln w="24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5513" y="3008143"/>
              <a:ext cx="143999" cy="1133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1990" y="1752476"/>
              <a:ext cx="395999" cy="78911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6067" y="1506956"/>
              <a:ext cx="185049" cy="36395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379168" y="2614612"/>
            <a:ext cx="3016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00" i="1" spc="-25" dirty="0">
                <a:latin typeface="Arial"/>
                <a:cs typeface="Arial"/>
              </a:rPr>
              <a:t>T</a:t>
            </a:r>
            <a:r>
              <a:rPr sz="2325" i="1" spc="-37" baseline="-30465" dirty="0">
                <a:latin typeface="Arial"/>
                <a:cs typeface="Arial"/>
              </a:rPr>
              <a:t>I</a:t>
            </a:r>
            <a:endParaRPr sz="2325" baseline="-30465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14594" y="1752486"/>
            <a:ext cx="393474" cy="78695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24462" y="1752476"/>
            <a:ext cx="395999" cy="78911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45280" y="3955239"/>
            <a:ext cx="2562788" cy="260178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032217" y="1221175"/>
            <a:ext cx="1644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Transmission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73615" y="3607964"/>
            <a:ext cx="1348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Recovery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time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2399" y="0"/>
            <a:ext cx="8620028" cy="58440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A259944-B23B-46E2-86DA-12467DBFEBB2}"/>
              </a:ext>
            </a:extLst>
          </p:cNvPr>
          <p:cNvSpPr/>
          <p:nvPr/>
        </p:nvSpPr>
        <p:spPr>
          <a:xfrm>
            <a:off x="1219200" y="3960103"/>
            <a:ext cx="1348740" cy="8293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C66242-6BA2-4BBC-8DB7-524BCD541C28}"/>
              </a:ext>
            </a:extLst>
          </p:cNvPr>
          <p:cNvSpPr txBox="1"/>
          <p:nvPr/>
        </p:nvSpPr>
        <p:spPr>
          <a:xfrm>
            <a:off x="3441860" y="4166884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contacts *</a:t>
            </a:r>
            <a:br>
              <a:rPr lang="en-US" dirty="0"/>
            </a:br>
            <a:r>
              <a:rPr lang="en-US" dirty="0"/>
              <a:t>probability of transmission if contact is infected*</a:t>
            </a:r>
          </a:p>
          <a:p>
            <a:r>
              <a:rPr lang="en-US" dirty="0"/>
              <a:t>probability of </a:t>
            </a:r>
            <a:r>
              <a:rPr lang="en-US"/>
              <a:t>contact  infected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4670" y="2654994"/>
            <a:ext cx="1092200" cy="829310"/>
          </a:xfrm>
          <a:prstGeom prst="rect">
            <a:avLst/>
          </a:prstGeom>
          <a:ln w="24824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950" b="1" dirty="0">
                <a:latin typeface="Arial"/>
                <a:cs typeface="Arial"/>
              </a:rPr>
              <a:t>S</a:t>
            </a:r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12266" y="2654994"/>
            <a:ext cx="1091565" cy="829310"/>
          </a:xfrm>
          <a:custGeom>
            <a:avLst/>
            <a:gdLst/>
            <a:ahLst/>
            <a:cxnLst/>
            <a:rect l="l" t="t" r="r" b="b"/>
            <a:pathLst>
              <a:path w="1091564" h="829310">
                <a:moveTo>
                  <a:pt x="0" y="0"/>
                </a:moveTo>
                <a:lnTo>
                  <a:pt x="1091447" y="0"/>
                </a:lnTo>
                <a:lnTo>
                  <a:pt x="1091447" y="828998"/>
                </a:lnTo>
                <a:lnTo>
                  <a:pt x="0" y="828998"/>
                </a:lnTo>
                <a:lnTo>
                  <a:pt x="0" y="0"/>
                </a:lnTo>
                <a:close/>
              </a:path>
            </a:pathLst>
          </a:custGeom>
          <a:ln w="248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17710" y="2872312"/>
            <a:ext cx="81915" cy="32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950" b="1" dirty="0">
                <a:latin typeface="Arial"/>
                <a:cs typeface="Arial"/>
              </a:rPr>
              <a:t>I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0537" y="2654994"/>
            <a:ext cx="1092200" cy="829310"/>
          </a:xfrm>
          <a:prstGeom prst="rect">
            <a:avLst/>
          </a:prstGeom>
          <a:ln w="24824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950" b="1" dirty="0">
                <a:latin typeface="Arial"/>
                <a:cs typeface="Arial"/>
              </a:rPr>
              <a:t>R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56381" y="1506956"/>
            <a:ext cx="2713355" cy="1621155"/>
            <a:chOff x="3256381" y="1506956"/>
            <a:chExt cx="2713355" cy="1621155"/>
          </a:xfrm>
        </p:grpSpPr>
        <p:sp>
          <p:nvSpPr>
            <p:cNvPr id="7" name="object 7"/>
            <p:cNvSpPr/>
            <p:nvPr/>
          </p:nvSpPr>
          <p:spPr>
            <a:xfrm>
              <a:off x="3554267" y="2006995"/>
              <a:ext cx="944880" cy="904240"/>
            </a:xfrm>
            <a:custGeom>
              <a:avLst/>
              <a:gdLst/>
              <a:ahLst/>
              <a:cxnLst/>
              <a:rect l="l" t="t" r="r" b="b"/>
              <a:pathLst>
                <a:path w="944879" h="904239">
                  <a:moveTo>
                    <a:pt x="944448" y="636323"/>
                  </a:moveTo>
                  <a:lnTo>
                    <a:pt x="944448" y="439604"/>
                  </a:lnTo>
                  <a:lnTo>
                    <a:pt x="944448" y="0"/>
                  </a:lnTo>
                  <a:lnTo>
                    <a:pt x="706773" y="0"/>
                  </a:lnTo>
                  <a:lnTo>
                    <a:pt x="0" y="0"/>
                  </a:lnTo>
                  <a:lnTo>
                    <a:pt x="0" y="371184"/>
                  </a:lnTo>
                  <a:lnTo>
                    <a:pt x="5799" y="866723"/>
                  </a:lnTo>
                  <a:lnTo>
                    <a:pt x="5799" y="903848"/>
                  </a:lnTo>
                </a:path>
              </a:pathLst>
            </a:custGeom>
            <a:ln w="24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68793" y="3070443"/>
              <a:ext cx="633730" cy="1270"/>
            </a:xfrm>
            <a:custGeom>
              <a:avLst/>
              <a:gdLst/>
              <a:ahLst/>
              <a:cxnLst/>
              <a:rect l="l" t="t" r="r" b="b"/>
              <a:pathLst>
                <a:path w="633729" h="1269">
                  <a:moveTo>
                    <a:pt x="0" y="0"/>
                  </a:moveTo>
                  <a:lnTo>
                    <a:pt x="633548" y="649"/>
                  </a:lnTo>
                </a:path>
              </a:pathLst>
            </a:custGeom>
            <a:ln w="24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0142" y="3014268"/>
              <a:ext cx="143639" cy="1133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2793" y="2898719"/>
              <a:ext cx="113749" cy="14327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204139" y="3065043"/>
              <a:ext cx="633730" cy="5715"/>
            </a:xfrm>
            <a:custGeom>
              <a:avLst/>
              <a:gdLst/>
              <a:ahLst/>
              <a:cxnLst/>
              <a:rect l="l" t="t" r="r" b="b"/>
              <a:pathLst>
                <a:path w="633729" h="5714">
                  <a:moveTo>
                    <a:pt x="0" y="5274"/>
                  </a:moveTo>
                  <a:lnTo>
                    <a:pt x="633573" y="0"/>
                  </a:lnTo>
                </a:path>
              </a:pathLst>
            </a:custGeom>
            <a:ln w="24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5513" y="3008143"/>
              <a:ext cx="143999" cy="1133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1990" y="1752476"/>
              <a:ext cx="395999" cy="78911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6067" y="1506956"/>
              <a:ext cx="185049" cy="36395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379168" y="2614612"/>
            <a:ext cx="3016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00" i="1" spc="-25" dirty="0">
                <a:latin typeface="Arial"/>
                <a:cs typeface="Arial"/>
              </a:rPr>
              <a:t>T</a:t>
            </a:r>
            <a:r>
              <a:rPr sz="2325" i="1" spc="-37" baseline="-30465" dirty="0">
                <a:latin typeface="Arial"/>
                <a:cs typeface="Arial"/>
              </a:rPr>
              <a:t>I</a:t>
            </a:r>
            <a:endParaRPr sz="2325" baseline="-30465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14594" y="1752486"/>
            <a:ext cx="393474" cy="78695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24462" y="1752476"/>
            <a:ext cx="395999" cy="78911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45280" y="3970792"/>
            <a:ext cx="2562788" cy="260178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35354" y="4621170"/>
            <a:ext cx="4468243" cy="1558420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032217" y="1221175"/>
            <a:ext cx="1644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Transmission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73615" y="3607964"/>
            <a:ext cx="1348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Recovery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time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2399" y="0"/>
            <a:ext cx="8620028" cy="5844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4670" y="2654994"/>
            <a:ext cx="1092200" cy="829310"/>
          </a:xfrm>
          <a:prstGeom prst="rect">
            <a:avLst/>
          </a:prstGeom>
          <a:ln w="24824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950" b="1" dirty="0">
                <a:latin typeface="Arial"/>
                <a:cs typeface="Arial"/>
              </a:rPr>
              <a:t>S</a:t>
            </a:r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12266" y="2654994"/>
            <a:ext cx="1091565" cy="829310"/>
          </a:xfrm>
          <a:custGeom>
            <a:avLst/>
            <a:gdLst/>
            <a:ahLst/>
            <a:cxnLst/>
            <a:rect l="l" t="t" r="r" b="b"/>
            <a:pathLst>
              <a:path w="1091564" h="829310">
                <a:moveTo>
                  <a:pt x="0" y="0"/>
                </a:moveTo>
                <a:lnTo>
                  <a:pt x="1091447" y="0"/>
                </a:lnTo>
                <a:lnTo>
                  <a:pt x="1091447" y="828998"/>
                </a:lnTo>
                <a:lnTo>
                  <a:pt x="0" y="828998"/>
                </a:lnTo>
                <a:lnTo>
                  <a:pt x="0" y="0"/>
                </a:lnTo>
                <a:close/>
              </a:path>
            </a:pathLst>
          </a:custGeom>
          <a:ln w="248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17710" y="2872312"/>
            <a:ext cx="81915" cy="32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950" b="1" dirty="0">
                <a:latin typeface="Arial"/>
                <a:cs typeface="Arial"/>
              </a:rPr>
              <a:t>I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0537" y="2654994"/>
            <a:ext cx="1092200" cy="829310"/>
          </a:xfrm>
          <a:prstGeom prst="rect">
            <a:avLst/>
          </a:prstGeom>
          <a:ln w="24824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950" b="1" dirty="0">
                <a:latin typeface="Arial"/>
                <a:cs typeface="Arial"/>
              </a:rPr>
              <a:t>R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56381" y="1506956"/>
            <a:ext cx="2713355" cy="1621155"/>
            <a:chOff x="3256381" y="1506956"/>
            <a:chExt cx="2713355" cy="1621155"/>
          </a:xfrm>
        </p:grpSpPr>
        <p:sp>
          <p:nvSpPr>
            <p:cNvPr id="7" name="object 7"/>
            <p:cNvSpPr/>
            <p:nvPr/>
          </p:nvSpPr>
          <p:spPr>
            <a:xfrm>
              <a:off x="3554267" y="2006995"/>
              <a:ext cx="944880" cy="904240"/>
            </a:xfrm>
            <a:custGeom>
              <a:avLst/>
              <a:gdLst/>
              <a:ahLst/>
              <a:cxnLst/>
              <a:rect l="l" t="t" r="r" b="b"/>
              <a:pathLst>
                <a:path w="944879" h="904239">
                  <a:moveTo>
                    <a:pt x="944448" y="636323"/>
                  </a:moveTo>
                  <a:lnTo>
                    <a:pt x="944448" y="439604"/>
                  </a:lnTo>
                  <a:lnTo>
                    <a:pt x="944448" y="0"/>
                  </a:lnTo>
                  <a:lnTo>
                    <a:pt x="706773" y="0"/>
                  </a:lnTo>
                  <a:lnTo>
                    <a:pt x="0" y="0"/>
                  </a:lnTo>
                  <a:lnTo>
                    <a:pt x="0" y="371184"/>
                  </a:lnTo>
                  <a:lnTo>
                    <a:pt x="5799" y="866723"/>
                  </a:lnTo>
                  <a:lnTo>
                    <a:pt x="5799" y="903848"/>
                  </a:lnTo>
                </a:path>
              </a:pathLst>
            </a:custGeom>
            <a:ln w="24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68793" y="3070443"/>
              <a:ext cx="633730" cy="1270"/>
            </a:xfrm>
            <a:custGeom>
              <a:avLst/>
              <a:gdLst/>
              <a:ahLst/>
              <a:cxnLst/>
              <a:rect l="l" t="t" r="r" b="b"/>
              <a:pathLst>
                <a:path w="633729" h="1269">
                  <a:moveTo>
                    <a:pt x="0" y="0"/>
                  </a:moveTo>
                  <a:lnTo>
                    <a:pt x="633548" y="649"/>
                  </a:lnTo>
                </a:path>
              </a:pathLst>
            </a:custGeom>
            <a:ln w="24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0142" y="3014268"/>
              <a:ext cx="143639" cy="1133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2793" y="2898719"/>
              <a:ext cx="113749" cy="14327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204139" y="3065043"/>
              <a:ext cx="633730" cy="5715"/>
            </a:xfrm>
            <a:custGeom>
              <a:avLst/>
              <a:gdLst/>
              <a:ahLst/>
              <a:cxnLst/>
              <a:rect l="l" t="t" r="r" b="b"/>
              <a:pathLst>
                <a:path w="633729" h="5714">
                  <a:moveTo>
                    <a:pt x="0" y="5274"/>
                  </a:moveTo>
                  <a:lnTo>
                    <a:pt x="633573" y="0"/>
                  </a:lnTo>
                </a:path>
              </a:pathLst>
            </a:custGeom>
            <a:ln w="24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5513" y="3008143"/>
              <a:ext cx="143999" cy="1133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1990" y="1752476"/>
              <a:ext cx="395999" cy="78911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6067" y="1506956"/>
              <a:ext cx="185049" cy="36395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379168" y="2614612"/>
            <a:ext cx="3016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00" i="1" spc="-25" dirty="0">
                <a:latin typeface="Arial"/>
                <a:cs typeface="Arial"/>
              </a:rPr>
              <a:t>T</a:t>
            </a:r>
            <a:r>
              <a:rPr sz="2325" i="1" spc="-37" baseline="-30465" dirty="0">
                <a:latin typeface="Arial"/>
                <a:cs typeface="Arial"/>
              </a:rPr>
              <a:t>I</a:t>
            </a:r>
            <a:endParaRPr sz="2325" baseline="-30465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14594" y="1752486"/>
            <a:ext cx="393474" cy="78695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24462" y="1752476"/>
            <a:ext cx="395999" cy="78911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45280" y="3970792"/>
            <a:ext cx="2562788" cy="260178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595390" y="3681367"/>
            <a:ext cx="3870717" cy="300454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2399" y="0"/>
            <a:ext cx="8620028" cy="5844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602"/>
            <a:ext cx="87191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0" dirty="0"/>
              <a:t>Infected</a:t>
            </a:r>
            <a:r>
              <a:rPr sz="2800" spc="204" dirty="0"/>
              <a:t> </a:t>
            </a:r>
            <a:r>
              <a:rPr sz="2800" dirty="0"/>
              <a:t>population</a:t>
            </a:r>
            <a:r>
              <a:rPr sz="2800" spc="190" dirty="0"/>
              <a:t> </a:t>
            </a:r>
            <a:r>
              <a:rPr sz="2800" spc="70" dirty="0"/>
              <a:t>changes</a:t>
            </a:r>
            <a:r>
              <a:rPr sz="2800" spc="204" dirty="0"/>
              <a:t> </a:t>
            </a:r>
            <a:r>
              <a:rPr sz="2800" dirty="0"/>
              <a:t>exponentially</a:t>
            </a:r>
            <a:r>
              <a:rPr sz="2800" spc="195" dirty="0"/>
              <a:t> </a:t>
            </a:r>
            <a:r>
              <a:rPr sz="2800" spc="135" dirty="0"/>
              <a:t>at</a:t>
            </a:r>
            <a:r>
              <a:rPr sz="2800" spc="204" dirty="0"/>
              <a:t> </a:t>
            </a:r>
            <a:r>
              <a:rPr sz="2800" spc="85" dirty="0"/>
              <a:t>onset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164613" y="2655112"/>
            <a:ext cx="1092200" cy="829310"/>
          </a:xfrm>
          <a:prstGeom prst="rect">
            <a:avLst/>
          </a:prstGeom>
          <a:ln w="2477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12412" y="2655112"/>
            <a:ext cx="1092200" cy="829310"/>
          </a:xfrm>
          <a:custGeom>
            <a:avLst/>
            <a:gdLst/>
            <a:ahLst/>
            <a:cxnLst/>
            <a:rect l="l" t="t" r="r" b="b"/>
            <a:pathLst>
              <a:path w="1092200" h="829310">
                <a:moveTo>
                  <a:pt x="0" y="0"/>
                </a:moveTo>
                <a:lnTo>
                  <a:pt x="1091760" y="0"/>
                </a:lnTo>
                <a:lnTo>
                  <a:pt x="1091760" y="829238"/>
                </a:lnTo>
                <a:lnTo>
                  <a:pt x="0" y="829238"/>
                </a:lnTo>
                <a:lnTo>
                  <a:pt x="0" y="0"/>
                </a:lnTo>
                <a:close/>
              </a:path>
            </a:pathLst>
          </a:custGeom>
          <a:ln w="24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17630" y="2860548"/>
            <a:ext cx="838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0592" y="2655112"/>
            <a:ext cx="1092200" cy="829310"/>
          </a:xfrm>
          <a:prstGeom prst="rect">
            <a:avLst/>
          </a:prstGeom>
          <a:ln w="2477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256412" y="1752600"/>
            <a:ext cx="2713355" cy="1376045"/>
            <a:chOff x="3256412" y="1752600"/>
            <a:chExt cx="2713355" cy="1376045"/>
          </a:xfrm>
        </p:grpSpPr>
        <p:sp>
          <p:nvSpPr>
            <p:cNvPr id="8" name="object 8"/>
            <p:cNvSpPr/>
            <p:nvPr/>
          </p:nvSpPr>
          <p:spPr>
            <a:xfrm>
              <a:off x="3554132" y="2006981"/>
              <a:ext cx="945515" cy="904240"/>
            </a:xfrm>
            <a:custGeom>
              <a:avLst/>
              <a:gdLst/>
              <a:ahLst/>
              <a:cxnLst/>
              <a:rect l="l" t="t" r="r" b="b"/>
              <a:pathLst>
                <a:path w="945514" h="904239">
                  <a:moveTo>
                    <a:pt x="944949" y="636532"/>
                  </a:moveTo>
                  <a:lnTo>
                    <a:pt x="944949" y="439741"/>
                  </a:lnTo>
                  <a:lnTo>
                    <a:pt x="944949" y="0"/>
                  </a:lnTo>
                  <a:lnTo>
                    <a:pt x="707164" y="0"/>
                  </a:lnTo>
                  <a:lnTo>
                    <a:pt x="0" y="0"/>
                  </a:lnTo>
                  <a:lnTo>
                    <a:pt x="0" y="371300"/>
                  </a:lnTo>
                  <a:lnTo>
                    <a:pt x="5790" y="866994"/>
                  </a:lnTo>
                  <a:lnTo>
                    <a:pt x="5790" y="904125"/>
                  </a:lnTo>
                </a:path>
              </a:pathLst>
            </a:custGeom>
            <a:ln w="247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68789" y="3070415"/>
              <a:ext cx="634365" cy="1270"/>
            </a:xfrm>
            <a:custGeom>
              <a:avLst/>
              <a:gdLst/>
              <a:ahLst/>
              <a:cxnLst/>
              <a:rect l="l" t="t" r="r" b="b"/>
              <a:pathLst>
                <a:path w="634364" h="1269">
                  <a:moveTo>
                    <a:pt x="0" y="0"/>
                  </a:moveTo>
                  <a:lnTo>
                    <a:pt x="633967" y="772"/>
                  </a:lnTo>
                </a:path>
              </a:pathLst>
            </a:custGeom>
            <a:ln w="247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0301" y="3014243"/>
              <a:ext cx="143929" cy="1138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2863" y="2898716"/>
              <a:ext cx="114109" cy="14360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204180" y="3064954"/>
              <a:ext cx="634365" cy="5715"/>
            </a:xfrm>
            <a:custGeom>
              <a:avLst/>
              <a:gdLst/>
              <a:ahLst/>
              <a:cxnLst/>
              <a:rect l="l" t="t" r="r" b="b"/>
              <a:pathLst>
                <a:path w="634364" h="5714">
                  <a:moveTo>
                    <a:pt x="0" y="5588"/>
                  </a:moveTo>
                  <a:lnTo>
                    <a:pt x="633974" y="0"/>
                  </a:lnTo>
                </a:path>
              </a:pathLst>
            </a:custGeom>
            <a:ln w="247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5375" y="3008018"/>
              <a:ext cx="144259" cy="11388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1999" y="1752600"/>
              <a:ext cx="396238" cy="789432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379123" y="2603499"/>
            <a:ext cx="3187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00" spc="-25" dirty="0">
                <a:latin typeface="Lucida Sans Unicode"/>
                <a:cs typeface="Lucida Sans Unicode"/>
              </a:rPr>
              <a:t>T</a:t>
            </a:r>
            <a:r>
              <a:rPr sz="2250" i="1" spc="-37" baseline="-7407" dirty="0">
                <a:latin typeface="Arial"/>
                <a:cs typeface="Arial"/>
              </a:rPr>
              <a:t>I</a:t>
            </a:r>
            <a:endParaRPr sz="2250" baseline="-7407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14600" y="1752600"/>
            <a:ext cx="393700" cy="78740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24600" y="1752600"/>
            <a:ext cx="396240" cy="789432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-12700" y="439419"/>
            <a:ext cx="9169400" cy="141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56065" algn="l"/>
              </a:tabLst>
            </a:pPr>
            <a:r>
              <a:rPr sz="2800" b="1" u="heavy" dirty="0">
                <a:solidFill>
                  <a:srgbClr val="B3A369"/>
                </a:solidFill>
                <a:uFill>
                  <a:solidFill>
                    <a:srgbClr val="003057"/>
                  </a:solidFill>
                </a:uFill>
                <a:latin typeface="Book Antiqua"/>
                <a:cs typeface="Book Antiqua"/>
              </a:rPr>
              <a:t> of</a:t>
            </a:r>
            <a:r>
              <a:rPr sz="2800" b="1" u="heavy" spc="20" dirty="0">
                <a:solidFill>
                  <a:srgbClr val="B3A369"/>
                </a:solidFill>
                <a:uFill>
                  <a:solidFill>
                    <a:srgbClr val="003057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u="heavy" spc="55" dirty="0">
                <a:solidFill>
                  <a:srgbClr val="B3A369"/>
                </a:solidFill>
                <a:uFill>
                  <a:solidFill>
                    <a:srgbClr val="003057"/>
                  </a:solidFill>
                </a:uFill>
                <a:latin typeface="Book Antiqua"/>
                <a:cs typeface="Book Antiqua"/>
              </a:rPr>
              <a:t>an</a:t>
            </a:r>
            <a:r>
              <a:rPr sz="2800" b="1" u="heavy" spc="15" dirty="0">
                <a:solidFill>
                  <a:srgbClr val="B3A369"/>
                </a:solidFill>
                <a:uFill>
                  <a:solidFill>
                    <a:srgbClr val="003057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u="heavy" spc="-10" dirty="0">
                <a:solidFill>
                  <a:srgbClr val="B3A369"/>
                </a:solidFill>
                <a:uFill>
                  <a:solidFill>
                    <a:srgbClr val="003057"/>
                  </a:solidFill>
                </a:uFill>
                <a:latin typeface="Book Antiqua"/>
                <a:cs typeface="Book Antiqua"/>
              </a:rPr>
              <a:t>epidemic</a:t>
            </a:r>
            <a:r>
              <a:rPr sz="2800" b="1" u="heavy" dirty="0">
                <a:solidFill>
                  <a:srgbClr val="B3A369"/>
                </a:solidFill>
                <a:uFill>
                  <a:solidFill>
                    <a:srgbClr val="003057"/>
                  </a:solidFill>
                </a:uFill>
                <a:latin typeface="Book Antiqua"/>
                <a:cs typeface="Book Antiqua"/>
              </a:rPr>
              <a:t>	</a:t>
            </a:r>
            <a:endParaRPr sz="28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00">
              <a:latin typeface="Book Antiqua"/>
              <a:cs typeface="Book Antiqua"/>
            </a:endParaRPr>
          </a:p>
          <a:p>
            <a:pPr marR="1233170" algn="ctr">
              <a:lnSpc>
                <a:spcPct val="100000"/>
              </a:lnSpc>
            </a:pPr>
            <a:r>
              <a:rPr sz="2200" spc="-50" dirty="0">
                <a:latin typeface="Cambria Math"/>
                <a:cs typeface="Cambria Math"/>
              </a:rPr>
              <a:t>𝛽</a:t>
            </a:r>
            <a:endParaRPr sz="2200">
              <a:latin typeface="Cambria Math"/>
              <a:cs typeface="Cambria Math"/>
            </a:endParaRPr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7200" y="4078756"/>
            <a:ext cx="2944012" cy="24386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4613" y="2655112"/>
            <a:ext cx="1092200" cy="829310"/>
          </a:xfrm>
          <a:prstGeom prst="rect">
            <a:avLst/>
          </a:prstGeom>
          <a:ln w="2477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12412" y="2655112"/>
            <a:ext cx="1092200" cy="829310"/>
          </a:xfrm>
          <a:custGeom>
            <a:avLst/>
            <a:gdLst/>
            <a:ahLst/>
            <a:cxnLst/>
            <a:rect l="l" t="t" r="r" b="b"/>
            <a:pathLst>
              <a:path w="1092200" h="829310">
                <a:moveTo>
                  <a:pt x="0" y="0"/>
                </a:moveTo>
                <a:lnTo>
                  <a:pt x="1091760" y="0"/>
                </a:lnTo>
                <a:lnTo>
                  <a:pt x="1091760" y="829238"/>
                </a:lnTo>
                <a:lnTo>
                  <a:pt x="0" y="829238"/>
                </a:lnTo>
                <a:lnTo>
                  <a:pt x="0" y="0"/>
                </a:lnTo>
                <a:close/>
              </a:path>
            </a:pathLst>
          </a:custGeom>
          <a:ln w="24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17630" y="2860548"/>
            <a:ext cx="838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0592" y="2655112"/>
            <a:ext cx="1092200" cy="829310"/>
          </a:xfrm>
          <a:prstGeom prst="rect">
            <a:avLst/>
          </a:prstGeom>
          <a:ln w="2477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56412" y="1752600"/>
            <a:ext cx="2713355" cy="1376045"/>
            <a:chOff x="3256412" y="1752600"/>
            <a:chExt cx="2713355" cy="1376045"/>
          </a:xfrm>
        </p:grpSpPr>
        <p:sp>
          <p:nvSpPr>
            <p:cNvPr id="7" name="object 7"/>
            <p:cNvSpPr/>
            <p:nvPr/>
          </p:nvSpPr>
          <p:spPr>
            <a:xfrm>
              <a:off x="3554132" y="2006981"/>
              <a:ext cx="945515" cy="904240"/>
            </a:xfrm>
            <a:custGeom>
              <a:avLst/>
              <a:gdLst/>
              <a:ahLst/>
              <a:cxnLst/>
              <a:rect l="l" t="t" r="r" b="b"/>
              <a:pathLst>
                <a:path w="945514" h="904239">
                  <a:moveTo>
                    <a:pt x="944949" y="636532"/>
                  </a:moveTo>
                  <a:lnTo>
                    <a:pt x="944949" y="439741"/>
                  </a:lnTo>
                  <a:lnTo>
                    <a:pt x="944949" y="0"/>
                  </a:lnTo>
                  <a:lnTo>
                    <a:pt x="707164" y="0"/>
                  </a:lnTo>
                  <a:lnTo>
                    <a:pt x="0" y="0"/>
                  </a:lnTo>
                  <a:lnTo>
                    <a:pt x="0" y="371300"/>
                  </a:lnTo>
                  <a:lnTo>
                    <a:pt x="5790" y="866994"/>
                  </a:lnTo>
                  <a:lnTo>
                    <a:pt x="5790" y="904125"/>
                  </a:lnTo>
                </a:path>
              </a:pathLst>
            </a:custGeom>
            <a:ln w="247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68789" y="3070415"/>
              <a:ext cx="634365" cy="1270"/>
            </a:xfrm>
            <a:custGeom>
              <a:avLst/>
              <a:gdLst/>
              <a:ahLst/>
              <a:cxnLst/>
              <a:rect l="l" t="t" r="r" b="b"/>
              <a:pathLst>
                <a:path w="634364" h="1269">
                  <a:moveTo>
                    <a:pt x="0" y="0"/>
                  </a:moveTo>
                  <a:lnTo>
                    <a:pt x="633967" y="772"/>
                  </a:lnTo>
                </a:path>
              </a:pathLst>
            </a:custGeom>
            <a:ln w="247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0301" y="3014243"/>
              <a:ext cx="143929" cy="1138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2863" y="2898716"/>
              <a:ext cx="114109" cy="14360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204180" y="3064954"/>
              <a:ext cx="634365" cy="5715"/>
            </a:xfrm>
            <a:custGeom>
              <a:avLst/>
              <a:gdLst/>
              <a:ahLst/>
              <a:cxnLst/>
              <a:rect l="l" t="t" r="r" b="b"/>
              <a:pathLst>
                <a:path w="634364" h="5714">
                  <a:moveTo>
                    <a:pt x="0" y="5588"/>
                  </a:moveTo>
                  <a:lnTo>
                    <a:pt x="633974" y="0"/>
                  </a:lnTo>
                </a:path>
              </a:pathLst>
            </a:custGeom>
            <a:ln w="247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5375" y="3008018"/>
              <a:ext cx="144259" cy="11388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1999" y="1752600"/>
              <a:ext cx="396238" cy="78943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379123" y="2603499"/>
            <a:ext cx="3187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00" spc="-25" dirty="0">
                <a:latin typeface="Lucida Sans Unicode"/>
                <a:cs typeface="Lucida Sans Unicode"/>
              </a:rPr>
              <a:t>T</a:t>
            </a:r>
            <a:r>
              <a:rPr sz="2250" i="1" spc="-37" baseline="-7407" dirty="0">
                <a:latin typeface="Arial"/>
                <a:cs typeface="Arial"/>
              </a:rPr>
              <a:t>I</a:t>
            </a:r>
            <a:endParaRPr sz="2250" baseline="-7407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14600" y="1752600"/>
            <a:ext cx="393700" cy="7874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24600" y="1752600"/>
            <a:ext cx="396240" cy="789432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57200" y="4078756"/>
            <a:ext cx="2944495" cy="2439035"/>
            <a:chOff x="457200" y="4078756"/>
            <a:chExt cx="2944495" cy="2439035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7200" y="4078756"/>
              <a:ext cx="2944012" cy="243869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676400" y="5645499"/>
              <a:ext cx="609600" cy="450850"/>
            </a:xfrm>
            <a:custGeom>
              <a:avLst/>
              <a:gdLst/>
              <a:ahLst/>
              <a:cxnLst/>
              <a:rect l="l" t="t" r="r" b="b"/>
              <a:pathLst>
                <a:path w="609600" h="450850">
                  <a:moveTo>
                    <a:pt x="0" y="0"/>
                  </a:moveTo>
                  <a:lnTo>
                    <a:pt x="609600" y="0"/>
                  </a:lnTo>
                  <a:lnTo>
                    <a:pt x="609600" y="450502"/>
                  </a:lnTo>
                  <a:lnTo>
                    <a:pt x="0" y="45050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8739" y="6602"/>
            <a:ext cx="87191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0" dirty="0"/>
              <a:t>Infected</a:t>
            </a:r>
            <a:r>
              <a:rPr sz="2800" spc="204" dirty="0"/>
              <a:t> </a:t>
            </a:r>
            <a:r>
              <a:rPr sz="2800" dirty="0"/>
              <a:t>population</a:t>
            </a:r>
            <a:r>
              <a:rPr sz="2800" spc="190" dirty="0"/>
              <a:t> </a:t>
            </a:r>
            <a:r>
              <a:rPr sz="2800" spc="70" dirty="0"/>
              <a:t>changes</a:t>
            </a:r>
            <a:r>
              <a:rPr sz="2800" spc="204" dirty="0"/>
              <a:t> </a:t>
            </a:r>
            <a:r>
              <a:rPr sz="2800" dirty="0"/>
              <a:t>exponentially</a:t>
            </a:r>
            <a:r>
              <a:rPr sz="2800" spc="195" dirty="0"/>
              <a:t> </a:t>
            </a:r>
            <a:r>
              <a:rPr sz="2800" spc="135" dirty="0"/>
              <a:t>at</a:t>
            </a:r>
            <a:r>
              <a:rPr sz="2800" spc="204" dirty="0"/>
              <a:t> </a:t>
            </a:r>
            <a:r>
              <a:rPr sz="2800" spc="85" dirty="0"/>
              <a:t>onset</a:t>
            </a:r>
            <a:endParaRPr sz="2800"/>
          </a:p>
        </p:txBody>
      </p:sp>
      <p:sp>
        <p:nvSpPr>
          <p:cNvPr id="21" name="object 21"/>
          <p:cNvSpPr txBox="1"/>
          <p:nvPr/>
        </p:nvSpPr>
        <p:spPr>
          <a:xfrm>
            <a:off x="-12700" y="439419"/>
            <a:ext cx="9169400" cy="141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56065" algn="l"/>
              </a:tabLst>
            </a:pPr>
            <a:r>
              <a:rPr sz="2800" b="1" u="heavy" dirty="0">
                <a:solidFill>
                  <a:srgbClr val="B3A369"/>
                </a:solidFill>
                <a:uFill>
                  <a:solidFill>
                    <a:srgbClr val="003057"/>
                  </a:solidFill>
                </a:uFill>
                <a:latin typeface="Book Antiqua"/>
                <a:cs typeface="Book Antiqua"/>
              </a:rPr>
              <a:t> of</a:t>
            </a:r>
            <a:r>
              <a:rPr sz="2800" b="1" u="heavy" spc="20" dirty="0">
                <a:solidFill>
                  <a:srgbClr val="B3A369"/>
                </a:solidFill>
                <a:uFill>
                  <a:solidFill>
                    <a:srgbClr val="003057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u="heavy" spc="55" dirty="0">
                <a:solidFill>
                  <a:srgbClr val="B3A369"/>
                </a:solidFill>
                <a:uFill>
                  <a:solidFill>
                    <a:srgbClr val="003057"/>
                  </a:solidFill>
                </a:uFill>
                <a:latin typeface="Book Antiqua"/>
                <a:cs typeface="Book Antiqua"/>
              </a:rPr>
              <a:t>an</a:t>
            </a:r>
            <a:r>
              <a:rPr sz="2800" b="1" u="heavy" spc="15" dirty="0">
                <a:solidFill>
                  <a:srgbClr val="B3A369"/>
                </a:solidFill>
                <a:uFill>
                  <a:solidFill>
                    <a:srgbClr val="003057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u="heavy" spc="-10" dirty="0">
                <a:solidFill>
                  <a:srgbClr val="B3A369"/>
                </a:solidFill>
                <a:uFill>
                  <a:solidFill>
                    <a:srgbClr val="003057"/>
                  </a:solidFill>
                </a:uFill>
                <a:latin typeface="Book Antiqua"/>
                <a:cs typeface="Book Antiqua"/>
              </a:rPr>
              <a:t>epidemic</a:t>
            </a:r>
            <a:r>
              <a:rPr sz="2800" b="1" u="heavy" dirty="0">
                <a:solidFill>
                  <a:srgbClr val="B3A369"/>
                </a:solidFill>
                <a:uFill>
                  <a:solidFill>
                    <a:srgbClr val="003057"/>
                  </a:solidFill>
                </a:uFill>
                <a:latin typeface="Book Antiqua"/>
                <a:cs typeface="Book Antiqua"/>
              </a:rPr>
              <a:t>	</a:t>
            </a:r>
            <a:endParaRPr sz="28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00">
              <a:latin typeface="Book Antiqua"/>
              <a:cs typeface="Book Antiqua"/>
            </a:endParaRPr>
          </a:p>
          <a:p>
            <a:pPr marR="1233170" algn="ctr">
              <a:lnSpc>
                <a:spcPct val="100000"/>
              </a:lnSpc>
            </a:pPr>
            <a:r>
              <a:rPr sz="2200" spc="-50" dirty="0">
                <a:latin typeface="Cambria Math"/>
                <a:cs typeface="Cambria Math"/>
              </a:rPr>
              <a:t>𝛽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67200" y="4157014"/>
            <a:ext cx="4495800" cy="1939289"/>
          </a:xfrm>
          <a:custGeom>
            <a:avLst/>
            <a:gdLst/>
            <a:ahLst/>
            <a:cxnLst/>
            <a:rect l="l" t="t" r="r" b="b"/>
            <a:pathLst>
              <a:path w="4495800" h="1939289">
                <a:moveTo>
                  <a:pt x="0" y="0"/>
                </a:moveTo>
                <a:lnTo>
                  <a:pt x="4495802" y="0"/>
                </a:lnTo>
                <a:lnTo>
                  <a:pt x="4495802" y="1938991"/>
                </a:lnTo>
                <a:lnTo>
                  <a:pt x="0" y="193899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58640" y="4166107"/>
            <a:ext cx="426529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Gill Sans MT"/>
                <a:cs typeface="Gill Sans MT"/>
              </a:rPr>
              <a:t>R0:</a:t>
            </a:r>
            <a:r>
              <a:rPr sz="3000" spc="490" dirty="0">
                <a:latin typeface="Gill Sans MT"/>
                <a:cs typeface="Gill Sans MT"/>
              </a:rPr>
              <a:t>  </a:t>
            </a:r>
            <a:r>
              <a:rPr sz="3000" dirty="0">
                <a:latin typeface="Gill Sans MT"/>
                <a:cs typeface="Gill Sans MT"/>
              </a:rPr>
              <a:t>#</a:t>
            </a:r>
            <a:r>
              <a:rPr sz="3000" spc="145" dirty="0">
                <a:latin typeface="Gill Sans MT"/>
                <a:cs typeface="Gill Sans MT"/>
              </a:rPr>
              <a:t> </a:t>
            </a:r>
            <a:r>
              <a:rPr sz="3000" dirty="0">
                <a:latin typeface="Gill Sans MT"/>
                <a:cs typeface="Gill Sans MT"/>
              </a:rPr>
              <a:t>of</a:t>
            </a:r>
            <a:r>
              <a:rPr sz="3000" spc="140" dirty="0">
                <a:latin typeface="Gill Sans MT"/>
                <a:cs typeface="Gill Sans MT"/>
              </a:rPr>
              <a:t> </a:t>
            </a:r>
            <a:r>
              <a:rPr sz="3000" dirty="0">
                <a:latin typeface="Gill Sans MT"/>
                <a:cs typeface="Gill Sans MT"/>
              </a:rPr>
              <a:t>infections</a:t>
            </a:r>
            <a:r>
              <a:rPr sz="3000" spc="140" dirty="0">
                <a:latin typeface="Gill Sans MT"/>
                <a:cs typeface="Gill Sans MT"/>
              </a:rPr>
              <a:t> </a:t>
            </a:r>
            <a:r>
              <a:rPr sz="3000" dirty="0">
                <a:latin typeface="Gill Sans MT"/>
                <a:cs typeface="Gill Sans MT"/>
              </a:rPr>
              <a:t>due</a:t>
            </a:r>
            <a:r>
              <a:rPr sz="3000" spc="140" dirty="0">
                <a:latin typeface="Gill Sans MT"/>
                <a:cs typeface="Gill Sans MT"/>
              </a:rPr>
              <a:t> </a:t>
            </a:r>
            <a:r>
              <a:rPr sz="3000" spc="-25" dirty="0">
                <a:latin typeface="Gill Sans MT"/>
                <a:cs typeface="Gill Sans MT"/>
              </a:rPr>
              <a:t>to </a:t>
            </a:r>
            <a:r>
              <a:rPr sz="3000" dirty="0">
                <a:latin typeface="Gill Sans MT"/>
                <a:cs typeface="Gill Sans MT"/>
              </a:rPr>
              <a:t>a</a:t>
            </a:r>
            <a:r>
              <a:rPr sz="3000" spc="20" dirty="0">
                <a:latin typeface="Gill Sans MT"/>
                <a:cs typeface="Gill Sans MT"/>
              </a:rPr>
              <a:t> </a:t>
            </a:r>
            <a:r>
              <a:rPr sz="3000" dirty="0">
                <a:latin typeface="Gill Sans MT"/>
                <a:cs typeface="Gill Sans MT"/>
              </a:rPr>
              <a:t>single</a:t>
            </a:r>
            <a:r>
              <a:rPr sz="3000" spc="30" dirty="0">
                <a:latin typeface="Gill Sans MT"/>
                <a:cs typeface="Gill Sans MT"/>
              </a:rPr>
              <a:t> </a:t>
            </a:r>
            <a:r>
              <a:rPr sz="3000" dirty="0">
                <a:latin typeface="Gill Sans MT"/>
                <a:cs typeface="Gill Sans MT"/>
              </a:rPr>
              <a:t>infectious</a:t>
            </a:r>
            <a:r>
              <a:rPr sz="3000" spc="30" dirty="0">
                <a:latin typeface="Gill Sans MT"/>
                <a:cs typeface="Gill Sans MT"/>
              </a:rPr>
              <a:t> </a:t>
            </a:r>
            <a:r>
              <a:rPr sz="3000" spc="-10" dirty="0">
                <a:latin typeface="Gill Sans MT"/>
                <a:cs typeface="Gill Sans MT"/>
              </a:rPr>
              <a:t>individual </a:t>
            </a:r>
            <a:r>
              <a:rPr sz="3000" dirty="0">
                <a:latin typeface="Gill Sans MT"/>
                <a:cs typeface="Gill Sans MT"/>
              </a:rPr>
              <a:t>in</a:t>
            </a:r>
            <a:r>
              <a:rPr sz="3000" spc="180" dirty="0">
                <a:latin typeface="Gill Sans MT"/>
                <a:cs typeface="Gill Sans MT"/>
              </a:rPr>
              <a:t> </a:t>
            </a:r>
            <a:r>
              <a:rPr sz="3000" dirty="0">
                <a:latin typeface="Gill Sans MT"/>
                <a:cs typeface="Gill Sans MT"/>
              </a:rPr>
              <a:t>an</a:t>
            </a:r>
            <a:r>
              <a:rPr sz="3000" spc="185" dirty="0">
                <a:latin typeface="Gill Sans MT"/>
                <a:cs typeface="Gill Sans MT"/>
              </a:rPr>
              <a:t> </a:t>
            </a:r>
            <a:r>
              <a:rPr sz="3000" dirty="0">
                <a:latin typeface="Gill Sans MT"/>
                <a:cs typeface="Gill Sans MT"/>
              </a:rPr>
              <a:t>otherwise</a:t>
            </a:r>
            <a:r>
              <a:rPr sz="3000" spc="185" dirty="0">
                <a:latin typeface="Gill Sans MT"/>
                <a:cs typeface="Gill Sans MT"/>
              </a:rPr>
              <a:t> </a:t>
            </a:r>
            <a:r>
              <a:rPr sz="3000" spc="-10" dirty="0">
                <a:latin typeface="Gill Sans MT"/>
                <a:cs typeface="Gill Sans MT"/>
              </a:rPr>
              <a:t>susceptible population.</a:t>
            </a:r>
            <a:endParaRPr sz="30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36603</TotalTime>
  <Words>1109</Words>
  <Application>Microsoft Office PowerPoint</Application>
  <PresentationFormat>On-screen Show (4:3)</PresentationFormat>
  <Paragraphs>404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Book Antiqua</vt:lpstr>
      <vt:lpstr>Calibri</vt:lpstr>
      <vt:lpstr>Cambria</vt:lpstr>
      <vt:lpstr>Cambria Math</vt:lpstr>
      <vt:lpstr>Gill Sans MT</vt:lpstr>
      <vt:lpstr>Lucida Sans Unicode</vt:lpstr>
      <vt:lpstr>Segoe UI Symbol</vt:lpstr>
      <vt:lpstr>Symbol</vt:lpstr>
      <vt:lpstr>Times New Roman</vt:lpstr>
      <vt:lpstr>Office Theme</vt:lpstr>
      <vt:lpstr>Infectious dynamics modeling</vt:lpstr>
      <vt:lpstr>Central modeling questions: How to use models to project the value of responses?</vt:lpstr>
      <vt:lpstr>How to model the spread?</vt:lpstr>
      <vt:lpstr>PowerPoint Presentation</vt:lpstr>
      <vt:lpstr>PowerPoint Presentation</vt:lpstr>
      <vt:lpstr>PowerPoint Presentation</vt:lpstr>
      <vt:lpstr>PowerPoint Presentation</vt:lpstr>
      <vt:lpstr>Infected population changes exponentially at onset</vt:lpstr>
      <vt:lpstr>Infected population changes exponentially at onset</vt:lpstr>
      <vt:lpstr>Initial Dynamics depend on R0</vt:lpstr>
      <vt:lpstr>Infected population changes exponentially at onset</vt:lpstr>
      <vt:lpstr>R0 is a key feature of epidemic dynamics</vt:lpstr>
      <vt:lpstr>The implicit link between speed and strength</vt:lpstr>
      <vt:lpstr>This link helps to estimate 𝓡0 through epidemic</vt:lpstr>
      <vt:lpstr>Pandemic-to-endemic</vt:lpstr>
      <vt:lpstr>Epidemics Beyond SIR</vt:lpstr>
      <vt:lpstr>Stochasticity</vt:lpstr>
      <vt:lpstr>Overdispersion</vt:lpstr>
      <vt:lpstr>PowerPoint Presentation</vt:lpstr>
      <vt:lpstr>Models in action</vt:lpstr>
      <vt:lpstr>Value of viral testing as a mitigation</vt:lpstr>
      <vt:lpstr>Value of viral testing as a mitigation</vt:lpstr>
      <vt:lpstr>Awareness-driven 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Dynamical analysis of biochemical kinetics</dc:title>
  <dc:creator>Oleg Igoshin</dc:creator>
  <cp:lastModifiedBy>Oleg Igoshin (local)</cp:lastModifiedBy>
  <cp:revision>265</cp:revision>
  <dcterms:created xsi:type="dcterms:W3CDTF">2007-09-10T13:22:20Z</dcterms:created>
  <dcterms:modified xsi:type="dcterms:W3CDTF">2023-10-13T17:53:32Z</dcterms:modified>
</cp:coreProperties>
</file>