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404" r:id="rId3"/>
    <p:sldId id="405" r:id="rId4"/>
    <p:sldId id="261" r:id="rId5"/>
    <p:sldId id="375" r:id="rId6"/>
    <p:sldId id="371" r:id="rId7"/>
    <p:sldId id="368" r:id="rId8"/>
    <p:sldId id="376" r:id="rId9"/>
    <p:sldId id="378" r:id="rId10"/>
    <p:sldId id="381" r:id="rId11"/>
    <p:sldId id="262" r:id="rId12"/>
    <p:sldId id="407" r:id="rId13"/>
    <p:sldId id="403" r:id="rId14"/>
    <p:sldId id="385" r:id="rId15"/>
    <p:sldId id="406" r:id="rId16"/>
    <p:sldId id="408" r:id="rId17"/>
    <p:sldId id="479" r:id="rId18"/>
    <p:sldId id="429" r:id="rId19"/>
    <p:sldId id="432" r:id="rId20"/>
    <p:sldId id="434" r:id="rId21"/>
    <p:sldId id="436" r:id="rId22"/>
    <p:sldId id="437" r:id="rId23"/>
    <p:sldId id="420" r:id="rId24"/>
    <p:sldId id="494" r:id="rId25"/>
    <p:sldId id="421" r:id="rId26"/>
    <p:sldId id="422" r:id="rId27"/>
    <p:sldId id="423" r:id="rId28"/>
    <p:sldId id="496" r:id="rId29"/>
    <p:sldId id="497" r:id="rId30"/>
    <p:sldId id="505" r:id="rId31"/>
    <p:sldId id="465" r:id="rId32"/>
    <p:sldId id="506" r:id="rId33"/>
    <p:sldId id="470" r:id="rId34"/>
    <p:sldId id="473" r:id="rId35"/>
    <p:sldId id="472" r:id="rId36"/>
    <p:sldId id="509" r:id="rId37"/>
    <p:sldId id="510" r:id="rId38"/>
    <p:sldId id="508" r:id="rId39"/>
    <p:sldId id="511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63" d="100"/>
          <a:sy n="163" d="100"/>
        </p:scale>
        <p:origin x="427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896DC10-1052-4FAA-8F43-372D2D27E6DB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1474C63-45E3-4C2C-B72D-9A523C3EB9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6198BD-A667-404B-93E1-BDC76C0A66BF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B2647342-831E-49E9-BA95-746D360F6F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79E87979-346B-47B9-B9E5-C7BFB5EB4F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DDF928D5-6FCA-4287-85D9-E40876336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CB56DA-BEA9-47C1-96D3-23F3F72FDE40}" type="slidenum">
              <a:rPr lang="en-US" altLang="en-US" sz="1200"/>
              <a:pPr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9611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F1D634-CFFB-4DCD-A9DC-F5BB01D28E0E}" type="slidenum">
              <a:rPr lang="en-US" altLang="en-US" smtClean="0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19E866-AB67-499C-992E-CC751E691ADC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FAAE5B-D382-44A6-98A6-5D1D19B7CAA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nl-NL" dirty="0"/>
              <a:t>X=0:0.1:5; P=1+18*X.^2./(X.^2+1); D=10*X; plot(X,P,'r',X,D,'g'); plox(X,P-D);</a:t>
            </a:r>
            <a:r>
              <a:rPr lang="nl-NL" baseline="0" dirty="0"/>
              <a:t> </a:t>
            </a:r>
            <a:br>
              <a:rPr lang="nl-NL" baseline="0" dirty="0"/>
            </a:br>
            <a:r>
              <a:rPr lang="nl-NL" baseline="0" dirty="0"/>
              <a:t>roots([10,-19,10,-1])</a:t>
            </a:r>
            <a:br>
              <a:rPr lang="nl-NL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474C63-45E3-4C2C-B72D-9A523C3EB9C3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786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B2B7AB-8C6B-4051-B751-E4B038A0039D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78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41177CB2-37B0-4416-93A2-E1D1A69692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2344775A-AFD9-46F2-A8FF-D7CA502FBD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D79F65DC-F1A1-48BF-820A-D9EA26371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7506C9-03DA-479D-85E2-CF072DB68F72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4668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02CF7906-25A0-4CB8-ABE7-5C8DED8723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84B768A8-AF1D-431F-8548-C4217BB849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57CF90F4-7E86-4DE5-96EB-F103FA72C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1E0FEB-D0B6-48CB-8610-53CABBF3CFA0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64929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F3156D11-066B-4818-A6F6-26EC712499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C1C595EF-1763-4009-AD56-9B07139C39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39002216-DD8D-49CF-99F5-0596B1613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9AB3C0-4E93-4B75-9A1C-5A89DB9868C2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3038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CEA7-9FFE-4F15-8CE3-C9807C4FDF6E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EADD9-A8D6-44EE-8680-AFD1F6966E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125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2D38F-EBA7-41F6-A25A-8D2E0D6D2779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E284-31E0-4871-BBC5-36CA1E9B4D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692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34D1A-8336-4783-85DA-A1F23DB85040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900A-DA66-4428-94BE-6A9FC4C4A7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820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E0EC7E-C2CA-4F20-8D19-24ADB6ADA5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11FBA-5060-47A7-8368-7FC8043674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F12A4-20BF-455E-81AE-106199025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A0C44-80EA-4A66-B474-E21E548948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85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E1E39-E1FE-49FC-AB59-196EFFDDB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EC548-CFEA-4549-89AE-0CF02C700F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EC83F-280A-4A2F-820E-9EF900C7F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64A60-6A02-4027-A7EA-8CE267FD8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0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C0B6-6297-43BF-8A84-3CCE4BB42DF4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F2F4E-BDDD-4528-BC8F-CDE651F20B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441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5254C-F0E9-4991-9F35-5654C6C535AA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F3B05-B37C-4135-96C1-8BD7DF8A30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171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40AF4-8209-4820-ABC2-12629ABCFD9D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79F23-D4EA-4B3F-A3F1-980C25F77D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89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9E8F-1BDF-4734-BF73-87BC7CD26136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EB32B-268B-410F-AA75-A0B6841375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823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FF1D4-B629-4F16-8690-7AAADB1889A7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346A0-B755-4A6D-87BD-8733791EB50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18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DBC26-2F64-4BEB-8449-230CE19440DB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53840-55C6-4867-BB8B-ACFB7C5CD2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726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253EA-9510-4E88-9A2B-B9B208DB5EC2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1D480-0C6C-4317-8A59-04BAFCE9B8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562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16D4-C661-47DB-8905-E2478BDDDD94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BA611-56D6-4483-8A38-71E7074767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65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990317-AA05-482A-B549-8174F5FD8B73}" type="datetimeFigureOut">
              <a:rPr lang="en-US"/>
              <a:pPr>
                <a:defRPr/>
              </a:pPr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B5A61BF-DED9-4768-8554-846C2E4054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twitter.com/clcrozier/status/1251148890595708938?s=03" TargetMode="Externa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Lecture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Summary and Numerical Methods </a:t>
            </a:r>
            <a:r>
              <a:rPr lang="en-US" dirty="0" err="1"/>
              <a:t>Matlab</a:t>
            </a:r>
            <a:r>
              <a:rPr lang="en-US" dirty="0"/>
              <a:t> refresher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Course Philosophy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u="sng" spc="-1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en-US" u="sng" spc="-2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u="sng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spc="-2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biosciences 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depended</a:t>
            </a:r>
            <a:r>
              <a:rPr lang="en-US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critically</a:t>
            </a:r>
            <a:r>
              <a:rPr lang="en-US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en-US" u="sng" spc="-3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n-US" u="sng" spc="-3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u="sng" spc="-3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spc="-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reasoning.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week,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learn: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logic how to apply quantitate/engineering things at different scales [aka theory]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en-US" i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r>
              <a:rPr lang="en-US" i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en-US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i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en-US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models 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91857"/>
            <a:ext cx="8229600" cy="1308563"/>
          </a:xfrm>
          <a:prstGeom prst="rect">
            <a:avLst/>
          </a:prstGeom>
        </p:spPr>
        <p:txBody>
          <a:bodyPr vert="horz" wrap="square" lIns="0" tIns="625348" rIns="0" bIns="0" rtlCol="0">
            <a:spAutoFit/>
          </a:bodyPr>
          <a:lstStyle/>
          <a:p>
            <a:pPr marL="1227455">
              <a:lnSpc>
                <a:spcPct val="100000"/>
              </a:lnSpc>
              <a:spcBef>
                <a:spcPts val="100"/>
              </a:spcBef>
            </a:pPr>
            <a:r>
              <a:rPr lang="en-US" sz="4400" dirty="0"/>
              <a:t>Where will we go?</a:t>
            </a:r>
            <a:endParaRPr sz="44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469" y="2236052"/>
            <a:ext cx="1226524" cy="16891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94734" y="2224532"/>
            <a:ext cx="1514475" cy="7543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200" dirty="0">
                <a:latin typeface="Times New Roman"/>
                <a:cs typeface="Times New Roman"/>
              </a:rPr>
              <a:t>Max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Delbrück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Salvador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Luria at </a:t>
            </a:r>
            <a:r>
              <a:rPr sz="1200" spc="-20" dirty="0">
                <a:latin typeface="Times New Roman"/>
                <a:cs typeface="Times New Roman"/>
              </a:rPr>
              <a:t>CSHL </a:t>
            </a:r>
            <a:r>
              <a:rPr sz="1200" dirty="0">
                <a:latin typeface="Times New Roman"/>
                <a:cs typeface="Times New Roman"/>
              </a:rPr>
              <a:t>ca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1941. US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Natl.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latin typeface="Times New Roman"/>
                <a:cs typeface="Times New Roman"/>
              </a:rPr>
              <a:t>Library </a:t>
            </a:r>
            <a:r>
              <a:rPr sz="1200" spc="-10" dirty="0">
                <a:latin typeface="Times New Roman"/>
                <a:cs typeface="Times New Roman"/>
              </a:rPr>
              <a:t>Medicine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0497" y="2545811"/>
            <a:ext cx="781241" cy="11049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73300" y="2549682"/>
            <a:ext cx="791294" cy="11191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412279" y="3657092"/>
            <a:ext cx="1963420" cy="65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5230" algn="l"/>
              </a:tabLst>
            </a:pPr>
            <a:r>
              <a:rPr sz="1200" dirty="0">
                <a:latin typeface="Times New Roman"/>
                <a:cs typeface="Times New Roman"/>
              </a:rPr>
              <a:t>A.L.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Hodgkin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A.F.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Huxley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Signaling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Behavior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9469" y="4324351"/>
            <a:ext cx="7772400" cy="190500"/>
          </a:xfrm>
          <a:custGeom>
            <a:avLst/>
            <a:gdLst/>
            <a:ahLst/>
            <a:cxnLst/>
            <a:rect l="l" t="t" r="r" b="b"/>
            <a:pathLst>
              <a:path w="7772400" h="190500">
                <a:moveTo>
                  <a:pt x="7658099" y="114299"/>
                </a:moveTo>
                <a:lnTo>
                  <a:pt x="7658099" y="190500"/>
                </a:lnTo>
                <a:lnTo>
                  <a:pt x="7749539" y="114300"/>
                </a:lnTo>
                <a:lnTo>
                  <a:pt x="7658099" y="114299"/>
                </a:lnTo>
                <a:close/>
              </a:path>
              <a:path w="7772400" h="190500">
                <a:moveTo>
                  <a:pt x="7658099" y="76199"/>
                </a:moveTo>
                <a:lnTo>
                  <a:pt x="7658099" y="114299"/>
                </a:lnTo>
                <a:lnTo>
                  <a:pt x="7677146" y="114300"/>
                </a:lnTo>
                <a:lnTo>
                  <a:pt x="7677146" y="76200"/>
                </a:lnTo>
                <a:lnTo>
                  <a:pt x="7658099" y="76199"/>
                </a:lnTo>
                <a:close/>
              </a:path>
              <a:path w="7772400" h="190500">
                <a:moveTo>
                  <a:pt x="7658099" y="0"/>
                </a:moveTo>
                <a:lnTo>
                  <a:pt x="7658099" y="76199"/>
                </a:lnTo>
                <a:lnTo>
                  <a:pt x="7677146" y="76200"/>
                </a:lnTo>
                <a:lnTo>
                  <a:pt x="7677146" y="114300"/>
                </a:lnTo>
                <a:lnTo>
                  <a:pt x="7749541" y="114298"/>
                </a:lnTo>
                <a:lnTo>
                  <a:pt x="7772399" y="95250"/>
                </a:lnTo>
                <a:lnTo>
                  <a:pt x="7658099" y="0"/>
                </a:lnTo>
                <a:close/>
              </a:path>
              <a:path w="7772400" h="190500">
                <a:moveTo>
                  <a:pt x="0" y="76198"/>
                </a:moveTo>
                <a:lnTo>
                  <a:pt x="0" y="114298"/>
                </a:lnTo>
                <a:lnTo>
                  <a:pt x="7658099" y="114299"/>
                </a:lnTo>
                <a:lnTo>
                  <a:pt x="7658099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5671" y="4113276"/>
            <a:ext cx="16268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Molecules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Genes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9573" y="4482084"/>
            <a:ext cx="1921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latin typeface="Times New Roman"/>
                <a:cs typeface="Times New Roman"/>
              </a:rPr>
              <a:t>Synthetic Biology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7431" y="4514851"/>
            <a:ext cx="15088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Populations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br>
              <a:rPr lang="en-US" sz="1400" b="1" spc="-30" dirty="0">
                <a:latin typeface="Times New Roman"/>
                <a:cs typeface="Times New Roman"/>
              </a:rPr>
            </a:b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Ecosystems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5BAC9B40-DD52-42E9-ACD1-4450FB1D74C5}"/>
              </a:ext>
            </a:extLst>
          </p:cNvPr>
          <p:cNvSpPr txBox="1"/>
          <p:nvPr/>
        </p:nvSpPr>
        <p:spPr>
          <a:xfrm>
            <a:off x="6096000" y="4515614"/>
            <a:ext cx="15088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latin typeface="Times New Roman"/>
                <a:cs typeface="Times New Roman"/>
              </a:rPr>
              <a:t>Quantitative </a:t>
            </a:r>
            <a:br>
              <a:rPr lang="en-US" sz="1400" b="1" dirty="0">
                <a:latin typeface="Times New Roman"/>
                <a:cs typeface="Times New Roman"/>
              </a:rPr>
            </a:br>
            <a:r>
              <a:rPr lang="en-US" sz="1400" b="1" dirty="0">
                <a:latin typeface="Times New Roman"/>
                <a:cs typeface="Times New Roman"/>
              </a:rPr>
              <a:t>Physiology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74754" name="Picture 2" descr="https://upload.wikimedia.org/wikipedia/en/thumb/0/0b/Alfred_J._Lotka.jpg/220px-Alfred_J._Lotka.jpg">
            <a:extLst>
              <a:ext uri="{FF2B5EF4-FFF2-40B4-BE49-F238E27FC236}">
                <a16:creationId xmlns:a16="http://schemas.microsoft.com/office/drawing/2014/main" id="{8DE6A948-D18E-4CDB-A803-851A1A1A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81" y="4988485"/>
            <a:ext cx="838200" cy="112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6" name="Picture 4" descr="undefined">
            <a:extLst>
              <a:ext uri="{FF2B5EF4-FFF2-40B4-BE49-F238E27FC236}">
                <a16:creationId xmlns:a16="http://schemas.microsoft.com/office/drawing/2014/main" id="{9AB0EE37-731E-45C9-83CA-B562799A0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990" y="4988485"/>
            <a:ext cx="879619" cy="112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bject 13">
            <a:extLst>
              <a:ext uri="{FF2B5EF4-FFF2-40B4-BE49-F238E27FC236}">
                <a16:creationId xmlns:a16="http://schemas.microsoft.com/office/drawing/2014/main" id="{D2982C58-3C9B-4E69-AC8B-E71824DD00C0}"/>
              </a:ext>
            </a:extLst>
          </p:cNvPr>
          <p:cNvSpPr txBox="1"/>
          <p:nvPr/>
        </p:nvSpPr>
        <p:spPr>
          <a:xfrm>
            <a:off x="7191266" y="6198391"/>
            <a:ext cx="1963420" cy="43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5230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Alfred J. </a:t>
            </a:r>
            <a:r>
              <a:rPr lang="en-US" sz="1200" dirty="0" err="1">
                <a:latin typeface="Times New Roman"/>
                <a:cs typeface="Times New Roman"/>
              </a:rPr>
              <a:t>Lotka</a:t>
            </a:r>
            <a:r>
              <a:rPr lang="en-US" sz="1200" dirty="0">
                <a:latin typeface="Times New Roman"/>
                <a:cs typeface="Times New Roman"/>
              </a:rPr>
              <a:t>   Vito Volterra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46E0-5FC7-4FBF-AD15-74C0CBE1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get there?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FEEBD15-895C-47CF-AE34-7E7836625351}"/>
              </a:ext>
            </a:extLst>
          </p:cNvPr>
          <p:cNvSpPr txBox="1"/>
          <p:nvPr/>
        </p:nvSpPr>
        <p:spPr>
          <a:xfrm>
            <a:off x="3276600" y="2209800"/>
            <a:ext cx="3590290" cy="3393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Reading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Discussing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Analyzing</a:t>
            </a:r>
            <a:r>
              <a:rPr sz="2400" spc="-20" dirty="0">
                <a:latin typeface="Times New Roman"/>
                <a:cs typeface="Times New Roman"/>
              </a:rPr>
              <a:t> data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Simulating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models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Comparing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results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658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MATLAB – where to get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Rice University has signed an agreement with MathWorks to provide all our students, faculty, and staff with campus-wide access to MATLAB</a:t>
            </a:r>
          </a:p>
          <a:p>
            <a:r>
              <a:rPr lang="en-US" altLang="en-US"/>
              <a:t>License Includes toolboxes – bioinformatics, simbiology, image processing</a:t>
            </a:r>
          </a:p>
          <a:p>
            <a:r>
              <a:rPr lang="en-US" altLang="en-US"/>
              <a:t>Go to kb.rice.edu and search for Matlab for installation instructions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MATLAB refresher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600200"/>
            <a:ext cx="7543800" cy="4781550"/>
          </a:xfrm>
        </p:spPr>
        <p:txBody>
          <a:bodyPr/>
          <a:lstStyle/>
          <a:p>
            <a:pPr eaLnBrk="1" hangingPunct="1"/>
            <a:r>
              <a:rPr lang="en-US" altLang="en-US" dirty="0"/>
              <a:t>M-files</a:t>
            </a:r>
          </a:p>
          <a:p>
            <a:pPr eaLnBrk="1" hangingPunct="1"/>
            <a:r>
              <a:rPr lang="en-US" altLang="en-US" dirty="0"/>
              <a:t>Programming structures</a:t>
            </a:r>
          </a:p>
          <a:p>
            <a:pPr eaLnBrk="1" hangingPunct="1"/>
            <a:r>
              <a:rPr lang="en-US" altLang="en-US" dirty="0"/>
              <a:t>Specific </a:t>
            </a:r>
            <a:r>
              <a:rPr lang="en-US" altLang="en-US" dirty="0" err="1"/>
              <a:t>Matlab</a:t>
            </a:r>
            <a:r>
              <a:rPr lang="en-US" altLang="en-US" dirty="0"/>
              <a:t> operations for engineering computations</a:t>
            </a:r>
          </a:p>
          <a:p>
            <a:pPr eaLnBrk="1" hangingPunct="1"/>
            <a:r>
              <a:rPr lang="en-US" altLang="en-US" dirty="0"/>
              <a:t>A few examples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0886-1444-4F82-9327-1BDC0131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key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FDBB-9D9B-40F9-B071-5502BFC5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language for numerical computation and visualization</a:t>
            </a:r>
          </a:p>
          <a:p>
            <a:r>
              <a:rPr lang="en-US" dirty="0"/>
              <a:t>Provides an interactive environment for exploration and programming interface for the ease of quality coding</a:t>
            </a:r>
          </a:p>
          <a:p>
            <a:r>
              <a:rPr lang="en-US" dirty="0"/>
              <a:t>Excellent library </a:t>
            </a:r>
            <a:r>
              <a:rPr lang="en-US" dirty="0" err="1"/>
              <a:t>fo</a:t>
            </a:r>
            <a:r>
              <a:rPr lang="en-US" dirty="0"/>
              <a:t> efficient commands for matrix and array manipulation and common engineering computation</a:t>
            </a:r>
          </a:p>
          <a:p>
            <a:r>
              <a:rPr lang="en-US" dirty="0"/>
              <a:t>Excellent data visualization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4A8E-90F5-47A6-ABF7-81F11406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BF51-37DC-47ED-907F-5C449B88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Scrips (list of commands) or functions (inputs and outputs)</a:t>
            </a:r>
          </a:p>
          <a:p>
            <a:r>
              <a:rPr lang="en-US" dirty="0"/>
              <a:t>Function name should be a file name</a:t>
            </a:r>
          </a:p>
          <a:p>
            <a:r>
              <a:rPr lang="en-US" dirty="0"/>
              <a:t>Subfunction (after </a:t>
            </a:r>
            <a:r>
              <a:rPr lang="en-US" dirty="0" err="1"/>
              <a:t>teh</a:t>
            </a:r>
            <a:r>
              <a:rPr lang="en-US" dirty="0"/>
              <a:t> “end” of a function) can be called from within a function</a:t>
            </a:r>
          </a:p>
          <a:p>
            <a:r>
              <a:rPr lang="en-US" dirty="0"/>
              <a:t>Comments “%” and indentation for ease of reading/</a:t>
            </a:r>
            <a:r>
              <a:rPr lang="en-US" dirty="0" err="1"/>
              <a:t>debuging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3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MATLAB build-in functions for engineering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1440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Roots and optimization: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fzero %1-d root finding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fsolve %solve systems of nonlinear 				equations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fminbnd %minimum of single-variable 				function on fixed interval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fminsearch(A) %minimum of a 				function (with vector argument)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fmincon(A) %minimum of a function subject to equality/inequality constraints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8100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65" y="1600200"/>
            <a:ext cx="8229600" cy="4525963"/>
          </a:xfrm>
        </p:spPr>
        <p:txBody>
          <a:bodyPr/>
          <a:lstStyle/>
          <a:p>
            <a:r>
              <a:rPr lang="en-US" dirty="0"/>
              <a:t>Sample biological problem:</a:t>
            </a:r>
          </a:p>
          <a:p>
            <a:pPr marL="0" indent="0">
              <a:buNone/>
            </a:pP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Transcription factor (with a concentration 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) is able to activate it’s own expression with the rate given by Hill function:</a:t>
            </a:r>
            <a:b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</a:br>
            <a:b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P(X)=1+18X</a:t>
            </a:r>
            <a:r>
              <a:rPr lang="en-US" sz="2200" i="1" baseline="30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/(X</a:t>
            </a:r>
            <a:r>
              <a:rPr lang="en-US" sz="2200" i="1" baseline="30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+1)</a:t>
            </a:r>
          </a:p>
          <a:p>
            <a:pPr marL="0" indent="0">
              <a:buNone/>
            </a:pPr>
            <a:b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The degradation is linear:</a:t>
            </a:r>
            <a:b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D(X)=10X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2200" dirty="0"/>
              <a:t>Find the steady state concentration(s) of X, i.e. the concentration(s) for which production is equal to degradation</a:t>
            </a:r>
          </a:p>
        </p:txBody>
      </p:sp>
    </p:spTree>
    <p:extLst>
      <p:ext uri="{BB962C8B-B14F-4D97-AF65-F5344CB8AC3E}">
        <p14:creationId xmlns:p14="http://schemas.microsoft.com/office/powerpoint/2010/main" val="315878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/>
              <a:t>Roots in 2(+)D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685800"/>
            <a:ext cx="6257925" cy="2819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35052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function</a:t>
            </a:r>
            <a:r>
              <a:rPr lang="en-US" dirty="0">
                <a:latin typeface="Courier"/>
              </a:rPr>
              <a:t> F = </a:t>
            </a:r>
            <a:r>
              <a:rPr lang="en-US" dirty="0" err="1">
                <a:latin typeface="Courier"/>
              </a:rPr>
              <a:t>myfun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x,c</a:t>
            </a:r>
            <a:r>
              <a:rPr lang="en-US" dirty="0">
                <a:latin typeface="Courier"/>
              </a:rPr>
              <a:t>)</a:t>
            </a:r>
          </a:p>
          <a:p>
            <a:r>
              <a:rPr lang="en-US" dirty="0">
                <a:latin typeface="Courier"/>
              </a:rPr>
              <a:t>        F = [ 2*x(1) - x(2) - </a:t>
            </a:r>
            <a:r>
              <a:rPr lang="en-US" dirty="0" err="1">
                <a:latin typeface="Courier"/>
              </a:rPr>
              <a:t>exp</a:t>
            </a:r>
            <a:r>
              <a:rPr lang="en-US" dirty="0">
                <a:latin typeface="Courier"/>
              </a:rPr>
              <a:t>(c*x(1))</a:t>
            </a:r>
          </a:p>
          <a:p>
            <a:r>
              <a:rPr lang="en-US" dirty="0">
                <a:latin typeface="Courier"/>
              </a:rPr>
              <a:t>              -x(1) + 2*x(2) - </a:t>
            </a:r>
            <a:r>
              <a:rPr lang="en-US" dirty="0" err="1">
                <a:latin typeface="Courier"/>
              </a:rPr>
              <a:t>exp</a:t>
            </a:r>
            <a:r>
              <a:rPr lang="en-US" dirty="0">
                <a:latin typeface="Courier"/>
              </a:rPr>
              <a:t>(c*x(2))];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To solve the system of equations for a specific value of c, first </a:t>
            </a:r>
          </a:p>
          <a:p>
            <a:r>
              <a:rPr lang="en-US" dirty="0"/>
              <a:t>    assign the value to c. Then create a one-argument anonymous function </a:t>
            </a:r>
          </a:p>
          <a:p>
            <a:r>
              <a:rPr lang="en-US" dirty="0"/>
              <a:t>    that captures that value of c and calls </a:t>
            </a:r>
            <a:r>
              <a:rPr lang="en-US" dirty="0" err="1"/>
              <a:t>myfun</a:t>
            </a:r>
            <a:r>
              <a:rPr lang="en-US" dirty="0"/>
              <a:t> with two arguments. </a:t>
            </a:r>
          </a:p>
          <a:p>
            <a:r>
              <a:rPr lang="en-US" dirty="0"/>
              <a:t>    Finally, pass this anonymous function to </a:t>
            </a:r>
            <a:r>
              <a:rPr lang="en-US" dirty="0" err="1"/>
              <a:t>fsolve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latin typeface="Courier"/>
              </a:rPr>
              <a:t>        c = -1; % define parameter first</a:t>
            </a:r>
          </a:p>
          <a:p>
            <a:r>
              <a:rPr lang="en-US" dirty="0">
                <a:latin typeface="Courier"/>
              </a:rPr>
              <a:t>        x = </a:t>
            </a:r>
            <a:r>
              <a:rPr lang="en-US" dirty="0" err="1">
                <a:latin typeface="Courier"/>
              </a:rPr>
              <a:t>fsolve</a:t>
            </a:r>
            <a:r>
              <a:rPr lang="en-US" dirty="0">
                <a:latin typeface="Courier"/>
              </a:rPr>
              <a:t>(@(x) </a:t>
            </a:r>
            <a:r>
              <a:rPr lang="en-US" dirty="0" err="1">
                <a:latin typeface="Courier"/>
              </a:rPr>
              <a:t>myfun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x,c</a:t>
            </a:r>
            <a:r>
              <a:rPr lang="en-US" dirty="0">
                <a:latin typeface="Courier"/>
              </a:rPr>
              <a:t>),[-5;-5])</a:t>
            </a:r>
          </a:p>
        </p:txBody>
      </p:sp>
    </p:spTree>
    <p:extLst>
      <p:ext uri="{BB962C8B-B14F-4D97-AF65-F5344CB8AC3E}">
        <p14:creationId xmlns:p14="http://schemas.microsoft.com/office/powerpoint/2010/main" val="101981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Instructor: Oleg Igoshin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B.Sc. In Chemical Physics, Novosibirsk, Russia</a:t>
            </a:r>
          </a:p>
          <a:p>
            <a:r>
              <a:rPr lang="en-US" altLang="en-US" dirty="0"/>
              <a:t>M. Sc. In Chemistry, Weizmann Institute, Israel</a:t>
            </a:r>
          </a:p>
          <a:p>
            <a:r>
              <a:rPr lang="en-US" altLang="en-US" dirty="0"/>
              <a:t>Ph.D. In Physics (Biophysics), UC Berkeley, 2004</a:t>
            </a:r>
          </a:p>
          <a:p>
            <a:r>
              <a:rPr lang="en-US" altLang="en-US" dirty="0"/>
              <a:t>Postdoc UC DAVIS BME 2004-2006</a:t>
            </a:r>
          </a:p>
          <a:p>
            <a:r>
              <a:rPr lang="en-US" altLang="en-US" dirty="0"/>
              <a:t>@ Rice since 2007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" pitchFamily="126" charset="0"/>
              </a:rPr>
              <a:t>fminbnd</a:t>
            </a:r>
            <a:r>
              <a:rPr lang="en-US" altLang="en-US" b="1"/>
              <a:t> Function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295400"/>
            <a:ext cx="86868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MATLAB has a built-in function, </a:t>
            </a:r>
            <a:r>
              <a:rPr lang="en-US" dirty="0" err="1">
                <a:latin typeface="Courier" charset="0"/>
                <a:ea typeface="ＭＳ Ｐゴシック" charset="0"/>
              </a:rPr>
              <a:t>fminbnd</a:t>
            </a:r>
            <a:r>
              <a:rPr lang="en-US" dirty="0">
                <a:ea typeface="ＭＳ Ｐゴシック" charset="0"/>
              </a:rPr>
              <a:t>, which combines the golden-section search and the parabolic interpolation.</a:t>
            </a:r>
          </a:p>
          <a:p>
            <a:pPr lvl="1" eaLnBrk="1" hangingPunct="1">
              <a:defRPr/>
            </a:pPr>
            <a:r>
              <a:rPr lang="en-US" sz="2400" dirty="0">
                <a:latin typeface="Courier" charset="0"/>
                <a:ea typeface="ＭＳ Ｐゴシック" charset="0"/>
              </a:rPr>
              <a:t>[</a:t>
            </a:r>
            <a:r>
              <a:rPr lang="en-US" sz="2400" i="1" dirty="0" err="1">
                <a:latin typeface="Courier" charset="0"/>
                <a:ea typeface="ＭＳ Ｐゴシック" charset="0"/>
              </a:rPr>
              <a:t>xmin</a:t>
            </a:r>
            <a:r>
              <a:rPr lang="en-US" sz="2400" dirty="0">
                <a:latin typeface="Courier" charset="0"/>
                <a:ea typeface="ＭＳ Ｐゴシック" charset="0"/>
              </a:rPr>
              <a:t>, </a:t>
            </a:r>
            <a:r>
              <a:rPr lang="en-US" sz="2400" i="1" dirty="0" err="1">
                <a:latin typeface="Courier" charset="0"/>
                <a:ea typeface="ＭＳ Ｐゴシック" charset="0"/>
              </a:rPr>
              <a:t>fval</a:t>
            </a:r>
            <a:r>
              <a:rPr lang="en-US" sz="2400" dirty="0">
                <a:latin typeface="Courier" charset="0"/>
                <a:ea typeface="ＭＳ Ｐゴシック" charset="0"/>
              </a:rPr>
              <a:t>] = </a:t>
            </a:r>
            <a:r>
              <a:rPr lang="en-US" sz="2400" dirty="0" err="1">
                <a:latin typeface="Courier" charset="0"/>
                <a:ea typeface="ＭＳ Ｐゴシック" charset="0"/>
              </a:rPr>
              <a:t>fminbnd</a:t>
            </a:r>
            <a:r>
              <a:rPr lang="en-US" sz="2400" dirty="0">
                <a:latin typeface="Courier" charset="0"/>
                <a:ea typeface="ＭＳ Ｐゴシック" charset="0"/>
              </a:rPr>
              <a:t>(</a:t>
            </a:r>
            <a:r>
              <a:rPr lang="en-US" sz="2400" i="1" dirty="0">
                <a:latin typeface="Courier" charset="0"/>
                <a:ea typeface="ＭＳ Ｐゴシック" charset="0"/>
              </a:rPr>
              <a:t>function</a:t>
            </a:r>
            <a:r>
              <a:rPr lang="en-US" sz="2400" dirty="0">
                <a:latin typeface="Courier" charset="0"/>
                <a:ea typeface="ＭＳ Ｐゴシック" charset="0"/>
              </a:rPr>
              <a:t>, </a:t>
            </a:r>
            <a:r>
              <a:rPr lang="en-US" sz="2400" i="1" dirty="0">
                <a:latin typeface="Courier" charset="0"/>
                <a:ea typeface="ＭＳ Ｐゴシック" charset="0"/>
              </a:rPr>
              <a:t>x1</a:t>
            </a:r>
            <a:r>
              <a:rPr lang="en-US" sz="2400" dirty="0">
                <a:latin typeface="Courier" charset="0"/>
                <a:ea typeface="ＭＳ Ｐゴシック" charset="0"/>
              </a:rPr>
              <a:t>, </a:t>
            </a:r>
            <a:r>
              <a:rPr lang="en-US" sz="2400" i="1" dirty="0">
                <a:latin typeface="Courier" charset="0"/>
                <a:ea typeface="ＭＳ Ｐゴシック" charset="0"/>
              </a:rPr>
              <a:t>x2</a:t>
            </a:r>
            <a:r>
              <a:rPr lang="en-US" sz="2400" dirty="0">
                <a:latin typeface="Courier" charset="0"/>
                <a:ea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400" dirty="0">
                <a:latin typeface="Courier" charset="0"/>
                <a:ea typeface="ＭＳ Ｐゴシック" charset="0"/>
              </a:rPr>
              <a:t>[</a:t>
            </a:r>
            <a:r>
              <a:rPr lang="en-US" sz="2400" i="1" dirty="0" err="1">
                <a:latin typeface="Courier" charset="0"/>
                <a:ea typeface="ＭＳ Ｐゴシック" charset="0"/>
              </a:rPr>
              <a:t>xmin</a:t>
            </a:r>
            <a:r>
              <a:rPr lang="en-US" sz="2400" dirty="0">
                <a:latin typeface="Courier" charset="0"/>
                <a:ea typeface="ＭＳ Ｐゴシック" charset="0"/>
              </a:rPr>
              <a:t>, </a:t>
            </a:r>
            <a:r>
              <a:rPr lang="en-US" sz="2400" i="1" dirty="0" err="1">
                <a:latin typeface="Courier" charset="0"/>
                <a:ea typeface="ＭＳ Ｐゴシック" charset="0"/>
              </a:rPr>
              <a:t>fval</a:t>
            </a:r>
            <a:r>
              <a:rPr lang="en-US" sz="2400" dirty="0">
                <a:latin typeface="Courier" charset="0"/>
                <a:ea typeface="ＭＳ Ｐゴシック" charset="0"/>
              </a:rPr>
              <a:t>] = </a:t>
            </a:r>
            <a:r>
              <a:rPr lang="en-US" sz="2400" dirty="0" err="1">
                <a:latin typeface="Courier" charset="0"/>
                <a:ea typeface="ＭＳ Ｐゴシック" charset="0"/>
              </a:rPr>
              <a:t>fminbnd</a:t>
            </a:r>
            <a:r>
              <a:rPr lang="en-US" sz="2400" dirty="0">
                <a:latin typeface="Courier" charset="0"/>
                <a:ea typeface="ＭＳ Ｐゴシック" charset="0"/>
              </a:rPr>
              <a:t>(</a:t>
            </a:r>
            <a:r>
              <a:rPr lang="en-US" sz="2400" i="1" dirty="0">
                <a:latin typeface="Courier" charset="0"/>
                <a:ea typeface="ＭＳ Ｐゴシック" charset="0"/>
              </a:rPr>
              <a:t>function</a:t>
            </a:r>
            <a:r>
              <a:rPr lang="en-US" sz="2400" dirty="0">
                <a:latin typeface="Courier" charset="0"/>
                <a:ea typeface="ＭＳ Ｐゴシック" charset="0"/>
              </a:rPr>
              <a:t>, </a:t>
            </a:r>
            <a:r>
              <a:rPr lang="en-US" sz="2400" i="1" dirty="0">
                <a:latin typeface="Courier" charset="0"/>
                <a:ea typeface="ＭＳ Ｐゴシック" charset="0"/>
              </a:rPr>
              <a:t>x1</a:t>
            </a:r>
            <a:r>
              <a:rPr lang="en-US" sz="2400" dirty="0">
                <a:latin typeface="Courier" charset="0"/>
                <a:ea typeface="ＭＳ Ｐゴシック" charset="0"/>
              </a:rPr>
              <a:t>, </a:t>
            </a:r>
            <a:r>
              <a:rPr lang="en-US" sz="2400" i="1" dirty="0">
                <a:latin typeface="Courier" charset="0"/>
                <a:ea typeface="ＭＳ Ｐゴシック" charset="0"/>
              </a:rPr>
              <a:t>x2, options</a:t>
            </a:r>
            <a:r>
              <a:rPr lang="en-US" sz="2400" dirty="0">
                <a:latin typeface="Courier" charset="0"/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dirty="0" err="1">
                <a:latin typeface="Courier" charset="0"/>
                <a:ea typeface="ＭＳ Ｐゴシック" charset="0"/>
              </a:rPr>
              <a:t>fminbnd</a:t>
            </a:r>
            <a:r>
              <a:rPr lang="en-US" dirty="0">
                <a:ea typeface="ＭＳ Ｐゴシック" pitchFamily="34" charset="-128"/>
              </a:rPr>
              <a:t> is a one-dimensional minimizer that finds a minimum for a problem specified by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graphicFrame>
        <p:nvGraphicFramePr>
          <p:cNvPr id="35843" name="Object 1"/>
          <p:cNvGraphicFramePr>
            <a:graphicFrameLocks noChangeAspect="1"/>
          </p:cNvGraphicFramePr>
          <p:nvPr/>
        </p:nvGraphicFramePr>
        <p:xfrm>
          <a:off x="2362200" y="5562600"/>
          <a:ext cx="3457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Equation" r:id="rId3" imgW="1498600" imgH="330200" progId="Equation.3">
                  <p:embed/>
                </p:oleObj>
              </mc:Choice>
              <mc:Fallback>
                <p:oleObj name="Equation" r:id="rId3" imgW="1498600" imgH="330200" progId="Equation.3">
                  <p:embed/>
                  <p:pic>
                    <p:nvPicPr>
                      <p:cNvPr id="3584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2600"/>
                        <a:ext cx="3457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862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" pitchFamily="126" charset="0"/>
              </a:rPr>
              <a:t>fminsearch</a:t>
            </a:r>
            <a:r>
              <a:rPr lang="en-US" altLang="en-US" b="1"/>
              <a:t> Function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MATLAB has a built-in function, </a:t>
            </a:r>
            <a:r>
              <a:rPr lang="en-US" altLang="en-US" sz="2800">
                <a:latin typeface="Courier" pitchFamily="126" charset="0"/>
              </a:rPr>
              <a:t>fminsearch</a:t>
            </a:r>
            <a:r>
              <a:rPr lang="en-US" altLang="en-US" sz="2800"/>
              <a:t>, that can be used to determine the minimum of a multidimensional function.</a:t>
            </a:r>
          </a:p>
          <a:p>
            <a:pPr lvl="1" eaLnBrk="1" hangingPunct="1"/>
            <a:r>
              <a:rPr lang="en-US" altLang="en-US" sz="1800">
                <a:latin typeface="Courier" pitchFamily="126" charset="0"/>
              </a:rPr>
              <a:t>[</a:t>
            </a:r>
            <a:r>
              <a:rPr lang="en-US" altLang="en-US" sz="1800" i="1">
                <a:latin typeface="Courier" pitchFamily="126" charset="0"/>
              </a:rPr>
              <a:t>xmin</a:t>
            </a:r>
            <a:r>
              <a:rPr lang="en-US" altLang="en-US" sz="1800">
                <a:latin typeface="Courier" pitchFamily="126" charset="0"/>
              </a:rPr>
              <a:t>, </a:t>
            </a:r>
            <a:r>
              <a:rPr lang="en-US" altLang="en-US" sz="1800" i="1">
                <a:latin typeface="Courier" pitchFamily="126" charset="0"/>
              </a:rPr>
              <a:t>fval</a:t>
            </a:r>
            <a:r>
              <a:rPr lang="en-US" altLang="en-US" sz="1800">
                <a:latin typeface="Courier" pitchFamily="126" charset="0"/>
              </a:rPr>
              <a:t>] = fminsearch(</a:t>
            </a:r>
            <a:r>
              <a:rPr lang="en-US" altLang="en-US" sz="1800" i="1">
                <a:latin typeface="Courier" pitchFamily="126" charset="0"/>
              </a:rPr>
              <a:t>function</a:t>
            </a:r>
            <a:r>
              <a:rPr lang="en-US" altLang="en-US" sz="1800">
                <a:latin typeface="Courier" pitchFamily="126" charset="0"/>
              </a:rPr>
              <a:t>, </a:t>
            </a:r>
            <a:r>
              <a:rPr lang="en-US" altLang="en-US" sz="1800" i="1">
                <a:latin typeface="Courier" pitchFamily="126" charset="0"/>
              </a:rPr>
              <a:t>x0</a:t>
            </a:r>
            <a:r>
              <a:rPr lang="en-US" altLang="en-US" sz="1800">
                <a:latin typeface="Courier" pitchFamily="126" charset="0"/>
              </a:rPr>
              <a:t>)</a:t>
            </a:r>
            <a:endParaRPr lang="en-US" altLang="en-US" sz="2400"/>
          </a:p>
          <a:p>
            <a:pPr lvl="1" eaLnBrk="1" hangingPunct="1"/>
            <a:r>
              <a:rPr lang="en-US" altLang="en-US" sz="1800" i="1">
                <a:latin typeface="Courier" pitchFamily="126" charset="0"/>
              </a:rPr>
              <a:t>xmin</a:t>
            </a:r>
            <a:r>
              <a:rPr lang="en-US" altLang="en-US" sz="2400"/>
              <a:t> in this case will be a row vector containing the location of the minimum, while </a:t>
            </a:r>
            <a:r>
              <a:rPr lang="en-US" altLang="en-US" sz="1800" i="1">
                <a:latin typeface="Courier" pitchFamily="126" charset="0"/>
              </a:rPr>
              <a:t>x0</a:t>
            </a:r>
            <a:r>
              <a:rPr lang="en-US" altLang="en-US" sz="2400"/>
              <a:t> is an initial guess.  Note that </a:t>
            </a:r>
            <a:r>
              <a:rPr lang="en-US" altLang="en-US" sz="1800" i="1">
                <a:latin typeface="Courier" pitchFamily="126" charset="0"/>
              </a:rPr>
              <a:t>x0</a:t>
            </a:r>
            <a:r>
              <a:rPr lang="en-US" altLang="en-US" sz="2400"/>
              <a:t> must contain as many entries as the function expects.</a:t>
            </a:r>
          </a:p>
          <a:p>
            <a:pPr eaLnBrk="1" hangingPunct="1"/>
            <a:r>
              <a:rPr lang="en-US" altLang="en-US" sz="2800"/>
              <a:t>The </a:t>
            </a:r>
            <a:r>
              <a:rPr lang="en-US" altLang="en-US" sz="2800">
                <a:latin typeface="Courier" pitchFamily="126" charset="0"/>
              </a:rPr>
              <a:t>function</a:t>
            </a:r>
            <a:r>
              <a:rPr lang="en-US" altLang="en-US" sz="2800"/>
              <a:t> must be written in terms of a single variable (e.g. x</a:t>
            </a:r>
            <a:r>
              <a:rPr lang="en-US" altLang="en-US" sz="2800" baseline="-25000"/>
              <a:t>i</a:t>
            </a:r>
            <a:r>
              <a:rPr lang="en-US" altLang="en-US" sz="2800"/>
              <a:t>), where different dimensions are represented by different indices of that variable (such as x</a:t>
            </a:r>
            <a:r>
              <a:rPr lang="en-US" altLang="en-US" sz="2800" baseline="-25000"/>
              <a:t>1</a:t>
            </a:r>
            <a:r>
              <a:rPr lang="en-US" altLang="en-US" sz="2800"/>
              <a:t>, x</a:t>
            </a:r>
            <a:r>
              <a:rPr lang="en-US" altLang="en-US" sz="2800" baseline="-25000"/>
              <a:t>2</a:t>
            </a:r>
            <a:r>
              <a:rPr lang="en-US" altLang="en-US" sz="2800"/>
              <a:t>, ect).</a:t>
            </a:r>
          </a:p>
        </p:txBody>
      </p:sp>
    </p:spTree>
    <p:extLst>
      <p:ext uri="{BB962C8B-B14F-4D97-AF65-F5344CB8AC3E}">
        <p14:creationId xmlns:p14="http://schemas.microsoft.com/office/powerpoint/2010/main" val="3517118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" pitchFamily="126" charset="0"/>
              </a:rPr>
              <a:t>fminsearch</a:t>
            </a:r>
            <a:r>
              <a:rPr lang="en-US" altLang="en-US" b="1"/>
              <a:t> Function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minimize </a:t>
            </a:r>
            <a:br>
              <a:rPr lang="en-US" altLang="en-US" dirty="0"/>
            </a:b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dirty="0" err="1"/>
              <a:t>x,y</a:t>
            </a:r>
            <a:r>
              <a:rPr lang="en-US" altLang="en-US" dirty="0"/>
              <a:t>)=2+x-y+2x</a:t>
            </a:r>
            <a:r>
              <a:rPr lang="en-US" altLang="en-US" baseline="30000" dirty="0"/>
              <a:t>2</a:t>
            </a:r>
            <a:r>
              <a:rPr lang="en-US" altLang="en-US" dirty="0"/>
              <a:t>+2xy+y</a:t>
            </a:r>
            <a:r>
              <a:rPr lang="en-US" altLang="en-US" baseline="30000" dirty="0"/>
              <a:t>2</a:t>
            </a:r>
            <a:br>
              <a:rPr lang="en-US" altLang="en-US" dirty="0"/>
            </a:br>
            <a:r>
              <a:rPr lang="en-US" altLang="en-US" dirty="0"/>
              <a:t>rewrite as</a:t>
            </a:r>
            <a:br>
              <a:rPr lang="en-US" altLang="en-US" dirty="0"/>
            </a:b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)=2+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-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+2(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)</a:t>
            </a:r>
            <a:r>
              <a:rPr lang="en-US" altLang="en-US" i="1" baseline="30000" dirty="0"/>
              <a:t>2</a:t>
            </a:r>
            <a:r>
              <a:rPr lang="en-US" altLang="en-US" dirty="0"/>
              <a:t>+2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+(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)</a:t>
            </a:r>
            <a:r>
              <a:rPr lang="en-US" altLang="en-US" i="1" baseline="30000" dirty="0"/>
              <a:t>2</a:t>
            </a:r>
            <a:endParaRPr lang="en-US" altLang="en-US" dirty="0"/>
          </a:p>
          <a:p>
            <a:pPr eaLnBrk="1" hangingPunct="1"/>
            <a:r>
              <a:rPr lang="en-US" altLang="en-US" sz="2000" dirty="0">
                <a:latin typeface="Courier" pitchFamily="126" charset="0"/>
              </a:rPr>
              <a:t>f=@(x) 2+x(1)-x(2)+2*x(1)^2+2*x(1)*x(2)+x(2)^2</a:t>
            </a:r>
            <a:br>
              <a:rPr lang="en-US" altLang="en-US" sz="2000" dirty="0">
                <a:latin typeface="Courier" pitchFamily="126" charset="0"/>
              </a:rPr>
            </a:br>
            <a:r>
              <a:rPr lang="en-US" altLang="en-US" sz="2000" dirty="0">
                <a:latin typeface="Courier" pitchFamily="126" charset="0"/>
              </a:rPr>
              <a:t>[x, </a:t>
            </a:r>
            <a:r>
              <a:rPr lang="en-US" altLang="en-US" sz="2000" dirty="0" err="1">
                <a:latin typeface="Courier" pitchFamily="126" charset="0"/>
              </a:rPr>
              <a:t>fval</a:t>
            </a:r>
            <a:r>
              <a:rPr lang="en-US" altLang="en-US" sz="2000" dirty="0">
                <a:latin typeface="Courier" pitchFamily="126" charset="0"/>
              </a:rPr>
              <a:t>] = </a:t>
            </a:r>
            <a:r>
              <a:rPr lang="en-US" altLang="en-US" sz="2000" dirty="0" err="1">
                <a:latin typeface="Courier" pitchFamily="126" charset="0"/>
              </a:rPr>
              <a:t>fminsearch</a:t>
            </a:r>
            <a:r>
              <a:rPr lang="en-US" altLang="en-US" sz="2000" dirty="0">
                <a:latin typeface="Courier" pitchFamily="126" charset="0"/>
              </a:rPr>
              <a:t>(f, [-0.5, 0.5])</a:t>
            </a:r>
            <a:endParaRPr lang="en-US" altLang="en-US" sz="2800" dirty="0"/>
          </a:p>
          <a:p>
            <a:pPr eaLnBrk="1" hangingPunct="1"/>
            <a:r>
              <a:rPr lang="en-US" altLang="en-US" dirty="0"/>
              <a:t>Note that </a:t>
            </a:r>
            <a:r>
              <a:rPr lang="en-US" altLang="en-US" sz="2400" i="1" dirty="0">
                <a:latin typeface="Courier" pitchFamily="126" charset="0"/>
              </a:rPr>
              <a:t>x0</a:t>
            </a:r>
            <a:r>
              <a:rPr lang="en-US" altLang="en-US" sz="2400" dirty="0"/>
              <a:t> </a:t>
            </a:r>
            <a:r>
              <a:rPr lang="en-US" altLang="en-US" dirty="0"/>
              <a:t>has two entries &amp; </a:t>
            </a:r>
            <a:r>
              <a:rPr lang="en-US" altLang="en-US" i="1" dirty="0"/>
              <a:t>f</a:t>
            </a:r>
            <a:r>
              <a:rPr lang="en-US" altLang="en-US" dirty="0"/>
              <a:t> is expecting it to contain two values.</a:t>
            </a:r>
          </a:p>
          <a:p>
            <a:pPr eaLnBrk="1" hangingPunct="1"/>
            <a:r>
              <a:rPr lang="en-US" altLang="en-US" dirty="0"/>
              <a:t>MATLAB reports the minimum value is 0.7500 at a location [-1.000 1.5000]</a:t>
            </a:r>
          </a:p>
        </p:txBody>
      </p:sp>
    </p:spTree>
    <p:extLst>
      <p:ext uri="{BB962C8B-B14F-4D97-AF65-F5344CB8AC3E}">
        <p14:creationId xmlns:p14="http://schemas.microsoft.com/office/powerpoint/2010/main" val="1792381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C97DDE02-F57D-49A9-A16F-BC25D8869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55650"/>
          </a:xfrm>
        </p:spPr>
        <p:txBody>
          <a:bodyPr/>
          <a:lstStyle/>
          <a:p>
            <a:r>
              <a:rPr lang="en-US" altLang="en-US" dirty="0"/>
              <a:t>Curve fitting: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F7662C79-22A6-48C0-80CD-33136F67C5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95425"/>
            <a:ext cx="5500688" cy="4935538"/>
          </a:xfrm>
        </p:spPr>
        <p:txBody>
          <a:bodyPr/>
          <a:lstStyle/>
          <a:p>
            <a:r>
              <a:rPr lang="en-US" altLang="en-US" sz="2800"/>
              <a:t>Helps estimate for continuous values between discrete data points</a:t>
            </a:r>
          </a:p>
          <a:p>
            <a:r>
              <a:rPr lang="en-US" altLang="en-US" sz="2800"/>
              <a:t>(a) Least-squares regression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Follows overall data pattern</a:t>
            </a:r>
          </a:p>
          <a:p>
            <a:r>
              <a:rPr lang="en-US" altLang="en-US" sz="2800"/>
              <a:t>(b) Interpolation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Fits to individual points</a:t>
            </a:r>
          </a:p>
          <a:p>
            <a:r>
              <a:rPr lang="de-DE" altLang="en-US" sz="2800"/>
              <a:t>(c) </a:t>
            </a:r>
            <a:r>
              <a:rPr lang="en-US" altLang="en-US" sz="2800"/>
              <a:t>Curvilinear fits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Very relevant in instrumentation, signal, and image analysis</a:t>
            </a:r>
          </a:p>
        </p:txBody>
      </p:sp>
      <p:pic>
        <p:nvPicPr>
          <p:cNvPr id="25603" name="Picture 4" descr="cha92657_1203">
            <a:extLst>
              <a:ext uri="{FF2B5EF4-FFF2-40B4-BE49-F238E27FC236}">
                <a16:creationId xmlns:a16="http://schemas.microsoft.com/office/drawing/2014/main" id="{3193CE33-15F6-46AD-9D01-2440C1FE01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9325" y="1371651"/>
            <a:ext cx="2773363" cy="5219700"/>
          </a:xfrm>
          <a:noFill/>
        </p:spPr>
      </p:pic>
      <p:sp>
        <p:nvSpPr>
          <p:cNvPr id="25604" name="Text Box 5">
            <a:extLst>
              <a:ext uri="{FF2B5EF4-FFF2-40B4-BE49-F238E27FC236}">
                <a16:creationId xmlns:a16="http://schemas.microsoft.com/office/drawing/2014/main" id="{F11F427F-7222-4A8B-B669-EACD48F6C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63" y="6367463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Figure PT4.1</a:t>
            </a:r>
          </a:p>
        </p:txBody>
      </p:sp>
    </p:spTree>
    <p:extLst>
      <p:ext uri="{BB962C8B-B14F-4D97-AF65-F5344CB8AC3E}">
        <p14:creationId xmlns:p14="http://schemas.microsoft.com/office/powerpoint/2010/main" val="255892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9AFFC45-3E48-4CB9-83A0-6F84ED813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0645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Polynomial regression in MATLAB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62F2568B-25D1-4F75-B9E4-8F9E0ACBD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2675"/>
            <a:ext cx="8229600" cy="5089525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Given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y</a:t>
            </a:r>
            <a:r>
              <a:rPr lang="en-US" altLang="en-US" sz="2400" dirty="0">
                <a:ea typeface="ＭＳ Ｐゴシック" panose="020B0600070205080204" pitchFamily="34" charset="-128"/>
              </a:rPr>
              <a:t> data in columns, solve for the coefficients of the best fit line for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y</a:t>
            </a:r>
            <a:r>
              <a:rPr lang="en-US" altLang="en-US" sz="2400" dirty="0">
                <a:ea typeface="ＭＳ Ｐゴシック" panose="020B0600070205080204" pitchFamily="34" charset="-128"/>
              </a:rPr>
              <a:t>=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+a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dirty="0">
                <a:ea typeface="ＭＳ Ｐゴシック" panose="020B0600070205080204" pitchFamily="34" charset="-128"/>
              </a:rPr>
              <a:t>+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2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latin typeface="Courier" charset="0"/>
                <a:ea typeface="ＭＳ Ｐゴシック" panose="020B0600070205080204" pitchFamily="34" charset="-128"/>
              </a:rPr>
              <a:t>Z = [x.^2 x ones(size(x))]</a:t>
            </a:r>
            <a:br>
              <a:rPr lang="en-US" altLang="en-US" sz="2400" dirty="0">
                <a:latin typeface="Courier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Courier" charset="0"/>
                <a:ea typeface="ＭＳ Ｐゴシック" panose="020B0600070205080204" pitchFamily="34" charset="-128"/>
              </a:rPr>
              <a:t>	a = (Z’*Z)\(Z’*y)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Note also that MATLAB’s left-divide will automatically include the [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Z</a:t>
            </a:r>
            <a:r>
              <a:rPr lang="en-US" altLang="en-US" sz="2400" dirty="0">
                <a:ea typeface="ＭＳ Ｐゴシック" panose="020B0600070205080204" pitchFamily="34" charset="-128"/>
              </a:rPr>
              <a:t>]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ea typeface="ＭＳ Ｐゴシック" panose="020B0600070205080204" pitchFamily="34" charset="-128"/>
              </a:rPr>
              <a:t> terms if the matrix is not square, so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latin typeface="Courier" charset="0"/>
                <a:ea typeface="ＭＳ Ｐゴシック" panose="020B0600070205080204" pitchFamily="34" charset="-128"/>
              </a:rPr>
              <a:t>a = Z\y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would work as well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To calculate measures of fit: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latin typeface="Courier" charset="0"/>
                <a:ea typeface="ＭＳ Ｐゴシック" panose="020B0600070205080204" pitchFamily="34" charset="-128"/>
              </a:rPr>
              <a:t>St = sum((y-mean(y)).^2)</a:t>
            </a:r>
            <a:br>
              <a:rPr lang="en-US" altLang="en-US" sz="2400" dirty="0">
                <a:latin typeface="Courier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Courier" charset="0"/>
                <a:ea typeface="ＭＳ Ｐゴシック" panose="020B0600070205080204" pitchFamily="34" charset="-128"/>
              </a:rPr>
              <a:t>	Sr = sum((y-Z*a).^2)</a:t>
            </a:r>
            <a:br>
              <a:rPr lang="en-US" altLang="en-US" sz="2400" dirty="0">
                <a:latin typeface="Courier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Courier" charset="0"/>
                <a:ea typeface="ＭＳ Ｐゴシック" panose="020B0600070205080204" pitchFamily="34" charset="-128"/>
              </a:rPr>
              <a:t>	r2 = 1-Sr/St</a:t>
            </a:r>
            <a:br>
              <a:rPr lang="en-US" altLang="en-US" sz="2400" dirty="0">
                <a:latin typeface="Courier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Courier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 err="1">
                <a:latin typeface="Courier" charset="0"/>
                <a:ea typeface="ＭＳ Ｐゴシック" panose="020B0600070205080204" pitchFamily="34" charset="-128"/>
              </a:rPr>
              <a:t>syx</a:t>
            </a:r>
            <a:r>
              <a:rPr lang="en-US" altLang="en-US" sz="2400" dirty="0">
                <a:latin typeface="Courier" charset="0"/>
                <a:ea typeface="ＭＳ Ｐゴシック" panose="020B0600070205080204" pitchFamily="34" charset="-128"/>
              </a:rPr>
              <a:t> = sqrt(Sr/(length(x)-length(a)))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05CAC-ABBE-4D06-AD5F-8195C125C86A}"/>
              </a:ext>
            </a:extLst>
          </p:cNvPr>
          <p:cNvSpPr txBox="1"/>
          <p:nvPr/>
        </p:nvSpPr>
        <p:spPr>
          <a:xfrm>
            <a:off x="762000" y="6019800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</a:t>
            </a:r>
            <a:r>
              <a:rPr lang="en-US" dirty="0" err="1">
                <a:solidFill>
                  <a:srgbClr val="FF0000"/>
                </a:solidFill>
                <a:latin typeface="Courier"/>
              </a:rPr>
              <a:t>polyfit</a:t>
            </a:r>
            <a:r>
              <a:rPr lang="en-US" dirty="0"/>
              <a:t> command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2EEF3E-502D-4BA6-956C-B144ED10FFB7}"/>
              </a:ext>
            </a:extLst>
          </p:cNvPr>
          <p:cNvSpPr/>
          <p:nvPr/>
        </p:nvSpPr>
        <p:spPr>
          <a:xfrm>
            <a:off x="3962400" y="6398696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a = </a:t>
            </a:r>
            <a:r>
              <a:rPr lang="en-US" altLang="en-US" dirty="0" err="1">
                <a:latin typeface="Courier" charset="0"/>
                <a:ea typeface="ＭＳ Ｐゴシック" panose="020B0600070205080204" pitchFamily="34" charset="-128"/>
              </a:rPr>
              <a:t>polyfit</a:t>
            </a: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(x,y,2)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82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C7CF-E96A-42D4-83F7-8C6B4CF7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316"/>
            <a:ext cx="9144000" cy="1143000"/>
          </a:xfrm>
        </p:spPr>
        <p:txBody>
          <a:bodyPr/>
          <a:lstStyle/>
          <a:p>
            <a:r>
              <a:rPr lang="en-US" sz="3600" dirty="0"/>
              <a:t>Regression models are rarely expected to extrapolate beyond the data range</a:t>
            </a:r>
          </a:p>
        </p:txBody>
      </p:sp>
      <p:pic>
        <p:nvPicPr>
          <p:cNvPr id="4" name="curve fitting demo">
            <a:hlinkClick r:id="" action="ppaction://media"/>
            <a:extLst>
              <a:ext uri="{FF2B5EF4-FFF2-40B4-BE49-F238E27FC236}">
                <a16:creationId xmlns:a16="http://schemas.microsoft.com/office/drawing/2014/main" id="{5F9ED60B-9E8B-4EF5-9C47-333F6DA575B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50606" y="1626933"/>
            <a:ext cx="6613071" cy="4408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E83E3C-F760-4A4A-936B-1C6BD710C10C}"/>
              </a:ext>
            </a:extLst>
          </p:cNvPr>
          <p:cNvSpPr/>
          <p:nvPr/>
        </p:nvSpPr>
        <p:spPr>
          <a:xfrm>
            <a:off x="1800808" y="6035647"/>
            <a:ext cx="7996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https://twitter.com/clcrozier/status/1251148890595708938?s=03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50A53-E7A4-4EB5-95C5-0B123AAE3DC2}"/>
              </a:ext>
            </a:extLst>
          </p:cNvPr>
          <p:cNvSpPr txBox="1"/>
          <p:nvPr/>
        </p:nvSpPr>
        <p:spPr>
          <a:xfrm>
            <a:off x="261258" y="6436018"/>
            <a:ext cx="793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Sigmoidal (s-curves) are common for “saturating” processes, e.g. epidemics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7141" y="138031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c/(1+a*</a:t>
            </a:r>
            <a:r>
              <a:rPr lang="en-US" dirty="0" err="1"/>
              <a:t>exp</a:t>
            </a:r>
            <a:r>
              <a:rPr lang="en-US" dirty="0"/>
              <a:t>(-b*t))</a:t>
            </a:r>
          </a:p>
        </p:txBody>
      </p:sp>
    </p:spTree>
    <p:extLst>
      <p:ext uri="{BB962C8B-B14F-4D97-AF65-F5344CB8AC3E}">
        <p14:creationId xmlns:p14="http://schemas.microsoft.com/office/powerpoint/2010/main" val="16208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D945-762E-4504-9D3C-0BCA1073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IMHE Model of COVID spread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3C4D2-2EDE-4B35-898B-EE6E8F6B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916" y="956626"/>
            <a:ext cx="9144000" cy="61450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D4D1A6-14A6-41A4-9F13-33DA05F7C3E3}"/>
              </a:ext>
            </a:extLst>
          </p:cNvPr>
          <p:cNvSpPr/>
          <p:nvPr/>
        </p:nvSpPr>
        <p:spPr>
          <a:xfrm>
            <a:off x="2212258" y="1865275"/>
            <a:ext cx="6853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https://ktla.com/news/nationworld/influential-ihme-model-projects-coronavirus-deaths-will-stop-after-june-21-but-experts-are-skeptical/</a:t>
            </a:r>
          </a:p>
        </p:txBody>
      </p:sp>
    </p:spTree>
    <p:extLst>
      <p:ext uri="{BB962C8B-B14F-4D97-AF65-F5344CB8AC3E}">
        <p14:creationId xmlns:p14="http://schemas.microsoft.com/office/powerpoint/2010/main" val="2303670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Curve-Fitting">
            <a:extLst>
              <a:ext uri="{FF2B5EF4-FFF2-40B4-BE49-F238E27FC236}">
                <a16:creationId xmlns:a16="http://schemas.microsoft.com/office/drawing/2014/main" id="{3915E3F6-142C-475B-8CEB-84A7858E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" y="27899"/>
            <a:ext cx="4292082" cy="6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9E5738-CCAC-4691-A195-E5C8B7C43EAC}"/>
              </a:ext>
            </a:extLst>
          </p:cNvPr>
          <p:cNvSpPr/>
          <p:nvPr/>
        </p:nvSpPr>
        <p:spPr>
          <a:xfrm>
            <a:off x="4292082" y="6488668"/>
            <a:ext cx="243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"/>
              </a:rPr>
              <a:t>https://xkcd.com/2048/</a:t>
            </a:r>
            <a:endParaRPr lang="en-US" dirty="0"/>
          </a:p>
        </p:txBody>
      </p:sp>
      <p:pic>
        <p:nvPicPr>
          <p:cNvPr id="92164" name="Picture 4" descr="Linear Regression">
            <a:extLst>
              <a:ext uri="{FF2B5EF4-FFF2-40B4-BE49-F238E27FC236}">
                <a16:creationId xmlns:a16="http://schemas.microsoft.com/office/drawing/2014/main" id="{C5650FFD-7F27-4CE0-A71D-C23C402F1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56" y="2083060"/>
            <a:ext cx="45624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585762-4394-4389-AC62-4F9D8D40E6B5}"/>
              </a:ext>
            </a:extLst>
          </p:cNvPr>
          <p:cNvSpPr/>
          <p:nvPr/>
        </p:nvSpPr>
        <p:spPr>
          <a:xfrm>
            <a:off x="6544567" y="497049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https://xkcd.com/1725/</a:t>
            </a:r>
          </a:p>
        </p:txBody>
      </p:sp>
    </p:spTree>
    <p:extLst>
      <p:ext uri="{BB962C8B-B14F-4D97-AF65-F5344CB8AC3E}">
        <p14:creationId xmlns:p14="http://schemas.microsoft.com/office/powerpoint/2010/main" val="2614387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1D9F70F-F1C0-4F97-B35F-4A2870F9E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274638"/>
            <a:ext cx="8512175" cy="1143000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Nonlinear Regression in MATLAB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C26CF97-377E-4A7C-BF2F-0AEA212BE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263" y="1647825"/>
            <a:ext cx="8229600" cy="43434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To perform nonlinear regression in MATLAB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write a function that returns the sum of the squares of the estimate residuals for a fit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then use MATLAB’s </a:t>
            </a:r>
            <a:r>
              <a:rPr lang="en-US" altLang="en-US" sz="2400">
                <a:latin typeface="Courier" charset="0"/>
                <a:ea typeface="ＭＳ Ｐゴシック" panose="020B0600070205080204" pitchFamily="34" charset="-128"/>
              </a:rPr>
              <a:t>fminsearch</a:t>
            </a:r>
            <a:r>
              <a:rPr lang="en-US" altLang="en-US" sz="2400">
                <a:ea typeface="ＭＳ Ｐゴシック" panose="020B0600070205080204" pitchFamily="34" charset="-128"/>
              </a:rPr>
              <a:t> function to find the values of the coefficients where a minimum occurs</a:t>
            </a:r>
          </a:p>
          <a:p>
            <a:endParaRPr lang="en-US" altLang="en-US" sz="2800"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a typeface="ＭＳ Ｐゴシック" panose="020B0600070205080204" pitchFamily="34" charset="-128"/>
              </a:rPr>
              <a:t>The arguments to the function to compute </a:t>
            </a:r>
            <a:r>
              <a:rPr lang="en-US" altLang="en-US" sz="2800" i="1">
                <a:ea typeface="ＭＳ Ｐゴシック" panose="020B0600070205080204" pitchFamily="34" charset="-128"/>
              </a:rPr>
              <a:t>S</a:t>
            </a:r>
            <a:r>
              <a:rPr lang="en-US" altLang="en-US" sz="2800" i="1" baseline="-25000">
                <a:ea typeface="ＭＳ Ｐゴシック" panose="020B0600070205080204" pitchFamily="34" charset="-128"/>
              </a:rPr>
              <a:t>r</a:t>
            </a:r>
            <a:r>
              <a:rPr lang="en-US" altLang="en-US" sz="2800">
                <a:ea typeface="ＭＳ Ｐゴシック" panose="020B0600070205080204" pitchFamily="34" charset="-128"/>
              </a:rPr>
              <a:t> should be the coefficients, the independent variables, and the 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1609979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5E51D2E2-9574-4D0B-839B-36030220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7" y="112488"/>
            <a:ext cx="4262437" cy="1143000"/>
          </a:xfrm>
        </p:spPr>
        <p:txBody>
          <a:bodyPr/>
          <a:lstStyle/>
          <a:p>
            <a:pPr algn="l"/>
            <a:r>
              <a:rPr lang="en-US" altLang="en-US" dirty="0">
                <a:ea typeface="ＭＳ Ｐゴシック" panose="020B0600070205080204" pitchFamily="34" charset="-128"/>
              </a:rPr>
              <a:t>Example:</a:t>
            </a:r>
          </a:p>
        </p:txBody>
      </p:sp>
      <p:pic>
        <p:nvPicPr>
          <p:cNvPr id="31746" name="Picture 4">
            <a:extLst>
              <a:ext uri="{FF2B5EF4-FFF2-40B4-BE49-F238E27FC236}">
                <a16:creationId xmlns:a16="http://schemas.microsoft.com/office/drawing/2014/main" id="{DFC738EE-0F08-473A-95D9-A2D1C5895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7013"/>
            <a:ext cx="4976813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5">
            <a:extLst>
              <a:ext uri="{FF2B5EF4-FFF2-40B4-BE49-F238E27FC236}">
                <a16:creationId xmlns:a16="http://schemas.microsoft.com/office/drawing/2014/main" id="{6E3EC218-4B11-484B-B06A-D7B1FAB9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6925"/>
            <a:ext cx="480695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Box 7">
            <a:extLst>
              <a:ext uri="{FF2B5EF4-FFF2-40B4-BE49-F238E27FC236}">
                <a16:creationId xmlns:a16="http://schemas.microsoft.com/office/drawing/2014/main" id="{24466995-756C-42BC-A5B9-5F1FFB038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2278063"/>
            <a:ext cx="3989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Vectorized, coefficients in one vector!</a:t>
            </a:r>
          </a:p>
        </p:txBody>
      </p:sp>
      <p:pic>
        <p:nvPicPr>
          <p:cNvPr id="31749" name="Picture 6">
            <a:extLst>
              <a:ext uri="{FF2B5EF4-FFF2-40B4-BE49-F238E27FC236}">
                <a16:creationId xmlns:a16="http://schemas.microsoft.com/office/drawing/2014/main" id="{FB10BFED-A483-4D10-81F2-1F4976822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4391025"/>
            <a:ext cx="317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7">
            <a:extLst>
              <a:ext uri="{FF2B5EF4-FFF2-40B4-BE49-F238E27FC236}">
                <a16:creationId xmlns:a16="http://schemas.microsoft.com/office/drawing/2014/main" id="{B3748935-9A55-4876-95A2-EDA76A03D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3341688"/>
            <a:ext cx="40481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8">
            <a:extLst>
              <a:ext uri="{FF2B5EF4-FFF2-40B4-BE49-F238E27FC236}">
                <a16:creationId xmlns:a16="http://schemas.microsoft.com/office/drawing/2014/main" id="{13D42685-3E71-45C9-9967-48D79DFEF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5640388"/>
            <a:ext cx="449103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">
            <a:extLst>
              <a:ext uri="{FF2B5EF4-FFF2-40B4-BE49-F238E27FC236}">
                <a16:creationId xmlns:a16="http://schemas.microsoft.com/office/drawing/2014/main" id="{7DFB0805-0FD9-4EC6-A668-A14726D44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600075"/>
            <a:ext cx="40354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TextBox 1">
            <a:extLst>
              <a:ext uri="{FF2B5EF4-FFF2-40B4-BE49-F238E27FC236}">
                <a16:creationId xmlns:a16="http://schemas.microsoft.com/office/drawing/2014/main" id="{8DC7C8DC-E730-43FD-8C7D-B4274768A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" y="1065510"/>
            <a:ext cx="48799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 dirty="0">
                <a:solidFill>
                  <a:srgbClr val="00B0F0"/>
                </a:solidFill>
                <a:latin typeface="Courier"/>
              </a:rPr>
              <a:t>function</a:t>
            </a:r>
            <a:r>
              <a:rPr lang="en-US" altLang="en-US" sz="1800" b="0" dirty="0">
                <a:latin typeface="Courier"/>
              </a:rPr>
              <a:t> f = </a:t>
            </a:r>
            <a:r>
              <a:rPr lang="en-US" altLang="en-US" sz="1800" b="0" dirty="0" err="1">
                <a:latin typeface="Courier"/>
              </a:rPr>
              <a:t>fSSR</a:t>
            </a:r>
            <a:r>
              <a:rPr lang="en-US" altLang="en-US" sz="1800" b="0" dirty="0">
                <a:latin typeface="Courier"/>
              </a:rPr>
              <a:t>(a, I, P)</a:t>
            </a:r>
          </a:p>
          <a:p>
            <a:r>
              <a:rPr lang="en-US" altLang="en-US" sz="1800" b="0" dirty="0">
                <a:latin typeface="Courier"/>
              </a:rPr>
              <a:t>Pp = a(1)•I/a(2)•</a:t>
            </a:r>
            <a:r>
              <a:rPr lang="en-US" altLang="en-US" sz="1800" b="0" dirty="0" err="1">
                <a:latin typeface="Courier"/>
              </a:rPr>
              <a:t>exp</a:t>
            </a:r>
            <a:r>
              <a:rPr lang="en-US" altLang="en-US" sz="1800" b="0" dirty="0">
                <a:latin typeface="Courier"/>
              </a:rPr>
              <a:t>(-I/a(2) + 1);</a:t>
            </a:r>
          </a:p>
          <a:p>
            <a:r>
              <a:rPr lang="en-US" altLang="en-US" sz="1800" b="0" dirty="0">
                <a:latin typeface="Courier"/>
              </a:rPr>
              <a:t>f = sum ((P-Pp)</a:t>
            </a:r>
            <a:r>
              <a:rPr lang="en-US" altLang="en-US" sz="1800" b="0" baseline="30000" dirty="0">
                <a:latin typeface="Courier"/>
              </a:rPr>
              <a:t>2</a:t>
            </a:r>
            <a:r>
              <a:rPr lang="en-US" altLang="en-US" sz="1800" b="0" dirty="0">
                <a:latin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1713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458200" cy="7620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FF0000"/>
                </a:solidFill>
              </a:rPr>
              <a:t>Research in my group: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81000" y="838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Engineering approaches </a:t>
            </a:r>
            <a:br>
              <a:rPr lang="en-US" sz="3200" dirty="0">
                <a:latin typeface="+mj-lt"/>
                <a:ea typeface="+mj-ea"/>
                <a:cs typeface="+mj-cs"/>
              </a:rPr>
            </a:br>
            <a:r>
              <a:rPr lang="en-US" sz="3200" dirty="0">
                <a:latin typeface="+mj-lt"/>
                <a:ea typeface="+mj-ea"/>
                <a:cs typeface="+mj-cs"/>
              </a:rPr>
              <a:t>for computational systems biology: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8600" y="2103438"/>
            <a:ext cx="3048000" cy="223996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 Evolutionary Design principles of biochemical networks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+mn-lt"/>
            </a:endParaRPr>
          </a:p>
        </p:txBody>
      </p:sp>
      <p:pic>
        <p:nvPicPr>
          <p:cNvPr id="6149" name="Picture 2" descr="C:\Documents and Settings\oi1\My Documents\Research\Blood\HS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8" y="3304192"/>
            <a:ext cx="2144889" cy="177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00400" y="1905000"/>
            <a:ext cx="3332786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2400" dirty="0">
                <a:latin typeface="+mn-lt"/>
              </a:rPr>
              <a:t>Reverse engineering of multicellular self-organization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6151" name="Picture 4" descr="rippl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64" y="3103263"/>
            <a:ext cx="2701657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457200" y="5220988"/>
            <a:ext cx="14663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Intracellular scale</a:t>
            </a:r>
          </a:p>
        </p:txBody>
      </p:sp>
      <p:sp>
        <p:nvSpPr>
          <p:cNvPr id="6153" name="TextBox 13"/>
          <p:cNvSpPr txBox="1">
            <a:spLocks noChangeArrowheads="1"/>
          </p:cNvSpPr>
          <p:nvPr/>
        </p:nvSpPr>
        <p:spPr bwMode="auto">
          <a:xfrm>
            <a:off x="3695700" y="5497431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Intercellular scale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892811-30E6-4EF9-93A0-628D63D1B52D}"/>
              </a:ext>
            </a:extLst>
          </p:cNvPr>
          <p:cNvSpPr txBox="1">
            <a:spLocks/>
          </p:cNvSpPr>
          <p:nvPr/>
        </p:nvSpPr>
        <p:spPr bwMode="auto">
          <a:xfrm>
            <a:off x="6324600" y="1905000"/>
            <a:ext cx="3332786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2400" dirty="0">
                <a:latin typeface="+mn-lt"/>
              </a:rPr>
              <a:t>Pharmacokinetics</a:t>
            </a: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85605A8A-D5A4-48FC-A671-AAFC6A745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144" y="5497431"/>
            <a:ext cx="17514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Organismal/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 err="1">
                <a:latin typeface="Arial" panose="020B0604020202020204" pitchFamily="34" charset="0"/>
              </a:rPr>
              <a:t>Physilogy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Scale</a:t>
            </a:r>
          </a:p>
        </p:txBody>
      </p:sp>
      <p:pic>
        <p:nvPicPr>
          <p:cNvPr id="73730" name="Picture 2" descr="Fundamentals of pharmacology - Knowledge @ AMBOSS">
            <a:extLst>
              <a:ext uri="{FF2B5EF4-FFF2-40B4-BE49-F238E27FC236}">
                <a16:creationId xmlns:a16="http://schemas.microsoft.com/office/drawing/2014/main" id="{52665725-4F17-4361-B93B-24C6191A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430" y="294539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76300"/>
          </a:xfrm>
        </p:spPr>
        <p:txBody>
          <a:bodyPr/>
          <a:lstStyle/>
          <a:p>
            <a:pPr eaLnBrk="1" hangingPunct="1"/>
            <a:r>
              <a:rPr lang="en-US" altLang="en-US"/>
              <a:t>Ordinary Differential Equations (ODEs)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522D5E2-2BD1-4715-A4A2-D7780E982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2725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a typeface="ＭＳ Ｐゴシック" charset="0"/>
                <a:cs typeface="+mn-cs"/>
              </a:rPr>
              <a:t>Differential Equations (DEs) involve </a:t>
            </a:r>
            <a:r>
              <a:rPr lang="en-US" sz="2800" dirty="0">
                <a:ea typeface="ＭＳ Ｐゴシック" charset="0"/>
              </a:rPr>
              <a:t>unknown </a:t>
            </a:r>
            <a:r>
              <a:rPr lang="en-US" sz="2800" dirty="0">
                <a:ea typeface="ＭＳ Ｐゴシック" charset="0"/>
                <a:cs typeface="+mn-cs"/>
              </a:rPr>
              <a:t>functions and their derivatives</a:t>
            </a:r>
          </a:p>
          <a:p>
            <a:pPr eaLnBrk="1" hangingPunct="1">
              <a:defRPr/>
            </a:pPr>
            <a:r>
              <a:rPr lang="en-US" sz="2800" dirty="0">
                <a:ea typeface="ＭＳ Ｐゴシック" charset="0"/>
                <a:cs typeface="+mn-cs"/>
              </a:rPr>
              <a:t>ODEs </a:t>
            </a:r>
            <a:r>
              <a:rPr lang="en-US" sz="2800" dirty="0">
                <a:ea typeface="ＭＳ Ｐゴシック" charset="0"/>
              </a:rPr>
              <a:t>involve functions</a:t>
            </a:r>
            <a:r>
              <a:rPr lang="en-US" sz="2800" dirty="0">
                <a:ea typeface="ＭＳ Ｐゴシック" charset="0"/>
                <a:cs typeface="+mn-cs"/>
              </a:rPr>
              <a:t> of 1 independent variable, such as y(x)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charset="0"/>
              </a:rPr>
              <a:t>Order = highest order of derivative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charset="0"/>
              </a:rPr>
              <a:t>Many ODEs are 2</a:t>
            </a:r>
            <a:r>
              <a:rPr lang="en-US" sz="2400" baseline="30000" dirty="0">
                <a:ea typeface="ＭＳ Ｐゴシック" charset="0"/>
              </a:rPr>
              <a:t>nd</a:t>
            </a:r>
            <a:r>
              <a:rPr lang="en-US" sz="2400" dirty="0">
                <a:ea typeface="ＭＳ Ｐゴシック" charset="0"/>
              </a:rPr>
              <a:t> order or higher</a:t>
            </a:r>
          </a:p>
          <a:p>
            <a:pPr lvl="2" eaLnBrk="1" hangingPunct="1">
              <a:defRPr/>
            </a:pPr>
            <a:r>
              <a:rPr lang="en-US" sz="2000" dirty="0">
                <a:ea typeface="ＭＳ Ｐゴシック" charset="0"/>
              </a:rPr>
              <a:t>Can be converted/reduced to a system of 1</a:t>
            </a:r>
            <a:r>
              <a:rPr lang="en-US" sz="2000" baseline="30000" dirty="0">
                <a:ea typeface="ＭＳ Ｐゴシック" charset="0"/>
              </a:rPr>
              <a:t>st</a:t>
            </a:r>
            <a:r>
              <a:rPr lang="en-US" sz="2000" dirty="0">
                <a:ea typeface="ＭＳ Ｐゴシック" charset="0"/>
              </a:rPr>
              <a:t> order ODEs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81E9FFB-222C-4E36-BB35-3ACC2763AF78}"/>
              </a:ext>
            </a:extLst>
          </p:cNvPr>
          <p:cNvSpPr/>
          <p:nvPr/>
        </p:nvSpPr>
        <p:spPr>
          <a:xfrm>
            <a:off x="3984625" y="5300663"/>
            <a:ext cx="892175" cy="28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6149" name="Object 1"/>
          <p:cNvGraphicFramePr>
            <a:graphicFrameLocks noChangeAspect="1"/>
          </p:cNvGraphicFramePr>
          <p:nvPr/>
        </p:nvGraphicFramePr>
        <p:xfrm>
          <a:off x="530225" y="4860925"/>
          <a:ext cx="31273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Equation" r:id="rId4" imgW="1346200" imgH="431800" progId="Equation.3">
                  <p:embed/>
                </p:oleObj>
              </mc:Choice>
              <mc:Fallback>
                <p:oleObj name="Equation" r:id="rId4" imgW="1346200" imgH="431800" progId="Equation.3">
                  <p:embed/>
                  <p:pic>
                    <p:nvPicPr>
                      <p:cNvPr id="61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4860925"/>
                        <a:ext cx="31273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2"/>
          <p:cNvGraphicFramePr>
            <a:graphicFrameLocks noChangeAspect="1"/>
          </p:cNvGraphicFramePr>
          <p:nvPr/>
        </p:nvGraphicFramePr>
        <p:xfrm>
          <a:off x="5376863" y="4895850"/>
          <a:ext cx="2922587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Equation" r:id="rId6" imgW="1371600" imgH="825500" progId="Equation.3">
                  <p:embed/>
                </p:oleObj>
              </mc:Choice>
              <mc:Fallback>
                <p:oleObj name="Equation" r:id="rId6" imgW="1371600" imgH="825500" progId="Equation.3">
                  <p:embed/>
                  <p:pic>
                    <p:nvPicPr>
                      <p:cNvPr id="61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4895850"/>
                        <a:ext cx="2922587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037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ED955691-62FB-4EE7-A2C6-D5C8A1C85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MATLAB Functions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C5C11B-E856-4A4C-A591-4C7BECAE9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0336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MATLAB</a:t>
            </a:r>
            <a:r>
              <a:rPr lang="ja-JP" altLang="en-US" sz="2800" dirty="0"/>
              <a:t>’</a:t>
            </a:r>
            <a:r>
              <a:rPr lang="en-US" altLang="ja-JP" sz="2800" dirty="0"/>
              <a:t>s </a:t>
            </a:r>
            <a:r>
              <a:rPr lang="en-US" altLang="ja-JP" sz="2800" dirty="0">
                <a:latin typeface="Courier" charset="0"/>
              </a:rPr>
              <a:t>ode23</a:t>
            </a:r>
            <a:r>
              <a:rPr lang="en-US" altLang="ja-JP" sz="2800" dirty="0"/>
              <a:t> function uses second- and third-order R-K functions to solve the ODE and adjust step sizes</a:t>
            </a:r>
          </a:p>
          <a:p>
            <a:pPr eaLnBrk="1" hangingPunct="1"/>
            <a:r>
              <a:rPr lang="en-US" altLang="en-US" sz="2800" dirty="0"/>
              <a:t>MATLAB</a:t>
            </a:r>
            <a:r>
              <a:rPr lang="ja-JP" altLang="en-US" sz="2800" dirty="0"/>
              <a:t>’</a:t>
            </a:r>
            <a:r>
              <a:rPr lang="en-US" altLang="ja-JP" sz="2800" dirty="0"/>
              <a:t>s </a:t>
            </a:r>
            <a:r>
              <a:rPr lang="en-US" altLang="ja-JP" sz="2800" dirty="0">
                <a:latin typeface="Courier" charset="0"/>
              </a:rPr>
              <a:t>ode45</a:t>
            </a:r>
            <a:r>
              <a:rPr lang="en-US" altLang="ja-JP" sz="2800" dirty="0"/>
              <a:t> function uses fourth- and fifth-order R-K functions to solve the ODE and adjust step sizes.  This is recommended as the first function to use to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2741156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86E4469-68B0-4A73-A6C8-98AA70513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Use ODE Solvers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ADCBDBE6-4171-437B-A157-470126A36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71613"/>
            <a:ext cx="8229600" cy="4960937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[</a:t>
            </a:r>
            <a:r>
              <a:rPr lang="en-US" altLang="en-US" sz="2800" dirty="0" err="1"/>
              <a:t>t,y</a:t>
            </a:r>
            <a:r>
              <a:rPr lang="en-US" altLang="en-US" sz="2800" dirty="0"/>
              <a:t>]=ode45(</a:t>
            </a:r>
            <a:r>
              <a:rPr lang="en-US" altLang="en-US" sz="2800" dirty="0" err="1"/>
              <a:t>odefun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tspan</a:t>
            </a:r>
            <a:r>
              <a:rPr lang="en-US" altLang="en-US" sz="2800" dirty="0"/>
              <a:t>, y0, options, p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p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,…)</a:t>
            </a:r>
          </a:p>
          <a:p>
            <a:pPr lvl="1" eaLnBrk="1" hangingPunct="1">
              <a:buFontTx/>
              <a:buNone/>
            </a:pPr>
            <a:r>
              <a:rPr lang="en-US" altLang="en-US" sz="2400" dirty="0"/>
              <a:t>t = time array</a:t>
            </a:r>
          </a:p>
          <a:p>
            <a:pPr lvl="1" eaLnBrk="1" hangingPunct="1">
              <a:buFontTx/>
              <a:buNone/>
            </a:pPr>
            <a:r>
              <a:rPr lang="en-US" altLang="en-US" sz="2400" dirty="0"/>
              <a:t>y = array of unknown function</a:t>
            </a:r>
          </a:p>
          <a:p>
            <a:pPr lvl="1" eaLnBrk="1" hangingPunct="1">
              <a:buFontTx/>
              <a:buNone/>
            </a:pPr>
            <a:r>
              <a:rPr lang="en-US" altLang="en-US" sz="2400" dirty="0" err="1"/>
              <a:t>odefun</a:t>
            </a:r>
            <a:r>
              <a:rPr lang="en-US" altLang="en-US" sz="2400" dirty="0"/>
              <a:t> = function handle computing </a:t>
            </a:r>
            <a:r>
              <a:rPr lang="en-US" altLang="en-US" sz="2400" err="1"/>
              <a:t>dy</a:t>
            </a:r>
            <a:r>
              <a:rPr lang="en-US" altLang="en-US" sz="2400"/>
              <a:t>/</a:t>
            </a:r>
            <a:r>
              <a:rPr lang="en-US" altLang="en-US" sz="2400" err="1"/>
              <a:t>dt</a:t>
            </a:r>
            <a:r>
              <a:rPr lang="en-US" altLang="en-US" sz="2400"/>
              <a:t> </a:t>
            </a:r>
            <a:endParaRPr lang="en-US" altLang="en-US" sz="2400" dirty="0"/>
          </a:p>
          <a:p>
            <a:pPr lvl="1" eaLnBrk="1" hangingPunct="1">
              <a:buFontTx/>
              <a:buNone/>
            </a:pPr>
            <a:r>
              <a:rPr lang="en-US" altLang="en-US" sz="2400" dirty="0" err="1"/>
              <a:t>tspan</a:t>
            </a:r>
            <a:r>
              <a:rPr lang="en-US" altLang="en-US" sz="2400" dirty="0"/>
              <a:t> = integration interval</a:t>
            </a:r>
          </a:p>
          <a:p>
            <a:pPr lvl="1" eaLnBrk="1" hangingPunct="1">
              <a:buFontTx/>
              <a:buNone/>
            </a:pPr>
            <a:r>
              <a:rPr lang="en-US" altLang="en-US" sz="2400" dirty="0"/>
              <a:t>	can be endpoints or </a:t>
            </a:r>
            <a:r>
              <a:rPr lang="en-US" altLang="en-US" sz="2400" u="sng" dirty="0"/>
              <a:t>specific times (in order) </a:t>
            </a:r>
          </a:p>
          <a:p>
            <a:pPr lvl="1" eaLnBrk="1" hangingPunct="1">
              <a:buFontTx/>
              <a:buNone/>
            </a:pPr>
            <a:r>
              <a:rPr lang="en-US" altLang="en-US" sz="2400" dirty="0"/>
              <a:t>y0 = initial conditions vector</a:t>
            </a:r>
            <a:br>
              <a:rPr lang="en-US" altLang="en-US" sz="2400" dirty="0"/>
            </a:br>
            <a:r>
              <a:rPr lang="en-US" altLang="en-US" sz="2400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p</a:t>
            </a:r>
            <a:r>
              <a:rPr lang="en-US" altLang="en-US" sz="2400" baseline="-25000" dirty="0"/>
              <a:t>2 </a:t>
            </a:r>
            <a:r>
              <a:rPr lang="en-US" altLang="en-US" sz="2400" dirty="0"/>
              <a:t>parameters required for the </a:t>
            </a:r>
            <a:r>
              <a:rPr lang="en-US" altLang="en-US" sz="2400" dirty="0" err="1"/>
              <a:t>odefunc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Without output variable MATLAB usually automatically creates a plot of the solution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C3C74B-4551-4643-BD8F-8F75660D386E}"/>
              </a:ext>
            </a:extLst>
          </p:cNvPr>
          <p:cNvSpPr/>
          <p:nvPr/>
        </p:nvSpPr>
        <p:spPr>
          <a:xfrm>
            <a:off x="1600200" y="6063218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[t,x]=ode45(@vdp1,[0,150],[5 2]);</a:t>
            </a:r>
          </a:p>
        </p:txBody>
      </p:sp>
    </p:spTree>
    <p:extLst>
      <p:ext uri="{BB962C8B-B14F-4D97-AF65-F5344CB8AC3E}">
        <p14:creationId xmlns:p14="http://schemas.microsoft.com/office/powerpoint/2010/main" val="1693194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02E43E8-FE4D-4B01-84B2-9A6D004E1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ODE Solver Options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6477D69F-0998-4FE8-AB2C-F8A0019BD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Options to ODE solvers may be passed as an optional fourth argument, and are generally created using the </a:t>
            </a:r>
            <a:r>
              <a:rPr lang="en-US" altLang="en-US" sz="2800" dirty="0" err="1">
                <a:latin typeface="Courier New" panose="02070309020205020404" pitchFamily="49" charset="0"/>
              </a:rPr>
              <a:t>odeset</a:t>
            </a:r>
            <a:r>
              <a:rPr lang="en-US" altLang="en-US" sz="2800" dirty="0"/>
              <a:t> function:</a:t>
            </a:r>
            <a:br>
              <a:rPr lang="en-US" altLang="en-US" sz="2800" dirty="0"/>
            </a:br>
            <a:r>
              <a:rPr lang="en-US" altLang="en-US" sz="1800" dirty="0">
                <a:latin typeface="Courier New" panose="02070309020205020404" pitchFamily="49" charset="0"/>
              </a:rPr>
              <a:t>options=</a:t>
            </a:r>
            <a:r>
              <a:rPr lang="en-US" altLang="en-US" sz="1800" dirty="0" err="1">
                <a:latin typeface="Courier New" panose="02070309020205020404" pitchFamily="49" charset="0"/>
              </a:rPr>
              <a:t>odeset</a:t>
            </a:r>
            <a:r>
              <a:rPr lang="en-US" altLang="en-US" sz="1800" dirty="0">
                <a:latin typeface="Courier New" panose="02070309020205020404" pitchFamily="49" charset="0"/>
              </a:rPr>
              <a:t>(‘par</a:t>
            </a:r>
            <a:r>
              <a:rPr lang="en-US" altLang="en-US" sz="1800" baseline="-25000" dirty="0">
                <a:latin typeface="Courier New" panose="02070309020205020404" pitchFamily="49" charset="0"/>
              </a:rPr>
              <a:t>1</a:t>
            </a:r>
            <a:r>
              <a:rPr lang="en-US" altLang="en-US" sz="1800" dirty="0">
                <a:latin typeface="Courier New" panose="02070309020205020404" pitchFamily="49" charset="0"/>
              </a:rPr>
              <a:t>’, ‘val</a:t>
            </a:r>
            <a:r>
              <a:rPr lang="en-US" altLang="en-US" sz="1800" baseline="-25000" dirty="0">
                <a:latin typeface="Courier New" panose="02070309020205020404" pitchFamily="49" charset="0"/>
              </a:rPr>
              <a:t>1</a:t>
            </a:r>
            <a:r>
              <a:rPr lang="en-US" altLang="en-US" sz="1800" dirty="0">
                <a:latin typeface="Courier New" panose="02070309020205020404" pitchFamily="49" charset="0"/>
              </a:rPr>
              <a:t>’, ‘par</a:t>
            </a:r>
            <a:r>
              <a:rPr lang="en-US" altLang="en-US" sz="18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1800" dirty="0">
                <a:latin typeface="Courier New" panose="02070309020205020404" pitchFamily="49" charset="0"/>
              </a:rPr>
              <a:t>’, ‘val</a:t>
            </a:r>
            <a:r>
              <a:rPr lang="en-US" altLang="en-US" sz="18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1800" dirty="0">
                <a:latin typeface="Courier New" panose="02070309020205020404" pitchFamily="49" charset="0"/>
              </a:rPr>
              <a:t>’,…)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Commonly used parameters are:</a:t>
            </a:r>
          </a:p>
          <a:p>
            <a:pPr lvl="1" eaLnBrk="1" hangingPunct="1"/>
            <a:r>
              <a:rPr lang="en-US" altLang="en-US" sz="2400" dirty="0">
                <a:latin typeface="Courier New" panose="02070309020205020404" pitchFamily="49" charset="0"/>
              </a:rPr>
              <a:t>‘</a:t>
            </a:r>
            <a:r>
              <a:rPr lang="en-US" altLang="ja-JP" sz="2400">
                <a:latin typeface="Courier New" panose="02070309020205020404" pitchFamily="49" charset="0"/>
              </a:rPr>
              <a:t>RelTol</a:t>
            </a:r>
            <a:r>
              <a:rPr lang="en-US" altLang="en-US" sz="2400">
                <a:latin typeface="Courier New" panose="02070309020205020404" pitchFamily="49" charset="0"/>
              </a:rPr>
              <a:t>’</a:t>
            </a:r>
            <a:r>
              <a:rPr lang="en-US" altLang="ja-JP" sz="2400"/>
              <a:t>: adjusts relative tolerance</a:t>
            </a:r>
          </a:p>
          <a:p>
            <a:pPr lvl="1" eaLnBrk="1" hangingPunct="1"/>
            <a:r>
              <a:rPr lang="en-US" altLang="en-US" sz="2400" dirty="0">
                <a:latin typeface="Courier New" panose="02070309020205020404" pitchFamily="49" charset="0"/>
              </a:rPr>
              <a:t>‘</a:t>
            </a:r>
            <a:r>
              <a:rPr lang="en-US" altLang="ja-JP" sz="2400" dirty="0" err="1">
                <a:latin typeface="Courier New" panose="02070309020205020404" pitchFamily="49" charset="0"/>
              </a:rPr>
              <a:t>AbsTol</a:t>
            </a:r>
            <a:r>
              <a:rPr lang="en-US" altLang="en-US" sz="2400" dirty="0">
                <a:latin typeface="Courier New" panose="02070309020205020404" pitchFamily="49" charset="0"/>
              </a:rPr>
              <a:t>’</a:t>
            </a:r>
            <a:r>
              <a:rPr lang="en-US" altLang="ja-JP" sz="2400" dirty="0"/>
              <a:t>: adjusts absolute tolerance</a:t>
            </a:r>
          </a:p>
          <a:p>
            <a:pPr lvl="1" eaLnBrk="1" hangingPunct="1"/>
            <a:r>
              <a:rPr lang="en-US" altLang="en-US" sz="2400" dirty="0">
                <a:latin typeface="Courier New" panose="02070309020205020404" pitchFamily="49" charset="0"/>
              </a:rPr>
              <a:t>‘</a:t>
            </a:r>
            <a:r>
              <a:rPr lang="en-US" altLang="ja-JP" sz="2400" dirty="0" err="1">
                <a:latin typeface="Courier New" panose="02070309020205020404" pitchFamily="49" charset="0"/>
              </a:rPr>
              <a:t>InitialStep</a:t>
            </a:r>
            <a:r>
              <a:rPr lang="en-US" altLang="en-US" sz="2400" dirty="0">
                <a:latin typeface="Courier New" panose="02070309020205020404" pitchFamily="49" charset="0"/>
              </a:rPr>
              <a:t>’</a:t>
            </a:r>
            <a:r>
              <a:rPr lang="en-US" altLang="ja-JP" sz="2400" dirty="0"/>
              <a:t>: sets initial step size</a:t>
            </a:r>
          </a:p>
          <a:p>
            <a:pPr lvl="1" eaLnBrk="1" hangingPunct="1"/>
            <a:r>
              <a:rPr lang="en-US" altLang="en-US" sz="2400" dirty="0">
                <a:latin typeface="Courier New" panose="02070309020205020404" pitchFamily="49" charset="0"/>
              </a:rPr>
              <a:t>‘</a:t>
            </a:r>
            <a:r>
              <a:rPr lang="en-US" altLang="ja-JP" sz="2400" dirty="0" err="1">
                <a:latin typeface="Courier New" panose="02070309020205020404" pitchFamily="49" charset="0"/>
              </a:rPr>
              <a:t>MaxStep</a:t>
            </a:r>
            <a:r>
              <a:rPr lang="en-US" altLang="en-US" sz="2400" dirty="0">
                <a:latin typeface="Courier New" panose="02070309020205020404" pitchFamily="49" charset="0"/>
              </a:rPr>
              <a:t>’</a:t>
            </a:r>
            <a:r>
              <a:rPr lang="en-US" altLang="ja-JP" sz="2400" dirty="0"/>
              <a:t>: sets maximum step size (default: one tenth of </a:t>
            </a:r>
            <a:r>
              <a:rPr lang="en-US" altLang="ja-JP" sz="2400" dirty="0" err="1">
                <a:latin typeface="Courier New" panose="02070309020205020404" pitchFamily="49" charset="0"/>
              </a:rPr>
              <a:t>tspan</a:t>
            </a:r>
            <a:r>
              <a:rPr lang="en-US" altLang="ja-JP" sz="2400" dirty="0"/>
              <a:t> interval)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0579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E84E4FA4-D62F-409C-BCF8-680B553B4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0"/>
            <a:ext cx="8229600" cy="844550"/>
          </a:xfrm>
        </p:spPr>
        <p:txBody>
          <a:bodyPr/>
          <a:lstStyle/>
          <a:p>
            <a:pPr eaLnBrk="1" hangingPunct="1"/>
            <a:r>
              <a:rPr lang="en-US" altLang="en-US"/>
              <a:t>Stiff ODE Systems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4EB3B1D-EBAD-4E9C-9E95-24F7A01653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3700" y="909638"/>
            <a:ext cx="8229600" cy="2814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Contain rapidly changing components and slowly changing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Can be individual ODE or a system of 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Viscoelasticity, spring and damping systems, control systems, chemical kinetics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dy/dt = -1000y + 3000 – 2000e</a:t>
            </a:r>
            <a:r>
              <a:rPr lang="en-US" altLang="en-US" sz="2000" baseline="30000"/>
              <a:t>-t</a:t>
            </a:r>
            <a:r>
              <a:rPr lang="en-US" altLang="en-US" sz="2000"/>
              <a:t>, y(0)=0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Soln:  y = 3 – 0.998e</a:t>
            </a:r>
            <a:r>
              <a:rPr lang="en-US" altLang="en-US" sz="2000" baseline="30000"/>
              <a:t>-1000t</a:t>
            </a:r>
            <a:r>
              <a:rPr lang="en-US" altLang="en-US" sz="2000"/>
              <a:t> – 2.002e</a:t>
            </a:r>
            <a:r>
              <a:rPr lang="en-US" altLang="en-US" sz="2000" baseline="30000"/>
              <a:t>-t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         initially dominates    later dominates</a:t>
            </a:r>
          </a:p>
        </p:txBody>
      </p:sp>
      <p:pic>
        <p:nvPicPr>
          <p:cNvPr id="67587" name="Picture 6" descr="cha92657_1907">
            <a:extLst>
              <a:ext uri="{FF2B5EF4-FFF2-40B4-BE49-F238E27FC236}">
                <a16:creationId xmlns:a16="http://schemas.microsoft.com/office/drawing/2014/main" id="{D48DAC3D-2CBB-42C0-BBFB-6D28E76949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5963" y="4024313"/>
            <a:ext cx="4262437" cy="2801937"/>
          </a:xfrm>
        </p:spPr>
      </p:pic>
      <p:sp>
        <p:nvSpPr>
          <p:cNvPr id="67588" name="Text Box 7">
            <a:extLst>
              <a:ext uri="{FF2B5EF4-FFF2-40B4-BE49-F238E27FC236}">
                <a16:creationId xmlns:a16="http://schemas.microsoft.com/office/drawing/2014/main" id="{2CE6B608-1F77-429E-B079-56491FC95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6162675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Figure 21.7</a:t>
            </a:r>
          </a:p>
        </p:txBody>
      </p:sp>
      <p:sp>
        <p:nvSpPr>
          <p:cNvPr id="91144" name="Oval 8">
            <a:extLst>
              <a:ext uri="{FF2B5EF4-FFF2-40B4-BE49-F238E27FC236}">
                <a16:creationId xmlns:a16="http://schemas.microsoft.com/office/drawing/2014/main" id="{C13B0D3D-E0ED-4F43-8497-5B0C39AEB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5081588"/>
            <a:ext cx="793750" cy="10493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1885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B8456BAD-9669-4F3D-978E-DD651EC32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MATLAB Solvers for Stiff ODEs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DD02225C-C5E8-473D-8D82-BC3200687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30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ode15s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Multistep solver based on numerical differentiation formulas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Low to medium accuracy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ode23s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One step solver, may be better than ode15s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ode23t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Version of trapezoidal rule, low accuracy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ode23tb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Version of Runge-Kutta w/backwards diff, also may be better than ode15s</a:t>
            </a:r>
          </a:p>
        </p:txBody>
      </p:sp>
    </p:spTree>
    <p:extLst>
      <p:ext uri="{BB962C8B-B14F-4D97-AF65-F5344CB8AC3E}">
        <p14:creationId xmlns:p14="http://schemas.microsoft.com/office/powerpoint/2010/main" val="1783532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1948-9DBD-44F1-8194-1918D747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Problem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C5543-C399-4F6A-9468-3D26A2264D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Potential energy of two transcription factors on DNA are given by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k=10, d=1, A=5, R=1</a:t>
                </a:r>
              </a:p>
              <a:p>
                <a:pPr marL="0" indent="0">
                  <a:buNone/>
                </a:pPr>
                <a:r>
                  <a:rPr lang="en-US" dirty="0"/>
                  <a:t>Find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minimize the energy.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C5543-C399-4F6A-9468-3D26A2264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984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F41-8041-4754-A24E-583166CF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5DA5-4439-4046-9536-FEDCAA8C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k=10;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d=1;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A=5;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R=1;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f=@(x) k*x(1)^2+k*(x(2)-d)^2+A*(x(1)-x(2)-R)^(-12)-A*(x(1)-x(2)-R)^(-6);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[x,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fval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fminsearch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(f, [-0.5, 0.5])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48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1948-9DBD-44F1-8194-1918D747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C5543-C399-4F6A-9468-3D26A2264D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Simulate a harmonic oscillator model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initial conditions x(0)=5, dx/dt(0)=0 for t (0,15). Plot x vs t  and a phase plot [x(t), dx/dt]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C5543-C399-4F6A-9468-3D26A2264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772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CF25-A7B2-47B9-B8A5-AD5FD46A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E9E8-065C-4C1B-9E09-E4132177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%dx1/dt=x2</a:t>
            </a:r>
          </a:p>
          <a:p>
            <a:pPr marL="0" indent="0">
              <a:buNone/>
            </a:pP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%dx2/dt=-x1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rhs1= @(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[x(2); -x(1)];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[t,x]=ode45(rhs1,[0,15],[5 0]);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plot(x(:,1), x(:,2));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'dx/dt'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0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3434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Grading: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No curve grading – everyone can get an A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Assignments: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~weekly reading (prior to class). Lecture/discussion followed by hands lab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Slightly more open-ended final lab (2 classes plus report due exam week). Teams of 2 students can submit one report for that.</a:t>
            </a:r>
            <a:br>
              <a:rPr lang="en-US" dirty="0"/>
            </a:br>
            <a:r>
              <a:rPr lang="en-US" dirty="0"/>
              <a:t>	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All course materials </a:t>
            </a:r>
            <a:r>
              <a:rPr lang="en-US" dirty="0"/>
              <a:t>will be posted on canvas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Biology revolutions </a:t>
            </a:r>
            <a:br>
              <a:rPr lang="en-US" altLang="en-US"/>
            </a:br>
            <a:r>
              <a:rPr lang="en-US" altLang="en-US"/>
              <a:t>of the last 20 years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Molecular Evolution (80s)</a:t>
            </a:r>
          </a:p>
          <a:p>
            <a:pPr eaLnBrk="1" hangingPunct="1"/>
            <a:r>
              <a:rPr lang="en-US" altLang="en-US"/>
              <a:t>Genome Evolution (90s)</a:t>
            </a:r>
          </a:p>
          <a:p>
            <a:pPr eaLnBrk="1" hangingPunct="1"/>
            <a:r>
              <a:rPr lang="en-US" altLang="en-US"/>
              <a:t>Systems Biology (-omics) (ongoing)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304800" y="4648200"/>
            <a:ext cx="7796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Tools, knowledge and mechanisms uncovered as a result change the landscape of biology and bring about new possibilities for bioengineering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Bioengineering “revolution”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1676400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en-US"/>
              <a:t>From engineering FOR biology towards engineering WITH biology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hip replacement</a:t>
            </a:r>
          </a:p>
        </p:txBody>
      </p:sp>
      <p:sp>
        <p:nvSpPr>
          <p:cNvPr id="2150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Traditional Bioengineering</a:t>
            </a:r>
          </a:p>
        </p:txBody>
      </p:sp>
      <p:sp>
        <p:nvSpPr>
          <p:cNvPr id="21508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Hip bone – mechanical object with given material properties and shape</a:t>
            </a:r>
          </a:p>
        </p:txBody>
      </p:sp>
      <p:sp>
        <p:nvSpPr>
          <p:cNvPr id="21509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Modern Bioengineering</a:t>
            </a:r>
          </a:p>
        </p:txBody>
      </p:sp>
      <p:sp>
        <p:nvSpPr>
          <p:cNvPr id="21510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Bone is a living tissue containing cells and extracellular matrix</a:t>
            </a:r>
          </a:p>
          <a:p>
            <a:pPr eaLnBrk="1" hangingPunct="1"/>
            <a:r>
              <a:rPr lang="en-US" altLang="en-US"/>
              <a:t>It’s dynamic with constant recycling of material</a:t>
            </a:r>
          </a:p>
          <a:p>
            <a:pPr eaLnBrk="1" hangingPunct="1"/>
            <a:r>
              <a:rPr lang="en-US" altLang="en-US"/>
              <a:t>Can we program cells to re grow new hip?</a:t>
            </a:r>
          </a:p>
        </p:txBody>
      </p: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05200"/>
            <a:ext cx="2109788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New interface of biology and engineering</a:t>
            </a:r>
          </a:p>
        </p:txBody>
      </p:sp>
      <p:sp>
        <p:nvSpPr>
          <p:cNvPr id="2253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 eaLnBrk="1" hangingPunct="1"/>
            <a:r>
              <a:rPr lang="en-US" altLang="en-US"/>
              <a:t>Better understanding of mechanisms</a:t>
            </a:r>
          </a:p>
          <a:p>
            <a:pPr eaLnBrk="1" hangingPunct="1"/>
            <a:r>
              <a:rPr lang="en-US" altLang="en-US"/>
              <a:t>Parts are identified at accelerated rate</a:t>
            </a:r>
          </a:p>
          <a:p>
            <a:pPr eaLnBrk="1" hangingPunct="1"/>
            <a:r>
              <a:rPr lang="en-US" altLang="en-US"/>
              <a:t>Synthesis and quantitative approaches are inherent tools</a:t>
            </a:r>
          </a:p>
          <a:p>
            <a:pPr eaLnBrk="1" hangingPunct="1"/>
            <a:r>
              <a:rPr lang="en-US" altLang="en-US"/>
              <a:t>Better manipulation techniques on molecular and cellular level </a:t>
            </a:r>
          </a:p>
          <a:p>
            <a:pPr eaLnBrk="1" hangingPunct="1"/>
            <a:endParaRPr lang="en-US" altLang="en-US"/>
          </a:p>
        </p:txBody>
      </p:sp>
      <p:sp>
        <p:nvSpPr>
          <p:cNvPr id="22532" name="TextBox 8"/>
          <p:cNvSpPr txBox="1">
            <a:spLocks noChangeArrowheads="1"/>
          </p:cNvSpPr>
          <p:nvPr/>
        </p:nvSpPr>
        <p:spPr bwMode="auto">
          <a:xfrm>
            <a:off x="685800" y="5410200"/>
            <a:ext cx="78882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Biology need engineering approaches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70C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Engineering can aim to predictively manipulate biology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Computational Biology?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Using computational tools and algorithms to deal with biological data to achieve mechanistic and predictive understanding of biological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77483</TotalTime>
  <Words>2343</Words>
  <Application>Microsoft Office PowerPoint</Application>
  <PresentationFormat>On-screen Show (4:3)</PresentationFormat>
  <Paragraphs>249</Paragraphs>
  <Slides>39</Slides>
  <Notes>10</Notes>
  <HiddenSlides>2</HiddenSlides>
  <MMClips>1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MS PGothic</vt:lpstr>
      <vt:lpstr>MS PGothic</vt:lpstr>
      <vt:lpstr>Arial</vt:lpstr>
      <vt:lpstr>Calibri</vt:lpstr>
      <vt:lpstr>Cambria Math</vt:lpstr>
      <vt:lpstr>Comic Sans MS</vt:lpstr>
      <vt:lpstr>Courier</vt:lpstr>
      <vt:lpstr>Courier New</vt:lpstr>
      <vt:lpstr>Lucida</vt:lpstr>
      <vt:lpstr>Times</vt:lpstr>
      <vt:lpstr>Times New Roman</vt:lpstr>
      <vt:lpstr>Office Theme</vt:lpstr>
      <vt:lpstr>Equation</vt:lpstr>
      <vt:lpstr>Lecture 1</vt:lpstr>
      <vt:lpstr>Instructor: Oleg Igoshin</vt:lpstr>
      <vt:lpstr>Research in my group:</vt:lpstr>
      <vt:lpstr>General Info</vt:lpstr>
      <vt:lpstr>Biology revolutions  of the last 20 years</vt:lpstr>
      <vt:lpstr>Bioengineering “revolution”</vt:lpstr>
      <vt:lpstr>Example: hip replacement</vt:lpstr>
      <vt:lpstr>New interface of biology and engineering</vt:lpstr>
      <vt:lpstr>What is Computational Biology?</vt:lpstr>
      <vt:lpstr>Course Philosophy</vt:lpstr>
      <vt:lpstr>Where will we go?</vt:lpstr>
      <vt:lpstr>How will we get there?</vt:lpstr>
      <vt:lpstr>MATLAB – where to get</vt:lpstr>
      <vt:lpstr>MATLAB refresher</vt:lpstr>
      <vt:lpstr>Matlab key facts</vt:lpstr>
      <vt:lpstr>M-files</vt:lpstr>
      <vt:lpstr>MATLAB build-in functions for engineering computations</vt:lpstr>
      <vt:lpstr>Finding roots</vt:lpstr>
      <vt:lpstr>Roots in 2(+)D</vt:lpstr>
      <vt:lpstr>fminbnd Function</vt:lpstr>
      <vt:lpstr>fminsearch Function</vt:lpstr>
      <vt:lpstr>fminsearch Function</vt:lpstr>
      <vt:lpstr>Curve fitting:</vt:lpstr>
      <vt:lpstr>Polynomial regression in MATLAB</vt:lpstr>
      <vt:lpstr>Regression models are rarely expected to extrapolate beyond the data range</vt:lpstr>
      <vt:lpstr>IMHE Model of COVID spread</vt:lpstr>
      <vt:lpstr>PowerPoint Presentation</vt:lpstr>
      <vt:lpstr>Nonlinear Regression in MATLAB</vt:lpstr>
      <vt:lpstr>Example:</vt:lpstr>
      <vt:lpstr>Ordinary Differential Equations (ODEs)</vt:lpstr>
      <vt:lpstr>MATLAB Functions</vt:lpstr>
      <vt:lpstr>How to Use ODE Solvers</vt:lpstr>
      <vt:lpstr>ODE Solver Options</vt:lpstr>
      <vt:lpstr>Stiff ODE Systems</vt:lpstr>
      <vt:lpstr>MATLAB Solvers for Stiff ODEs</vt:lpstr>
      <vt:lpstr>Challenge Problem 1</vt:lpstr>
      <vt:lpstr>Solution</vt:lpstr>
      <vt:lpstr>Challenge Problem 2</vt:lpstr>
      <vt:lpstr>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oi1</dc:creator>
  <cp:lastModifiedBy>Oleg Igoshin (local)</cp:lastModifiedBy>
  <cp:revision>1071</cp:revision>
  <dcterms:created xsi:type="dcterms:W3CDTF">2007-08-22T00:05:27Z</dcterms:created>
  <dcterms:modified xsi:type="dcterms:W3CDTF">2023-08-24T23:00:28Z</dcterms:modified>
</cp:coreProperties>
</file>