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4" r:id="rId4"/>
    <p:sldId id="266" r:id="rId5"/>
    <p:sldId id="271" r:id="rId6"/>
    <p:sldId id="273" r:id="rId7"/>
    <p:sldId id="274" r:id="rId8"/>
    <p:sldId id="275" r:id="rId9"/>
    <p:sldId id="278" r:id="rId10"/>
    <p:sldId id="259" r:id="rId11"/>
    <p:sldId id="261" r:id="rId12"/>
    <p:sldId id="272" r:id="rId13"/>
    <p:sldId id="260" r:id="rId14"/>
    <p:sldId id="276" r:id="rId15"/>
    <p:sldId id="277" r:id="rId16"/>
    <p:sldId id="262" r:id="rId17"/>
    <p:sldId id="267" r:id="rId18"/>
    <p:sldId id="269" r:id="rId19"/>
    <p:sldId id="270" r:id="rId20"/>
    <p:sldId id="265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48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4AD08-8024-44BD-A5A8-56B2BF5D88CE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DDD9D-AF73-421C-9C10-822DE872C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DDD9D-AF73-421C-9C10-822DE872C8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17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FDA requires justification for dose amounts.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DDD9D-AF73-421C-9C10-822DE872C8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08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PK – drug distributions</a:t>
            </a:r>
          </a:p>
          <a:p>
            <a:r>
              <a:rPr lang="en-US" dirty="0"/>
              <a:t>PD – effects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F6E04-9A65-4397-8C50-D80D613F7B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13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DDD9D-AF73-421C-9C10-822DE872C8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31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DDD9D-AF73-421C-9C10-822DE872C8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BA92-09B6-5B12-992E-C3221193F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68175-6D76-BCDF-3CA4-48421E1AE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36C71-1D83-CB20-7EE7-55F321AD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FF7A-CA12-46C3-9C5D-A5E28671545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74EE7-8F7A-6BBE-65A5-CD9F6C3A4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A2F91-6925-602F-5292-96BEBA73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8E5A-7735-4CA7-BB80-3A5E5A780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FA0B-F8A6-AE14-BF07-85D90163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B41BB-662A-64D1-34E9-E8899EDFA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390C8-BA7C-9AE8-17B4-7A771A7C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FF7A-CA12-46C3-9C5D-A5E28671545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AF403-0A80-0447-8C0A-5B591B08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3040-9C0F-BDA8-970E-7404314C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8E5A-7735-4CA7-BB80-3A5E5A780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9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A00E69-AFB1-738B-EA0F-0B7EEC135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80953-8F57-172A-8334-B4CCC2EDD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F3D01-F7E5-1195-145B-3956117D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FF7A-CA12-46C3-9C5D-A5E28671545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FD395-EDD5-7A47-35C5-821A69A1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5B066-8015-330B-878F-90036B30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8E5A-7735-4CA7-BB80-3A5E5A780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9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ECB5-2792-4235-E1E4-2441A558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5D2F3-79F6-C7B0-5316-9CB1655F3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2494D-6A67-7E10-1E95-24647366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FF7A-CA12-46C3-9C5D-A5E28671545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690AA-3FDB-C158-3CAE-57861D8F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2A18A-2B8A-9217-92F1-206F4994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8E5A-7735-4CA7-BB80-3A5E5A780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5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B9D7-205A-BD36-A902-AD7C00760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5497D-AEA4-26C9-CF32-820096BA9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42722-81A6-9CFC-8FC6-4995005C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FF7A-CA12-46C3-9C5D-A5E28671545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9FBB-25BC-CB74-7D04-53FACCF1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5A675-333B-A3EE-D1DA-B23911F0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8E5A-7735-4CA7-BB80-3A5E5A780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3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C939-09B8-A7FE-E723-98C85CDF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8C61F-6C4C-C276-DF8C-0580BD032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CB59A-CF48-7C3A-5771-9051AB237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9BEB7-3B82-D081-F51B-617FF48C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FF7A-CA12-46C3-9C5D-A5E28671545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F349E-77A5-7E04-60AC-006A5B18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42E3D-7AFE-1BDD-F5AC-943F0D94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8E5A-7735-4CA7-BB80-3A5E5A780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1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1C6F-F3B3-F3FF-71FA-A1356608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C62B3-837B-4A38-5171-655A62BE8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51866-3868-B4CE-9E38-9F65F525D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1A593-C203-A227-AF03-AB45F3B32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702306-81BE-D59E-30CE-394A750B8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A9C3E-40B8-EFA2-A104-166A8578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FF7A-CA12-46C3-9C5D-A5E28671545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E05E1-1A7D-496E-9DA0-B6730D07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FABE2-4DF9-EF21-5B7D-4D87A674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8E5A-7735-4CA7-BB80-3A5E5A780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9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915E-8FBD-7462-9B86-35908D19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8ED2F-1C59-42DE-E08B-C6902E62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FF7A-CA12-46C3-9C5D-A5E28671545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7B1A7-3C6E-4F62-60D9-8696DA68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1A063-40D3-CAEB-FE77-3000A4F2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8E5A-7735-4CA7-BB80-3A5E5A780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6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AB9E3-51DB-0E89-62A6-461570E3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FF7A-CA12-46C3-9C5D-A5E28671545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FAFC8-38BE-BF34-AD07-09DB506E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A06B0-A989-FE9C-CF3E-A56191AA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8E5A-7735-4CA7-BB80-3A5E5A780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0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1F40-8FD4-F415-6A97-25FE193C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5CCD-1740-8028-03FE-2EBA59D19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956F9-6A3E-CD28-8714-4812F8008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3A673-4BC2-9E8B-A433-8166EC39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FF7A-CA12-46C3-9C5D-A5E28671545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24C01-58AF-C133-2CBB-5FD3EAC9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0B55D-AAFD-06E4-9178-D3B5AFEA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8E5A-7735-4CA7-BB80-3A5E5A780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6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0158-002F-9F68-AB0E-8BD573DF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BD0A1-8EF8-3D1B-7F41-5CFE9670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86F64-9249-9B41-2DA8-F4481123A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F1D27-87B4-59F5-6789-56BA3AC2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FF7A-CA12-46C3-9C5D-A5E28671545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C493-C0D3-C49B-1836-B6081EE4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651E0-2354-A8D0-EB31-720A3CF9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8E5A-7735-4CA7-BB80-3A5E5A780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0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54D1BD-54BF-D394-C9AD-FCACD7DF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AD163-20D1-E5FB-BAF8-F07416403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4DF65-C1ED-3822-34EF-01039F43D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F7A-CA12-46C3-9C5D-A5E286715452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27AE1-F959-C4AF-2DBC-0D3A5F691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C4351-4D6E-0F4A-57EF-D8C2131B3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B8E5A-7735-4CA7-BB80-3A5E5A780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9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FB1C-09A0-5D5B-477B-42623DC76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Pharmacokinetic and Pharmacodynamic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53F77-3265-C058-03ED-53C605FEB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BioE</a:t>
            </a:r>
            <a:r>
              <a:rPr lang="en-US" dirty="0"/>
              <a:t> 446</a:t>
            </a:r>
          </a:p>
          <a:p>
            <a:r>
              <a:rPr lang="en-US" dirty="0"/>
              <a:t>09/01/2022</a:t>
            </a:r>
          </a:p>
        </p:txBody>
      </p:sp>
    </p:spTree>
    <p:extLst>
      <p:ext uri="{BB962C8B-B14F-4D97-AF65-F5344CB8AC3E}">
        <p14:creationId xmlns:p14="http://schemas.microsoft.com/office/powerpoint/2010/main" val="1809100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7965-4353-05D9-D82A-16A0F089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Compartment PK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4AF2F-A676-3BAD-7180-36A575D99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151" y="1811522"/>
            <a:ext cx="6514849" cy="2197504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131CC9-4B28-5889-D2BA-FC6F6499D4AA}"/>
                  </a:ext>
                </a:extLst>
              </p:cNvPr>
              <p:cNvSpPr txBox="1"/>
              <p:nvPr/>
            </p:nvSpPr>
            <p:spPr>
              <a:xfrm>
                <a:off x="7139631" y="4143834"/>
                <a:ext cx="3846818" cy="2349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𝑑𝐶</m:t>
                          </m:r>
                        </m:num>
                        <m:den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−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𝐶𝐿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  <m:func>
                        <m:func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𝐶𝐿</m:t>
                                  </m:r>
                                </m:sub>
                              </m:s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131CC9-4B28-5889-D2BA-FC6F649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631" y="4143834"/>
                <a:ext cx="3846818" cy="23490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5F5AC16-B1F5-463F-BE7E-A06875FDABB5}"/>
              </a:ext>
            </a:extLst>
          </p:cNvPr>
          <p:cNvSpPr txBox="1"/>
          <p:nvPr/>
        </p:nvSpPr>
        <p:spPr>
          <a:xfrm>
            <a:off x="716691" y="2357952"/>
            <a:ext cx="43001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compartment models can be used for </a:t>
            </a:r>
            <a:r>
              <a:rPr lang="en-US" dirty="0" err="1"/>
              <a:t>i.v.</a:t>
            </a:r>
            <a:r>
              <a:rPr lang="en-US" dirty="0"/>
              <a:t> administration of therapeutics without any complex PK trends.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 molecules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Biologics without strong binding or peripheral tissue penetration.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a single equation is needed to describe the system, and an analytical solution is easily obtained.</a:t>
            </a:r>
          </a:p>
        </p:txBody>
      </p:sp>
    </p:spTree>
    <p:extLst>
      <p:ext uri="{BB962C8B-B14F-4D97-AF65-F5344CB8AC3E}">
        <p14:creationId xmlns:p14="http://schemas.microsoft.com/office/powerpoint/2010/main" val="212994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CC2A-9DE7-3F85-4B0B-967BE30D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Compartment PK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8827B-AC1D-7808-ABD3-1AE985C73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134" y="2159825"/>
            <a:ext cx="7173655" cy="1767754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2A0606-FED7-20CC-BD22-80ACF61E9D59}"/>
                  </a:ext>
                </a:extLst>
              </p:cNvPr>
              <p:cNvSpPr txBox="1"/>
              <p:nvPr/>
            </p:nvSpPr>
            <p:spPr>
              <a:xfrm>
                <a:off x="6861325" y="4396716"/>
                <a:ext cx="3833683" cy="13356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kern="1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sSub>
                        <m:sSubPr>
                          <m:ctrlP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2A0606-FED7-20CC-BD22-80ACF61E9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25" y="4396716"/>
                <a:ext cx="3833683" cy="13356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6B6A54E-62F0-A0A3-7D2F-257BE42B7AAE}"/>
              </a:ext>
            </a:extLst>
          </p:cNvPr>
          <p:cNvSpPr txBox="1"/>
          <p:nvPr/>
        </p:nvSpPr>
        <p:spPr>
          <a:xfrm>
            <a:off x="838200" y="2159825"/>
            <a:ext cx="40159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compartment models are used when a therapeutic is not delivered directly to the blood (e.g. subcutaneous or intraperitoneal administration).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models consist of two equations governing the concentration of therapeutic in each compartment.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Depending on the system, only one or both concentration predictions may be of interest.</a:t>
            </a:r>
          </a:p>
        </p:txBody>
      </p:sp>
    </p:spTree>
    <p:extLst>
      <p:ext uri="{BB962C8B-B14F-4D97-AF65-F5344CB8AC3E}">
        <p14:creationId xmlns:p14="http://schemas.microsoft.com/office/powerpoint/2010/main" val="96036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1306-E90A-E9B1-4BA3-AB249E84D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v. Nonlinear PK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AED56-7A8C-7417-5943-E5C1519D853A}"/>
              </a:ext>
            </a:extLst>
          </p:cNvPr>
          <p:cNvSpPr txBox="1"/>
          <p:nvPr/>
        </p:nvSpPr>
        <p:spPr>
          <a:xfrm>
            <a:off x="963827" y="1816443"/>
            <a:ext cx="9971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models we have discussed so far are all linear PK models, i.e. doubling dose amounts leads to 2x predicted concentrations of therapeutic.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61647-B397-F344-DE88-415301A14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32" y="3325994"/>
            <a:ext cx="7129849" cy="3001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FE892C-68C2-208E-DCFA-C0DB33BBCAD2}"/>
              </a:ext>
            </a:extLst>
          </p:cNvPr>
          <p:cNvSpPr txBox="1"/>
          <p:nvPr/>
        </p:nvSpPr>
        <p:spPr>
          <a:xfrm>
            <a:off x="8353168" y="3487005"/>
            <a:ext cx="35340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Typically saturable processes lead to non-linear PK, including: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Enzyme saturation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Feedback loops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84328-A5BA-C0D7-8394-B9064448E31C}"/>
              </a:ext>
            </a:extLst>
          </p:cNvPr>
          <p:cNvSpPr txBox="1"/>
          <p:nvPr/>
        </p:nvSpPr>
        <p:spPr>
          <a:xfrm>
            <a:off x="1171832" y="2790223"/>
            <a:ext cx="538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PK Profiles of Monoclonal Antibodies: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568B8B-885F-EB10-E89A-DC9A60872CA7}"/>
              </a:ext>
            </a:extLst>
          </p:cNvPr>
          <p:cNvSpPr/>
          <p:nvPr/>
        </p:nvSpPr>
        <p:spPr>
          <a:xfrm>
            <a:off x="1457325" y="4705350"/>
            <a:ext cx="1400175" cy="361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9B8E02-46FB-E573-6949-F260796593EF}"/>
              </a:ext>
            </a:extLst>
          </p:cNvPr>
          <p:cNvSpPr/>
          <p:nvPr/>
        </p:nvSpPr>
        <p:spPr>
          <a:xfrm>
            <a:off x="1457325" y="5514974"/>
            <a:ext cx="1400175" cy="182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E68E6C-AB3D-300C-2811-A5A4CA637E85}"/>
              </a:ext>
            </a:extLst>
          </p:cNvPr>
          <p:cNvSpPr/>
          <p:nvPr/>
        </p:nvSpPr>
        <p:spPr>
          <a:xfrm>
            <a:off x="1962150" y="5368105"/>
            <a:ext cx="552450" cy="182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93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B4A1-3C50-61EA-79AF-A9970AFF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Problem: Modeling I.V. Bolus Injection with PK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B15C5-66E4-8F97-A630-EADD02D93BAA}"/>
              </a:ext>
            </a:extLst>
          </p:cNvPr>
          <p:cNvSpPr txBox="1"/>
          <p:nvPr/>
        </p:nvSpPr>
        <p:spPr>
          <a:xfrm>
            <a:off x="771525" y="3162300"/>
            <a:ext cx="6042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data was taken after a patient was given a dose of 1 mg of therapeutic A.  Using the data, estimate the half life of the therapeutic. Assume a human blood volume of 5000 </a:t>
            </a:r>
            <a:r>
              <a:rPr lang="en-US" dirty="0" err="1"/>
              <a:t>mL.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39A1E7C-A29B-DECC-A7C9-CC9B2C211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206626"/>
              </p:ext>
            </p:extLst>
          </p:nvPr>
        </p:nvGraphicFramePr>
        <p:xfrm>
          <a:off x="7080421" y="1149179"/>
          <a:ext cx="4782064" cy="55737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1170">
                  <a:extLst>
                    <a:ext uri="{9D8B030D-6E8A-4147-A177-3AD203B41FA5}">
                      <a16:colId xmlns:a16="http://schemas.microsoft.com/office/drawing/2014/main" val="100431911"/>
                    </a:ext>
                  </a:extLst>
                </a:gridCol>
                <a:gridCol w="3160894">
                  <a:extLst>
                    <a:ext uri="{9D8B030D-6E8A-4147-A177-3AD203B41FA5}">
                      <a16:colId xmlns:a16="http://schemas.microsoft.com/office/drawing/2014/main" val="4201192594"/>
                    </a:ext>
                  </a:extLst>
                </a:gridCol>
              </a:tblGrid>
              <a:tr h="381958">
                <a:tc>
                  <a:txBody>
                    <a:bodyPr/>
                    <a:lstStyle/>
                    <a:p>
                      <a:r>
                        <a:rPr lang="en-US" dirty="0"/>
                        <a:t>Time (hours)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Blood Concentration (ug/mL)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29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16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3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28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71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02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6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56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4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71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703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05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146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6957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389A64-90E0-B350-E6B8-1DB34D2BC4EB}"/>
                  </a:ext>
                </a:extLst>
              </p:cNvPr>
              <p:cNvSpPr txBox="1"/>
              <p:nvPr/>
            </p:nvSpPr>
            <p:spPr>
              <a:xfrm>
                <a:off x="771525" y="4466557"/>
                <a:ext cx="6096000" cy="1472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  <m:func>
                        <m:func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𝐶𝐿</m:t>
                                  </m:r>
                                </m:sub>
                              </m:s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kern="100" dirty="0">
                  <a:effectLst/>
                  <a:ea typeface="Times New Roman" panose="02020603050405020304" pitchFamily="18" charset="0"/>
                </a:endParaRPr>
              </a:p>
              <a:p>
                <a:pPr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d>
                            <m:d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389A64-90E0-B350-E6B8-1DB34D2BC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5" y="4466557"/>
                <a:ext cx="6096000" cy="1472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791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2228-4D2C-78FA-74D9-A2D411D8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 Modeling of IL-12 Cell Therapy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E194C-BF5E-3A61-B99A-C7FF926BA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1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C2ED-263B-CDCF-AD60-92CCE92C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Interleukin-2 (IL-2) as a Cancer Immunotherapy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4DFCF-B759-3ECB-08F6-F7A971849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20" y="1882679"/>
            <a:ext cx="4814213" cy="44514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A8B850-B973-E15E-29BC-7632E1A001B7}"/>
              </a:ext>
            </a:extLst>
          </p:cNvPr>
          <p:cNvSpPr txBox="1"/>
          <p:nvPr/>
        </p:nvSpPr>
        <p:spPr>
          <a:xfrm>
            <a:off x="7686675" y="6466959"/>
            <a:ext cx="427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Vlad et al., </a:t>
            </a:r>
            <a:r>
              <a:rPr lang="en-US" sz="1400" i="1" dirty="0"/>
              <a:t>Cancer Immunology, Immunotherapy, </a:t>
            </a:r>
            <a:r>
              <a:rPr lang="en-US" sz="1400" dirty="0"/>
              <a:t>2010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D6A6A-AA98-87FB-5070-0034A66FF549}"/>
              </a:ext>
            </a:extLst>
          </p:cNvPr>
          <p:cNvSpPr txBox="1"/>
          <p:nvPr/>
        </p:nvSpPr>
        <p:spPr>
          <a:xfrm>
            <a:off x="84488" y="6460609"/>
            <a:ext cx="570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Jiang et al., </a:t>
            </a:r>
            <a:r>
              <a:rPr lang="en-US" sz="1400" i="1" dirty="0" err="1"/>
              <a:t>OncoImmunology</a:t>
            </a:r>
            <a:r>
              <a:rPr lang="en-US" sz="1400" dirty="0"/>
              <a:t>, 2016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879984-31C3-C8DB-4932-C52DA157C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963" y="1508319"/>
            <a:ext cx="3184585" cy="51283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32D9D1-CAA2-E1A4-41EE-54AF46ABCFE9}"/>
              </a:ext>
            </a:extLst>
          </p:cNvPr>
          <p:cNvSpPr txBox="1"/>
          <p:nvPr/>
        </p:nvSpPr>
        <p:spPr>
          <a:xfrm>
            <a:off x="9048750" y="1809750"/>
            <a:ext cx="27051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Local delivery of IL-12 via </a:t>
            </a:r>
            <a:r>
              <a:rPr lang="en-US" sz="1600" dirty="0" err="1"/>
              <a:t>i.p.</a:t>
            </a:r>
            <a:r>
              <a:rPr lang="en-US" sz="1600" dirty="0"/>
              <a:t> infusions has shown efficacy in patients with advanced ovarian cancer.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Maintaining high local concentrations of IL-2 leads to tumor suppression; however systemic exposure leads to toxicity.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Novel engineering strategies are in development for maintaining local concentrations while limiting systemic exposure</a:t>
            </a:r>
          </a:p>
        </p:txBody>
      </p:sp>
    </p:spTree>
    <p:extLst>
      <p:ext uri="{BB962C8B-B14F-4D97-AF65-F5344CB8AC3E}">
        <p14:creationId xmlns:p14="http://schemas.microsoft.com/office/powerpoint/2010/main" val="3052155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8EBE-DB37-CBBE-CCDD-49B33869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Intraperitoneal IL-2 Cell Therapy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46671-96D5-E7BC-B937-A98DE8ADE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14" y="1710057"/>
            <a:ext cx="9353550" cy="25302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DDF10A-9E53-4E69-2EDB-C539E115C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73" y="4259717"/>
            <a:ext cx="4535791" cy="22331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94D23D-7CFF-14D6-D3F2-9ACBF64096B9}"/>
              </a:ext>
            </a:extLst>
          </p:cNvPr>
          <p:cNvSpPr txBox="1"/>
          <p:nvPr/>
        </p:nvSpPr>
        <p:spPr>
          <a:xfrm>
            <a:off x="126124" y="6492875"/>
            <a:ext cx="642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Nash et al., </a:t>
            </a:r>
            <a:r>
              <a:rPr lang="en-US" i="1" dirty="0"/>
              <a:t>Sci. Adv., </a:t>
            </a:r>
            <a:r>
              <a:rPr lang="en-US" dirty="0"/>
              <a:t>2022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7E362-0FE2-403E-BD38-E894F559C85E}"/>
              </a:ext>
            </a:extLst>
          </p:cNvPr>
          <p:cNvSpPr txBox="1"/>
          <p:nvPr/>
        </p:nvSpPr>
        <p:spPr>
          <a:xfrm>
            <a:off x="5366188" y="4818336"/>
            <a:ext cx="6085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Efficacy and safety in mouse and NHP models are well characterized, how can we use a PK model to justify translation to humans?</a:t>
            </a:r>
          </a:p>
        </p:txBody>
      </p:sp>
    </p:spTree>
    <p:extLst>
      <p:ext uri="{BB962C8B-B14F-4D97-AF65-F5344CB8AC3E}">
        <p14:creationId xmlns:p14="http://schemas.microsoft.com/office/powerpoint/2010/main" val="766159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EDA8-8966-DA33-CCD7-C49795F6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 Model of IP Cytokine Cell Therapy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50845-1161-5597-9ACC-C2578A42F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28" y="1937801"/>
            <a:ext cx="4540962" cy="39493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08E28C-251F-E1E9-2573-58521AF291AB}"/>
              </a:ext>
            </a:extLst>
          </p:cNvPr>
          <p:cNvSpPr txBox="1"/>
          <p:nvPr/>
        </p:nvSpPr>
        <p:spPr>
          <a:xfrm>
            <a:off x="6010275" y="1800225"/>
            <a:ext cx="55435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simple model of </a:t>
            </a:r>
            <a:r>
              <a:rPr lang="en-US" dirty="0" err="1"/>
              <a:t>i.p.</a:t>
            </a:r>
            <a:r>
              <a:rPr lang="en-US" dirty="0"/>
              <a:t> implantation of cytokine producing cell capsules was created.</a:t>
            </a:r>
          </a:p>
          <a:p>
            <a:endParaRPr lang="en-US" dirty="0"/>
          </a:p>
          <a:p>
            <a:r>
              <a:rPr lang="en-US" dirty="0"/>
              <a:t>To use this model for predictions of cell therapy behavior in humans, two steps were taken: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Validation of model structure via fitness to animal model experiments.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Estimation of human transport and clearance parameters.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If clinical trials of the therapeutic of interest exist, parameters can be estimated with these datasets.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Allometric scaling must be used otherwise.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79E6D-F380-6684-7405-2813BECA4250}"/>
              </a:ext>
            </a:extLst>
          </p:cNvPr>
          <p:cNvSpPr txBox="1"/>
          <p:nvPr/>
        </p:nvSpPr>
        <p:spPr>
          <a:xfrm>
            <a:off x="126124" y="6492875"/>
            <a:ext cx="642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Nash et al., </a:t>
            </a:r>
            <a:r>
              <a:rPr lang="en-US" i="1" dirty="0"/>
              <a:t>Sci. Adv., </a:t>
            </a:r>
            <a:r>
              <a:rPr lang="en-US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626134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1E0D-631C-5DDC-7E24-13FA79F6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Model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C9E9F6-175C-9712-AD78-591884DAC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6940"/>
            <a:ext cx="4652687" cy="38265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010D3E-8811-2245-8986-00813E07EE98}"/>
              </a:ext>
            </a:extLst>
          </p:cNvPr>
          <p:cNvSpPr txBox="1"/>
          <p:nvPr/>
        </p:nvSpPr>
        <p:spPr>
          <a:xfrm>
            <a:off x="2186152" y="1847608"/>
            <a:ext cx="260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to Mouse Data: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6E22CD-1ED7-429F-329C-F51FE660D896}"/>
              </a:ext>
            </a:extLst>
          </p:cNvPr>
          <p:cNvSpPr txBox="1"/>
          <p:nvPr/>
        </p:nvSpPr>
        <p:spPr>
          <a:xfrm>
            <a:off x="8087711" y="1847608"/>
            <a:ext cx="260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to NHP Data: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41AA0A-4496-91C2-135A-7C160066F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247" y="2373860"/>
            <a:ext cx="4477490" cy="3826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D5A01C-05BD-6E1A-1313-D8C775CDCE17}"/>
              </a:ext>
            </a:extLst>
          </p:cNvPr>
          <p:cNvSpPr txBox="1"/>
          <p:nvPr/>
        </p:nvSpPr>
        <p:spPr>
          <a:xfrm>
            <a:off x="126124" y="6492875"/>
            <a:ext cx="642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Nash et al., </a:t>
            </a:r>
            <a:r>
              <a:rPr lang="en-US" i="1" dirty="0"/>
              <a:t>Sci. Adv., </a:t>
            </a:r>
            <a:r>
              <a:rPr lang="en-US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957443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CBF5-D176-D524-6315-14B65821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of Human Parameters and Cell Therapy Behavior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912CE-8C9E-C3B9-3A7B-4A070EFEF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27" y="1960694"/>
            <a:ext cx="5437922" cy="39390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E26CE3-B273-8252-0D5E-D07DE275B20B}"/>
              </a:ext>
            </a:extLst>
          </p:cNvPr>
          <p:cNvSpPr txBox="1"/>
          <p:nvPr/>
        </p:nvSpPr>
        <p:spPr>
          <a:xfrm>
            <a:off x="168165" y="6169709"/>
            <a:ext cx="6421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Nash et al., </a:t>
            </a:r>
            <a:r>
              <a:rPr lang="en-US" i="1" dirty="0"/>
              <a:t>Sci. Adv., </a:t>
            </a:r>
            <a:r>
              <a:rPr lang="en-US" dirty="0"/>
              <a:t>2022</a:t>
            </a:r>
          </a:p>
          <a:p>
            <a:r>
              <a:rPr lang="en-US" dirty="0"/>
              <a:t>Vlad et al., </a:t>
            </a:r>
            <a:r>
              <a:rPr lang="en-US" i="1" dirty="0"/>
              <a:t>Cancer Immunology, Immunotherapy, </a:t>
            </a:r>
            <a:r>
              <a:rPr lang="en-US" dirty="0"/>
              <a:t>2010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1C0EED-81EA-E08B-8134-8DA601BDC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260" y="1960694"/>
            <a:ext cx="5080540" cy="37897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777E07-2301-B479-7842-54D83E755C27}"/>
              </a:ext>
            </a:extLst>
          </p:cNvPr>
          <p:cNvSpPr txBox="1"/>
          <p:nvPr/>
        </p:nvSpPr>
        <p:spPr>
          <a:xfrm>
            <a:off x="5953125" y="5899702"/>
            <a:ext cx="58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Here, detailed human clinical trial data was available.  In the absence of clinical trial data allometric scaling methods can be used to determine parameters instead.</a:t>
            </a:r>
          </a:p>
        </p:txBody>
      </p:sp>
    </p:spTree>
    <p:extLst>
      <p:ext uri="{BB962C8B-B14F-4D97-AF65-F5344CB8AC3E}">
        <p14:creationId xmlns:p14="http://schemas.microsoft.com/office/powerpoint/2010/main" val="271495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FBB3-DF00-3100-D1C7-017B18F6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to a Drug in the Body?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253936-B19B-78CA-1A8F-329556BD8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017" y="1483714"/>
            <a:ext cx="3750962" cy="21099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D18449-70F0-B4EC-D86C-423B3B00D502}"/>
              </a:ext>
            </a:extLst>
          </p:cNvPr>
          <p:cNvSpPr txBox="1"/>
          <p:nvPr/>
        </p:nvSpPr>
        <p:spPr>
          <a:xfrm>
            <a:off x="277341" y="6494017"/>
            <a:ext cx="649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https://www.technologynetworks.com/drug-discovery/articles/what-is-adme-336683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39CBD-A238-7942-A520-2D9C37B6268B}"/>
              </a:ext>
            </a:extLst>
          </p:cNvPr>
          <p:cNvSpPr txBox="1"/>
          <p:nvPr/>
        </p:nvSpPr>
        <p:spPr>
          <a:xfrm>
            <a:off x="7053192" y="1577126"/>
            <a:ext cx="5138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ADME</a:t>
            </a:r>
          </a:p>
          <a:p>
            <a:endParaRPr lang="en-US" b="1" dirty="0"/>
          </a:p>
          <a:p>
            <a:r>
              <a:rPr lang="en-US" dirty="0"/>
              <a:t>Absorption: How does the drug enter the body?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Digestion, inhalation, absorption through skin, injection into blood/other compartments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Distribution:  Where does the drug go?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Blood, peripheral tissue, lymphatic system, other organs</a:t>
            </a:r>
          </a:p>
          <a:p>
            <a:endParaRPr lang="en-US" dirty="0"/>
          </a:p>
          <a:p>
            <a:r>
              <a:rPr lang="en-US" dirty="0"/>
              <a:t>Metabolism:  How does your body process the drug?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Biochemical transformations in digestive system, liver, kidney, etc.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Excretion: How does the drug leave your body?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Urine, feces, sweat, expiration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784FA-E117-4D95-56A0-D4E15F514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653" y="3636793"/>
            <a:ext cx="3939414" cy="280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291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A7A2-9069-114C-4AF2-0A8F9098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Allometric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3B8016-49E0-17F4-5BD7-26B2EC17B0B7}"/>
                  </a:ext>
                </a:extLst>
              </p:cNvPr>
              <p:cNvSpPr txBox="1"/>
              <p:nvPr/>
            </p:nvSpPr>
            <p:spPr>
              <a:xfrm>
                <a:off x="1219200" y="1481257"/>
                <a:ext cx="9896475" cy="5648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Allometric scaling of pharmacokinetic parameters is based on the principle that transport related parameters scale with body mass according to the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parameter of interest,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an empirically fit constant,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body mass,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an empirically fit exponent.  Consider using mouse data to determine human clearance rate: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𝑚𝑜𝑢𝑠𝑒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𝑚𝑜𝑢𝑠𝑒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h𝑢𝑚𝑎𝑛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h𝑢𝑚𝑎𝑛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Combining these equations gives us: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h𝑢𝑚𝑎𝑛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𝑚𝑜𝑢𝑠𝑒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h𝑢𝑚𝑎𝑛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𝑚𝑜𝑢𝑠𝑒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Or, more generally: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h𝑢𝑚𝑎𝑛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𝑚𝑜𝑢𝑠𝑒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h𝑢𝑚𝑎𝑛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𝑚𝑜𝑢𝑠𝑒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3B8016-49E0-17F4-5BD7-26B2EC17B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481257"/>
                <a:ext cx="9896475" cy="5648085"/>
              </a:xfrm>
              <a:prstGeom prst="rect">
                <a:avLst/>
              </a:prstGeom>
              <a:blipFill>
                <a:blip r:embed="rId2"/>
                <a:stretch>
                  <a:fillRect l="-493" t="-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66FB617-C709-CD62-A2F3-0E7D91915E85}"/>
              </a:ext>
            </a:extLst>
          </p:cNvPr>
          <p:cNvSpPr txBox="1"/>
          <p:nvPr/>
        </p:nvSpPr>
        <p:spPr>
          <a:xfrm>
            <a:off x="0" y="6334780"/>
            <a:ext cx="450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Trevakis</a:t>
            </a:r>
            <a:r>
              <a:rPr lang="en-US" sz="1400" dirty="0"/>
              <a:t> et al., </a:t>
            </a:r>
            <a:r>
              <a:rPr lang="en-US" sz="1400" i="1" dirty="0"/>
              <a:t>Frontiers in Physiology, </a:t>
            </a:r>
            <a:r>
              <a:rPr lang="en-US" sz="1400" dirty="0"/>
              <a:t>2020</a:t>
            </a:r>
          </a:p>
          <a:p>
            <a:r>
              <a:rPr lang="en-US" sz="1400" dirty="0"/>
              <a:t>Huh et al., </a:t>
            </a:r>
            <a:r>
              <a:rPr lang="en-US" sz="1400" i="1" dirty="0" err="1"/>
              <a:t>Xenobiotica</a:t>
            </a:r>
            <a:r>
              <a:rPr lang="en-US" sz="1400" dirty="0"/>
              <a:t>, 2011</a:t>
            </a:r>
          </a:p>
        </p:txBody>
      </p:sp>
    </p:spTree>
    <p:extLst>
      <p:ext uri="{BB962C8B-B14F-4D97-AF65-F5344CB8AC3E}">
        <p14:creationId xmlns:p14="http://schemas.microsoft.com/office/powerpoint/2010/main" val="200218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435E-B360-78AF-78D2-64B83118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B42C-2DD7-FFAC-FA2F-D5400F182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650"/>
            <a:ext cx="4000500" cy="2765425"/>
          </a:xfrm>
        </p:spPr>
        <p:txBody>
          <a:bodyPr>
            <a:normAutofit/>
          </a:bodyPr>
          <a:lstStyle/>
          <a:p>
            <a:r>
              <a:rPr lang="en-US" sz="2000" dirty="0"/>
              <a:t>Sensitivity analyses are a useful tool for any kind of modeling to determine how important assumptions are on model output.</a:t>
            </a:r>
          </a:p>
          <a:p>
            <a:r>
              <a:rPr lang="en-US" sz="2000" dirty="0"/>
              <a:t>In the case of PK/PD modeling, this can tell us how significant errors in parameter estimations influence our human predictions.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CCB257-58FA-03A9-12C8-1486B8FB5531}"/>
                  </a:ext>
                </a:extLst>
              </p:cNvPr>
              <p:cNvSpPr txBox="1"/>
              <p:nvPr/>
            </p:nvSpPr>
            <p:spPr>
              <a:xfrm>
                <a:off x="5981700" y="1100373"/>
                <a:ext cx="5905500" cy="5406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Calculating Model Sensitivities</a:t>
                </a:r>
              </a:p>
              <a:p>
                <a:endParaRPr lang="en-US" dirty="0"/>
              </a:p>
              <a:p>
                <a:r>
                  <a:rPr lang="en-US" dirty="0"/>
                  <a:t>Consider model output X as a function of parameter p: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Sensitivity is defined as how the output changes with variations in the parameter value, or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𝑠𝑒𝑛𝑠𝑖𝑡𝑖𝑣𝑖𝑡𝑦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To calculate sensitivity as a dimensionless quantity, we normalize by both values: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𝑠𝑒𝑛𝑠𝑖𝑡𝑖𝑣𝑖𝑡𝑦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𝑑𝑙𝑜𝑔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𝑑𝑙𝑜𝑔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i="1" dirty="0"/>
              </a:p>
              <a:p>
                <a:endParaRPr lang="en-US" b="0" dirty="0"/>
              </a:p>
              <a:p>
                <a:r>
                  <a:rPr lang="en-US" dirty="0"/>
                  <a:t>This is called log-gain sensitivity.</a:t>
                </a:r>
                <a:endParaRPr lang="en-US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CCB257-58FA-03A9-12C8-1486B8FB5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1100373"/>
                <a:ext cx="5905500" cy="5406608"/>
              </a:xfrm>
              <a:prstGeom prst="rect">
                <a:avLst/>
              </a:prstGeom>
              <a:blipFill>
                <a:blip r:embed="rId2"/>
                <a:stretch>
                  <a:fillRect l="-826" t="-677" b="-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50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CAC9-6F2A-CAC7-181E-9627401C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Drug Development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058EA-657D-BBFD-771C-BF0669188FF1}"/>
              </a:ext>
            </a:extLst>
          </p:cNvPr>
          <p:cNvSpPr txBox="1"/>
          <p:nvPr/>
        </p:nvSpPr>
        <p:spPr>
          <a:xfrm>
            <a:off x="716692" y="1690688"/>
            <a:ext cx="10330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a therapeutic can be tested in humans, we need to have a general idea of how it will behave.  The typical drug development process looks like this: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DB7272-FCB6-4B4A-B0FF-5864F71AA4C8}"/>
              </a:ext>
            </a:extLst>
          </p:cNvPr>
          <p:cNvSpPr/>
          <p:nvPr/>
        </p:nvSpPr>
        <p:spPr>
          <a:xfrm>
            <a:off x="308918" y="2792627"/>
            <a:ext cx="2644346" cy="28914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In Vitro </a:t>
            </a:r>
            <a:r>
              <a:rPr lang="en-US" dirty="0">
                <a:solidFill>
                  <a:schemeClr val="tx1"/>
                </a:solidFill>
              </a:rPr>
              <a:t>Experiments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D28452-17C7-3225-EB20-4C14FC15D5EC}"/>
              </a:ext>
            </a:extLst>
          </p:cNvPr>
          <p:cNvSpPr/>
          <p:nvPr/>
        </p:nvSpPr>
        <p:spPr>
          <a:xfrm>
            <a:off x="3328086" y="2792627"/>
            <a:ext cx="2644346" cy="28914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Small Animal Models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19D0B-4A66-215A-B082-02E8C09CD5FF}"/>
              </a:ext>
            </a:extLst>
          </p:cNvPr>
          <p:cNvSpPr/>
          <p:nvPr/>
        </p:nvSpPr>
        <p:spPr>
          <a:xfrm>
            <a:off x="6285470" y="2792626"/>
            <a:ext cx="2644346" cy="28914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Large Animal Models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43F8F2-7AC2-B294-CF6E-047FF7D62586}"/>
              </a:ext>
            </a:extLst>
          </p:cNvPr>
          <p:cNvSpPr/>
          <p:nvPr/>
        </p:nvSpPr>
        <p:spPr>
          <a:xfrm>
            <a:off x="9242854" y="2792625"/>
            <a:ext cx="2644346" cy="28914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Clinical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34A8BF-DA2E-797F-DFCA-F24CDFBB3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51" y="3540015"/>
            <a:ext cx="2098865" cy="13966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5E8E48-C37D-E457-FEC3-A85EE0531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035" y="3438264"/>
            <a:ext cx="2310449" cy="1600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6E094D-CB96-9596-E07A-7894B6499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210" y="3643851"/>
            <a:ext cx="2198865" cy="12512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8169F3-D584-729D-2397-2FED92A0DD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6813" y="3442945"/>
            <a:ext cx="2356428" cy="16530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3ACCBE-DE1D-5155-2E87-0CB46D025AD1}"/>
              </a:ext>
            </a:extLst>
          </p:cNvPr>
          <p:cNvSpPr txBox="1"/>
          <p:nvPr/>
        </p:nvSpPr>
        <p:spPr>
          <a:xfrm>
            <a:off x="1472831" y="6123543"/>
            <a:ext cx="1007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Before arriving at clinical trials, how can we predict how a therapeutic will behave in humans?</a:t>
            </a:r>
          </a:p>
        </p:txBody>
      </p:sp>
    </p:spTree>
    <p:extLst>
      <p:ext uri="{BB962C8B-B14F-4D97-AF65-F5344CB8AC3E}">
        <p14:creationId xmlns:p14="http://schemas.microsoft.com/office/powerpoint/2010/main" val="134272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9C45-4314-422C-D987-D698F4C6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Pharmacokinetic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Pharmacodynamic</a:t>
            </a:r>
            <a:r>
              <a:rPr lang="en-US" dirty="0"/>
              <a:t> Models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53E94F-3BE0-40EC-33F0-FBA8C1089B87}"/>
              </a:ext>
            </a:extLst>
          </p:cNvPr>
          <p:cNvGrpSpPr/>
          <p:nvPr/>
        </p:nvGrpSpPr>
        <p:grpSpPr>
          <a:xfrm>
            <a:off x="557483" y="1871572"/>
            <a:ext cx="7401464" cy="3526126"/>
            <a:chOff x="328883" y="2262097"/>
            <a:chExt cx="7401464" cy="35261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51F703-AD6B-D77D-3876-CBE63D995E05}"/>
                </a:ext>
              </a:extLst>
            </p:cNvPr>
            <p:cNvSpPr/>
            <p:nvPr/>
          </p:nvSpPr>
          <p:spPr>
            <a:xfrm>
              <a:off x="1588339" y="2697731"/>
              <a:ext cx="1785668" cy="1026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Compartment 1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C1(t)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8939B6-1009-65F5-2EEF-62CF1E936AB4}"/>
                </a:ext>
              </a:extLst>
            </p:cNvPr>
            <p:cNvSpPr/>
            <p:nvPr/>
          </p:nvSpPr>
          <p:spPr>
            <a:xfrm>
              <a:off x="4458060" y="2697731"/>
              <a:ext cx="1785668" cy="1026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Compartment 2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C2(t)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A9FD488-F657-4E73-62E2-B2B7F8800B6D}"/>
                </a:ext>
              </a:extLst>
            </p:cNvPr>
            <p:cNvCxnSpPr>
              <a:cxnSpLocks/>
            </p:cNvCxnSpPr>
            <p:nvPr/>
          </p:nvCxnSpPr>
          <p:spPr>
            <a:xfrm>
              <a:off x="3374007" y="3051417"/>
              <a:ext cx="10840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8E731B4-0E5D-2E3F-F30F-2D132BB89B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4007" y="3409411"/>
              <a:ext cx="10840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BDB029C0-B377-9FD7-6D9D-F0174A935665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rot="16200000" flipH="1">
              <a:off x="1111729" y="2734393"/>
              <a:ext cx="513272" cy="43994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C81912-E8FB-EC14-4123-1A4E2649147D}"/>
                </a:ext>
              </a:extLst>
            </p:cNvPr>
            <p:cNvSpPr txBox="1"/>
            <p:nvPr/>
          </p:nvSpPr>
          <p:spPr>
            <a:xfrm>
              <a:off x="504286" y="276919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Dose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AC9BB9-5D71-8889-AC00-D307DD4120AC}"/>
                </a:ext>
              </a:extLst>
            </p:cNvPr>
            <p:cNvSpPr txBox="1"/>
            <p:nvPr/>
          </p:nvSpPr>
          <p:spPr>
            <a:xfrm>
              <a:off x="3374007" y="2697730"/>
              <a:ext cx="108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Transport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6D687F5-A6B4-BED7-6481-95CA5BB8E529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6243728" y="3211003"/>
              <a:ext cx="9155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4B734A-9A47-C5A3-0AF3-0B31EEA4561B}"/>
                </a:ext>
              </a:extLst>
            </p:cNvPr>
            <p:cNvSpPr txBox="1"/>
            <p:nvPr/>
          </p:nvSpPr>
          <p:spPr>
            <a:xfrm>
              <a:off x="6243728" y="2734471"/>
              <a:ext cx="1176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Clearance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F580125-A97B-B3E8-3134-0EB4BBB226D8}"/>
                </a:ext>
              </a:extLst>
            </p:cNvPr>
            <p:cNvSpPr/>
            <p:nvPr/>
          </p:nvSpPr>
          <p:spPr>
            <a:xfrm>
              <a:off x="328883" y="2262097"/>
              <a:ext cx="7401464" cy="189781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094D92-27C0-AAC8-9D16-F5CFA5FC0351}"/>
                </a:ext>
              </a:extLst>
            </p:cNvPr>
            <p:cNvSpPr/>
            <p:nvPr/>
          </p:nvSpPr>
          <p:spPr>
            <a:xfrm>
              <a:off x="4328664" y="4632283"/>
              <a:ext cx="2176732" cy="115594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E = f(C2,t,…)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039A5B-7CE2-9F20-88E2-6A23ED3D3C8A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4328664" y="3724275"/>
              <a:ext cx="1022230" cy="90800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E3AC9C-A163-D028-237A-427323841DB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5350894" y="3724275"/>
              <a:ext cx="1154502" cy="92637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DE5EA06-8C0B-4079-F0FD-FEC306D42A01}"/>
              </a:ext>
            </a:extLst>
          </p:cNvPr>
          <p:cNvSpPr txBox="1"/>
          <p:nvPr/>
        </p:nvSpPr>
        <p:spPr>
          <a:xfrm>
            <a:off x="8128600" y="2615222"/>
            <a:ext cx="37382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Pharmacokinetic (PK) and pharmacodynamic (PD) models are ultimately used to predict how a therapeutic will behave in humans.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from preclinical experiments and prior clinical trials are used to estimate drug-specific parameters and target behaviors.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A4BBCD-6B58-FFA5-DE9E-E491D21FB113}"/>
                  </a:ext>
                </a:extLst>
              </p:cNvPr>
              <p:cNvSpPr txBox="1"/>
              <p:nvPr/>
            </p:nvSpPr>
            <p:spPr>
              <a:xfrm>
                <a:off x="557483" y="4057063"/>
                <a:ext cx="2774830" cy="2224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…</m:t>
                      </m:r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…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A4BBCD-6B58-FFA5-DE9E-E491D21FB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83" y="4057063"/>
                <a:ext cx="2774830" cy="22240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95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CF1F-362C-9358-455C-F5D02287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predict with PK/PD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1F00A-1968-6BE9-9EEB-5D2146AF2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744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Broadly speaking, we want to make sure a therapeutic will be both safe and effective before entering clinical trials.</a:t>
            </a:r>
          </a:p>
          <a:p>
            <a:r>
              <a:rPr lang="en-US" sz="2400" dirty="0"/>
              <a:t>From a PK perspective, concentrations of the delivery therapeutic are related to safety and efficacy based on exposure levels.</a:t>
            </a:r>
          </a:p>
          <a:p>
            <a:r>
              <a:rPr lang="en-US" sz="2400" dirty="0"/>
              <a:t>Predicting safety and efficacy using PD is more detailed, but requires more complex models which may come with more uncertainty.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D8933-E779-376A-4F8A-09D44454A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643" y="1825625"/>
            <a:ext cx="5121703" cy="382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7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F5A1-8932-B61E-CCA0-8ADA7023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Therapeutic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18957-33BC-41F3-1C90-314B7D53C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3876" cy="4351338"/>
          </a:xfrm>
        </p:spPr>
        <p:txBody>
          <a:bodyPr/>
          <a:lstStyle/>
          <a:p>
            <a:r>
              <a:rPr lang="en-US" dirty="0"/>
              <a:t>A useful measure of a drug’s performance is its therapeutic index.</a:t>
            </a:r>
          </a:p>
          <a:p>
            <a:r>
              <a:rPr lang="en-US" dirty="0"/>
              <a:t>Basically, a drug’s therapeutic index it’s a measure of the separation between its toxic and efficacious dose.</a:t>
            </a:r>
          </a:p>
          <a:p>
            <a:r>
              <a:rPr lang="en-US" dirty="0"/>
              <a:t>Many drugs fail to be approved due to a narrow therapeutic index.</a:t>
            </a: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253D91FB-E375-D993-9481-84448A38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076" y="1356347"/>
            <a:ext cx="5120119" cy="2906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58770A-2D14-8FC2-60B4-5EE8665D22E6}"/>
              </a:ext>
            </a:extLst>
          </p:cNvPr>
          <p:cNvCxnSpPr/>
          <p:nvPr/>
        </p:nvCxnSpPr>
        <p:spPr>
          <a:xfrm>
            <a:off x="8711514" y="2903837"/>
            <a:ext cx="259492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04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AF37-27DA-ED2E-DA61-2C95A1EC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Bioavailability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06AA6-2673-6665-93C8-627622FBC211}"/>
              </a:ext>
            </a:extLst>
          </p:cNvPr>
          <p:cNvSpPr txBox="1"/>
          <p:nvPr/>
        </p:nvSpPr>
        <p:spPr>
          <a:xfrm>
            <a:off x="704335" y="1690688"/>
            <a:ext cx="41395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Bioavailability (F) refers to the % of administered drug that reaches systemic circulation.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I.V. administration of a therapeutic is defined to have a bioavailability of 100%.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Bioavailability of other routes of administration (oral, </a:t>
            </a:r>
            <a:r>
              <a:rPr lang="en-US" dirty="0" err="1"/>
              <a:t>s.c.</a:t>
            </a:r>
            <a:r>
              <a:rPr lang="en-US" dirty="0"/>
              <a:t>, </a:t>
            </a:r>
            <a:r>
              <a:rPr lang="en-US" dirty="0" err="1"/>
              <a:t>i.p.</a:t>
            </a:r>
            <a:r>
              <a:rPr lang="en-US" dirty="0"/>
              <a:t>, etc.) can often be very low which can be a major obstacle for drug development.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FAA11-A214-F5AF-6431-8911ED4A35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4000" contrast="26000"/>
          </a:blip>
          <a:srcRect t="11363" b="5682"/>
          <a:stretch>
            <a:fillRect/>
          </a:stretch>
        </p:blipFill>
        <p:spPr bwMode="auto">
          <a:xfrm>
            <a:off x="5644922" y="1462687"/>
            <a:ext cx="6402916" cy="4802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149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BF91-26F9-150D-98B9-BDA7DEFC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of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2C3323-D200-7FEB-C631-3024B58A4300}"/>
                  </a:ext>
                </a:extLst>
              </p:cNvPr>
              <p:cNvSpPr txBox="1"/>
              <p:nvPr/>
            </p:nvSpPr>
            <p:spPr>
              <a:xfrm>
                <a:off x="593124" y="2249381"/>
                <a:ext cx="5214551" cy="232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Another commonly used PK metric is the volume of distribution.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is essentially a measure of the “volume” the administered drug occupies if the human body were a single homogenous compartment.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𝑎𝑚𝑜𝑢𝑛𝑡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𝑝𝑙𝑎𝑠𝑚𝑎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𝑐𝑜𝑛𝑐𝑒𝑛𝑡𝑟𝑎𝑡𝑖𝑜𝑛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2C3323-D200-7FEB-C631-3024B58A4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24" y="2249381"/>
                <a:ext cx="5214551" cy="2326919"/>
              </a:xfrm>
              <a:prstGeom prst="rect">
                <a:avLst/>
              </a:prstGeom>
              <a:blipFill>
                <a:blip r:embed="rId2"/>
                <a:stretch>
                  <a:fillRect l="-701" t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E1958E0A-002A-3736-28F1-229B9E3916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807675" y="1690688"/>
            <a:ext cx="5968314" cy="4476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4347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F17E-DB22-FEFD-3C68-88742C52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PK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72901-5018-43AF-0BB8-7C00DFE4A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58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1323</Words>
  <Application>Microsoft Office PowerPoint</Application>
  <PresentationFormat>Widescreen</PresentationFormat>
  <Paragraphs>185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Office Theme</vt:lpstr>
      <vt:lpstr>Pharmacokinetic and Pharmacodynamic Modeling</vt:lpstr>
      <vt:lpstr>What Happens to a Drug in the Body?</vt:lpstr>
      <vt:lpstr>Typical Drug Development Process</vt:lpstr>
      <vt:lpstr>Pharmacokinetic and Pharmacodynamic Models</vt:lpstr>
      <vt:lpstr>What do we predict with PK/PD models?</vt:lpstr>
      <vt:lpstr>Therapeutic Index</vt:lpstr>
      <vt:lpstr>Bioavailability</vt:lpstr>
      <vt:lpstr>Volume of Distribution</vt:lpstr>
      <vt:lpstr>Types of PK Models</vt:lpstr>
      <vt:lpstr>One Compartment PK Model</vt:lpstr>
      <vt:lpstr>Two Compartment PK Models</vt:lpstr>
      <vt:lpstr>Linear v. Nonlinear PK Models</vt:lpstr>
      <vt:lpstr>Challenge Problem: Modeling I.V. Bolus Injection with PK Models</vt:lpstr>
      <vt:lpstr>PK Modeling of IL-12 Cell Therapy</vt:lpstr>
      <vt:lpstr>Interleukin-2 (IL-2) as a Cancer Immunotherapy</vt:lpstr>
      <vt:lpstr>Intraperitoneal IL-2 Cell Therapy</vt:lpstr>
      <vt:lpstr>PK Model of IP Cytokine Cell Therapy</vt:lpstr>
      <vt:lpstr>Validation of Model Structure</vt:lpstr>
      <vt:lpstr>Estimation of Human Parameters and Cell Therapy Behavior</vt:lpstr>
      <vt:lpstr>Allometric Scaling</vt:lpstr>
      <vt:lpstr>Sensitivity Analyses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Pharmacokinetic and Pharmacodynamic Modeling</dc:title>
  <dc:creator>Jonathon DeBonis</dc:creator>
  <cp:lastModifiedBy>Jonathon DeBonis</cp:lastModifiedBy>
  <cp:revision>18</cp:revision>
  <dcterms:created xsi:type="dcterms:W3CDTF">2023-08-24T17:14:59Z</dcterms:created>
  <dcterms:modified xsi:type="dcterms:W3CDTF">2023-09-01T19:02:22Z</dcterms:modified>
</cp:coreProperties>
</file>