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404" r:id="rId3"/>
    <p:sldId id="569" r:id="rId4"/>
    <p:sldId id="571" r:id="rId5"/>
    <p:sldId id="563" r:id="rId6"/>
    <p:sldId id="564" r:id="rId7"/>
    <p:sldId id="570" r:id="rId8"/>
    <p:sldId id="565" r:id="rId9"/>
    <p:sldId id="566" r:id="rId10"/>
    <p:sldId id="567" r:id="rId11"/>
    <p:sldId id="446" r:id="rId12"/>
    <p:sldId id="447" r:id="rId13"/>
    <p:sldId id="273" r:id="rId14"/>
    <p:sldId id="572" r:id="rId15"/>
    <p:sldId id="573" r:id="rId16"/>
    <p:sldId id="574" r:id="rId17"/>
    <p:sldId id="485" r:id="rId18"/>
    <p:sldId id="568" r:id="rId19"/>
    <p:sldId id="299" r:id="rId20"/>
    <p:sldId id="300" r:id="rId21"/>
    <p:sldId id="479" r:id="rId22"/>
    <p:sldId id="480" r:id="rId23"/>
    <p:sldId id="481" r:id="rId24"/>
    <p:sldId id="482" r:id="rId25"/>
    <p:sldId id="483" r:id="rId26"/>
    <p:sldId id="477" r:id="rId27"/>
    <p:sldId id="463" r:id="rId28"/>
    <p:sldId id="488" r:id="rId29"/>
    <p:sldId id="576" r:id="rId30"/>
    <p:sldId id="504" r:id="rId31"/>
    <p:sldId id="575" r:id="rId32"/>
    <p:sldId id="577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6885" autoAdjust="0"/>
  </p:normalViewPr>
  <p:slideViewPr>
    <p:cSldViewPr>
      <p:cViewPr varScale="1">
        <p:scale>
          <a:sx n="141" d="100"/>
          <a:sy n="141" d="100"/>
        </p:scale>
        <p:origin x="42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896DC10-1052-4FAA-8F43-372D2D27E6DB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474C63-45E3-4C2C-B72D-9A523C3EB9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198BD-A667-404B-93E1-BDC76C0A66BF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537DB0D-BF32-4861-AE7B-FD67873453D7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42EA930-0A0A-45FB-B375-234903A65612}" type="slidenum">
              <a:rPr lang="en-US" smtClean="0">
                <a:latin typeface="Calibri" pitchFamily="34" charset="0"/>
              </a:rPr>
              <a:pPr eaLnBrk="1" hangingPunct="1">
                <a:defRPr/>
              </a:pPr>
              <a:t>27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8C4F950-93E5-4B0D-AB19-29E5EF10CCFA}" type="slidenum">
              <a:rPr lang="ko-KR" altLang="en-US" smtClean="0">
                <a:latin typeface="Calibri" pitchFamily="34" charset="0"/>
              </a:rPr>
              <a:pPr eaLnBrk="1" hangingPunct="1">
                <a:defRPr/>
              </a:pPr>
              <a:t>5</a:t>
            </a:fld>
            <a:endParaRPr lang="en-US" altLang="ko-KR" dirty="0">
              <a:latin typeface="Calibri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4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Tnext</a:t>
            </a:r>
            <a:r>
              <a:rPr lang="en-US" dirty="0"/>
              <a:t>=1/5*log(1/rand)</a:t>
            </a:r>
          </a:p>
          <a:p>
            <a:r>
              <a:rPr lang="en-US" dirty="0"/>
              <a:t>Rind=rand;</a:t>
            </a:r>
          </a:p>
          <a:p>
            <a:r>
              <a:rPr lang="en-US" dirty="0" err="1"/>
              <a:t>Nnext</a:t>
            </a:r>
            <a:r>
              <a:rPr lang="en-US" dirty="0"/>
              <a:t>=(N+1)*(Rind&lt;2/5)+(N-1)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74C63-45E3-4C2C-B72D-9A523C3EB9C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496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62ED675-3594-4AF8-A0A6-449FA7B58CAE}" type="slidenum">
              <a:rPr lang="en-US" smtClean="0">
                <a:latin typeface="Calibri" pitchFamily="34" charset="0"/>
              </a:rPr>
              <a:pPr eaLnBrk="1" hangingPunct="1">
                <a:defRPr/>
              </a:pPr>
              <a:t>15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74C63-45E3-4C2C-B72D-9A523C3EB9C3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84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A968F92-B2C4-43DB-B804-F4A2EC74F7A6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8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16387DD-0631-4490-8B10-919830599F8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1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09F7E65-7EE7-45EC-A475-360D7D2042FA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3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4A48FE2-15F2-4A76-8160-1A94464F59C5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CEA7-9FFE-4F15-8CE3-C9807C4FDF6E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EADD9-A8D6-44EE-8680-AFD1F6966E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2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D38F-EBA7-41F6-A25A-8D2E0D6D2779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E284-31E0-4871-BBC5-36CA1E9B4D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9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4D1A-8336-4783-85DA-A1F23DB85040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00A-DA66-4428-94BE-6A9FC4C4A7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2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C0B6-6297-43BF-8A84-3CCE4BB42DF4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F2F4E-BDDD-4528-BC8F-CDE651F20B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41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5254C-F0E9-4991-9F35-5654C6C535AA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F3B05-B37C-4135-96C1-8BD7DF8A30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7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0AF4-8209-4820-ABC2-12629ABCFD9D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9F23-D4EA-4B3F-A3F1-980C25F77D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9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9E8F-1BDF-4734-BF73-87BC7CD26136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EB32B-268B-410F-AA75-A0B6841375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82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F1D4-B629-4F16-8690-7AAADB1889A7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46A0-B755-4A6D-87BD-8733791EB5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BC26-2F64-4BEB-8449-230CE19440DB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53840-55C6-4867-BB8B-ACFB7C5CD2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2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53EA-9510-4E88-9A2B-B9B208DB5EC2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1D480-0C6C-4317-8A59-04BAFCE9B8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6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16D4-C661-47DB-8905-E2478BDDDD94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BA611-56D6-4483-8A38-71E7074767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5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990317-AA05-482A-B549-8174F5FD8B73}" type="datetimeFigureOut">
              <a:rPr lang="en-US"/>
              <a:pPr>
                <a:defRPr/>
              </a:pPr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5A61BF-DED9-4768-8554-846C2E4054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garcia337@gatech.edu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image" Target="../media/image52.jpeg"/><Relationship Id="rId5" Type="http://schemas.openxmlformats.org/officeDocument/2006/relationships/image" Target="../media/image46.pn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55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imZ4_BdK0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6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Stochastic Chemical Kinetics &amp; Gene expression noise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89887" cy="1368425"/>
          </a:xfrm>
        </p:spPr>
        <p:txBody>
          <a:bodyPr/>
          <a:lstStyle/>
          <a:p>
            <a:pPr eaLnBrk="1" hangingPunct="1"/>
            <a:r>
              <a:rPr lang="de-DE" altLang="en-US" sz="3500"/>
              <a:t>The Gillespie algorithm(SSA)*: Simulation of the reaction probability density function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90725"/>
            <a:ext cx="7416800" cy="4175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sz="2600"/>
              <a:t>Equivalent to the chemical master equation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sz="2600"/>
              <a:t>Basic idea: </a:t>
            </a:r>
            <a:r>
              <a:rPr lang="de-DE" altLang="en-US" sz="2600">
                <a:solidFill>
                  <a:srgbClr val="FF0000"/>
                </a:solidFill>
              </a:rPr>
              <a:t>when</a:t>
            </a:r>
            <a:r>
              <a:rPr lang="de-DE" altLang="en-US" sz="2600"/>
              <a:t> will the next reaction occur, </a:t>
            </a:r>
            <a:r>
              <a:rPr lang="de-DE" altLang="en-US" sz="2600">
                <a:solidFill>
                  <a:srgbClr val="FF0000"/>
                </a:solidFill>
              </a:rPr>
              <a:t>what </a:t>
            </a:r>
            <a:r>
              <a:rPr lang="de-DE" altLang="en-US" sz="2600"/>
              <a:t>kind of reaction is it?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sz="2600"/>
              <a:t>Described by the reaction probability density function </a:t>
            </a:r>
            <a:r>
              <a:rPr lang="de-DE" altLang="en-US" sz="2400"/>
              <a:t>P(</a:t>
            </a:r>
            <a:r>
              <a:rPr lang="de-DE" altLang="en-US" sz="2400">
                <a:latin typeface="Symbol" pitchFamily="18" charset="2"/>
                <a:sym typeface="Symbol" pitchFamily="18" charset="2"/>
              </a:rPr>
              <a:t>,m</a:t>
            </a:r>
            <a:r>
              <a:rPr lang="de-DE" alt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sz="2400"/>
              <a:t>P(</a:t>
            </a:r>
            <a:r>
              <a:rPr lang="de-DE" altLang="en-US" sz="2400">
                <a:sym typeface="Symbol" pitchFamily="18" charset="2"/>
              </a:rPr>
              <a:t></a:t>
            </a:r>
            <a:r>
              <a:rPr lang="de-DE" altLang="en-US" sz="2400"/>
              <a:t>,</a:t>
            </a:r>
            <a:r>
              <a:rPr lang="de-DE" altLang="en-US" sz="2400">
                <a:sym typeface="Symbol" pitchFamily="18" charset="2"/>
              </a:rPr>
              <a:t></a:t>
            </a:r>
            <a:r>
              <a:rPr lang="de-DE" altLang="en-US" sz="2400"/>
              <a:t>) d</a:t>
            </a:r>
            <a:r>
              <a:rPr lang="de-DE" altLang="en-US" sz="2400">
                <a:sym typeface="Symbol" pitchFamily="18" charset="2"/>
              </a:rPr>
              <a:t> </a:t>
            </a:r>
            <a:r>
              <a:rPr lang="de-DE" altLang="en-US" sz="2400"/>
              <a:t>:= prob. that, given the state (X</a:t>
            </a:r>
            <a:r>
              <a:rPr lang="de-DE" altLang="en-US" sz="2400" baseline="-25000"/>
              <a:t>1</a:t>
            </a:r>
            <a:r>
              <a:rPr lang="de-DE" altLang="en-US" sz="2400"/>
              <a:t>,…,X</a:t>
            </a:r>
            <a:r>
              <a:rPr lang="de-DE" altLang="en-US" sz="2400" baseline="-25000"/>
              <a:t>N</a:t>
            </a:r>
            <a:r>
              <a:rPr lang="de-DE" altLang="en-US" sz="2400"/>
              <a:t>) at time t</a:t>
            </a:r>
            <a:r>
              <a:rPr lang="de-DE" altLang="en-US" sz="2400">
                <a:sym typeface="Symbol" pitchFamily="18" charset="2"/>
              </a:rPr>
              <a:t>,</a:t>
            </a:r>
            <a:r>
              <a:rPr lang="de-DE" altLang="en-US" sz="2400"/>
              <a:t> the next reaction will occur in (t+</a:t>
            </a:r>
            <a:r>
              <a:rPr lang="de-DE" altLang="en-US" sz="2400">
                <a:sym typeface="Symbol" pitchFamily="18" charset="2"/>
              </a:rPr>
              <a:t></a:t>
            </a:r>
            <a:r>
              <a:rPr lang="de-DE" altLang="en-US" sz="2400"/>
              <a:t>,t+</a:t>
            </a:r>
            <a:r>
              <a:rPr lang="de-DE" altLang="en-US" sz="2400">
                <a:sym typeface="Symbol" pitchFamily="18" charset="2"/>
              </a:rPr>
              <a:t></a:t>
            </a:r>
            <a:r>
              <a:rPr lang="de-DE" altLang="en-US" sz="2400"/>
              <a:t>+d</a:t>
            </a:r>
            <a:r>
              <a:rPr lang="de-DE" altLang="en-US" sz="2400">
                <a:sym typeface="Symbol" pitchFamily="18" charset="2"/>
              </a:rPr>
              <a:t></a:t>
            </a:r>
            <a:r>
              <a:rPr lang="de-DE" altLang="en-US" sz="2400"/>
              <a:t>) </a:t>
            </a:r>
            <a:r>
              <a:rPr lang="de-DE" altLang="en-US" sz="2400">
                <a:solidFill>
                  <a:srgbClr val="FF0000"/>
                </a:solidFill>
              </a:rPr>
              <a:t>and</a:t>
            </a:r>
            <a:r>
              <a:rPr lang="de-DE" altLang="en-US" sz="2400"/>
              <a:t> will be an R</a:t>
            </a:r>
            <a:r>
              <a:rPr lang="de-DE" altLang="en-US" sz="2400" baseline="-25000">
                <a:sym typeface="Symbol" pitchFamily="18" charset="2"/>
              </a:rPr>
              <a:t></a:t>
            </a:r>
            <a:r>
              <a:rPr lang="de-DE" altLang="en-US" sz="2400"/>
              <a:t> reaction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D65FD-411F-464F-A52F-DBF16EB1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791200"/>
            <a:ext cx="5267325" cy="885825"/>
          </a:xfrm>
          <a:prstGeom prst="rect">
            <a:avLst/>
          </a:prstGeom>
        </p:spPr>
      </p:pic>
      <p:pic>
        <p:nvPicPr>
          <p:cNvPr id="8194" name="Picture 2" descr="DANIEL GILLESPIE obituary, 1938-2017, Oklahoma City, OK">
            <a:extLst>
              <a:ext uri="{FF2B5EF4-FFF2-40B4-BE49-F238E27FC236}">
                <a16:creationId xmlns:a16="http://schemas.microsoft.com/office/drawing/2014/main" id="{257F3612-12CB-48D0-BF24-CA38B010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5105400"/>
            <a:ext cx="11525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4781D-6CB3-4D69-BA3A-44A39851B0A4}"/>
              </a:ext>
            </a:extLst>
          </p:cNvPr>
          <p:cNvSpPr txBox="1"/>
          <p:nvPr/>
        </p:nvSpPr>
        <p:spPr>
          <a:xfrm>
            <a:off x="192210" y="5381446"/>
            <a:ext cx="174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Gillespie, </a:t>
            </a:r>
            <a:br>
              <a:rPr lang="en-US" dirty="0"/>
            </a:br>
            <a:r>
              <a:rPr lang="en-US" dirty="0"/>
              <a:t>B.S. Physics </a:t>
            </a:r>
            <a:br>
              <a:rPr lang="en-US" dirty="0"/>
            </a:br>
            <a:r>
              <a:rPr lang="en-US" dirty="0"/>
              <a:t>@Rice 1960</a:t>
            </a:r>
            <a:br>
              <a:rPr lang="en-US" dirty="0"/>
            </a:br>
            <a:r>
              <a:rPr lang="en-US" dirty="0"/>
              <a:t>Sid Richardson</a:t>
            </a:r>
          </a:p>
        </p:txBody>
      </p:sp>
    </p:spTree>
    <p:extLst>
      <p:ext uri="{BB962C8B-B14F-4D97-AF65-F5344CB8AC3E}">
        <p14:creationId xmlns:p14="http://schemas.microsoft.com/office/powerpoint/2010/main" val="6818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33425"/>
            <a:ext cx="7772400" cy="392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3500" dirty="0"/>
              <a:t>Simulation of P(</a:t>
            </a:r>
            <a:r>
              <a:rPr lang="de-DE" sz="3500" dirty="0">
                <a:latin typeface="Symbol" pitchFamily="18" charset="2"/>
                <a:sym typeface="Symbol" pitchFamily="18" charset="2"/>
              </a:rPr>
              <a:t>,m</a:t>
            </a:r>
            <a:r>
              <a:rPr lang="de-DE" sz="3500" dirty="0"/>
              <a:t>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eaLnBrk="1" hangingPunct="1"/>
            <a:r>
              <a:rPr lang="de-DE" altLang="en-US" sz="2600">
                <a:sym typeface="Symbol" pitchFamily="18" charset="2"/>
              </a:rPr>
              <a:t>Generate a random pair (,) according to</a:t>
            </a:r>
          </a:p>
          <a:p>
            <a:pPr eaLnBrk="1" hangingPunct="1"/>
            <a:endParaRPr lang="de-DE" altLang="en-US" sz="2600">
              <a:sym typeface="Symbol" pitchFamily="18" charset="2"/>
            </a:endParaRPr>
          </a:p>
          <a:p>
            <a:pPr eaLnBrk="1" hangingPunct="1"/>
            <a:endParaRPr lang="de-DE" altLang="en-US" sz="2600">
              <a:sym typeface="Symbol" pitchFamily="18" charset="2"/>
            </a:endParaRPr>
          </a:p>
          <a:p>
            <a:pPr eaLnBrk="1" hangingPunct="1"/>
            <a:endParaRPr lang="de-DE" altLang="en-US" sz="2600">
              <a:sym typeface="Symbol" pitchFamily="18" charset="2"/>
            </a:endParaRPr>
          </a:p>
          <a:p>
            <a:pPr lvl="2" eaLnBrk="1" hangingPunct="1"/>
            <a:endParaRPr lang="de-DE" altLang="en-US" sz="2000">
              <a:sym typeface="Symbol" pitchFamily="18" charset="2"/>
            </a:endParaRPr>
          </a:p>
          <a:p>
            <a:pPr eaLnBrk="1" hangingPunct="1"/>
            <a:r>
              <a:rPr lang="de-DE" altLang="en-US" sz="2600">
                <a:sym typeface="Symbol" pitchFamily="18" charset="2"/>
              </a:rPr>
              <a:t>Generate </a:t>
            </a:r>
            <a:r>
              <a:rPr lang="de-DE" altLang="en-US" sz="2600"/>
              <a:t>r</a:t>
            </a:r>
            <a:r>
              <a:rPr lang="de-DE" altLang="en-US" sz="2600" baseline="-25000"/>
              <a:t>1</a:t>
            </a:r>
            <a:r>
              <a:rPr lang="de-DE" altLang="en-US" sz="2600"/>
              <a:t>,r</a:t>
            </a:r>
            <a:r>
              <a:rPr lang="de-DE" altLang="en-US" sz="2600" baseline="-25000"/>
              <a:t>2</a:t>
            </a:r>
            <a:r>
              <a:rPr lang="de-DE" altLang="en-US" sz="2600"/>
              <a:t> two uniformly distributed (0,1) randon numbers and compute</a:t>
            </a:r>
            <a:endParaRPr lang="de-DE" altLang="en-US" sz="2600">
              <a:sym typeface="Symbol" pitchFamily="18" charset="2"/>
            </a:endParaRPr>
          </a:p>
          <a:p>
            <a:pPr eaLnBrk="1" hangingPunct="1"/>
            <a:endParaRPr lang="de-DE" altLang="en-US" sz="2600">
              <a:sym typeface="Symbol" pitchFamily="18" charset="2"/>
            </a:endParaRPr>
          </a:p>
          <a:p>
            <a:pPr eaLnBrk="1" hangingPunct="1"/>
            <a:endParaRPr lang="de-DE" altLang="en-US">
              <a:sym typeface="Symbol" pitchFamily="18" charset="2"/>
            </a:endParaRPr>
          </a:p>
          <a:p>
            <a:pPr eaLnBrk="1" hangingPunct="1"/>
            <a:endParaRPr lang="de-DE" altLang="en-US">
              <a:sym typeface="Symbol" pitchFamily="18" charset="2"/>
            </a:endParaRPr>
          </a:p>
          <a:p>
            <a:pPr eaLnBrk="1" hangingPunct="1"/>
            <a:endParaRPr lang="de-DE" altLang="en-US"/>
          </a:p>
        </p:txBody>
      </p:sp>
      <p:pic>
        <p:nvPicPr>
          <p:cNvPr id="8193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49500"/>
            <a:ext cx="4535487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29200"/>
            <a:ext cx="2671763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1219200"/>
          </a:xfrm>
        </p:spPr>
        <p:txBody>
          <a:bodyPr/>
          <a:lstStyle/>
          <a:p>
            <a:pPr eaLnBrk="1" hangingPunct="1"/>
            <a:r>
              <a:rPr lang="de-DE" altLang="en-US" sz="3500"/>
              <a:t>The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en-US" sz="2800" dirty="0"/>
              <a:t>Step 0 (Initialization): set the reaction rates c</a:t>
            </a:r>
            <a:r>
              <a:rPr lang="de-DE" altLang="en-US" sz="2800" baseline="-25000" dirty="0"/>
              <a:t>1</a:t>
            </a:r>
            <a:r>
              <a:rPr lang="de-DE" altLang="en-US" sz="2800" dirty="0"/>
              <a:t>,…,c</a:t>
            </a:r>
            <a:r>
              <a:rPr lang="de-DE" altLang="en-US" sz="2800" baseline="-25000" dirty="0"/>
              <a:t>M</a:t>
            </a:r>
            <a:r>
              <a:rPr lang="de-DE" altLang="en-US" sz="2800" dirty="0"/>
              <a:t> and the initial molecular population numbers X</a:t>
            </a:r>
            <a:r>
              <a:rPr lang="de-DE" altLang="en-US" sz="2800" baseline="-25000" dirty="0"/>
              <a:t>1</a:t>
            </a:r>
            <a:r>
              <a:rPr lang="de-DE" altLang="en-US" sz="2800" dirty="0"/>
              <a:t>,…,X</a:t>
            </a:r>
            <a:r>
              <a:rPr lang="de-DE" altLang="en-US" sz="2800" baseline="-25000" dirty="0"/>
              <a:t>N</a:t>
            </a:r>
            <a:r>
              <a:rPr lang="de-DE" altLang="en-US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de-DE" altLang="en-US" sz="2800" dirty="0"/>
              <a:t>Step 1: calculate the reaction probabilities per unit time a</a:t>
            </a:r>
            <a:r>
              <a:rPr lang="de-DE" altLang="en-US" sz="2800" baseline="-25000" dirty="0"/>
              <a:t>1</a:t>
            </a:r>
            <a:r>
              <a:rPr lang="de-DE" altLang="en-US" sz="2800" dirty="0"/>
              <a:t>=h</a:t>
            </a:r>
            <a:r>
              <a:rPr lang="de-DE" altLang="en-US" sz="2800" baseline="-25000" dirty="0"/>
              <a:t>1</a:t>
            </a:r>
            <a:r>
              <a:rPr lang="de-DE" altLang="en-US" sz="2800" dirty="0"/>
              <a:t>c</a:t>
            </a:r>
            <a:r>
              <a:rPr lang="de-DE" altLang="en-US" sz="2800" baseline="-25000" dirty="0"/>
              <a:t>1</a:t>
            </a:r>
            <a:r>
              <a:rPr lang="de-DE" altLang="en-US" sz="2800" dirty="0"/>
              <a:t>, …, a</a:t>
            </a:r>
            <a:r>
              <a:rPr lang="de-DE" altLang="en-US" sz="2800" baseline="-25000" dirty="0"/>
              <a:t>M</a:t>
            </a:r>
            <a:r>
              <a:rPr lang="de-DE" altLang="en-US" sz="2800" dirty="0"/>
              <a:t>=h</a:t>
            </a:r>
            <a:r>
              <a:rPr lang="de-DE" altLang="en-US" sz="2800" baseline="-25000" dirty="0"/>
              <a:t>M</a:t>
            </a:r>
            <a:r>
              <a:rPr lang="de-DE" altLang="en-US" sz="2800" dirty="0"/>
              <a:t>c</a:t>
            </a:r>
            <a:r>
              <a:rPr lang="de-DE" altLang="en-US" sz="2800" baseline="-25000" dirty="0"/>
              <a:t>M</a:t>
            </a:r>
            <a:r>
              <a:rPr lang="de-DE" altLang="en-US" sz="2800" dirty="0"/>
              <a:t> and the total probability a</a:t>
            </a:r>
            <a:r>
              <a:rPr lang="de-DE" altLang="en-US" sz="2800" baseline="-25000" dirty="0"/>
              <a:t>0</a:t>
            </a:r>
            <a:r>
              <a:rPr lang="de-DE" altLang="en-US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de-DE" altLang="en-US" sz="2800" dirty="0"/>
              <a:t>Step 2: generate random numbers 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</a:t>
            </a:r>
            <a:r>
              <a:rPr lang="de-DE" altLang="en-US" sz="2800" dirty="0"/>
              <a:t> and 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</a:t>
            </a:r>
            <a:r>
              <a:rPr lang="de-DE" altLang="en-US" sz="2800" dirty="0"/>
              <a:t> according to P(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</a:t>
            </a:r>
            <a:r>
              <a:rPr lang="de-DE" altLang="en-US" sz="2800" dirty="0"/>
              <a:t>,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</a:t>
            </a:r>
            <a:r>
              <a:rPr lang="de-DE" altLang="en-US" sz="2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de-DE" altLang="en-US" sz="2800" dirty="0"/>
              <a:t>Step 3: increase time t by 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</a:t>
            </a:r>
            <a:r>
              <a:rPr lang="de-DE" altLang="en-US" sz="2800" dirty="0"/>
              <a:t> and update molecule numbers according to reaction </a:t>
            </a:r>
            <a:r>
              <a:rPr lang="de-DE" altLang="en-US" sz="2800" dirty="0">
                <a:latin typeface="Symbol" pitchFamily="18" charset="2"/>
                <a:sym typeface="Symbol" pitchFamily="18" charset="2"/>
              </a:rPr>
              <a:t></a:t>
            </a:r>
          </a:p>
          <a:p>
            <a:pPr eaLnBrk="1" hangingPunct="1">
              <a:lnSpc>
                <a:spcPct val="80000"/>
              </a:lnSpc>
            </a:pPr>
            <a:r>
              <a:rPr lang="de-DE" altLang="en-US" sz="2800" dirty="0"/>
              <a:t>if t &lt; t</a:t>
            </a:r>
            <a:r>
              <a:rPr lang="de-DE" altLang="en-US" sz="2800" baseline="-25000" dirty="0"/>
              <a:t>int</a:t>
            </a:r>
            <a:r>
              <a:rPr lang="de-DE" altLang="en-US" sz="2800" dirty="0"/>
              <a:t> goto Step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4" dur="indefinite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9" dur="indefinite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4" dur="indefinite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9" dur="indefinite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44" dur="indefinite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allAtOnce"/>
      <p:bldP spid="80899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106741"/>
            <a:ext cx="10629887" cy="1011367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32435">
              <a:lnSpc>
                <a:spcPts val="3761"/>
              </a:lnSpc>
              <a:spcBef>
                <a:spcPts val="75"/>
              </a:spcBef>
            </a:pPr>
            <a:r>
              <a:rPr spc="-23" dirty="0"/>
              <a:t>Gillespie</a:t>
            </a:r>
            <a:r>
              <a:rPr spc="-45" dirty="0"/>
              <a:t> </a:t>
            </a:r>
            <a:r>
              <a:rPr spc="94" dirty="0"/>
              <a:t>algorithm</a:t>
            </a:r>
            <a:r>
              <a:rPr spc="-206" dirty="0"/>
              <a:t> </a:t>
            </a:r>
            <a:r>
              <a:rPr spc="68" dirty="0"/>
              <a:t>for</a:t>
            </a:r>
            <a:r>
              <a:rPr dirty="0"/>
              <a:t> </a:t>
            </a:r>
            <a:r>
              <a:rPr spc="53" dirty="0"/>
              <a:t>simulating</a:t>
            </a:r>
          </a:p>
          <a:p>
            <a:pPr marL="9525">
              <a:lnSpc>
                <a:spcPts val="3761"/>
              </a:lnSpc>
              <a:tabLst>
                <a:tab pos="432435" algn="l"/>
                <a:tab pos="9153049" algn="l"/>
              </a:tabLst>
            </a:pPr>
            <a:r>
              <a:rPr u="heavy" dirty="0">
                <a:uFill>
                  <a:solidFill>
                    <a:srgbClr val="B3A269"/>
                  </a:solidFill>
                </a:uFill>
              </a:rPr>
              <a:t>	</a:t>
            </a:r>
            <a:r>
              <a:rPr u="heavy" spc="143" dirty="0">
                <a:uFill>
                  <a:solidFill>
                    <a:srgbClr val="B3A269"/>
                  </a:solidFill>
                </a:uFill>
              </a:rPr>
              <a:t>stochastic</a:t>
            </a:r>
            <a:r>
              <a:rPr u="heavy" spc="26" dirty="0">
                <a:uFill>
                  <a:solidFill>
                    <a:srgbClr val="B3A269"/>
                  </a:solidFill>
                </a:uFill>
              </a:rPr>
              <a:t> </a:t>
            </a:r>
            <a:r>
              <a:rPr u="heavy" spc="79" dirty="0">
                <a:uFill>
                  <a:solidFill>
                    <a:srgbClr val="B3A269"/>
                  </a:solidFill>
                </a:uFill>
              </a:rPr>
              <a:t>gene</a:t>
            </a:r>
            <a:r>
              <a:rPr u="heavy" spc="26" dirty="0">
                <a:uFill>
                  <a:solidFill>
                    <a:srgbClr val="B3A269"/>
                  </a:solidFill>
                </a:uFill>
              </a:rPr>
              <a:t> </a:t>
            </a:r>
            <a:r>
              <a:rPr u="heavy" spc="139" dirty="0">
                <a:uFill>
                  <a:solidFill>
                    <a:srgbClr val="B3A269"/>
                  </a:solidFill>
                </a:uFill>
              </a:rPr>
              <a:t>expression</a:t>
            </a:r>
            <a:r>
              <a:rPr u="heavy" dirty="0">
                <a:uFill>
                  <a:solidFill>
                    <a:srgbClr val="B3A269"/>
                  </a:solidFill>
                </a:uFill>
              </a:rPr>
              <a:t>	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83" y="2122822"/>
            <a:ext cx="2622518" cy="176337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96036" y="3058896"/>
            <a:ext cx="2999899" cy="391478"/>
            <a:chOff x="5861381" y="2935528"/>
            <a:chExt cx="3999865" cy="521970"/>
          </a:xfrm>
        </p:grpSpPr>
        <p:sp>
          <p:nvSpPr>
            <p:cNvPr id="8" name="object 8"/>
            <p:cNvSpPr/>
            <p:nvPr/>
          </p:nvSpPr>
          <p:spPr>
            <a:xfrm>
              <a:off x="5875669" y="2949815"/>
              <a:ext cx="864869" cy="493395"/>
            </a:xfrm>
            <a:custGeom>
              <a:avLst/>
              <a:gdLst/>
              <a:ahLst/>
              <a:cxnLst/>
              <a:rect l="l" t="t" r="r" b="b"/>
              <a:pathLst>
                <a:path w="864870" h="493395">
                  <a:moveTo>
                    <a:pt x="10780" y="13602"/>
                  </a:moveTo>
                  <a:lnTo>
                    <a:pt x="71995" y="11223"/>
                  </a:lnTo>
                  <a:lnTo>
                    <a:pt x="125249" y="12980"/>
                  </a:lnTo>
                  <a:lnTo>
                    <a:pt x="172183" y="17355"/>
                  </a:lnTo>
                  <a:lnTo>
                    <a:pt x="214442" y="22831"/>
                  </a:lnTo>
                  <a:lnTo>
                    <a:pt x="253669" y="27890"/>
                  </a:lnTo>
                  <a:lnTo>
                    <a:pt x="291507" y="31015"/>
                  </a:lnTo>
                  <a:lnTo>
                    <a:pt x="329598" y="30686"/>
                  </a:lnTo>
                  <a:lnTo>
                    <a:pt x="369587" y="25388"/>
                  </a:lnTo>
                  <a:lnTo>
                    <a:pt x="413116" y="13602"/>
                  </a:lnTo>
                  <a:lnTo>
                    <a:pt x="458761" y="2810"/>
                  </a:lnTo>
                  <a:lnTo>
                    <a:pt x="504246" y="0"/>
                  </a:lnTo>
                  <a:lnTo>
                    <a:pt x="549938" y="2905"/>
                  </a:lnTo>
                  <a:lnTo>
                    <a:pt x="596203" y="9264"/>
                  </a:lnTo>
                  <a:lnTo>
                    <a:pt x="643410" y="16811"/>
                  </a:lnTo>
                  <a:lnTo>
                    <a:pt x="691924" y="23282"/>
                  </a:lnTo>
                  <a:lnTo>
                    <a:pt x="742112" y="26413"/>
                  </a:lnTo>
                  <a:lnTo>
                    <a:pt x="794342" y="23941"/>
                  </a:lnTo>
                  <a:lnTo>
                    <a:pt x="848980" y="13602"/>
                  </a:lnTo>
                  <a:lnTo>
                    <a:pt x="859453" y="67353"/>
                  </a:lnTo>
                  <a:lnTo>
                    <a:pt x="864330" y="115880"/>
                  </a:lnTo>
                  <a:lnTo>
                    <a:pt x="864838" y="160510"/>
                  </a:lnTo>
                  <a:lnTo>
                    <a:pt x="862203" y="202571"/>
                  </a:lnTo>
                  <a:lnTo>
                    <a:pt x="857648" y="243392"/>
                  </a:lnTo>
                  <a:lnTo>
                    <a:pt x="852400" y="284301"/>
                  </a:lnTo>
                  <a:lnTo>
                    <a:pt x="847684" y="326625"/>
                  </a:lnTo>
                  <a:lnTo>
                    <a:pt x="844725" y="371693"/>
                  </a:lnTo>
                  <a:lnTo>
                    <a:pt x="844749" y="420833"/>
                  </a:lnTo>
                  <a:lnTo>
                    <a:pt x="848980" y="475374"/>
                  </a:lnTo>
                  <a:lnTo>
                    <a:pt x="803890" y="480353"/>
                  </a:lnTo>
                  <a:lnTo>
                    <a:pt x="759301" y="479895"/>
                  </a:lnTo>
                  <a:lnTo>
                    <a:pt x="714840" y="475797"/>
                  </a:lnTo>
                  <a:lnTo>
                    <a:pt x="670135" y="469855"/>
                  </a:lnTo>
                  <a:lnTo>
                    <a:pt x="624812" y="463865"/>
                  </a:lnTo>
                  <a:lnTo>
                    <a:pt x="578499" y="459626"/>
                  </a:lnTo>
                  <a:lnTo>
                    <a:pt x="530821" y="458933"/>
                  </a:lnTo>
                  <a:lnTo>
                    <a:pt x="481406" y="463583"/>
                  </a:lnTo>
                  <a:lnTo>
                    <a:pt x="429880" y="475374"/>
                  </a:lnTo>
                  <a:lnTo>
                    <a:pt x="380579" y="487436"/>
                  </a:lnTo>
                  <a:lnTo>
                    <a:pt x="336725" y="492766"/>
                  </a:lnTo>
                  <a:lnTo>
                    <a:pt x="296276" y="492956"/>
                  </a:lnTo>
                  <a:lnTo>
                    <a:pt x="257192" y="489600"/>
                  </a:lnTo>
                  <a:lnTo>
                    <a:pt x="217430" y="484290"/>
                  </a:lnTo>
                  <a:lnTo>
                    <a:pt x="174949" y="478619"/>
                  </a:lnTo>
                  <a:lnTo>
                    <a:pt x="127708" y="474181"/>
                  </a:lnTo>
                  <a:lnTo>
                    <a:pt x="73666" y="472568"/>
                  </a:lnTo>
                  <a:lnTo>
                    <a:pt x="10780" y="475374"/>
                  </a:lnTo>
                  <a:lnTo>
                    <a:pt x="3689" y="424981"/>
                  </a:lnTo>
                  <a:lnTo>
                    <a:pt x="383" y="375370"/>
                  </a:lnTo>
                  <a:lnTo>
                    <a:pt x="0" y="326106"/>
                  </a:lnTo>
                  <a:lnTo>
                    <a:pt x="1676" y="276758"/>
                  </a:lnTo>
                  <a:lnTo>
                    <a:pt x="4551" y="226893"/>
                  </a:lnTo>
                  <a:lnTo>
                    <a:pt x="7761" y="176077"/>
                  </a:lnTo>
                  <a:lnTo>
                    <a:pt x="10444" y="123878"/>
                  </a:lnTo>
                  <a:lnTo>
                    <a:pt x="11738" y="69864"/>
                  </a:lnTo>
                  <a:lnTo>
                    <a:pt x="10780" y="13602"/>
                  </a:lnTo>
                  <a:close/>
                </a:path>
              </a:pathLst>
            </a:custGeom>
            <a:ln w="28575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8239" y="3044558"/>
              <a:ext cx="711200" cy="371475"/>
            </a:xfrm>
            <a:custGeom>
              <a:avLst/>
              <a:gdLst/>
              <a:ahLst/>
              <a:cxnLst/>
              <a:rect l="l" t="t" r="r" b="b"/>
              <a:pathLst>
                <a:path w="711200" h="371475">
                  <a:moveTo>
                    <a:pt x="659003" y="283984"/>
                  </a:moveTo>
                  <a:lnTo>
                    <a:pt x="90157" y="283984"/>
                  </a:lnTo>
                  <a:lnTo>
                    <a:pt x="134747" y="257949"/>
                  </a:lnTo>
                  <a:lnTo>
                    <a:pt x="139471" y="253809"/>
                  </a:lnTo>
                  <a:lnTo>
                    <a:pt x="142125" y="248348"/>
                  </a:lnTo>
                  <a:lnTo>
                    <a:pt x="142506" y="242290"/>
                  </a:lnTo>
                  <a:lnTo>
                    <a:pt x="140462" y="236359"/>
                  </a:lnTo>
                  <a:lnTo>
                    <a:pt x="136309" y="231635"/>
                  </a:lnTo>
                  <a:lnTo>
                    <a:pt x="130848" y="228981"/>
                  </a:lnTo>
                  <a:lnTo>
                    <a:pt x="124790" y="228600"/>
                  </a:lnTo>
                  <a:lnTo>
                    <a:pt x="118872" y="230644"/>
                  </a:lnTo>
                  <a:lnTo>
                    <a:pt x="0" y="299872"/>
                  </a:lnTo>
                  <a:lnTo>
                    <a:pt x="118872" y="369074"/>
                  </a:lnTo>
                  <a:lnTo>
                    <a:pt x="124790" y="371132"/>
                  </a:lnTo>
                  <a:lnTo>
                    <a:pt x="130848" y="370751"/>
                  </a:lnTo>
                  <a:lnTo>
                    <a:pt x="136309" y="368096"/>
                  </a:lnTo>
                  <a:lnTo>
                    <a:pt x="140462" y="363359"/>
                  </a:lnTo>
                  <a:lnTo>
                    <a:pt x="142506" y="357441"/>
                  </a:lnTo>
                  <a:lnTo>
                    <a:pt x="142125" y="351383"/>
                  </a:lnTo>
                  <a:lnTo>
                    <a:pt x="139471" y="345922"/>
                  </a:lnTo>
                  <a:lnTo>
                    <a:pt x="134747" y="341769"/>
                  </a:lnTo>
                  <a:lnTo>
                    <a:pt x="90157" y="315734"/>
                  </a:lnTo>
                  <a:lnTo>
                    <a:pt x="659003" y="315734"/>
                  </a:lnTo>
                  <a:lnTo>
                    <a:pt x="659003" y="283984"/>
                  </a:lnTo>
                  <a:close/>
                </a:path>
                <a:path w="711200" h="371475">
                  <a:moveTo>
                    <a:pt x="710806" y="71272"/>
                  </a:moveTo>
                  <a:lnTo>
                    <a:pt x="683577" y="55384"/>
                  </a:lnTo>
                  <a:lnTo>
                    <a:pt x="592074" y="2044"/>
                  </a:lnTo>
                  <a:lnTo>
                    <a:pt x="586079" y="0"/>
                  </a:lnTo>
                  <a:lnTo>
                    <a:pt x="580021" y="381"/>
                  </a:lnTo>
                  <a:lnTo>
                    <a:pt x="574548" y="3035"/>
                  </a:lnTo>
                  <a:lnTo>
                    <a:pt x="570357" y="7759"/>
                  </a:lnTo>
                  <a:lnTo>
                    <a:pt x="568299" y="13690"/>
                  </a:lnTo>
                  <a:lnTo>
                    <a:pt x="568680" y="19748"/>
                  </a:lnTo>
                  <a:lnTo>
                    <a:pt x="571334" y="25209"/>
                  </a:lnTo>
                  <a:lnTo>
                    <a:pt x="576072" y="29349"/>
                  </a:lnTo>
                  <a:lnTo>
                    <a:pt x="620623" y="55384"/>
                  </a:lnTo>
                  <a:lnTo>
                    <a:pt x="51943" y="55384"/>
                  </a:lnTo>
                  <a:lnTo>
                    <a:pt x="51943" y="87134"/>
                  </a:lnTo>
                  <a:lnTo>
                    <a:pt x="620649" y="87134"/>
                  </a:lnTo>
                  <a:lnTo>
                    <a:pt x="576072" y="113169"/>
                  </a:lnTo>
                  <a:lnTo>
                    <a:pt x="571334" y="117322"/>
                  </a:lnTo>
                  <a:lnTo>
                    <a:pt x="568680" y="122783"/>
                  </a:lnTo>
                  <a:lnTo>
                    <a:pt x="568299" y="128841"/>
                  </a:lnTo>
                  <a:lnTo>
                    <a:pt x="570357" y="134759"/>
                  </a:lnTo>
                  <a:lnTo>
                    <a:pt x="574548" y="139496"/>
                  </a:lnTo>
                  <a:lnTo>
                    <a:pt x="580021" y="142151"/>
                  </a:lnTo>
                  <a:lnTo>
                    <a:pt x="586079" y="142532"/>
                  </a:lnTo>
                  <a:lnTo>
                    <a:pt x="592074" y="140474"/>
                  </a:lnTo>
                  <a:lnTo>
                    <a:pt x="683577" y="87134"/>
                  </a:lnTo>
                  <a:lnTo>
                    <a:pt x="710806" y="71272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0817" y="2949815"/>
              <a:ext cx="864869" cy="493395"/>
            </a:xfrm>
            <a:custGeom>
              <a:avLst/>
              <a:gdLst/>
              <a:ahLst/>
              <a:cxnLst/>
              <a:rect l="l" t="t" r="r" b="b"/>
              <a:pathLst>
                <a:path w="864870" h="493395">
                  <a:moveTo>
                    <a:pt x="10780" y="13602"/>
                  </a:moveTo>
                  <a:lnTo>
                    <a:pt x="71995" y="11223"/>
                  </a:lnTo>
                  <a:lnTo>
                    <a:pt x="125249" y="12980"/>
                  </a:lnTo>
                  <a:lnTo>
                    <a:pt x="172183" y="17355"/>
                  </a:lnTo>
                  <a:lnTo>
                    <a:pt x="214442" y="22831"/>
                  </a:lnTo>
                  <a:lnTo>
                    <a:pt x="253669" y="27890"/>
                  </a:lnTo>
                  <a:lnTo>
                    <a:pt x="291507" y="31015"/>
                  </a:lnTo>
                  <a:lnTo>
                    <a:pt x="329598" y="30686"/>
                  </a:lnTo>
                  <a:lnTo>
                    <a:pt x="369587" y="25388"/>
                  </a:lnTo>
                  <a:lnTo>
                    <a:pt x="413116" y="13602"/>
                  </a:lnTo>
                  <a:lnTo>
                    <a:pt x="458761" y="2810"/>
                  </a:lnTo>
                  <a:lnTo>
                    <a:pt x="504246" y="0"/>
                  </a:lnTo>
                  <a:lnTo>
                    <a:pt x="549938" y="2905"/>
                  </a:lnTo>
                  <a:lnTo>
                    <a:pt x="596203" y="9264"/>
                  </a:lnTo>
                  <a:lnTo>
                    <a:pt x="643410" y="16811"/>
                  </a:lnTo>
                  <a:lnTo>
                    <a:pt x="691924" y="23282"/>
                  </a:lnTo>
                  <a:lnTo>
                    <a:pt x="742112" y="26413"/>
                  </a:lnTo>
                  <a:lnTo>
                    <a:pt x="794342" y="23941"/>
                  </a:lnTo>
                  <a:lnTo>
                    <a:pt x="848980" y="13602"/>
                  </a:lnTo>
                  <a:lnTo>
                    <a:pt x="859453" y="67353"/>
                  </a:lnTo>
                  <a:lnTo>
                    <a:pt x="864330" y="115880"/>
                  </a:lnTo>
                  <a:lnTo>
                    <a:pt x="864838" y="160510"/>
                  </a:lnTo>
                  <a:lnTo>
                    <a:pt x="862203" y="202571"/>
                  </a:lnTo>
                  <a:lnTo>
                    <a:pt x="857648" y="243392"/>
                  </a:lnTo>
                  <a:lnTo>
                    <a:pt x="852400" y="284301"/>
                  </a:lnTo>
                  <a:lnTo>
                    <a:pt x="847684" y="326625"/>
                  </a:lnTo>
                  <a:lnTo>
                    <a:pt x="844725" y="371693"/>
                  </a:lnTo>
                  <a:lnTo>
                    <a:pt x="844749" y="420833"/>
                  </a:lnTo>
                  <a:lnTo>
                    <a:pt x="848980" y="475374"/>
                  </a:lnTo>
                  <a:lnTo>
                    <a:pt x="803890" y="480353"/>
                  </a:lnTo>
                  <a:lnTo>
                    <a:pt x="759301" y="479895"/>
                  </a:lnTo>
                  <a:lnTo>
                    <a:pt x="714840" y="475797"/>
                  </a:lnTo>
                  <a:lnTo>
                    <a:pt x="670135" y="469855"/>
                  </a:lnTo>
                  <a:lnTo>
                    <a:pt x="624812" y="463865"/>
                  </a:lnTo>
                  <a:lnTo>
                    <a:pt x="578499" y="459626"/>
                  </a:lnTo>
                  <a:lnTo>
                    <a:pt x="530821" y="458933"/>
                  </a:lnTo>
                  <a:lnTo>
                    <a:pt x="481406" y="463583"/>
                  </a:lnTo>
                  <a:lnTo>
                    <a:pt x="429880" y="475374"/>
                  </a:lnTo>
                  <a:lnTo>
                    <a:pt x="380579" y="487436"/>
                  </a:lnTo>
                  <a:lnTo>
                    <a:pt x="336725" y="492766"/>
                  </a:lnTo>
                  <a:lnTo>
                    <a:pt x="296276" y="492956"/>
                  </a:lnTo>
                  <a:lnTo>
                    <a:pt x="257192" y="489600"/>
                  </a:lnTo>
                  <a:lnTo>
                    <a:pt x="217430" y="484290"/>
                  </a:lnTo>
                  <a:lnTo>
                    <a:pt x="174949" y="478619"/>
                  </a:lnTo>
                  <a:lnTo>
                    <a:pt x="127708" y="474181"/>
                  </a:lnTo>
                  <a:lnTo>
                    <a:pt x="73666" y="472568"/>
                  </a:lnTo>
                  <a:lnTo>
                    <a:pt x="10780" y="475374"/>
                  </a:lnTo>
                  <a:lnTo>
                    <a:pt x="3689" y="424981"/>
                  </a:lnTo>
                  <a:lnTo>
                    <a:pt x="383" y="375370"/>
                  </a:lnTo>
                  <a:lnTo>
                    <a:pt x="0" y="326106"/>
                  </a:lnTo>
                  <a:lnTo>
                    <a:pt x="1676" y="276758"/>
                  </a:lnTo>
                  <a:lnTo>
                    <a:pt x="4551" y="226893"/>
                  </a:lnTo>
                  <a:lnTo>
                    <a:pt x="7761" y="176077"/>
                  </a:lnTo>
                  <a:lnTo>
                    <a:pt x="10444" y="123878"/>
                  </a:lnTo>
                  <a:lnTo>
                    <a:pt x="11738" y="69864"/>
                  </a:lnTo>
                  <a:lnTo>
                    <a:pt x="10780" y="13602"/>
                  </a:lnTo>
                  <a:close/>
                </a:path>
              </a:pathLst>
            </a:custGeom>
            <a:ln w="28575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7479" y="3044558"/>
              <a:ext cx="711200" cy="371475"/>
            </a:xfrm>
            <a:custGeom>
              <a:avLst/>
              <a:gdLst/>
              <a:ahLst/>
              <a:cxnLst/>
              <a:rect l="l" t="t" r="r" b="b"/>
              <a:pathLst>
                <a:path w="711200" h="371475">
                  <a:moveTo>
                    <a:pt x="659003" y="283984"/>
                  </a:moveTo>
                  <a:lnTo>
                    <a:pt x="90157" y="283984"/>
                  </a:lnTo>
                  <a:lnTo>
                    <a:pt x="134747" y="257949"/>
                  </a:lnTo>
                  <a:lnTo>
                    <a:pt x="139471" y="253809"/>
                  </a:lnTo>
                  <a:lnTo>
                    <a:pt x="142125" y="248348"/>
                  </a:lnTo>
                  <a:lnTo>
                    <a:pt x="142506" y="242290"/>
                  </a:lnTo>
                  <a:lnTo>
                    <a:pt x="140462" y="236359"/>
                  </a:lnTo>
                  <a:lnTo>
                    <a:pt x="136309" y="231635"/>
                  </a:lnTo>
                  <a:lnTo>
                    <a:pt x="130848" y="228981"/>
                  </a:lnTo>
                  <a:lnTo>
                    <a:pt x="124790" y="228600"/>
                  </a:lnTo>
                  <a:lnTo>
                    <a:pt x="118872" y="230644"/>
                  </a:lnTo>
                  <a:lnTo>
                    <a:pt x="0" y="299872"/>
                  </a:lnTo>
                  <a:lnTo>
                    <a:pt x="118872" y="369074"/>
                  </a:lnTo>
                  <a:lnTo>
                    <a:pt x="124790" y="371132"/>
                  </a:lnTo>
                  <a:lnTo>
                    <a:pt x="130848" y="370751"/>
                  </a:lnTo>
                  <a:lnTo>
                    <a:pt x="136309" y="368096"/>
                  </a:lnTo>
                  <a:lnTo>
                    <a:pt x="140462" y="363359"/>
                  </a:lnTo>
                  <a:lnTo>
                    <a:pt x="142506" y="357441"/>
                  </a:lnTo>
                  <a:lnTo>
                    <a:pt x="142125" y="351383"/>
                  </a:lnTo>
                  <a:lnTo>
                    <a:pt x="139471" y="345922"/>
                  </a:lnTo>
                  <a:lnTo>
                    <a:pt x="134747" y="341769"/>
                  </a:lnTo>
                  <a:lnTo>
                    <a:pt x="90157" y="315734"/>
                  </a:lnTo>
                  <a:lnTo>
                    <a:pt x="659003" y="315734"/>
                  </a:lnTo>
                  <a:lnTo>
                    <a:pt x="659003" y="283984"/>
                  </a:lnTo>
                  <a:close/>
                </a:path>
                <a:path w="711200" h="371475">
                  <a:moveTo>
                    <a:pt x="710806" y="71272"/>
                  </a:moveTo>
                  <a:lnTo>
                    <a:pt x="683577" y="55384"/>
                  </a:lnTo>
                  <a:lnTo>
                    <a:pt x="592074" y="2044"/>
                  </a:lnTo>
                  <a:lnTo>
                    <a:pt x="586079" y="0"/>
                  </a:lnTo>
                  <a:lnTo>
                    <a:pt x="580021" y="381"/>
                  </a:lnTo>
                  <a:lnTo>
                    <a:pt x="574548" y="3035"/>
                  </a:lnTo>
                  <a:lnTo>
                    <a:pt x="570357" y="7759"/>
                  </a:lnTo>
                  <a:lnTo>
                    <a:pt x="568299" y="13690"/>
                  </a:lnTo>
                  <a:lnTo>
                    <a:pt x="568680" y="19748"/>
                  </a:lnTo>
                  <a:lnTo>
                    <a:pt x="571334" y="25209"/>
                  </a:lnTo>
                  <a:lnTo>
                    <a:pt x="576072" y="29349"/>
                  </a:lnTo>
                  <a:lnTo>
                    <a:pt x="620623" y="55384"/>
                  </a:lnTo>
                  <a:lnTo>
                    <a:pt x="51943" y="55384"/>
                  </a:lnTo>
                  <a:lnTo>
                    <a:pt x="51943" y="87134"/>
                  </a:lnTo>
                  <a:lnTo>
                    <a:pt x="620649" y="87134"/>
                  </a:lnTo>
                  <a:lnTo>
                    <a:pt x="576072" y="113169"/>
                  </a:lnTo>
                  <a:lnTo>
                    <a:pt x="571334" y="117322"/>
                  </a:lnTo>
                  <a:lnTo>
                    <a:pt x="568680" y="122783"/>
                  </a:lnTo>
                  <a:lnTo>
                    <a:pt x="568299" y="128841"/>
                  </a:lnTo>
                  <a:lnTo>
                    <a:pt x="570357" y="134759"/>
                  </a:lnTo>
                  <a:lnTo>
                    <a:pt x="574548" y="139496"/>
                  </a:lnTo>
                  <a:lnTo>
                    <a:pt x="580021" y="142151"/>
                  </a:lnTo>
                  <a:lnTo>
                    <a:pt x="586079" y="142532"/>
                  </a:lnTo>
                  <a:lnTo>
                    <a:pt x="592074" y="140474"/>
                  </a:lnTo>
                  <a:lnTo>
                    <a:pt x="683577" y="87134"/>
                  </a:lnTo>
                  <a:lnTo>
                    <a:pt x="710806" y="71272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81581" y="2949815"/>
              <a:ext cx="864869" cy="493395"/>
            </a:xfrm>
            <a:custGeom>
              <a:avLst/>
              <a:gdLst/>
              <a:ahLst/>
              <a:cxnLst/>
              <a:rect l="l" t="t" r="r" b="b"/>
              <a:pathLst>
                <a:path w="864870" h="493395">
                  <a:moveTo>
                    <a:pt x="10780" y="13602"/>
                  </a:moveTo>
                  <a:lnTo>
                    <a:pt x="71995" y="11223"/>
                  </a:lnTo>
                  <a:lnTo>
                    <a:pt x="125249" y="12980"/>
                  </a:lnTo>
                  <a:lnTo>
                    <a:pt x="172183" y="17355"/>
                  </a:lnTo>
                  <a:lnTo>
                    <a:pt x="214442" y="22831"/>
                  </a:lnTo>
                  <a:lnTo>
                    <a:pt x="253669" y="27890"/>
                  </a:lnTo>
                  <a:lnTo>
                    <a:pt x="291507" y="31015"/>
                  </a:lnTo>
                  <a:lnTo>
                    <a:pt x="329598" y="30686"/>
                  </a:lnTo>
                  <a:lnTo>
                    <a:pt x="369587" y="25388"/>
                  </a:lnTo>
                  <a:lnTo>
                    <a:pt x="413116" y="13602"/>
                  </a:lnTo>
                  <a:lnTo>
                    <a:pt x="458761" y="2810"/>
                  </a:lnTo>
                  <a:lnTo>
                    <a:pt x="504246" y="0"/>
                  </a:lnTo>
                  <a:lnTo>
                    <a:pt x="549938" y="2905"/>
                  </a:lnTo>
                  <a:lnTo>
                    <a:pt x="596203" y="9264"/>
                  </a:lnTo>
                  <a:lnTo>
                    <a:pt x="643410" y="16811"/>
                  </a:lnTo>
                  <a:lnTo>
                    <a:pt x="691924" y="23282"/>
                  </a:lnTo>
                  <a:lnTo>
                    <a:pt x="742112" y="26413"/>
                  </a:lnTo>
                  <a:lnTo>
                    <a:pt x="794342" y="23941"/>
                  </a:lnTo>
                  <a:lnTo>
                    <a:pt x="848980" y="13602"/>
                  </a:lnTo>
                  <a:lnTo>
                    <a:pt x="859453" y="67353"/>
                  </a:lnTo>
                  <a:lnTo>
                    <a:pt x="864330" y="115880"/>
                  </a:lnTo>
                  <a:lnTo>
                    <a:pt x="864838" y="160510"/>
                  </a:lnTo>
                  <a:lnTo>
                    <a:pt x="862203" y="202571"/>
                  </a:lnTo>
                  <a:lnTo>
                    <a:pt x="857648" y="243392"/>
                  </a:lnTo>
                  <a:lnTo>
                    <a:pt x="852400" y="284301"/>
                  </a:lnTo>
                  <a:lnTo>
                    <a:pt x="847684" y="326625"/>
                  </a:lnTo>
                  <a:lnTo>
                    <a:pt x="844725" y="371693"/>
                  </a:lnTo>
                  <a:lnTo>
                    <a:pt x="844749" y="420833"/>
                  </a:lnTo>
                  <a:lnTo>
                    <a:pt x="848980" y="475374"/>
                  </a:lnTo>
                  <a:lnTo>
                    <a:pt x="803890" y="480353"/>
                  </a:lnTo>
                  <a:lnTo>
                    <a:pt x="759301" y="479895"/>
                  </a:lnTo>
                  <a:lnTo>
                    <a:pt x="714840" y="475797"/>
                  </a:lnTo>
                  <a:lnTo>
                    <a:pt x="670135" y="469855"/>
                  </a:lnTo>
                  <a:lnTo>
                    <a:pt x="624812" y="463865"/>
                  </a:lnTo>
                  <a:lnTo>
                    <a:pt x="578499" y="459626"/>
                  </a:lnTo>
                  <a:lnTo>
                    <a:pt x="530821" y="458933"/>
                  </a:lnTo>
                  <a:lnTo>
                    <a:pt x="481406" y="463583"/>
                  </a:lnTo>
                  <a:lnTo>
                    <a:pt x="429880" y="475374"/>
                  </a:lnTo>
                  <a:lnTo>
                    <a:pt x="380579" y="487436"/>
                  </a:lnTo>
                  <a:lnTo>
                    <a:pt x="336725" y="492766"/>
                  </a:lnTo>
                  <a:lnTo>
                    <a:pt x="296276" y="492956"/>
                  </a:lnTo>
                  <a:lnTo>
                    <a:pt x="257192" y="489600"/>
                  </a:lnTo>
                  <a:lnTo>
                    <a:pt x="217430" y="484290"/>
                  </a:lnTo>
                  <a:lnTo>
                    <a:pt x="174949" y="478619"/>
                  </a:lnTo>
                  <a:lnTo>
                    <a:pt x="127708" y="474181"/>
                  </a:lnTo>
                  <a:lnTo>
                    <a:pt x="73666" y="472568"/>
                  </a:lnTo>
                  <a:lnTo>
                    <a:pt x="10780" y="475374"/>
                  </a:lnTo>
                  <a:lnTo>
                    <a:pt x="3689" y="424981"/>
                  </a:lnTo>
                  <a:lnTo>
                    <a:pt x="383" y="375370"/>
                  </a:lnTo>
                  <a:lnTo>
                    <a:pt x="0" y="326106"/>
                  </a:lnTo>
                  <a:lnTo>
                    <a:pt x="1676" y="276758"/>
                  </a:lnTo>
                  <a:lnTo>
                    <a:pt x="4551" y="226893"/>
                  </a:lnTo>
                  <a:lnTo>
                    <a:pt x="7761" y="176077"/>
                  </a:lnTo>
                  <a:lnTo>
                    <a:pt x="10444" y="123878"/>
                  </a:lnTo>
                  <a:lnTo>
                    <a:pt x="11738" y="69864"/>
                  </a:lnTo>
                  <a:lnTo>
                    <a:pt x="10780" y="13602"/>
                  </a:lnTo>
                  <a:close/>
                </a:path>
              </a:pathLst>
            </a:custGeom>
            <a:ln w="28575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62844" y="3095815"/>
            <a:ext cx="290750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349216" algn="l"/>
                <a:tab pos="2365058" algn="l"/>
              </a:tabLst>
            </a:pPr>
            <a:r>
              <a:rPr dirty="0">
                <a:solidFill>
                  <a:srgbClr val="002F56"/>
                </a:solidFill>
                <a:latin typeface="Cambria Math"/>
                <a:cs typeface="Cambria Math"/>
              </a:rPr>
              <a:t>𝑛</a:t>
            </a:r>
            <a:r>
              <a:rPr spc="26" dirty="0">
                <a:solidFill>
                  <a:srgbClr val="002F56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2F56"/>
                </a:solidFill>
                <a:latin typeface="Cambria Math"/>
                <a:cs typeface="Cambria Math"/>
              </a:rPr>
              <a:t>−</a:t>
            </a:r>
            <a:r>
              <a:rPr spc="-8" dirty="0">
                <a:solidFill>
                  <a:srgbClr val="002F56"/>
                </a:solidFill>
                <a:latin typeface="Cambria Math"/>
                <a:cs typeface="Cambria Math"/>
              </a:rPr>
              <a:t> </a:t>
            </a:r>
            <a:r>
              <a:rPr spc="-38" dirty="0">
                <a:solidFill>
                  <a:srgbClr val="002F56"/>
                </a:solidFill>
                <a:latin typeface="Cambria Math"/>
                <a:cs typeface="Cambria Math"/>
              </a:rPr>
              <a:t>1</a:t>
            </a:r>
            <a:r>
              <a:rPr dirty="0">
                <a:solidFill>
                  <a:srgbClr val="002F56"/>
                </a:solidFill>
                <a:latin typeface="Cambria Math"/>
                <a:cs typeface="Cambria Math"/>
              </a:rPr>
              <a:t>	</a:t>
            </a:r>
            <a:r>
              <a:rPr spc="-38" dirty="0">
                <a:solidFill>
                  <a:srgbClr val="002F56"/>
                </a:solidFill>
                <a:latin typeface="Cambria Math"/>
                <a:cs typeface="Cambria Math"/>
              </a:rPr>
              <a:t>𝑛</a:t>
            </a:r>
            <a:r>
              <a:rPr dirty="0">
                <a:solidFill>
                  <a:srgbClr val="002F56"/>
                </a:solidFill>
                <a:latin typeface="Cambria Math"/>
                <a:cs typeface="Cambria Math"/>
              </a:rPr>
              <a:t>	𝑛</a:t>
            </a:r>
            <a:r>
              <a:rPr spc="23" dirty="0">
                <a:solidFill>
                  <a:srgbClr val="002F56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002F56"/>
                </a:solidFill>
                <a:latin typeface="Cambria Math"/>
                <a:cs typeface="Cambria Math"/>
              </a:rPr>
              <a:t>+</a:t>
            </a:r>
            <a:r>
              <a:rPr spc="-8" dirty="0">
                <a:solidFill>
                  <a:srgbClr val="002F56"/>
                </a:solidFill>
                <a:latin typeface="Cambria Math"/>
                <a:cs typeface="Cambria Math"/>
              </a:rPr>
              <a:t> </a:t>
            </a:r>
            <a:r>
              <a:rPr spc="-38" dirty="0">
                <a:solidFill>
                  <a:srgbClr val="002F56"/>
                </a:solidFill>
                <a:latin typeface="Cambria Math"/>
                <a:cs typeface="Cambria Math"/>
              </a:rPr>
              <a:t>1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8137" y="5672791"/>
            <a:ext cx="2387441" cy="1538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525">
              <a:spcBef>
                <a:spcPts val="120"/>
              </a:spcBef>
            </a:pPr>
            <a:r>
              <a:rPr sz="900" dirty="0">
                <a:solidFill>
                  <a:srgbClr val="888888"/>
                </a:solidFill>
                <a:latin typeface="Palatino Linotype"/>
                <a:cs typeface="Palatino Linotype"/>
              </a:rPr>
              <a:t>Adriana</a:t>
            </a:r>
            <a:r>
              <a:rPr sz="900" spc="146" dirty="0">
                <a:solidFill>
                  <a:srgbClr val="888888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888888"/>
                </a:solidFill>
                <a:latin typeface="Palatino Linotype"/>
                <a:cs typeface="Palatino Linotype"/>
              </a:rPr>
              <a:t>Lucia-</a:t>
            </a:r>
            <a:r>
              <a:rPr sz="900" spc="41" dirty="0">
                <a:solidFill>
                  <a:srgbClr val="888888"/>
                </a:solidFill>
                <a:latin typeface="Palatino Linotype"/>
                <a:cs typeface="Palatino Linotype"/>
              </a:rPr>
              <a:t>Sanz</a:t>
            </a:r>
            <a:r>
              <a:rPr sz="900" spc="146" dirty="0">
                <a:solidFill>
                  <a:srgbClr val="888888"/>
                </a:solidFill>
                <a:latin typeface="Palatino Linotype"/>
                <a:cs typeface="Palatino Linotype"/>
              </a:rPr>
              <a:t> </a:t>
            </a:r>
            <a:r>
              <a:rPr sz="900" spc="26" dirty="0">
                <a:solidFill>
                  <a:srgbClr val="888888"/>
                </a:solidFill>
                <a:latin typeface="Palatino Linotype"/>
                <a:cs typeface="Palatino Linotype"/>
                <a:hlinkClick r:id="rId3"/>
              </a:rPr>
              <a:t>agarcia337@gatech.edu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6180" y="2902420"/>
            <a:ext cx="1266348" cy="22560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1149191" algn="l"/>
              </a:tabLst>
            </a:pPr>
            <a:r>
              <a:rPr sz="1388" i="1" spc="-38" dirty="0">
                <a:solidFill>
                  <a:srgbClr val="002F56"/>
                </a:solidFill>
                <a:latin typeface="Bookman Old Style"/>
                <a:cs typeface="Bookman Old Style"/>
              </a:rPr>
              <a:t>p</a:t>
            </a:r>
            <a:r>
              <a:rPr sz="1388" i="1" dirty="0">
                <a:solidFill>
                  <a:srgbClr val="002F56"/>
                </a:solidFill>
                <a:latin typeface="Bookman Old Style"/>
                <a:cs typeface="Bookman Old Style"/>
              </a:rPr>
              <a:t>	</a:t>
            </a:r>
            <a:r>
              <a:rPr sz="2081" i="1" spc="-56" baseline="1501" dirty="0">
                <a:solidFill>
                  <a:srgbClr val="002F56"/>
                </a:solidFill>
                <a:latin typeface="Bookman Old Style"/>
                <a:cs typeface="Bookman Old Style"/>
              </a:rPr>
              <a:t>p</a:t>
            </a:r>
            <a:endParaRPr sz="2081" baseline="1501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4227" y="3381566"/>
            <a:ext cx="133350" cy="22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388" i="1" spc="8" dirty="0">
                <a:solidFill>
                  <a:srgbClr val="002F56"/>
                </a:solidFill>
                <a:latin typeface="Bookman Old Style"/>
                <a:cs typeface="Bookman Old Style"/>
              </a:rPr>
              <a:t>d</a:t>
            </a:r>
            <a:endParaRPr sz="1388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3120" y="3321636"/>
            <a:ext cx="1231583" cy="978859"/>
          </a:xfrm>
          <a:prstGeom prst="rect">
            <a:avLst/>
          </a:prstGeom>
        </p:spPr>
        <p:txBody>
          <a:bodyPr vert="horz" wrap="square" lIns="0" tIns="77153" rIns="0" bIns="0" rtlCol="0">
            <a:spAutoFit/>
          </a:bodyPr>
          <a:lstStyle/>
          <a:p>
            <a:pPr marR="250508" algn="r">
              <a:spcBef>
                <a:spcPts val="608"/>
              </a:spcBef>
            </a:pPr>
            <a:r>
              <a:rPr sz="1388" i="1" spc="8" dirty="0">
                <a:solidFill>
                  <a:srgbClr val="002F56"/>
                </a:solidFill>
                <a:latin typeface="Bookman Old Style"/>
                <a:cs typeface="Bookman Old Style"/>
              </a:rPr>
              <a:t>d</a:t>
            </a:r>
            <a:endParaRPr sz="1388">
              <a:latin typeface="Bookman Old Style"/>
              <a:cs typeface="Bookman Old Style"/>
            </a:endParaRPr>
          </a:p>
          <a:p>
            <a:pPr marL="9525">
              <a:spcBef>
                <a:spcPts val="503"/>
              </a:spcBef>
            </a:pP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Cell </a:t>
            </a:r>
            <a:r>
              <a:rPr sz="1350" spc="-98" dirty="0">
                <a:solidFill>
                  <a:srgbClr val="002F56"/>
                </a:solidFill>
                <a:latin typeface="Palatino Linotype"/>
                <a:cs typeface="Palatino Linotype"/>
              </a:rPr>
              <a:t>1:</a:t>
            </a:r>
            <a:r>
              <a:rPr sz="1350" spc="-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p+p+d+p</a:t>
            </a:r>
            <a:endParaRPr sz="1350">
              <a:latin typeface="Palatino Linotype"/>
              <a:cs typeface="Palatino Linotype"/>
            </a:endParaRPr>
          </a:p>
          <a:p>
            <a:pPr marL="9525"/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Cell</a:t>
            </a: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2:</a:t>
            </a:r>
            <a:r>
              <a:rPr sz="1350" spc="-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p+d+p+p</a:t>
            </a:r>
            <a:endParaRPr sz="1350">
              <a:latin typeface="Palatino Linotype"/>
              <a:cs typeface="Palatino Linotype"/>
            </a:endParaRPr>
          </a:p>
          <a:p>
            <a:pPr marL="9525"/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Cell</a:t>
            </a:r>
            <a:r>
              <a:rPr sz="1350" spc="-1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3:</a:t>
            </a: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 p+p+p+d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-55628" y="1249266"/>
            <a:ext cx="8691563" cy="3135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6224" indent="-256699">
              <a:spcBef>
                <a:spcPts val="285"/>
              </a:spcBef>
              <a:buFont typeface="Arial"/>
              <a:buChar char="•"/>
              <a:tabLst>
                <a:tab pos="266224" algn="l"/>
              </a:tabLst>
            </a:pPr>
            <a:r>
              <a:rPr b="1" spc="-45" dirty="0">
                <a:solidFill>
                  <a:srgbClr val="002F56"/>
                </a:solidFill>
                <a:latin typeface="Gill Sans MT"/>
                <a:cs typeface="Gill Sans MT"/>
              </a:rPr>
              <a:t>Consider</a:t>
            </a:r>
            <a:r>
              <a:rPr b="1" spc="-68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system</a:t>
            </a:r>
            <a:r>
              <a:rPr b="1" spc="-6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(a</a:t>
            </a:r>
            <a:r>
              <a:rPr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8" dirty="0">
                <a:solidFill>
                  <a:srgbClr val="002F56"/>
                </a:solidFill>
                <a:latin typeface="Gill Sans MT"/>
                <a:cs typeface="Gill Sans MT"/>
              </a:rPr>
              <a:t>cell)</a:t>
            </a:r>
            <a:r>
              <a:rPr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75" dirty="0">
                <a:solidFill>
                  <a:srgbClr val="002F56"/>
                </a:solidFill>
                <a:latin typeface="Gill Sans MT"/>
                <a:cs typeface="Gill Sans MT"/>
              </a:rPr>
              <a:t>with</a:t>
            </a:r>
            <a:r>
              <a:rPr b="1" spc="-5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105" dirty="0">
                <a:solidFill>
                  <a:srgbClr val="002F56"/>
                </a:solidFill>
                <a:latin typeface="Gill Sans MT"/>
                <a:cs typeface="Gill Sans MT"/>
              </a:rPr>
              <a:t>N+1</a:t>
            </a:r>
            <a:r>
              <a:rPr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posible</a:t>
            </a:r>
            <a:r>
              <a:rPr b="1" spc="-49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states</a:t>
            </a:r>
            <a:r>
              <a:rPr b="1" spc="-53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90" dirty="0">
                <a:solidFill>
                  <a:srgbClr val="002F56"/>
                </a:solidFill>
                <a:latin typeface="Gill Sans MT"/>
                <a:cs typeface="Gill Sans MT"/>
              </a:rPr>
              <a:t>(number</a:t>
            </a:r>
            <a:r>
              <a:rPr b="1" spc="-64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b="1" spc="-38" dirty="0">
                <a:solidFill>
                  <a:srgbClr val="002F56"/>
                </a:solidFill>
                <a:latin typeface="Gill Sans MT"/>
                <a:cs typeface="Gill Sans MT"/>
              </a:rPr>
              <a:t>mRNA</a:t>
            </a:r>
            <a:r>
              <a:rPr b="1" spc="-38" dirty="0">
                <a:solidFill>
                  <a:srgbClr val="002F56"/>
                </a:solidFill>
                <a:latin typeface="Gill Sans MT"/>
                <a:cs typeface="Gill Sans MT"/>
              </a:rPr>
              <a:t>,</a:t>
            </a:r>
            <a:r>
              <a:rPr b="1" spc="-5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19" dirty="0">
                <a:solidFill>
                  <a:srgbClr val="002F56"/>
                </a:solidFill>
                <a:latin typeface="Gill Sans MT"/>
                <a:cs typeface="Gill Sans MT"/>
              </a:rPr>
              <a:t>n)</a:t>
            </a:r>
            <a:endParaRPr dirty="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6433" y="4559237"/>
            <a:ext cx="4485799" cy="604717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 algn="just">
              <a:lnSpc>
                <a:spcPct val="99300"/>
              </a:lnSpc>
              <a:spcBef>
                <a:spcPts val="83"/>
              </a:spcBef>
            </a:pPr>
            <a:r>
              <a:rPr sz="1200" spc="64" dirty="0">
                <a:solidFill>
                  <a:srgbClr val="002F56"/>
                </a:solidFill>
                <a:latin typeface="Palatino Linotype"/>
                <a:cs typeface="Palatino Linotype"/>
              </a:rPr>
              <a:t>each</a:t>
            </a:r>
            <a:r>
              <a:rPr sz="1200" spc="6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cell</a:t>
            </a:r>
            <a:r>
              <a:rPr sz="1200" spc="9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71" dirty="0">
                <a:solidFill>
                  <a:srgbClr val="002F56"/>
                </a:solidFill>
                <a:latin typeface="Palatino Linotype"/>
                <a:cs typeface="Palatino Linotype"/>
              </a:rPr>
              <a:t>has 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its</a:t>
            </a:r>
            <a:r>
              <a:rPr sz="1200" spc="9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unique</a:t>
            </a:r>
            <a:r>
              <a:rPr sz="1200" spc="7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trayectory</a:t>
            </a:r>
            <a:r>
              <a:rPr sz="1200" spc="127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200" spc="6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9" dirty="0">
                <a:solidFill>
                  <a:srgbClr val="002F56"/>
                </a:solidFill>
                <a:latin typeface="Palatino Linotype"/>
                <a:cs typeface="Palatino Linotype"/>
              </a:rPr>
              <a:t>events</a:t>
            </a:r>
            <a:r>
              <a:rPr sz="1200" spc="7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200" spc="6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production</a:t>
            </a:r>
            <a:r>
              <a:rPr sz="1200" spc="10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19" dirty="0">
                <a:solidFill>
                  <a:srgbClr val="002F56"/>
                </a:solidFill>
                <a:latin typeface="Palatino Linotype"/>
                <a:cs typeface="Palatino Linotype"/>
              </a:rPr>
              <a:t>and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degradation.</a:t>
            </a:r>
            <a:r>
              <a:rPr sz="1200" spc="6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All</a:t>
            </a:r>
            <a:r>
              <a:rPr sz="1200" spc="56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1" dirty="0">
                <a:solidFill>
                  <a:srgbClr val="002F56"/>
                </a:solidFill>
                <a:latin typeface="Palatino Linotype"/>
                <a:cs typeface="Palatino Linotype"/>
              </a:rPr>
              <a:t>the</a:t>
            </a:r>
            <a:r>
              <a:rPr sz="1200" spc="4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ensemble</a:t>
            </a:r>
            <a:r>
              <a:rPr sz="1200" spc="7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200" spc="4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53" dirty="0">
                <a:solidFill>
                  <a:srgbClr val="002F56"/>
                </a:solidFill>
                <a:latin typeface="Palatino Linotype"/>
                <a:cs typeface="Palatino Linotype"/>
              </a:rPr>
              <a:t>stochastic</a:t>
            </a:r>
            <a:r>
              <a:rPr sz="1200" spc="9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38" dirty="0">
                <a:solidFill>
                  <a:srgbClr val="002F56"/>
                </a:solidFill>
                <a:latin typeface="Palatino Linotype"/>
                <a:cs typeface="Palatino Linotype"/>
              </a:rPr>
              <a:t>trajectories</a:t>
            </a:r>
            <a:r>
              <a:rPr sz="1200" spc="64" dirty="0">
                <a:solidFill>
                  <a:srgbClr val="002F56"/>
                </a:solidFill>
                <a:latin typeface="Palatino Linotype"/>
                <a:cs typeface="Palatino Linotype"/>
              </a:rPr>
              <a:t> 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give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23" dirty="0">
                <a:solidFill>
                  <a:srgbClr val="002F56"/>
                </a:solidFill>
                <a:latin typeface="Palatino Linotype"/>
                <a:cs typeface="Palatino Linotype"/>
              </a:rPr>
              <a:t>a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probability</a:t>
            </a:r>
            <a:r>
              <a:rPr sz="1200" spc="21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distribution</a:t>
            </a:r>
            <a:r>
              <a:rPr sz="1200" spc="21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200" spc="13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spc="-38" dirty="0">
                <a:solidFill>
                  <a:srgbClr val="002F56"/>
                </a:solidFill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C38C3F-338F-411A-8E41-B579FDB44315}"/>
              </a:ext>
            </a:extLst>
          </p:cNvPr>
          <p:cNvSpPr/>
          <p:nvPr/>
        </p:nvSpPr>
        <p:spPr>
          <a:xfrm>
            <a:off x="-3810000" y="1533094"/>
            <a:ext cx="1158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08108">
              <a:spcBef>
                <a:spcPts val="176"/>
              </a:spcBef>
            </a:pPr>
            <a:r>
              <a:rPr lang="en-US" dirty="0">
                <a:solidFill>
                  <a:srgbClr val="002F56"/>
                </a:solidFill>
                <a:latin typeface="Palatino Linotype"/>
                <a:cs typeface="Palatino Linotype"/>
              </a:rPr>
              <a:t>Inside</a:t>
            </a:r>
            <a:r>
              <a:rPr lang="en-US" spc="83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60" dirty="0">
                <a:solidFill>
                  <a:srgbClr val="002F56"/>
                </a:solidFill>
                <a:latin typeface="Palatino Linotype"/>
                <a:cs typeface="Palatino Linotype"/>
              </a:rPr>
              <a:t>a </a:t>
            </a:r>
            <a:r>
              <a:rPr lang="en-US" spc="45" dirty="0">
                <a:solidFill>
                  <a:srgbClr val="002F56"/>
                </a:solidFill>
                <a:latin typeface="Palatino Linotype"/>
                <a:cs typeface="Palatino Linotype"/>
              </a:rPr>
              <a:t>cell</a:t>
            </a:r>
            <a:r>
              <a:rPr lang="en-US" spc="7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45" dirty="0">
                <a:solidFill>
                  <a:srgbClr val="002F56"/>
                </a:solidFill>
                <a:latin typeface="Palatino Linotype"/>
                <a:cs typeface="Palatino Linotype"/>
              </a:rPr>
              <a:t>we</a:t>
            </a:r>
            <a:r>
              <a:rPr lang="en-US" spc="6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41" dirty="0">
                <a:solidFill>
                  <a:srgbClr val="002F56"/>
                </a:solidFill>
                <a:latin typeface="Palatino Linotype"/>
                <a:cs typeface="Palatino Linotype"/>
              </a:rPr>
              <a:t>have</a:t>
            </a:r>
            <a:r>
              <a:rPr lang="en-US" spc="6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60" dirty="0">
                <a:solidFill>
                  <a:srgbClr val="002F56"/>
                </a:solidFill>
                <a:latin typeface="Palatino Linotype"/>
                <a:cs typeface="Palatino Linotype"/>
              </a:rPr>
              <a:t>a</a:t>
            </a:r>
            <a:r>
              <a:rPr lang="en-US" spc="56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dirty="0">
                <a:solidFill>
                  <a:srgbClr val="002F56"/>
                </a:solidFill>
                <a:latin typeface="Palatino Linotype"/>
                <a:cs typeface="Palatino Linotype"/>
              </a:rPr>
              <a:t>discrete</a:t>
            </a:r>
            <a:r>
              <a:rPr lang="en-US" spc="9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38" dirty="0">
                <a:solidFill>
                  <a:srgbClr val="002F56"/>
                </a:solidFill>
                <a:latin typeface="Palatino Linotype"/>
                <a:cs typeface="Palatino Linotype"/>
              </a:rPr>
              <a:t>and</a:t>
            </a:r>
            <a:r>
              <a:rPr lang="en-US" spc="4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dirty="0">
                <a:solidFill>
                  <a:srgbClr val="002F56"/>
                </a:solidFill>
                <a:latin typeface="Palatino Linotype"/>
                <a:cs typeface="Palatino Linotype"/>
              </a:rPr>
              <a:t>finite</a:t>
            </a:r>
            <a:r>
              <a:rPr lang="en-US" spc="9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38" dirty="0">
                <a:solidFill>
                  <a:srgbClr val="002F56"/>
                </a:solidFill>
                <a:latin typeface="Palatino Linotype"/>
                <a:cs typeface="Palatino Linotype"/>
              </a:rPr>
              <a:t>number</a:t>
            </a:r>
            <a:r>
              <a:rPr lang="en-US" spc="83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2400" dirty="0">
                <a:solidFill>
                  <a:srgbClr val="002F56"/>
                </a:solidFill>
                <a:latin typeface="Cambria Math"/>
                <a:cs typeface="Cambria Math"/>
              </a:rPr>
              <a:t>𝑛</a:t>
            </a:r>
            <a:r>
              <a:rPr lang="en-US" sz="2400" spc="68" dirty="0">
                <a:solidFill>
                  <a:srgbClr val="002F56"/>
                </a:solidFill>
                <a:latin typeface="Cambria Math"/>
                <a:cs typeface="Cambria Math"/>
              </a:rPr>
              <a:t> </a:t>
            </a:r>
            <a:r>
              <a:rPr lang="en-US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lang="en-US" spc="53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pc="-8" dirty="0">
                <a:solidFill>
                  <a:srgbClr val="002F56"/>
                </a:solidFill>
                <a:latin typeface="Palatino Linotype"/>
                <a:cs typeface="Palatino Linotype"/>
              </a:rPr>
              <a:t>mRNA that increases and decreases one molecule at a time</a:t>
            </a:r>
            <a:endParaRPr lang="en-US" dirty="0">
              <a:latin typeface="Palatino Linotype"/>
              <a:cs typeface="Palatino Linotype"/>
            </a:endParaRPr>
          </a:p>
        </p:txBody>
      </p:sp>
      <p:grpSp>
        <p:nvGrpSpPr>
          <p:cNvPr id="23" name="object 6">
            <a:extLst>
              <a:ext uri="{FF2B5EF4-FFF2-40B4-BE49-F238E27FC236}">
                <a16:creationId xmlns:a16="http://schemas.microsoft.com/office/drawing/2014/main" id="{CC41FF7F-782F-4AAA-B6F9-F46BF5E2FAC3}"/>
              </a:ext>
            </a:extLst>
          </p:cNvPr>
          <p:cNvGrpSpPr/>
          <p:nvPr/>
        </p:nvGrpSpPr>
        <p:grpSpPr>
          <a:xfrm>
            <a:off x="-55628" y="4011667"/>
            <a:ext cx="2798829" cy="1931933"/>
            <a:chOff x="356615" y="2638070"/>
            <a:chExt cx="4495800" cy="3072765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648ECDDC-5A35-4207-BA42-CEC2B13250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2638070"/>
              <a:ext cx="4330700" cy="2959784"/>
            </a:xfrm>
            <a:prstGeom prst="rect">
              <a:avLst/>
            </a:prstGeom>
          </p:spPr>
        </p:pic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C6A1CF77-AB52-4C88-BEBC-483CA6DBB9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043" y="2936747"/>
              <a:ext cx="3738372" cy="2773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C8E-8D29-4BAB-BCF5-8371314A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constant rate of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BEA0-46F0-43B6-874B-D263FE9A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1"/>
            <a:ext cx="8229600" cy="3352800"/>
          </a:xfrm>
        </p:spPr>
        <p:txBody>
          <a:bodyPr/>
          <a:lstStyle/>
          <a:p>
            <a:r>
              <a:rPr lang="en-US" sz="2400" dirty="0"/>
              <a:t>Transcription rate </a:t>
            </a:r>
            <a:r>
              <a:rPr lang="en-US" sz="2400" spc="-50" dirty="0">
                <a:latin typeface="Cambria Math"/>
                <a:cs typeface="Cambria Math"/>
              </a:rPr>
              <a:t>𝛽</a:t>
            </a:r>
          </a:p>
          <a:p>
            <a:r>
              <a:rPr lang="en-US" sz="2400" spc="-50" dirty="0">
                <a:latin typeface="Cambria Math"/>
              </a:rPr>
              <a:t>mRNA degradation rate </a:t>
            </a:r>
            <a:r>
              <a:rPr lang="en-US" sz="2400" dirty="0">
                <a:latin typeface="Cambria Math"/>
                <a:cs typeface="Cambria Math"/>
              </a:rPr>
              <a:t>𝛼</a:t>
            </a:r>
          </a:p>
          <a:p>
            <a:r>
              <a:rPr lang="en-US" sz="2400" dirty="0">
                <a:latin typeface="Cambria Math"/>
              </a:rPr>
              <a:t>Assume we have n molecules of mRNA</a:t>
            </a:r>
          </a:p>
          <a:p>
            <a:r>
              <a:rPr lang="en-US" sz="2400" dirty="0">
                <a:latin typeface="Cambria Math"/>
              </a:rPr>
              <a:t>Probability of mRNA production</a:t>
            </a:r>
          </a:p>
          <a:p>
            <a:pPr lvl="1"/>
            <a:r>
              <a:rPr lang="en-US" sz="2400" dirty="0">
                <a:latin typeface="Cambria Math"/>
              </a:rPr>
              <a:t>Independent of n, </a:t>
            </a:r>
            <a:r>
              <a:rPr lang="en-US" sz="2400" spc="-50" dirty="0">
                <a:latin typeface="Cambria Math"/>
                <a:cs typeface="Cambria Math"/>
              </a:rPr>
              <a:t>𝛽</a:t>
            </a:r>
            <a:r>
              <a:rPr lang="el-GR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400" dirty="0">
                <a:latin typeface="Cambria Math"/>
              </a:rPr>
              <a:t>Probability of mRNA degradation</a:t>
            </a:r>
          </a:p>
          <a:p>
            <a:pPr lvl="1"/>
            <a:r>
              <a:rPr lang="en-US" sz="2400" dirty="0">
                <a:latin typeface="Cambria Math"/>
              </a:rPr>
              <a:t>Linear in n, </a:t>
            </a:r>
            <a:r>
              <a:rPr lang="en-US" sz="2400" dirty="0">
                <a:latin typeface="Cambria Math"/>
                <a:cs typeface="Cambria Math"/>
              </a:rPr>
              <a:t>𝛼</a:t>
            </a:r>
            <a:r>
              <a:rPr lang="en-US" sz="2400" spc="-50" dirty="0">
                <a:latin typeface="Cambria Math"/>
                <a:cs typeface="Cambria Math"/>
              </a:rPr>
              <a:t>n</a:t>
            </a:r>
            <a:r>
              <a:rPr lang="el-GR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B4A7C-A561-40A0-800D-C9860A85E603}"/>
              </a:ext>
            </a:extLst>
          </p:cNvPr>
          <p:cNvSpPr txBox="1"/>
          <p:nvPr/>
        </p:nvSpPr>
        <p:spPr>
          <a:xfrm>
            <a:off x="533400" y="48006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n=3,</a:t>
            </a:r>
            <a:r>
              <a:rPr lang="en-US" spc="-50" dirty="0">
                <a:latin typeface="Cambria Math"/>
                <a:cs typeface="Cambria Math"/>
              </a:rPr>
              <a:t> 𝛽</a:t>
            </a:r>
            <a:r>
              <a:rPr lang="en-US" dirty="0"/>
              <a:t> =2 min^-1, </a:t>
            </a:r>
            <a:r>
              <a:rPr lang="en-US" dirty="0">
                <a:latin typeface="Cambria Math"/>
                <a:cs typeface="Cambria Math"/>
              </a:rPr>
              <a:t>𝛼=1 </a:t>
            </a:r>
            <a:r>
              <a:rPr lang="en-US" dirty="0"/>
              <a:t>min^-1</a:t>
            </a:r>
          </a:p>
          <a:p>
            <a:r>
              <a:rPr lang="en-US" dirty="0"/>
              <a:t>a1=</a:t>
            </a:r>
            <a:r>
              <a:rPr lang="en-US" dirty="0" err="1"/>
              <a:t>Pr</a:t>
            </a:r>
            <a:r>
              <a:rPr lang="en-US" dirty="0"/>
              <a:t>(3-&gt;4 )=</a:t>
            </a:r>
            <a:r>
              <a:rPr lang="en-US" dirty="0">
                <a:latin typeface="Cambria Math"/>
                <a:cs typeface="Cambria Math"/>
              </a:rPr>
              <a:t>2 </a:t>
            </a:r>
            <a:r>
              <a:rPr lang="en-US" dirty="0"/>
              <a:t>min^-1</a:t>
            </a:r>
          </a:p>
          <a:p>
            <a:r>
              <a:rPr lang="en-US" dirty="0"/>
              <a:t>a2=</a:t>
            </a:r>
            <a:r>
              <a:rPr lang="en-US" dirty="0" err="1"/>
              <a:t>Pr</a:t>
            </a:r>
            <a:r>
              <a:rPr lang="en-US" dirty="0"/>
              <a:t>(3-&gt;2 )=</a:t>
            </a:r>
            <a:r>
              <a:rPr lang="en-US" dirty="0">
                <a:latin typeface="Cambria Math"/>
                <a:cs typeface="Cambria Math"/>
              </a:rPr>
              <a:t>3 </a:t>
            </a:r>
            <a:r>
              <a:rPr lang="en-US" dirty="0"/>
              <a:t>min^-1</a:t>
            </a:r>
          </a:p>
          <a:p>
            <a:r>
              <a:rPr lang="en-US" dirty="0"/>
              <a:t>a0=a1+a0=5min^-1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5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92163"/>
          </a:xfrm>
        </p:spPr>
        <p:txBody>
          <a:bodyPr/>
          <a:lstStyle/>
          <a:p>
            <a:pPr eaLnBrk="1" hangingPunct="1"/>
            <a:r>
              <a:rPr lang="en-US" altLang="en-US" sz="4000"/>
              <a:t>A simple example: birth-death process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981200" y="175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Oval 6"/>
          <p:cNvSpPr>
            <a:spLocks noChangeArrowheads="1"/>
          </p:cNvSpPr>
          <p:nvPr/>
        </p:nvSpPr>
        <p:spPr bwMode="auto">
          <a:xfrm>
            <a:off x="3429000" y="1295400"/>
            <a:ext cx="1219200" cy="91440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rial" pitchFamily="34" charset="0"/>
              </a:rPr>
              <a:t>P</a:t>
            </a:r>
          </a:p>
        </p:txBody>
      </p:sp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4648200" y="175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346325" y="13319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k</a:t>
            </a:r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5165725" y="1295400"/>
            <a:ext cx="274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γ</a:t>
            </a:r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7239000" y="1416050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=ln(2)/</a:t>
            </a: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τ</a:t>
            </a:r>
            <a:endParaRPr lang="en-US" altLang="en-US" sz="1800" i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half-life</a:t>
            </a:r>
            <a:endParaRPr lang="el-GR" altLang="en-US" sz="1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7" name="Object 2"/>
          <p:cNvGraphicFramePr>
            <a:graphicFrameLocks noChangeAspect="1"/>
          </p:cNvGraphicFramePr>
          <p:nvPr/>
        </p:nvGraphicFramePr>
        <p:xfrm>
          <a:off x="80963" y="2667000"/>
          <a:ext cx="51006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3467100" imgH="393700" progId="Equation.3">
                  <p:embed/>
                </p:oleObj>
              </mc:Choice>
              <mc:Fallback>
                <p:oleObj name="Equation" r:id="rId4" imgW="3467100" imgH="393700" progId="Equation.3">
                  <p:embed/>
                  <p:pic>
                    <p:nvPicPr>
                      <p:cNvPr id="225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2667000"/>
                        <a:ext cx="51006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6248400" y="2757488"/>
            <a:ext cx="166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Master equation</a:t>
            </a:r>
            <a:endParaRPr lang="el-GR" altLang="en-US" sz="1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9" name="Object 3"/>
          <p:cNvGraphicFramePr>
            <a:graphicFrameLocks noChangeAspect="1"/>
          </p:cNvGraphicFramePr>
          <p:nvPr/>
        </p:nvGraphicFramePr>
        <p:xfrm>
          <a:off x="85725" y="3560763"/>
          <a:ext cx="32432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6" imgW="2286000" imgH="444500" progId="Equation.3">
                  <p:embed/>
                </p:oleObj>
              </mc:Choice>
              <mc:Fallback>
                <p:oleObj name="Equation" r:id="rId6" imgW="2286000" imgH="444500" progId="Equation.3">
                  <p:embed/>
                  <p:pic>
                    <p:nvPicPr>
                      <p:cNvPr id="22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3560763"/>
                        <a:ext cx="32432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6172200" y="3671888"/>
            <a:ext cx="220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Time evolution: </a:t>
            </a:r>
            <a:r>
              <a:rPr lang="en-US" alt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endParaRPr lang="el-GR" alt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41" name="Object 4"/>
          <p:cNvGraphicFramePr>
            <a:graphicFrameLocks noChangeAspect="1"/>
          </p:cNvGraphicFramePr>
          <p:nvPr/>
        </p:nvGraphicFramePr>
        <p:xfrm>
          <a:off x="12700" y="4495800"/>
          <a:ext cx="49926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8" imgW="3517900" imgH="482600" progId="Equation.DSMT4">
                  <p:embed/>
                </p:oleObj>
              </mc:Choice>
              <mc:Fallback>
                <p:oleObj name="Equation" r:id="rId8" imgW="3517900" imgH="482600" progId="Equation.DSMT4">
                  <p:embed/>
                  <p:pic>
                    <p:nvPicPr>
                      <p:cNvPr id="225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4495800"/>
                        <a:ext cx="49926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6172200" y="4633913"/>
            <a:ext cx="248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Time evolution: </a:t>
            </a:r>
            <a:r>
              <a:rPr lang="en-US" alt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  <a:endParaRPr lang="el-GR" alt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43" name="Object 5"/>
          <p:cNvGraphicFramePr>
            <a:graphicFrameLocks noChangeAspect="1"/>
          </p:cNvGraphicFramePr>
          <p:nvPr/>
        </p:nvGraphicFramePr>
        <p:xfrm>
          <a:off x="76200" y="5362575"/>
          <a:ext cx="2252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0" imgW="1587500" imgH="660400" progId="Equation.3">
                  <p:embed/>
                </p:oleObj>
              </mc:Choice>
              <mc:Fallback>
                <p:oleObj name="Equation" r:id="rId10" imgW="1587500" imgH="660400" progId="Equation.3">
                  <p:embed/>
                  <p:pic>
                    <p:nvPicPr>
                      <p:cNvPr id="225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362575"/>
                        <a:ext cx="225266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6629400" y="53340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Time evolution: </a:t>
            </a:r>
            <a:r>
              <a:rPr lang="en-US" altLang="en-US" sz="1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l-GR" alt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5" name="Text Box 23"/>
          <p:cNvSpPr txBox="1">
            <a:spLocks noChangeArrowheads="1"/>
          </p:cNvSpPr>
          <p:nvPr/>
        </p:nvSpPr>
        <p:spPr bwMode="auto">
          <a:xfrm>
            <a:off x="76200" y="6172200"/>
            <a:ext cx="2941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CV = Coefficient of Variation</a:t>
            </a:r>
            <a:endParaRPr lang="el-GR" alt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46" name="Object 6"/>
          <p:cNvGraphicFramePr>
            <a:graphicFrameLocks noChangeAspect="1"/>
          </p:cNvGraphicFramePr>
          <p:nvPr/>
        </p:nvGraphicFramePr>
        <p:xfrm>
          <a:off x="3505200" y="5334000"/>
          <a:ext cx="1262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2" imgW="889000" imgH="457200" progId="Equation.DSMT4">
                  <p:embed/>
                </p:oleObj>
              </mc:Choice>
              <mc:Fallback>
                <p:oleObj name="Equation" r:id="rId12" imgW="889000" imgH="457200" progId="Equation.DSMT4">
                  <p:embed/>
                  <p:pic>
                    <p:nvPicPr>
                      <p:cNvPr id="225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12620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23"/>
          <p:cNvSpPr txBox="1">
            <a:spLocks noChangeArrowheads="1"/>
          </p:cNvSpPr>
          <p:nvPr/>
        </p:nvSpPr>
        <p:spPr bwMode="auto">
          <a:xfrm>
            <a:off x="3429000" y="6172200"/>
            <a:ext cx="156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f = Fano factor</a:t>
            </a:r>
            <a:endParaRPr lang="el-GR" alt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8" name="TextBox 19"/>
          <p:cNvSpPr txBox="1">
            <a:spLocks noChangeArrowheads="1"/>
          </p:cNvSpPr>
          <p:nvPr/>
        </p:nvSpPr>
        <p:spPr bwMode="auto">
          <a:xfrm>
            <a:off x="5486400" y="62484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itchFamily="34" charset="0"/>
              </a:rPr>
              <a:t>What distribution will it be?</a:t>
            </a:r>
          </a:p>
        </p:txBody>
      </p:sp>
    </p:spTree>
    <p:extLst>
      <p:ext uri="{BB962C8B-B14F-4D97-AF65-F5344CB8AC3E}">
        <p14:creationId xmlns:p14="http://schemas.microsoft.com/office/powerpoint/2010/main" val="147105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92163"/>
          </a:xfrm>
        </p:spPr>
        <p:txBody>
          <a:bodyPr/>
          <a:lstStyle/>
          <a:p>
            <a:pPr eaLnBrk="1" hangingPunct="1"/>
            <a:r>
              <a:rPr lang="en-US" altLang="en-US" sz="3600"/>
              <a:t>Stochastic simulation: flipping a gene “ON” </a:t>
            </a:r>
          </a:p>
        </p:txBody>
      </p:sp>
      <p:pic>
        <p:nvPicPr>
          <p:cNvPr id="23555" name="Picture 3" descr="01_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395413"/>
            <a:ext cx="18288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01_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1781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01_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49307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10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95413"/>
            <a:ext cx="18288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10_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781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 descr="10_6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307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 descr="1000_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95413"/>
            <a:ext cx="18288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 descr="1000_6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781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 descr="1000_6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30775"/>
            <a:ext cx="1828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30438" y="1081088"/>
            <a:ext cx="725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k=0.1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760913" y="1081088"/>
            <a:ext cx="668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k=10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239000" y="1081088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k=1000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96875" y="1943100"/>
            <a:ext cx="1050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=ln(2)/6</a:t>
            </a:r>
            <a:endParaRPr lang="el-GR" altLang="en-US" sz="1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96875" y="3771900"/>
            <a:ext cx="116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=ln(2)/60</a:t>
            </a:r>
            <a:endParaRPr lang="el-GR" altLang="en-US" sz="1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96875" y="5524500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1800" i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=ln(2)/600</a:t>
            </a:r>
            <a:endParaRPr lang="el-GR" altLang="en-US" sz="18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70" name="Picture 18" descr="Lab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38" y="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9" descr="Logo01"/>
          <p:cNvPicPr>
            <a:picLocks noChangeAspect="1" noChangeArrowheads="1"/>
          </p:cNvPicPr>
          <p:nvPr/>
        </p:nvPicPr>
        <p:blipFill>
          <a:blip r:embed="rId12" cstate="print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905000" y="6613525"/>
            <a:ext cx="6243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itchFamily="18" charset="0"/>
              </a:rPr>
              <a:t>D. T. Gillespie, </a:t>
            </a:r>
            <a:r>
              <a:rPr lang="en-US" altLang="en-US" sz="1000" i="1">
                <a:latin typeface="Times New Roman" pitchFamily="18" charset="0"/>
              </a:rPr>
              <a:t>J. Comp. Phys.</a:t>
            </a:r>
            <a:r>
              <a:rPr lang="en-US" altLang="en-US" sz="1000">
                <a:latin typeface="Times New Roman" pitchFamily="18" charset="0"/>
              </a:rPr>
              <a:t> </a:t>
            </a:r>
            <a:r>
              <a:rPr lang="en-US" altLang="en-US" sz="1000" b="1">
                <a:latin typeface="Times New Roman" pitchFamily="18" charset="0"/>
              </a:rPr>
              <a:t>22</a:t>
            </a:r>
            <a:r>
              <a:rPr lang="en-US" altLang="en-US" sz="1000">
                <a:latin typeface="Times New Roman" pitchFamily="18" charset="0"/>
              </a:rPr>
              <a:t>(4), 403-433 (1976); D. T. Gillespie, </a:t>
            </a:r>
            <a:r>
              <a:rPr lang="en-US" altLang="en-US" sz="1000" i="1">
                <a:latin typeface="Times New Roman" pitchFamily="18" charset="0"/>
              </a:rPr>
              <a:t>J. Phys. Chem.</a:t>
            </a:r>
            <a:r>
              <a:rPr lang="en-US" altLang="en-US" sz="1000">
                <a:latin typeface="Times New Roman" pitchFamily="18" charset="0"/>
              </a:rPr>
              <a:t> </a:t>
            </a:r>
            <a:r>
              <a:rPr lang="en-US" altLang="en-US" sz="1000" b="1">
                <a:latin typeface="Times New Roman" pitchFamily="18" charset="0"/>
              </a:rPr>
              <a:t>81</a:t>
            </a:r>
            <a:r>
              <a:rPr lang="en-US" altLang="en-US" sz="1000">
                <a:latin typeface="Times New Roman" pitchFamily="18" charset="0"/>
              </a:rPr>
              <a:t>, 2340-2360 (1977)</a:t>
            </a: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 rot="-5400000">
            <a:off x="5029200" y="-2371725"/>
            <a:ext cx="152400" cy="68580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 rot="10800000">
            <a:off x="244475" y="1371600"/>
            <a:ext cx="152400" cy="51816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600200" y="812800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synthesis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 rot="-5400000">
            <a:off x="-354806" y="5860257"/>
            <a:ext cx="1119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degradation</a:t>
            </a:r>
          </a:p>
        </p:txBody>
      </p:sp>
    </p:spTree>
    <p:extLst>
      <p:ext uri="{BB962C8B-B14F-4D97-AF65-F5344CB8AC3E}">
        <p14:creationId xmlns:p14="http://schemas.microsoft.com/office/powerpoint/2010/main" val="98078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expression is not a simple birth-death process…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3048000"/>
                <a:ext cx="5936369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-The distribution is not Poisson!</a:t>
                </a:r>
              </a:p>
              <a:p>
                <a:r>
                  <a:rPr lang="en-US" dirty="0"/>
                  <a:t>-The protein noise is usually much higher then the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5936369" cy="672428"/>
              </a:xfrm>
              <a:prstGeom prst="rect">
                <a:avLst/>
              </a:prstGeom>
              <a:blipFill>
                <a:blip r:embed="rId2"/>
                <a:stretch>
                  <a:fillRect l="-821" t="-4545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08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Sources of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229600" cy="3916363"/>
          </a:xfrm>
        </p:spPr>
        <p:txBody>
          <a:bodyPr/>
          <a:lstStyle/>
          <a:p>
            <a:r>
              <a:rPr lang="en-US" dirty="0"/>
              <a:t>DNA replication – gene dosage effects</a:t>
            </a:r>
          </a:p>
          <a:p>
            <a:r>
              <a:rPr lang="en-US" dirty="0"/>
              <a:t>Transcriptional bursting- ON&lt;&gt;OFF transitions in transcription activation</a:t>
            </a:r>
          </a:p>
          <a:p>
            <a:r>
              <a:rPr lang="en-US" dirty="0"/>
              <a:t>Translational bursting – each mRNA produces many proteins, variability of mRNA leads to large variability of proteins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959" y="1524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Stochastic effects are especially important when the number of molecules is small and the reactions are slow</a:t>
            </a:r>
          </a:p>
        </p:txBody>
      </p:sp>
    </p:spTree>
    <p:extLst>
      <p:ext uri="{BB962C8B-B14F-4D97-AF65-F5344CB8AC3E}">
        <p14:creationId xmlns:p14="http://schemas.microsoft.com/office/powerpoint/2010/main" val="178962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1722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1458">
              <a:spcBef>
                <a:spcPts val="79"/>
              </a:spcBef>
            </a:pPr>
            <a:r>
              <a:rPr spc="101" dirty="0"/>
              <a:t>Bursty</a:t>
            </a:r>
            <a:r>
              <a:rPr spc="188" dirty="0"/>
              <a:t> </a:t>
            </a:r>
            <a:r>
              <a:rPr spc="79" dirty="0"/>
              <a:t>gene</a:t>
            </a:r>
            <a:r>
              <a:rPr spc="30" dirty="0"/>
              <a:t> </a:t>
            </a:r>
            <a:r>
              <a:rPr spc="139" dirty="0"/>
              <a:t>expression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7291" y="1447800"/>
            <a:ext cx="340280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Active</a:t>
            </a:r>
            <a:r>
              <a:rPr sz="1500" b="1" spc="4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and</a:t>
            </a:r>
            <a:r>
              <a:rPr sz="1500" b="1" spc="38" dirty="0">
                <a:solidFill>
                  <a:srgbClr val="002F56"/>
                </a:solidFill>
                <a:latin typeface="Palatino Linotype"/>
                <a:cs typeface="Palatino Linotype"/>
              </a:rPr>
              <a:t> inactive</a:t>
            </a:r>
            <a:r>
              <a:rPr sz="1500" b="1" spc="53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spc="60" dirty="0">
                <a:solidFill>
                  <a:srgbClr val="002F56"/>
                </a:solidFill>
                <a:latin typeface="Palatino Linotype"/>
                <a:cs typeface="Palatino Linotype"/>
              </a:rPr>
              <a:t>states</a:t>
            </a:r>
            <a:r>
              <a:rPr sz="1500" b="1" spc="4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500" b="1" spc="10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the</a:t>
            </a:r>
            <a:r>
              <a:rPr sz="1500" b="1" spc="6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spc="-15" dirty="0">
                <a:solidFill>
                  <a:srgbClr val="002F56"/>
                </a:solidFill>
                <a:latin typeface="Palatino Linotype"/>
                <a:cs typeface="Palatino Linotype"/>
              </a:rPr>
              <a:t>gene</a:t>
            </a:r>
            <a:endParaRPr sz="15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336" y="1901428"/>
            <a:ext cx="2997803" cy="247773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333" y="1980438"/>
            <a:ext cx="35814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50" dirty="0">
                <a:solidFill>
                  <a:srgbClr val="B3A269"/>
                </a:solidFill>
                <a:latin typeface="Palatino Linotype"/>
                <a:cs typeface="Palatino Linotype"/>
              </a:rPr>
              <a:t>ON</a:t>
            </a:r>
            <a:endParaRPr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3295" y="1897999"/>
            <a:ext cx="2997803" cy="24777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00886" y="1980438"/>
            <a:ext cx="463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9" dirty="0">
                <a:solidFill>
                  <a:srgbClr val="B3A269"/>
                </a:solidFill>
                <a:latin typeface="Palatino Linotype"/>
                <a:cs typeface="Palatino Linotype"/>
              </a:rPr>
              <a:t>OFF</a:t>
            </a:r>
            <a:endParaRPr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5890" y="2686921"/>
            <a:ext cx="765810" cy="128588"/>
          </a:xfrm>
          <a:custGeom>
            <a:avLst/>
            <a:gdLst/>
            <a:ahLst/>
            <a:cxnLst/>
            <a:rect l="l" t="t" r="r" b="b"/>
            <a:pathLst>
              <a:path w="1021079" h="171450">
                <a:moveTo>
                  <a:pt x="945279" y="85578"/>
                </a:moveTo>
                <a:lnTo>
                  <a:pt x="859282" y="135743"/>
                </a:lnTo>
                <a:lnTo>
                  <a:pt x="853674" y="140795"/>
                </a:lnTo>
                <a:lnTo>
                  <a:pt x="850519" y="147395"/>
                </a:lnTo>
                <a:lnTo>
                  <a:pt x="850030" y="154709"/>
                </a:lnTo>
                <a:lnTo>
                  <a:pt x="852424" y="161905"/>
                </a:lnTo>
                <a:lnTo>
                  <a:pt x="857474" y="167512"/>
                </a:lnTo>
                <a:lnTo>
                  <a:pt x="864060" y="170668"/>
                </a:lnTo>
                <a:lnTo>
                  <a:pt x="871337" y="171156"/>
                </a:lnTo>
                <a:lnTo>
                  <a:pt x="878459" y="168763"/>
                </a:lnTo>
                <a:lnTo>
                  <a:pt x="988418" y="104628"/>
                </a:lnTo>
                <a:lnTo>
                  <a:pt x="983234" y="104628"/>
                </a:lnTo>
                <a:lnTo>
                  <a:pt x="983234" y="102088"/>
                </a:lnTo>
                <a:lnTo>
                  <a:pt x="973582" y="102088"/>
                </a:lnTo>
                <a:lnTo>
                  <a:pt x="945279" y="85578"/>
                </a:lnTo>
                <a:close/>
              </a:path>
              <a:path w="1021079" h="171450">
                <a:moveTo>
                  <a:pt x="912622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912622" y="104628"/>
                </a:lnTo>
                <a:lnTo>
                  <a:pt x="945279" y="85578"/>
                </a:lnTo>
                <a:lnTo>
                  <a:pt x="912622" y="66528"/>
                </a:lnTo>
                <a:close/>
              </a:path>
              <a:path w="1021079" h="171450">
                <a:moveTo>
                  <a:pt x="988418" y="66528"/>
                </a:moveTo>
                <a:lnTo>
                  <a:pt x="983234" y="66528"/>
                </a:lnTo>
                <a:lnTo>
                  <a:pt x="983234" y="104628"/>
                </a:lnTo>
                <a:lnTo>
                  <a:pt x="988418" y="104628"/>
                </a:lnTo>
                <a:lnTo>
                  <a:pt x="1021080" y="85578"/>
                </a:lnTo>
                <a:lnTo>
                  <a:pt x="988418" y="66528"/>
                </a:lnTo>
                <a:close/>
              </a:path>
              <a:path w="1021079" h="171450">
                <a:moveTo>
                  <a:pt x="973582" y="69068"/>
                </a:moveTo>
                <a:lnTo>
                  <a:pt x="945279" y="85578"/>
                </a:lnTo>
                <a:lnTo>
                  <a:pt x="973582" y="102088"/>
                </a:lnTo>
                <a:lnTo>
                  <a:pt x="973582" y="69068"/>
                </a:lnTo>
                <a:close/>
              </a:path>
              <a:path w="1021079" h="171450">
                <a:moveTo>
                  <a:pt x="983234" y="69068"/>
                </a:moveTo>
                <a:lnTo>
                  <a:pt x="973582" y="69068"/>
                </a:lnTo>
                <a:lnTo>
                  <a:pt x="973582" y="102088"/>
                </a:lnTo>
                <a:lnTo>
                  <a:pt x="983234" y="102088"/>
                </a:lnTo>
                <a:lnTo>
                  <a:pt x="983234" y="69068"/>
                </a:lnTo>
                <a:close/>
              </a:path>
              <a:path w="1021079" h="171450">
                <a:moveTo>
                  <a:pt x="871337" y="0"/>
                </a:moveTo>
                <a:lnTo>
                  <a:pt x="864060" y="488"/>
                </a:lnTo>
                <a:lnTo>
                  <a:pt x="857474" y="3643"/>
                </a:lnTo>
                <a:lnTo>
                  <a:pt x="852424" y="9251"/>
                </a:lnTo>
                <a:lnTo>
                  <a:pt x="850030" y="16446"/>
                </a:lnTo>
                <a:lnTo>
                  <a:pt x="850519" y="23760"/>
                </a:lnTo>
                <a:lnTo>
                  <a:pt x="853674" y="30360"/>
                </a:lnTo>
                <a:lnTo>
                  <a:pt x="859282" y="35413"/>
                </a:lnTo>
                <a:lnTo>
                  <a:pt x="945279" y="85578"/>
                </a:lnTo>
                <a:lnTo>
                  <a:pt x="973582" y="69068"/>
                </a:lnTo>
                <a:lnTo>
                  <a:pt x="983234" y="69068"/>
                </a:lnTo>
                <a:lnTo>
                  <a:pt x="983234" y="66528"/>
                </a:lnTo>
                <a:lnTo>
                  <a:pt x="988418" y="66528"/>
                </a:lnTo>
                <a:lnTo>
                  <a:pt x="878459" y="2393"/>
                </a:lnTo>
                <a:lnTo>
                  <a:pt x="871337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0080" y="2907520"/>
            <a:ext cx="765810" cy="128588"/>
          </a:xfrm>
          <a:custGeom>
            <a:avLst/>
            <a:gdLst/>
            <a:ahLst/>
            <a:cxnLst/>
            <a:rect l="l" t="t" r="r" b="b"/>
            <a:pathLst>
              <a:path w="1021079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2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0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7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0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1021079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7" y="102088"/>
                </a:lnTo>
                <a:lnTo>
                  <a:pt x="47497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1021079" h="171450">
                <a:moveTo>
                  <a:pt x="1021079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1021079" y="104628"/>
                </a:lnTo>
                <a:lnTo>
                  <a:pt x="1021079" y="66528"/>
                </a:lnTo>
                <a:close/>
              </a:path>
              <a:path w="1021079" h="171450">
                <a:moveTo>
                  <a:pt x="47497" y="69068"/>
                </a:moveTo>
                <a:lnTo>
                  <a:pt x="47497" y="102088"/>
                </a:lnTo>
                <a:lnTo>
                  <a:pt x="75800" y="85578"/>
                </a:lnTo>
                <a:lnTo>
                  <a:pt x="47497" y="69068"/>
                </a:lnTo>
                <a:close/>
              </a:path>
              <a:path w="1021079" h="171450">
                <a:moveTo>
                  <a:pt x="75800" y="85578"/>
                </a:moveTo>
                <a:lnTo>
                  <a:pt x="47497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1021079" h="171450">
                <a:moveTo>
                  <a:pt x="104103" y="69068"/>
                </a:moveTo>
                <a:lnTo>
                  <a:pt x="47497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51529" y="2410681"/>
            <a:ext cx="431006" cy="95651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>
              <a:spcBef>
                <a:spcPts val="79"/>
              </a:spcBef>
            </a:pPr>
            <a:r>
              <a:rPr sz="2250" spc="33" baseline="11111" dirty="0">
                <a:solidFill>
                  <a:srgbClr val="002F56"/>
                </a:solidFill>
                <a:latin typeface="Cambria Math"/>
                <a:cs typeface="Cambria Math"/>
              </a:rPr>
              <a:t>𝑘</a:t>
            </a:r>
            <a:r>
              <a:rPr sz="1088" spc="23" dirty="0">
                <a:solidFill>
                  <a:srgbClr val="002F56"/>
                </a:solidFill>
                <a:latin typeface="Cambria Math"/>
                <a:cs typeface="Cambria Math"/>
              </a:rPr>
              <a:t>𝑜𝑓𝑓</a:t>
            </a:r>
            <a:endParaRPr sz="1088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725">
              <a:latin typeface="Cambria Math"/>
              <a:cs typeface="Cambria Math"/>
            </a:endParaRPr>
          </a:p>
          <a:p>
            <a:pPr>
              <a:spcBef>
                <a:spcPts val="4"/>
              </a:spcBef>
            </a:pPr>
            <a:endParaRPr sz="1425">
              <a:latin typeface="Cambria Math"/>
              <a:cs typeface="Cambria Math"/>
            </a:endParaRPr>
          </a:p>
          <a:p>
            <a:pPr marL="82391"/>
            <a:r>
              <a:rPr sz="2250" spc="45" baseline="11111" dirty="0">
                <a:solidFill>
                  <a:srgbClr val="002F56"/>
                </a:solidFill>
                <a:latin typeface="Cambria Math"/>
                <a:cs typeface="Cambria Math"/>
              </a:rPr>
              <a:t>𝑘</a:t>
            </a:r>
            <a:r>
              <a:rPr sz="1088" spc="30" dirty="0">
                <a:solidFill>
                  <a:srgbClr val="002F56"/>
                </a:solidFill>
                <a:latin typeface="Cambria Math"/>
                <a:cs typeface="Cambria Math"/>
              </a:rPr>
              <a:t>𝑜𝑛</a:t>
            </a:r>
            <a:endParaRPr sz="1088">
              <a:latin typeface="Cambria Math"/>
              <a:cs typeface="Cambria Math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A6D86-D42F-4D3C-81C6-58E8F398A29F}"/>
              </a:ext>
            </a:extLst>
          </p:cNvPr>
          <p:cNvSpPr txBox="1"/>
          <p:nvPr/>
        </p:nvSpPr>
        <p:spPr>
          <a:xfrm>
            <a:off x="865403" y="4668910"/>
            <a:ext cx="784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deterministic model we can say these are in equilibrium and probabilities</a:t>
            </a:r>
          </a:p>
          <a:p>
            <a:r>
              <a:rPr lang="en-US" dirty="0"/>
              <a:t>of each state can eb computed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7D9B7-813A-4B78-9FDA-79BAA95721B9}"/>
                  </a:ext>
                </a:extLst>
              </p:cNvPr>
              <p:cNvSpPr txBox="1"/>
              <p:nvPr/>
            </p:nvSpPr>
            <p:spPr>
              <a:xfrm>
                <a:off x="2529873" y="5459455"/>
                <a:ext cx="3144194" cy="481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7D9B7-813A-4B78-9FDA-79BAA9572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73" y="5459455"/>
                <a:ext cx="3144194" cy="481350"/>
              </a:xfrm>
              <a:prstGeom prst="rect">
                <a:avLst/>
              </a:prstGeom>
              <a:blipFill>
                <a:blip r:embed="rId4"/>
                <a:stretch>
                  <a:fillRect l="-2519" t="-2532" r="-1163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Today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Stochasticity in Chemistry and Biology</a:t>
            </a:r>
          </a:p>
          <a:p>
            <a:r>
              <a:rPr lang="en-US" altLang="en-US" sz="2800" dirty="0"/>
              <a:t>Stochastic simulation algorithm</a:t>
            </a:r>
          </a:p>
          <a:p>
            <a:r>
              <a:rPr lang="en-US" altLang="en-US" sz="2800" dirty="0"/>
              <a:t>Stochastic production and degradation – Poisson process</a:t>
            </a:r>
          </a:p>
          <a:p>
            <a:r>
              <a:rPr lang="en-US" altLang="en-US" sz="2800" dirty="0"/>
              <a:t>Stochastic gene expression: transcriptional and translational bursting</a:t>
            </a:r>
          </a:p>
          <a:p>
            <a:r>
              <a:rPr lang="en-US" altLang="en-US" sz="2800" dirty="0"/>
              <a:t>Stochastic cell differentiation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61722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1458">
              <a:spcBef>
                <a:spcPts val="79"/>
              </a:spcBef>
            </a:pPr>
            <a:r>
              <a:rPr spc="101" dirty="0"/>
              <a:t>Bursty</a:t>
            </a:r>
            <a:r>
              <a:rPr spc="188" dirty="0"/>
              <a:t> </a:t>
            </a:r>
            <a:r>
              <a:rPr spc="79" dirty="0"/>
              <a:t>gene</a:t>
            </a:r>
            <a:r>
              <a:rPr spc="30" dirty="0"/>
              <a:t> </a:t>
            </a:r>
            <a:r>
              <a:rPr spc="139" dirty="0"/>
              <a:t>expression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295400"/>
            <a:ext cx="3402806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Active</a:t>
            </a:r>
            <a:r>
              <a:rPr sz="1500" b="1" spc="4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and</a:t>
            </a:r>
            <a:r>
              <a:rPr sz="1500" b="1" spc="38" dirty="0">
                <a:solidFill>
                  <a:srgbClr val="002F56"/>
                </a:solidFill>
                <a:latin typeface="Palatino Linotype"/>
                <a:cs typeface="Palatino Linotype"/>
              </a:rPr>
              <a:t> inactive</a:t>
            </a:r>
            <a:r>
              <a:rPr sz="1500" b="1" spc="53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spc="60" dirty="0">
                <a:solidFill>
                  <a:srgbClr val="002F56"/>
                </a:solidFill>
                <a:latin typeface="Palatino Linotype"/>
                <a:cs typeface="Palatino Linotype"/>
              </a:rPr>
              <a:t>states</a:t>
            </a:r>
            <a:r>
              <a:rPr sz="1500" b="1" spc="4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500" b="1" spc="10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002F56"/>
                </a:solidFill>
                <a:latin typeface="Palatino Linotype"/>
                <a:cs typeface="Palatino Linotype"/>
              </a:rPr>
              <a:t>the</a:t>
            </a:r>
            <a:r>
              <a:rPr sz="1500" b="1" spc="6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500" b="1" spc="-15" dirty="0">
                <a:solidFill>
                  <a:srgbClr val="002F56"/>
                </a:solidFill>
                <a:latin typeface="Palatino Linotype"/>
                <a:cs typeface="Palatino Linotype"/>
              </a:rPr>
              <a:t>gene</a:t>
            </a:r>
            <a:endParaRPr sz="15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20" y="1750027"/>
            <a:ext cx="4478102" cy="120342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2191" y="1700131"/>
            <a:ext cx="412909" cy="128588"/>
          </a:xfrm>
          <a:custGeom>
            <a:avLst/>
            <a:gdLst/>
            <a:ahLst/>
            <a:cxnLst/>
            <a:rect l="l" t="t" r="r" b="b"/>
            <a:pathLst>
              <a:path w="550545" h="171450">
                <a:moveTo>
                  <a:pt x="474744" y="85578"/>
                </a:moveTo>
                <a:lnTo>
                  <a:pt x="388747" y="135743"/>
                </a:lnTo>
                <a:lnTo>
                  <a:pt x="383139" y="140795"/>
                </a:lnTo>
                <a:lnTo>
                  <a:pt x="379984" y="147395"/>
                </a:lnTo>
                <a:lnTo>
                  <a:pt x="379495" y="154709"/>
                </a:lnTo>
                <a:lnTo>
                  <a:pt x="381889" y="161905"/>
                </a:lnTo>
                <a:lnTo>
                  <a:pt x="386941" y="167513"/>
                </a:lnTo>
                <a:lnTo>
                  <a:pt x="393541" y="170668"/>
                </a:lnTo>
                <a:lnTo>
                  <a:pt x="400855" y="171156"/>
                </a:lnTo>
                <a:lnTo>
                  <a:pt x="408050" y="168763"/>
                </a:lnTo>
                <a:lnTo>
                  <a:pt x="517912" y="104628"/>
                </a:lnTo>
                <a:lnTo>
                  <a:pt x="512699" y="104628"/>
                </a:lnTo>
                <a:lnTo>
                  <a:pt x="512699" y="102088"/>
                </a:lnTo>
                <a:lnTo>
                  <a:pt x="503047" y="102088"/>
                </a:lnTo>
                <a:lnTo>
                  <a:pt x="474744" y="85578"/>
                </a:lnTo>
                <a:close/>
              </a:path>
              <a:path w="550545" h="171450">
                <a:moveTo>
                  <a:pt x="442086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442087" y="104628"/>
                </a:lnTo>
                <a:lnTo>
                  <a:pt x="474744" y="85578"/>
                </a:lnTo>
                <a:lnTo>
                  <a:pt x="442086" y="66528"/>
                </a:lnTo>
                <a:close/>
              </a:path>
              <a:path w="550545" h="171450">
                <a:moveTo>
                  <a:pt x="517912" y="66528"/>
                </a:moveTo>
                <a:lnTo>
                  <a:pt x="512699" y="66528"/>
                </a:lnTo>
                <a:lnTo>
                  <a:pt x="512699" y="104628"/>
                </a:lnTo>
                <a:lnTo>
                  <a:pt x="517912" y="104628"/>
                </a:lnTo>
                <a:lnTo>
                  <a:pt x="550544" y="85578"/>
                </a:lnTo>
                <a:lnTo>
                  <a:pt x="517912" y="66528"/>
                </a:lnTo>
                <a:close/>
              </a:path>
              <a:path w="550545" h="171450">
                <a:moveTo>
                  <a:pt x="503047" y="69068"/>
                </a:moveTo>
                <a:lnTo>
                  <a:pt x="474744" y="85578"/>
                </a:lnTo>
                <a:lnTo>
                  <a:pt x="503047" y="102088"/>
                </a:lnTo>
                <a:lnTo>
                  <a:pt x="503047" y="69068"/>
                </a:lnTo>
                <a:close/>
              </a:path>
              <a:path w="550545" h="171450">
                <a:moveTo>
                  <a:pt x="512699" y="69068"/>
                </a:moveTo>
                <a:lnTo>
                  <a:pt x="503047" y="69068"/>
                </a:lnTo>
                <a:lnTo>
                  <a:pt x="503047" y="102088"/>
                </a:lnTo>
                <a:lnTo>
                  <a:pt x="512699" y="102088"/>
                </a:lnTo>
                <a:lnTo>
                  <a:pt x="512699" y="69068"/>
                </a:lnTo>
                <a:close/>
              </a:path>
              <a:path w="550545" h="171450">
                <a:moveTo>
                  <a:pt x="400855" y="0"/>
                </a:moveTo>
                <a:lnTo>
                  <a:pt x="393541" y="488"/>
                </a:lnTo>
                <a:lnTo>
                  <a:pt x="386941" y="3643"/>
                </a:lnTo>
                <a:lnTo>
                  <a:pt x="381889" y="9251"/>
                </a:lnTo>
                <a:lnTo>
                  <a:pt x="379495" y="16446"/>
                </a:lnTo>
                <a:lnTo>
                  <a:pt x="379984" y="23760"/>
                </a:lnTo>
                <a:lnTo>
                  <a:pt x="383139" y="30360"/>
                </a:lnTo>
                <a:lnTo>
                  <a:pt x="388747" y="35413"/>
                </a:lnTo>
                <a:lnTo>
                  <a:pt x="474744" y="85578"/>
                </a:lnTo>
                <a:lnTo>
                  <a:pt x="503047" y="69068"/>
                </a:lnTo>
                <a:lnTo>
                  <a:pt x="512699" y="69068"/>
                </a:lnTo>
                <a:lnTo>
                  <a:pt x="512699" y="66528"/>
                </a:lnTo>
                <a:lnTo>
                  <a:pt x="517912" y="66528"/>
                </a:lnTo>
                <a:lnTo>
                  <a:pt x="408050" y="2393"/>
                </a:lnTo>
                <a:lnTo>
                  <a:pt x="400855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382" y="1868152"/>
            <a:ext cx="418624" cy="128588"/>
          </a:xfrm>
          <a:custGeom>
            <a:avLst/>
            <a:gdLst/>
            <a:ahLst/>
            <a:cxnLst/>
            <a:rect l="l" t="t" r="r" b="b"/>
            <a:pathLst>
              <a:path w="558165" h="171450">
                <a:moveTo>
                  <a:pt x="149689" y="0"/>
                </a:moveTo>
                <a:lnTo>
                  <a:pt x="142493" y="2393"/>
                </a:lnTo>
                <a:lnTo>
                  <a:pt x="0" y="85578"/>
                </a:lnTo>
                <a:lnTo>
                  <a:pt x="142493" y="168763"/>
                </a:lnTo>
                <a:lnTo>
                  <a:pt x="149689" y="171156"/>
                </a:lnTo>
                <a:lnTo>
                  <a:pt x="157003" y="170668"/>
                </a:lnTo>
                <a:lnTo>
                  <a:pt x="163603" y="167513"/>
                </a:lnTo>
                <a:lnTo>
                  <a:pt x="168655" y="161905"/>
                </a:lnTo>
                <a:lnTo>
                  <a:pt x="171049" y="154709"/>
                </a:lnTo>
                <a:lnTo>
                  <a:pt x="170560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7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7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0" y="23760"/>
                </a:lnTo>
                <a:lnTo>
                  <a:pt x="171049" y="16446"/>
                </a:lnTo>
                <a:lnTo>
                  <a:pt x="168655" y="9251"/>
                </a:lnTo>
                <a:lnTo>
                  <a:pt x="163603" y="3643"/>
                </a:lnTo>
                <a:lnTo>
                  <a:pt x="157003" y="488"/>
                </a:lnTo>
                <a:lnTo>
                  <a:pt x="149689" y="0"/>
                </a:lnTo>
                <a:close/>
              </a:path>
              <a:path w="558165" h="171450">
                <a:moveTo>
                  <a:pt x="108457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7" y="104628"/>
                </a:lnTo>
                <a:lnTo>
                  <a:pt x="104103" y="102088"/>
                </a:lnTo>
                <a:lnTo>
                  <a:pt x="47497" y="102088"/>
                </a:lnTo>
                <a:lnTo>
                  <a:pt x="47497" y="69068"/>
                </a:lnTo>
                <a:lnTo>
                  <a:pt x="104103" y="69068"/>
                </a:lnTo>
                <a:lnTo>
                  <a:pt x="108457" y="66528"/>
                </a:lnTo>
                <a:close/>
              </a:path>
              <a:path w="558165" h="171450">
                <a:moveTo>
                  <a:pt x="557910" y="66528"/>
                </a:moveTo>
                <a:lnTo>
                  <a:pt x="108457" y="66528"/>
                </a:lnTo>
                <a:lnTo>
                  <a:pt x="75800" y="85578"/>
                </a:lnTo>
                <a:lnTo>
                  <a:pt x="108457" y="104628"/>
                </a:lnTo>
                <a:lnTo>
                  <a:pt x="557910" y="104628"/>
                </a:lnTo>
                <a:lnTo>
                  <a:pt x="557910" y="66528"/>
                </a:lnTo>
                <a:close/>
              </a:path>
              <a:path w="558165" h="171450">
                <a:moveTo>
                  <a:pt x="47497" y="69068"/>
                </a:moveTo>
                <a:lnTo>
                  <a:pt x="47497" y="102088"/>
                </a:lnTo>
                <a:lnTo>
                  <a:pt x="75800" y="85578"/>
                </a:lnTo>
                <a:lnTo>
                  <a:pt x="47497" y="69068"/>
                </a:lnTo>
                <a:close/>
              </a:path>
              <a:path w="558165" h="171450">
                <a:moveTo>
                  <a:pt x="75800" y="85578"/>
                </a:moveTo>
                <a:lnTo>
                  <a:pt x="47497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558165" h="171450">
                <a:moveTo>
                  <a:pt x="104103" y="69068"/>
                </a:moveTo>
                <a:lnTo>
                  <a:pt x="47497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74157" y="1158449"/>
            <a:ext cx="2819400" cy="1527502"/>
          </a:xfrm>
          <a:prstGeom prst="rect">
            <a:avLst/>
          </a:prstGeom>
        </p:spPr>
        <p:txBody>
          <a:bodyPr vert="horz" wrap="square" lIns="0" tIns="54769" rIns="0" bIns="0" rtlCol="0">
            <a:spAutoFit/>
          </a:bodyPr>
          <a:lstStyle/>
          <a:p>
            <a:pPr marL="47625">
              <a:spcBef>
                <a:spcPts val="431"/>
              </a:spcBef>
            </a:pPr>
            <a:r>
              <a:rPr sz="1200" spc="49" dirty="0">
                <a:solidFill>
                  <a:srgbClr val="002F56"/>
                </a:solidFill>
                <a:latin typeface="Palatino Linotype"/>
                <a:cs typeface="Palatino Linotype"/>
              </a:rPr>
              <a:t>Transition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1" dirty="0">
                <a:solidFill>
                  <a:srgbClr val="002F56"/>
                </a:solidFill>
                <a:latin typeface="Palatino Linotype"/>
                <a:cs typeface="Palatino Linotype"/>
              </a:rPr>
              <a:t>between</a:t>
            </a:r>
            <a:r>
              <a:rPr sz="1200" spc="26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30" dirty="0">
                <a:solidFill>
                  <a:srgbClr val="002F56"/>
                </a:solidFill>
                <a:latin typeface="Palatino Linotype"/>
                <a:cs typeface="Palatino Linotype"/>
              </a:rPr>
              <a:t>states:</a:t>
            </a:r>
            <a:endParaRPr sz="1200">
              <a:latin typeface="Palatino Linotype"/>
              <a:cs typeface="Palatino Linotype"/>
            </a:endParaRPr>
          </a:p>
          <a:p>
            <a:pPr marL="1117283">
              <a:spcBef>
                <a:spcPts val="360"/>
              </a:spcBef>
            </a:pPr>
            <a:r>
              <a:rPr spc="-23" baseline="10416" dirty="0">
                <a:solidFill>
                  <a:srgbClr val="002F56"/>
                </a:solidFill>
                <a:latin typeface="Cambria Math"/>
                <a:cs typeface="Cambria Math"/>
              </a:rPr>
              <a:t>𝑘</a:t>
            </a:r>
            <a:r>
              <a:rPr sz="863" spc="-15" dirty="0">
                <a:solidFill>
                  <a:srgbClr val="002F56"/>
                </a:solidFill>
                <a:latin typeface="Cambria Math"/>
                <a:cs typeface="Cambria Math"/>
              </a:rPr>
              <a:t>𝑜𝑓𝑓</a:t>
            </a:r>
            <a:endParaRPr sz="863">
              <a:latin typeface="Cambria Math"/>
              <a:cs typeface="Cambria Math"/>
            </a:endParaRPr>
          </a:p>
          <a:p>
            <a:pPr marL="469583">
              <a:spcBef>
                <a:spcPts val="544"/>
              </a:spcBef>
              <a:tabLst>
                <a:tab pos="1643539" algn="l"/>
              </a:tabLst>
            </a:pPr>
            <a:r>
              <a:rPr b="1" spc="-19" dirty="0">
                <a:solidFill>
                  <a:srgbClr val="002F56"/>
                </a:solidFill>
                <a:latin typeface="Palatino Linotype"/>
                <a:cs typeface="Palatino Linotype"/>
              </a:rPr>
              <a:t>ON</a:t>
            </a:r>
            <a:r>
              <a:rPr b="1" dirty="0">
                <a:solidFill>
                  <a:srgbClr val="002F56"/>
                </a:solidFill>
                <a:latin typeface="Palatino Linotype"/>
                <a:cs typeface="Palatino Linotype"/>
              </a:rPr>
              <a:t>	</a:t>
            </a:r>
            <a:r>
              <a:rPr b="1" spc="-19" dirty="0">
                <a:solidFill>
                  <a:srgbClr val="002F56"/>
                </a:solidFill>
                <a:latin typeface="Palatino Linotype"/>
                <a:cs typeface="Palatino Linotype"/>
              </a:rPr>
              <a:t>OFF</a:t>
            </a:r>
            <a:endParaRPr>
              <a:latin typeface="Palatino Linotype"/>
              <a:cs typeface="Palatino Linotype"/>
            </a:endParaRPr>
          </a:p>
          <a:p>
            <a:pPr marL="1190625">
              <a:spcBef>
                <a:spcPts val="1028"/>
              </a:spcBef>
            </a:pPr>
            <a:r>
              <a:rPr spc="-28" baseline="10416" dirty="0">
                <a:solidFill>
                  <a:srgbClr val="002F56"/>
                </a:solidFill>
                <a:latin typeface="Cambria Math"/>
                <a:cs typeface="Cambria Math"/>
              </a:rPr>
              <a:t>𝑘</a:t>
            </a:r>
            <a:r>
              <a:rPr sz="863" spc="-19" dirty="0">
                <a:solidFill>
                  <a:srgbClr val="002F56"/>
                </a:solidFill>
                <a:latin typeface="Cambria Math"/>
                <a:cs typeface="Cambria Math"/>
              </a:rPr>
              <a:t>𝑜𝑛</a:t>
            </a:r>
            <a:endParaRPr sz="863">
              <a:latin typeface="Cambria Math"/>
              <a:cs typeface="Cambria Math"/>
            </a:endParaRPr>
          </a:p>
          <a:p>
            <a:pPr marL="47625" marR="32385">
              <a:lnSpc>
                <a:spcPts val="1448"/>
              </a:lnSpc>
              <a:spcBef>
                <a:spcPts val="274"/>
              </a:spcBef>
            </a:pPr>
            <a:r>
              <a:rPr sz="1200" spc="56" dirty="0">
                <a:solidFill>
                  <a:srgbClr val="002F56"/>
                </a:solidFill>
                <a:latin typeface="Palatino Linotype"/>
                <a:cs typeface="Palatino Linotype"/>
              </a:rPr>
              <a:t>When</a:t>
            </a:r>
            <a:r>
              <a:rPr sz="1200" spc="1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1" dirty="0">
                <a:solidFill>
                  <a:srgbClr val="002F56"/>
                </a:solidFill>
                <a:latin typeface="Palatino Linotype"/>
                <a:cs typeface="Palatino Linotype"/>
              </a:rPr>
              <a:t>the</a:t>
            </a:r>
            <a:r>
              <a:rPr sz="1200" spc="1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38" dirty="0">
                <a:solidFill>
                  <a:srgbClr val="002F56"/>
                </a:solidFill>
                <a:latin typeface="Palatino Linotype"/>
                <a:cs typeface="Palatino Linotype"/>
              </a:rPr>
              <a:t>gene</a:t>
            </a:r>
            <a:r>
              <a:rPr sz="12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56" dirty="0">
                <a:solidFill>
                  <a:srgbClr val="002F56"/>
                </a:solidFill>
                <a:latin typeface="Palatino Linotype"/>
                <a:cs typeface="Palatino Linotype"/>
              </a:rPr>
              <a:t>is</a:t>
            </a:r>
            <a:r>
              <a:rPr sz="1200" spc="1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53" dirty="0">
                <a:solidFill>
                  <a:srgbClr val="002F56"/>
                </a:solidFill>
                <a:latin typeface="Palatino Linotype"/>
                <a:cs typeface="Palatino Linotype"/>
              </a:rPr>
              <a:t>in</a:t>
            </a:r>
            <a:r>
              <a:rPr sz="1200" spc="1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71" dirty="0">
                <a:solidFill>
                  <a:srgbClr val="002F56"/>
                </a:solidFill>
                <a:latin typeface="Palatino Linotype"/>
                <a:cs typeface="Palatino Linotype"/>
              </a:rPr>
              <a:t>an</a:t>
            </a:r>
            <a:r>
              <a:rPr sz="1200" spc="-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1" dirty="0">
                <a:solidFill>
                  <a:srgbClr val="002F56"/>
                </a:solidFill>
                <a:latin typeface="Palatino Linotype"/>
                <a:cs typeface="Palatino Linotype"/>
              </a:rPr>
              <a:t>active</a:t>
            </a:r>
            <a:r>
              <a:rPr sz="1200" spc="3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state</a:t>
            </a:r>
            <a:r>
              <a:rPr sz="1200" spc="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26" dirty="0">
                <a:solidFill>
                  <a:srgbClr val="002F56"/>
                </a:solidFill>
                <a:latin typeface="Palatino Linotype"/>
                <a:cs typeface="Palatino Linotype"/>
              </a:rPr>
              <a:t>its </a:t>
            </a:r>
            <a:r>
              <a:rPr sz="1200" spc="34" dirty="0">
                <a:solidFill>
                  <a:srgbClr val="002F56"/>
                </a:solidFill>
                <a:latin typeface="Palatino Linotype"/>
                <a:cs typeface="Palatino Linotype"/>
              </a:rPr>
              <a:t>expressed</a:t>
            </a:r>
            <a:r>
              <a:rPr sz="1200" spc="19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at</a:t>
            </a:r>
            <a:r>
              <a:rPr sz="1200" spc="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a</a:t>
            </a:r>
            <a:r>
              <a:rPr sz="1200" spc="11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00" spc="38" dirty="0">
                <a:solidFill>
                  <a:srgbClr val="002F56"/>
                </a:solidFill>
                <a:latin typeface="Palatino Linotype"/>
                <a:cs typeface="Palatino Linotype"/>
              </a:rPr>
              <a:t>rate</a:t>
            </a:r>
            <a:r>
              <a:rPr sz="1200" spc="8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238" b="1" i="1" spc="304" dirty="0">
                <a:solidFill>
                  <a:srgbClr val="002F56"/>
                </a:solidFill>
                <a:latin typeface="Symbol"/>
                <a:cs typeface="Symbol"/>
              </a:rPr>
              <a:t></a:t>
            </a:r>
            <a:endParaRPr sz="1238">
              <a:latin typeface="Symbol"/>
              <a:cs typeface="Symbol"/>
            </a:endParaRPr>
          </a:p>
        </p:txBody>
      </p:sp>
      <p:pic>
        <p:nvPicPr>
          <p:cNvPr id="16" name="object 7">
            <a:extLst>
              <a:ext uri="{FF2B5EF4-FFF2-40B4-BE49-F238E27FC236}">
                <a16:creationId xmlns:a16="http://schemas.microsoft.com/office/drawing/2014/main" id="{CF8EB591-7A25-4D87-ADB4-047EF23F845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358" y="4572000"/>
            <a:ext cx="5972283" cy="1407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6656FE-F28C-4608-86EC-F6473E148000}"/>
              </a:ext>
            </a:extLst>
          </p:cNvPr>
          <p:cNvSpPr txBox="1"/>
          <p:nvPr/>
        </p:nvSpPr>
        <p:spPr>
          <a:xfrm>
            <a:off x="218359" y="3870227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with no transcriptional bursting we get multiples proteins per mRNA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EE8AAB-4789-4C0C-872C-C731BF92101C}"/>
              </a:ext>
            </a:extLst>
          </p:cNvPr>
          <p:cNvSpPr/>
          <p:nvPr/>
        </p:nvSpPr>
        <p:spPr>
          <a:xfrm>
            <a:off x="381000" y="526330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BA7F4C-B32B-4CB5-AADC-7DE5380FE837}"/>
              </a:ext>
            </a:extLst>
          </p:cNvPr>
          <p:cNvSpPr/>
          <p:nvPr/>
        </p:nvSpPr>
        <p:spPr>
          <a:xfrm>
            <a:off x="347133" y="509990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F695DF-F631-4591-8594-C0742721645D}"/>
              </a:ext>
            </a:extLst>
          </p:cNvPr>
          <p:cNvSpPr/>
          <p:nvPr/>
        </p:nvSpPr>
        <p:spPr>
          <a:xfrm>
            <a:off x="347133" y="4902016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50C7FA-CCF3-4B35-90A0-5C203EA52158}"/>
              </a:ext>
            </a:extLst>
          </p:cNvPr>
          <p:cNvSpPr/>
          <p:nvPr/>
        </p:nvSpPr>
        <p:spPr>
          <a:xfrm>
            <a:off x="907627" y="522204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A4F9B1-4075-4CE2-8F6D-EFC7B52A7125}"/>
              </a:ext>
            </a:extLst>
          </p:cNvPr>
          <p:cNvSpPr/>
          <p:nvPr/>
        </p:nvSpPr>
        <p:spPr>
          <a:xfrm>
            <a:off x="907627" y="497893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C01C1B-13F9-4980-8B30-4FF71707A399}"/>
              </a:ext>
            </a:extLst>
          </p:cNvPr>
          <p:cNvSpPr/>
          <p:nvPr/>
        </p:nvSpPr>
        <p:spPr>
          <a:xfrm>
            <a:off x="941494" y="5357817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276D16-E101-4F90-A656-4D999CCAA2F8}"/>
              </a:ext>
            </a:extLst>
          </p:cNvPr>
          <p:cNvSpPr/>
          <p:nvPr/>
        </p:nvSpPr>
        <p:spPr>
          <a:xfrm>
            <a:off x="831427" y="485513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03934E-F5FC-420E-A8A2-5BE8272329B0}"/>
              </a:ext>
            </a:extLst>
          </p:cNvPr>
          <p:cNvSpPr/>
          <p:nvPr/>
        </p:nvSpPr>
        <p:spPr>
          <a:xfrm>
            <a:off x="1501988" y="522204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89E683-7CEF-4F65-A16D-AE339EA9FD2E}"/>
              </a:ext>
            </a:extLst>
          </p:cNvPr>
          <p:cNvSpPr/>
          <p:nvPr/>
        </p:nvSpPr>
        <p:spPr>
          <a:xfrm>
            <a:off x="1471508" y="503095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2B91DA-DEA7-4C62-B9AA-0ADFA08937A2}"/>
              </a:ext>
            </a:extLst>
          </p:cNvPr>
          <p:cNvSpPr/>
          <p:nvPr/>
        </p:nvSpPr>
        <p:spPr>
          <a:xfrm>
            <a:off x="1828800" y="494925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542B6D-F007-48AA-BE66-92B23F474F2B}"/>
              </a:ext>
            </a:extLst>
          </p:cNvPr>
          <p:cNvSpPr/>
          <p:nvPr/>
        </p:nvSpPr>
        <p:spPr>
          <a:xfrm>
            <a:off x="1877911" y="514233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623B8A-0F48-4962-997C-1DF07E9E615E}"/>
              </a:ext>
            </a:extLst>
          </p:cNvPr>
          <p:cNvSpPr/>
          <p:nvPr/>
        </p:nvSpPr>
        <p:spPr>
          <a:xfrm>
            <a:off x="533400" y="541570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CDF09-3E53-4459-A9B6-36B12A61132F}"/>
              </a:ext>
            </a:extLst>
          </p:cNvPr>
          <p:cNvSpPr/>
          <p:nvPr/>
        </p:nvSpPr>
        <p:spPr>
          <a:xfrm>
            <a:off x="2749973" y="4983958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41B3D5-5984-4DCD-97B6-B8AFF6160107}"/>
              </a:ext>
            </a:extLst>
          </p:cNvPr>
          <p:cNvSpPr/>
          <p:nvPr/>
        </p:nvSpPr>
        <p:spPr>
          <a:xfrm>
            <a:off x="2673773" y="518160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993F10-18B3-41A5-A11F-38BDAE5BBA91}"/>
              </a:ext>
            </a:extLst>
          </p:cNvPr>
          <p:cNvSpPr/>
          <p:nvPr/>
        </p:nvSpPr>
        <p:spPr>
          <a:xfrm>
            <a:off x="2771995" y="5297542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F210F9-BB3F-45EB-AED0-1297F698ADFA}"/>
              </a:ext>
            </a:extLst>
          </p:cNvPr>
          <p:cNvSpPr/>
          <p:nvPr/>
        </p:nvSpPr>
        <p:spPr>
          <a:xfrm>
            <a:off x="1877911" y="530374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70E6C3-AF93-4D51-9B44-FAC6E8E11896}"/>
              </a:ext>
            </a:extLst>
          </p:cNvPr>
          <p:cNvSpPr/>
          <p:nvPr/>
        </p:nvSpPr>
        <p:spPr>
          <a:xfrm>
            <a:off x="2733040" y="5477616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14A30D-AD23-4042-9D73-8E5D90F7B159}"/>
              </a:ext>
            </a:extLst>
          </p:cNvPr>
          <p:cNvSpPr/>
          <p:nvPr/>
        </p:nvSpPr>
        <p:spPr>
          <a:xfrm>
            <a:off x="3283378" y="486755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D756EE-921F-4EC2-8A2F-7889A9BA6039}"/>
              </a:ext>
            </a:extLst>
          </p:cNvPr>
          <p:cNvSpPr/>
          <p:nvPr/>
        </p:nvSpPr>
        <p:spPr>
          <a:xfrm>
            <a:off x="3332489" y="506063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285492-A7A1-4EEA-8A73-ACA1C2F739D5}"/>
              </a:ext>
            </a:extLst>
          </p:cNvPr>
          <p:cNvSpPr/>
          <p:nvPr/>
        </p:nvSpPr>
        <p:spPr>
          <a:xfrm>
            <a:off x="3332489" y="522204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4EC57D-B16F-4EB0-959D-3117D273A767}"/>
              </a:ext>
            </a:extLst>
          </p:cNvPr>
          <p:cNvSpPr/>
          <p:nvPr/>
        </p:nvSpPr>
        <p:spPr>
          <a:xfrm>
            <a:off x="5686218" y="486881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6F36E8-1B3B-4E7B-BCA1-E733B38153CC}"/>
              </a:ext>
            </a:extLst>
          </p:cNvPr>
          <p:cNvSpPr/>
          <p:nvPr/>
        </p:nvSpPr>
        <p:spPr>
          <a:xfrm>
            <a:off x="5735329" y="5061891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A77821-D49F-489C-8060-16E1F0F53B9B}"/>
              </a:ext>
            </a:extLst>
          </p:cNvPr>
          <p:cNvSpPr/>
          <p:nvPr/>
        </p:nvSpPr>
        <p:spPr>
          <a:xfrm>
            <a:off x="5735329" y="5223303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361AD4-E1E8-4A6B-9CBB-7358BBA0B72C}"/>
              </a:ext>
            </a:extLst>
          </p:cNvPr>
          <p:cNvSpPr/>
          <p:nvPr/>
        </p:nvSpPr>
        <p:spPr>
          <a:xfrm>
            <a:off x="5762418" y="539512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BC2013-C6D6-419F-B980-0FA63EB70037}"/>
              </a:ext>
            </a:extLst>
          </p:cNvPr>
          <p:cNvSpPr/>
          <p:nvPr/>
        </p:nvSpPr>
        <p:spPr>
          <a:xfrm>
            <a:off x="3980593" y="4926847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1D1F4A-710A-4430-8DD4-9824B827BFCF}"/>
              </a:ext>
            </a:extLst>
          </p:cNvPr>
          <p:cNvSpPr/>
          <p:nvPr/>
        </p:nvSpPr>
        <p:spPr>
          <a:xfrm>
            <a:off x="3980593" y="5088259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D86B61-4EDE-4296-969F-28F037D404C7}"/>
              </a:ext>
            </a:extLst>
          </p:cNvPr>
          <p:cNvSpPr/>
          <p:nvPr/>
        </p:nvSpPr>
        <p:spPr>
          <a:xfrm>
            <a:off x="4628698" y="493650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E644D1-E9B6-421B-8051-7D30C301DAFD}"/>
              </a:ext>
            </a:extLst>
          </p:cNvPr>
          <p:cNvSpPr/>
          <p:nvPr/>
        </p:nvSpPr>
        <p:spPr>
          <a:xfrm>
            <a:off x="4677809" y="5129580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AF0696-2528-4FF3-BA2D-1F50BFC750DF}"/>
              </a:ext>
            </a:extLst>
          </p:cNvPr>
          <p:cNvSpPr/>
          <p:nvPr/>
        </p:nvSpPr>
        <p:spPr>
          <a:xfrm>
            <a:off x="4677809" y="5290992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ECDD75-1E01-4517-B53D-2C9A9C2681C4}"/>
              </a:ext>
            </a:extLst>
          </p:cNvPr>
          <p:cNvSpPr/>
          <p:nvPr/>
        </p:nvSpPr>
        <p:spPr>
          <a:xfrm>
            <a:off x="3701571" y="5114705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9288EF-C8AD-4A71-8A93-51DC823FA689}"/>
              </a:ext>
            </a:extLst>
          </p:cNvPr>
          <p:cNvSpPr/>
          <p:nvPr/>
        </p:nvSpPr>
        <p:spPr>
          <a:xfrm>
            <a:off x="3701571" y="5276117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44273E-389A-431D-B870-006AAF399F18}"/>
              </a:ext>
            </a:extLst>
          </p:cNvPr>
          <p:cNvSpPr/>
          <p:nvPr/>
        </p:nvSpPr>
        <p:spPr>
          <a:xfrm>
            <a:off x="4036071" y="5215842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FF1111-1013-4B32-9449-85D7D33147DE}"/>
              </a:ext>
            </a:extLst>
          </p:cNvPr>
          <p:cNvSpPr/>
          <p:nvPr/>
        </p:nvSpPr>
        <p:spPr>
          <a:xfrm>
            <a:off x="4036071" y="5377254"/>
            <a:ext cx="152400" cy="16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7B0B80-6300-48AE-A6C2-DC480FFD8639}"/>
              </a:ext>
            </a:extLst>
          </p:cNvPr>
          <p:cNvSpPr txBox="1"/>
          <p:nvPr/>
        </p:nvSpPr>
        <p:spPr>
          <a:xfrm>
            <a:off x="2133600" y="624675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called translational bursting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ko-KR" dirty="0"/>
              <a:t>Modeling a Single Gene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69461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362200"/>
            <a:ext cx="9077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7505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60198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Deterministic model</a:t>
            </a:r>
          </a:p>
        </p:txBody>
      </p:sp>
    </p:spTree>
    <p:extLst>
      <p:ext uri="{BB962C8B-B14F-4D97-AF65-F5344CB8AC3E}">
        <p14:creationId xmlns:p14="http://schemas.microsoft.com/office/powerpoint/2010/main" val="353944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ko-KR"/>
              <a:t>Finite Number Effect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81300"/>
            <a:ext cx="7772400" cy="374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latin typeface="Times" pitchFamily="-109" charset="0"/>
                <a:cs typeface="Arial" pitchFamily="34" charset="0"/>
              </a:rPr>
              <a:t>System size is an important factor contributing to stochasticity in gene expression. 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Times" pitchFamily="-109" charset="0"/>
                <a:cs typeface="Arial" pitchFamily="34" charset="0"/>
              </a:rPr>
              <a:t>FIGS 2a,b: volume and average rate of transcription were decreased 100-fold </a:t>
            </a:r>
            <a:r>
              <a:rPr lang="en-US" altLang="ko-KR" sz="2800" dirty="0">
                <a:latin typeface="Times" pitchFamily="-109" charset="0"/>
                <a:cs typeface="Arial" pitchFamily="34" charset="0"/>
                <a:sym typeface="Wingdings" pitchFamily="2" charset="2"/>
              </a:rPr>
              <a:t> same protein concentration</a:t>
            </a:r>
            <a:endParaRPr lang="en-US" altLang="ko-KR" sz="2800" dirty="0">
              <a:latin typeface="Times" pitchFamily="-109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" pitchFamily="-109" charset="0"/>
                <a:cs typeface="Arial" pitchFamily="34" charset="0"/>
              </a:rPr>
              <a:t>noise tends to increase when the size of the system is decreased.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" pitchFamily="-109" charset="0"/>
                <a:cs typeface="Arial" pitchFamily="34" charset="0"/>
              </a:rPr>
              <a:t>Finite number effect: characteristic 1/√</a:t>
            </a:r>
            <a:r>
              <a:rPr lang="en-US" altLang="ko-KR" i="1" dirty="0">
                <a:latin typeface="Times" pitchFamily="-109" charset="0"/>
                <a:cs typeface="Arial" pitchFamily="34" charset="0"/>
              </a:rPr>
              <a:t>N </a:t>
            </a:r>
            <a:r>
              <a:rPr lang="en-US" altLang="ko-KR" dirty="0">
                <a:latin typeface="Times" pitchFamily="-109" charset="0"/>
                <a:cs typeface="Arial" pitchFamily="34" charset="0"/>
              </a:rPr>
              <a:t>scaling of the noise (η ~1/√</a:t>
            </a:r>
            <a:r>
              <a:rPr lang="en-US" altLang="ko-KR" i="1" dirty="0">
                <a:latin typeface="Times" pitchFamily="-109" charset="0"/>
                <a:cs typeface="Arial" pitchFamily="34" charset="0"/>
              </a:rPr>
              <a:t>N)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836613"/>
            <a:ext cx="896461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215063" y="1428750"/>
            <a:ext cx="2000250" cy="1285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latinLnBrk="1">
              <a:defRPr/>
            </a:pPr>
            <a:endParaRPr kumimoji="1" lang="en-US" sz="40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견명조" pitchFamily="18" charset="-127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E834B-9EAA-4B7D-A37E-7306F70DA7BD}"/>
              </a:ext>
            </a:extLst>
          </p:cNvPr>
          <p:cNvSpPr/>
          <p:nvPr/>
        </p:nvSpPr>
        <p:spPr>
          <a:xfrm>
            <a:off x="5970588" y="876300"/>
            <a:ext cx="2928937" cy="175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Translational Bursting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44888"/>
            <a:ext cx="7772400" cy="3313112"/>
          </a:xfrm>
        </p:spPr>
        <p:txBody>
          <a:bodyPr/>
          <a:lstStyle/>
          <a:p>
            <a:r>
              <a:rPr lang="en-US" altLang="ko-KR" sz="2400"/>
              <a:t>FIG 2a,c: 100-fold decrease in transcription rate, 100-fold increase in translation rate.</a:t>
            </a:r>
          </a:p>
          <a:p>
            <a:pPr lvl="1"/>
            <a:r>
              <a:rPr lang="en-US" altLang="ko-KR" sz="1800"/>
              <a:t>‘translational bursting’ mechanism: the amplitude of fluctuations in protein abundance depends on the number of proteins produced per mRNA (burst parameter or translational efficiency)</a:t>
            </a:r>
          </a:p>
          <a:p>
            <a:pPr lvl="1"/>
            <a:r>
              <a:rPr lang="en-US" altLang="ko-KR" sz="1800"/>
              <a:t>higher translational efficiency and lower mRNA abundance is predicted to display greater fluctuations in protein concentration and a broader population distribution than the gene with the lower translational efficiency and higher mRNA abundance. </a:t>
            </a:r>
          </a:p>
          <a:p>
            <a:pPr lvl="1"/>
            <a:endParaRPr lang="en-US" altLang="ko-KR" sz="1800"/>
          </a:p>
          <a:p>
            <a:endParaRPr lang="ko-KR" altLang="en-US" sz="24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6461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215063" y="1428750"/>
            <a:ext cx="2000250" cy="1285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latinLnBrk="1">
              <a:defRPr/>
            </a:pPr>
            <a:endParaRPr kumimoji="1" lang="en-US" sz="4000" b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HY견명조" pitchFamily="18" charset="-127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F3690-FEE7-4037-AFD9-3F10660954D0}"/>
              </a:ext>
            </a:extLst>
          </p:cNvPr>
          <p:cNvSpPr/>
          <p:nvPr/>
        </p:nvSpPr>
        <p:spPr>
          <a:xfrm>
            <a:off x="3048000" y="1494949"/>
            <a:ext cx="2928937" cy="175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ko-KR"/>
              <a:t>Noise Strength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286125"/>
            <a:ext cx="8002587" cy="31670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/>
              <a:t>Noise strength= Fano factor: variance divided by the mean (ϕ = σ</a:t>
            </a:r>
            <a:r>
              <a:rPr lang="en-US" altLang="ko-KR" sz="2400" baseline="30000"/>
              <a:t>2</a:t>
            </a:r>
            <a:r>
              <a:rPr lang="en-US" altLang="ko-KR" sz="2400"/>
              <a:t>/</a:t>
            </a:r>
            <a:r>
              <a:rPr lang="en-US" altLang="ko-KR" sz="2400" i="1"/>
              <a:t>N</a:t>
            </a:r>
            <a:r>
              <a:rPr lang="en-US" altLang="ko-KR" sz="2400"/>
              <a:t>).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Because of its ability to discriminate between these situations, the noise-strength measure has proved useful as a tool to interpret experimental data.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It is important, however, to note that increased noise strength does not imply that the relative variability (the coefficient of variation η) is also increased.</a:t>
            </a:r>
          </a:p>
          <a:p>
            <a:pPr>
              <a:lnSpc>
                <a:spcPct val="80000"/>
              </a:lnSpc>
            </a:pPr>
            <a:endParaRPr lang="ko-KR" altLang="en-US" sz="24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84713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7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altLang="ko-KR"/>
              <a:t>Transcriptional Bursting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427413"/>
            <a:ext cx="7772400" cy="3097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/>
              <a:t>Simulation results with reduced promoter transition rates. </a:t>
            </a:r>
          </a:p>
          <a:p>
            <a:pPr>
              <a:lnSpc>
                <a:spcPct val="80000"/>
              </a:lnSpc>
            </a:pPr>
            <a:r>
              <a:rPr lang="en-US" altLang="ko-KR" sz="1800"/>
              <a:t>Here, the promoter is in the active state for longer, allowing an increased number of mRNAs to be synthesized in rapid succession. </a:t>
            </a:r>
          </a:p>
          <a:p>
            <a:pPr>
              <a:lnSpc>
                <a:spcPct val="80000"/>
              </a:lnSpc>
            </a:pPr>
            <a:r>
              <a:rPr lang="en-US" altLang="ko-KR" sz="1800"/>
              <a:t>The size of these ‘bursts’ in transcription depends on the average number of transcripts produced between promoter activation and deactivation: transcriptional efficiency.</a:t>
            </a:r>
          </a:p>
          <a:p>
            <a:pPr>
              <a:lnSpc>
                <a:spcPct val="80000"/>
              </a:lnSpc>
            </a:pPr>
            <a:r>
              <a:rPr lang="en-US" altLang="ko-KR" sz="1800"/>
              <a:t>The transition rates are so slow that the protein abundance (and that of mRNA) tracks the state of the promoter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en-US" altLang="ko-KR" sz="1800"/>
              <a:t>random transitions between high and low expression states and a bimodal distribution of intracellular protein concentration. </a:t>
            </a:r>
            <a:endParaRPr lang="ko-KR" altLang="en-US" sz="180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762000"/>
            <a:ext cx="583406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146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1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en-US"/>
              <a:t>Measuring noise</a:t>
            </a:r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914400" y="990600"/>
            <a:ext cx="4191000" cy="1641475"/>
            <a:chOff x="3120" y="672"/>
            <a:chExt cx="2640" cy="1034"/>
          </a:xfrm>
        </p:grpSpPr>
        <p:pic>
          <p:nvPicPr>
            <p:cNvPr id="21544" name="Picture 3" descr="Flo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672"/>
              <a:ext cx="1248" cy="1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5" name="Text Box 4"/>
            <p:cNvSpPr txBox="1">
              <a:spLocks noChangeArrowheads="1"/>
            </p:cNvSpPr>
            <p:nvPr/>
          </p:nvSpPr>
          <p:spPr bwMode="auto">
            <a:xfrm>
              <a:off x="4412" y="700"/>
              <a:ext cx="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Flow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cytometry</a:t>
              </a:r>
            </a:p>
          </p:txBody>
        </p:sp>
        <p:sp>
          <p:nvSpPr>
            <p:cNvPr id="21546" name="Text Box 5"/>
            <p:cNvSpPr txBox="1">
              <a:spLocks noChangeArrowheads="1"/>
            </p:cNvSpPr>
            <p:nvPr/>
          </p:nvSpPr>
          <p:spPr bwMode="auto">
            <a:xfrm>
              <a:off x="5232" y="786"/>
              <a:ext cx="5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Arial" pitchFamily="34" charset="0"/>
                </a:rPr>
                <a:t>Blake et  al., </a:t>
              </a:r>
              <a:r>
                <a:rPr lang="en-US" altLang="en-US" sz="800" i="1">
                  <a:latin typeface="Arial" pitchFamily="34" charset="0"/>
                </a:rPr>
                <a:t>Nature</a:t>
              </a:r>
              <a:r>
                <a:rPr lang="en-US" altLang="en-US" sz="800">
                  <a:latin typeface="Arial" pitchFamily="34" charset="0"/>
                </a:rPr>
                <a:t> </a:t>
              </a:r>
              <a:r>
                <a:rPr lang="en-US" altLang="en-US" sz="800" b="1">
                  <a:latin typeface="Arial" pitchFamily="34" charset="0"/>
                </a:rPr>
                <a:t>422, </a:t>
              </a:r>
              <a:r>
                <a:rPr lang="en-US" altLang="en-US" sz="800">
                  <a:latin typeface="Arial" pitchFamily="34" charset="0"/>
                </a:rPr>
                <a:t>633 (2003). </a:t>
              </a:r>
            </a:p>
          </p:txBody>
        </p:sp>
      </p:grp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295400" y="2886075"/>
            <a:ext cx="3810000" cy="1462088"/>
            <a:chOff x="3360" y="1866"/>
            <a:chExt cx="2400" cy="921"/>
          </a:xfrm>
        </p:grpSpPr>
        <p:pic>
          <p:nvPicPr>
            <p:cNvPr id="21541" name="Picture 7" descr="FluoRepor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866"/>
              <a:ext cx="1056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2" name="Text Box 8"/>
            <p:cNvSpPr txBox="1">
              <a:spLocks noChangeArrowheads="1"/>
            </p:cNvSpPr>
            <p:nvPr/>
          </p:nvSpPr>
          <p:spPr bwMode="auto">
            <a:xfrm>
              <a:off x="4412" y="2112"/>
              <a:ext cx="8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Confocal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microscopy</a:t>
              </a:r>
            </a:p>
          </p:txBody>
        </p:sp>
        <p:sp>
          <p:nvSpPr>
            <p:cNvPr id="21543" name="Text Box 9"/>
            <p:cNvSpPr txBox="1">
              <a:spLocks noChangeArrowheads="1"/>
            </p:cNvSpPr>
            <p:nvPr/>
          </p:nvSpPr>
          <p:spPr bwMode="auto">
            <a:xfrm>
              <a:off x="5232" y="2064"/>
              <a:ext cx="5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en-US" sz="800">
                  <a:latin typeface="Arial" pitchFamily="34" charset="0"/>
                </a:rPr>
                <a:t>Elowitz, et al.,</a:t>
              </a:r>
              <a:r>
                <a:rPr lang="fr-FR" altLang="en-US" sz="800" i="1">
                  <a:latin typeface="Arial" pitchFamily="34" charset="0"/>
                </a:rPr>
                <a:t> Science</a:t>
              </a:r>
              <a:r>
                <a:rPr lang="fr-FR" altLang="en-US" sz="800">
                  <a:latin typeface="Arial" pitchFamily="34" charset="0"/>
                </a:rPr>
                <a:t> </a:t>
              </a:r>
              <a:r>
                <a:rPr lang="fr-FR" altLang="en-US" sz="800" b="1">
                  <a:latin typeface="Arial" pitchFamily="34" charset="0"/>
                </a:rPr>
                <a:t>297</a:t>
              </a:r>
              <a:r>
                <a:rPr lang="fr-FR" altLang="en-US" sz="800">
                  <a:latin typeface="Arial" pitchFamily="34" charset="0"/>
                </a:rPr>
                <a:t>, 1183 (2002). </a:t>
              </a:r>
              <a:endParaRPr lang="en-US" altLang="en-US" sz="800">
                <a:latin typeface="Arial" pitchFamily="34" charset="0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1295400" y="4562475"/>
            <a:ext cx="3810000" cy="1914525"/>
            <a:chOff x="3360" y="2922"/>
            <a:chExt cx="2400" cy="1206"/>
          </a:xfrm>
        </p:grpSpPr>
        <p:pic>
          <p:nvPicPr>
            <p:cNvPr id="21538" name="Picture 11" descr="FIS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922"/>
              <a:ext cx="106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9" name="Text Box 12"/>
            <p:cNvSpPr txBox="1">
              <a:spLocks noChangeArrowheads="1"/>
            </p:cNvSpPr>
            <p:nvPr/>
          </p:nvSpPr>
          <p:spPr bwMode="auto">
            <a:xfrm>
              <a:off x="4412" y="3417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FISH</a:t>
              </a:r>
            </a:p>
          </p:txBody>
        </p:sp>
        <p:sp>
          <p:nvSpPr>
            <p:cNvPr id="21540" name="Text Box 13"/>
            <p:cNvSpPr txBox="1">
              <a:spLocks noChangeArrowheads="1"/>
            </p:cNvSpPr>
            <p:nvPr/>
          </p:nvSpPr>
          <p:spPr bwMode="auto">
            <a:xfrm>
              <a:off x="5232" y="3359"/>
              <a:ext cx="52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800">
                  <a:latin typeface="Arial" pitchFamily="34" charset="0"/>
                </a:rPr>
                <a:t>Raj et al., </a:t>
              </a:r>
              <a:r>
                <a:rPr lang="es-ES" altLang="en-US" sz="800" i="1">
                  <a:latin typeface="Arial" pitchFamily="34" charset="0"/>
                </a:rPr>
                <a:t>PLoS Biol</a:t>
              </a:r>
              <a:r>
                <a:rPr lang="es-ES" altLang="en-US" sz="800">
                  <a:latin typeface="Arial" pitchFamily="34" charset="0"/>
                </a:rPr>
                <a:t>. </a:t>
              </a:r>
              <a:r>
                <a:rPr lang="es-ES" altLang="en-US" sz="800" b="1">
                  <a:latin typeface="Arial" pitchFamily="34" charset="0"/>
                </a:rPr>
                <a:t>4</a:t>
              </a:r>
              <a:r>
                <a:rPr lang="es-ES" altLang="en-US" sz="800">
                  <a:latin typeface="Arial" pitchFamily="34" charset="0"/>
                </a:rPr>
                <a:t>, e309 (2006). </a:t>
              </a:r>
              <a:endParaRPr lang="en-US" altLang="en-US" sz="800">
                <a:latin typeface="Arial" pitchFamily="34" charset="0"/>
              </a:endParaRPr>
            </a:p>
          </p:txBody>
        </p:sp>
      </p:grpSp>
      <p:sp>
        <p:nvSpPr>
          <p:cNvPr id="21510" name="Line 14"/>
          <p:cNvSpPr>
            <a:spLocks noChangeShapeType="1"/>
          </p:cNvSpPr>
          <p:nvPr/>
        </p:nvSpPr>
        <p:spPr bwMode="auto">
          <a:xfrm>
            <a:off x="457200" y="914400"/>
            <a:ext cx="0" cy="563880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1441450" y="2133600"/>
            <a:ext cx="1466850" cy="762000"/>
            <a:chOff x="432" y="1392"/>
            <a:chExt cx="924" cy="480"/>
          </a:xfrm>
        </p:grpSpPr>
        <p:sp>
          <p:nvSpPr>
            <p:cNvPr id="21534" name="Rectangle 20"/>
            <p:cNvSpPr>
              <a:spLocks noChangeArrowheads="1"/>
            </p:cNvSpPr>
            <p:nvPr/>
          </p:nvSpPr>
          <p:spPr bwMode="auto">
            <a:xfrm>
              <a:off x="432" y="1392"/>
              <a:ext cx="816" cy="336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itchFamily="34" charset="0"/>
              </a:endParaRPr>
            </a:p>
          </p:txBody>
        </p:sp>
        <p:grpSp>
          <p:nvGrpSpPr>
            <p:cNvPr id="21535" name="Group 21"/>
            <p:cNvGrpSpPr>
              <a:grpSpLocks/>
            </p:cNvGrpSpPr>
            <p:nvPr/>
          </p:nvGrpSpPr>
          <p:grpSpPr bwMode="auto">
            <a:xfrm>
              <a:off x="864" y="1392"/>
              <a:ext cx="492" cy="480"/>
              <a:chOff x="864" y="1392"/>
              <a:chExt cx="492" cy="480"/>
            </a:xfrm>
          </p:grpSpPr>
          <p:sp>
            <p:nvSpPr>
              <p:cNvPr id="21536" name="Line 22"/>
              <p:cNvSpPr>
                <a:spLocks noChangeShapeType="1"/>
              </p:cNvSpPr>
              <p:nvPr/>
            </p:nvSpPr>
            <p:spPr bwMode="auto">
              <a:xfrm rot="5400000" flipH="1" flipV="1">
                <a:off x="960" y="1536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Text Box 23"/>
              <p:cNvSpPr txBox="1">
                <a:spLocks noChangeArrowheads="1"/>
              </p:cNvSpPr>
              <p:nvPr/>
            </p:nvSpPr>
            <p:spPr bwMode="auto">
              <a:xfrm>
                <a:off x="864" y="1641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FF0000"/>
                    </a:solidFill>
                    <a:latin typeface="Arial" pitchFamily="34" charset="0"/>
                  </a:rPr>
                  <a:t>mean</a:t>
                </a:r>
              </a:p>
            </p:txBody>
          </p:sp>
        </p:grpSp>
      </p:grpSp>
      <p:grpSp>
        <p:nvGrpSpPr>
          <p:cNvPr id="21512" name="Group 24"/>
          <p:cNvGrpSpPr>
            <a:grpSpLocks/>
          </p:cNvGrpSpPr>
          <p:nvPr/>
        </p:nvGrpSpPr>
        <p:grpSpPr bwMode="auto">
          <a:xfrm>
            <a:off x="2117725" y="1690688"/>
            <a:ext cx="1806575" cy="915987"/>
            <a:chOff x="858" y="1113"/>
            <a:chExt cx="1138" cy="577"/>
          </a:xfrm>
        </p:grpSpPr>
        <p:sp>
          <p:nvSpPr>
            <p:cNvPr id="21531" name="Line 25"/>
            <p:cNvSpPr>
              <a:spLocks noChangeShapeType="1"/>
            </p:cNvSpPr>
            <p:nvPr/>
          </p:nvSpPr>
          <p:spPr bwMode="auto">
            <a:xfrm>
              <a:off x="858" y="1248"/>
              <a:ext cx="19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6"/>
            <p:cNvSpPr>
              <a:spLocks noChangeShapeType="1"/>
            </p:cNvSpPr>
            <p:nvPr/>
          </p:nvSpPr>
          <p:spPr bwMode="auto">
            <a:xfrm flipH="1">
              <a:off x="1152" y="1248"/>
              <a:ext cx="197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27"/>
            <p:cNvSpPr txBox="1">
              <a:spLocks noChangeArrowheads="1"/>
            </p:cNvSpPr>
            <p:nvPr/>
          </p:nvSpPr>
          <p:spPr bwMode="auto">
            <a:xfrm>
              <a:off x="1304" y="1113"/>
              <a:ext cx="6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itchFamily="34" charset="0"/>
                </a:rPr>
                <a:t>std</a:t>
              </a:r>
              <a:r>
                <a:rPr lang="en-US" altLang="en-US" sz="1800">
                  <a:solidFill>
                    <a:srgbClr val="FF0000"/>
                  </a:solidFill>
                  <a:latin typeface="Arial" pitchFamily="34" charset="0"/>
                </a:rPr>
                <a:t>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itchFamily="34" charset="0"/>
                </a:rPr>
                <a:t>standard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itchFamily="34" charset="0"/>
                </a:rPr>
                <a:t>deviation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57200" y="898525"/>
            <a:ext cx="4649788" cy="5654675"/>
            <a:chOff x="2832" y="758"/>
            <a:chExt cx="2929" cy="3562"/>
          </a:xfrm>
        </p:grpSpPr>
        <p:grpSp>
          <p:nvGrpSpPr>
            <p:cNvPr id="21519" name="Group 34"/>
            <p:cNvGrpSpPr>
              <a:grpSpLocks/>
            </p:cNvGrpSpPr>
            <p:nvPr/>
          </p:nvGrpSpPr>
          <p:grpSpPr bwMode="auto">
            <a:xfrm>
              <a:off x="2832" y="758"/>
              <a:ext cx="2929" cy="3562"/>
              <a:chOff x="2832" y="710"/>
              <a:chExt cx="2929" cy="3610"/>
            </a:xfrm>
          </p:grpSpPr>
          <p:pic>
            <p:nvPicPr>
              <p:cNvPr id="21529" name="Picture 3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720"/>
                <a:ext cx="2929" cy="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3013" y="710"/>
                <a:ext cx="2603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Green Fluorescent Protein (GFP)</a:t>
                </a:r>
              </a:p>
            </p:txBody>
          </p:sp>
        </p:grpSp>
        <p:grpSp>
          <p:nvGrpSpPr>
            <p:cNvPr id="21520" name="Group 37"/>
            <p:cNvGrpSpPr>
              <a:grpSpLocks/>
            </p:cNvGrpSpPr>
            <p:nvPr/>
          </p:nvGrpSpPr>
          <p:grpSpPr bwMode="auto">
            <a:xfrm>
              <a:off x="2832" y="1428"/>
              <a:ext cx="2928" cy="2499"/>
              <a:chOff x="2832" y="1428"/>
              <a:chExt cx="2928" cy="2499"/>
            </a:xfrm>
          </p:grpSpPr>
          <p:pic>
            <p:nvPicPr>
              <p:cNvPr id="21521" name="Picture 38" descr="Osamu Shimomura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" y="1428"/>
                <a:ext cx="484" cy="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2" name="Picture 39" descr="Martin Chalfi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" y="2256"/>
                <a:ext cx="484" cy="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3" name="Picture 40" descr="Roger Y. Tsie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" y="3120"/>
                <a:ext cx="484" cy="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4" name="Text Box 41"/>
              <p:cNvSpPr txBox="1">
                <a:spLocks noChangeArrowheads="1"/>
              </p:cNvSpPr>
              <p:nvPr/>
            </p:nvSpPr>
            <p:spPr bwMode="auto">
              <a:xfrm>
                <a:off x="5212" y="2073"/>
                <a:ext cx="5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solidFill>
                      <a:schemeClr val="bg1"/>
                    </a:solidFill>
                    <a:latin typeface="Arial" pitchFamily="34" charset="0"/>
                  </a:rPr>
                  <a:t>O. Shimomura </a:t>
                </a:r>
              </a:p>
            </p:txBody>
          </p:sp>
          <p:sp>
            <p:nvSpPr>
              <p:cNvPr id="21525" name="Text Box 42"/>
              <p:cNvSpPr txBox="1">
                <a:spLocks noChangeArrowheads="1"/>
              </p:cNvSpPr>
              <p:nvPr/>
            </p:nvSpPr>
            <p:spPr bwMode="auto">
              <a:xfrm>
                <a:off x="5280" y="2934"/>
                <a:ext cx="42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solidFill>
                      <a:schemeClr val="bg1"/>
                    </a:solidFill>
                    <a:latin typeface="Arial" pitchFamily="34" charset="0"/>
                  </a:rPr>
                  <a:t>M. Chalfie </a:t>
                </a:r>
              </a:p>
            </p:txBody>
          </p:sp>
          <p:sp>
            <p:nvSpPr>
              <p:cNvPr id="21526" name="Text Box 43"/>
              <p:cNvSpPr txBox="1">
                <a:spLocks noChangeArrowheads="1"/>
              </p:cNvSpPr>
              <p:nvPr/>
            </p:nvSpPr>
            <p:spPr bwMode="auto">
              <a:xfrm>
                <a:off x="5260" y="3792"/>
                <a:ext cx="4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solidFill>
                      <a:schemeClr val="bg1"/>
                    </a:solidFill>
                    <a:latin typeface="Arial" pitchFamily="34" charset="0"/>
                  </a:rPr>
                  <a:t>R. Y. Tsien </a:t>
                </a:r>
              </a:p>
            </p:txBody>
          </p:sp>
          <p:pic>
            <p:nvPicPr>
              <p:cNvPr id="21527" name="Picture 4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2202"/>
                <a:ext cx="726" cy="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Text Box 45"/>
              <p:cNvSpPr txBox="1">
                <a:spLocks noChangeArrowheads="1"/>
              </p:cNvSpPr>
              <p:nvPr/>
            </p:nvSpPr>
            <p:spPr bwMode="auto">
              <a:xfrm>
                <a:off x="2880" y="2880"/>
                <a:ext cx="5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solidFill>
                      <a:schemeClr val="bg1"/>
                    </a:solidFill>
                    <a:latin typeface="Arial" pitchFamily="34" charset="0"/>
                  </a:rPr>
                  <a:t>Nobel Prize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solidFill>
                      <a:schemeClr val="bg1"/>
                    </a:solidFill>
                    <a:latin typeface="Arial" pitchFamily="34" charset="0"/>
                  </a:rPr>
                  <a:t>Chemistry 2008 </a:t>
                </a:r>
              </a:p>
            </p:txBody>
          </p:sp>
        </p:grpSp>
      </p:grpSp>
      <p:sp>
        <p:nvSpPr>
          <p:cNvPr id="21514" name="TextBox 38"/>
          <p:cNvSpPr txBox="1">
            <a:spLocks noChangeArrowheads="1"/>
          </p:cNvSpPr>
          <p:nvPr/>
        </p:nvSpPr>
        <p:spPr bwMode="auto">
          <a:xfrm>
            <a:off x="5334000" y="1219200"/>
            <a:ext cx="350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Fluorescent reporters or fusions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of the gene of interests</a:t>
            </a:r>
          </a:p>
        </p:txBody>
      </p:sp>
      <p:pic>
        <p:nvPicPr>
          <p:cNvPr id="40" name="Picture 2" descr="aprE bpr ON T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09403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Box 40"/>
          <p:cNvSpPr txBox="1">
            <a:spLocks noChangeArrowheads="1"/>
          </p:cNvSpPr>
          <p:nvPr/>
        </p:nvSpPr>
        <p:spPr bwMode="auto">
          <a:xfrm>
            <a:off x="6248400" y="381000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Microscopy</a:t>
            </a:r>
          </a:p>
        </p:txBody>
      </p:sp>
      <p:pic>
        <p:nvPicPr>
          <p:cNvPr id="42" name="Picture 2" descr="Fig 8 aprE tim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285908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TextBox 42"/>
          <p:cNvSpPr txBox="1">
            <a:spLocks noChangeArrowheads="1"/>
          </p:cNvSpPr>
          <p:nvPr/>
        </p:nvSpPr>
        <p:spPr bwMode="auto">
          <a:xfrm>
            <a:off x="6400800" y="6172200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Flow cytometry</a:t>
            </a:r>
          </a:p>
        </p:txBody>
      </p:sp>
    </p:spTree>
    <p:extLst>
      <p:ext uri="{BB962C8B-B14F-4D97-AF65-F5344CB8AC3E}">
        <p14:creationId xmlns:p14="http://schemas.microsoft.com/office/powerpoint/2010/main" val="35984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Quantifying noise</a:t>
            </a:r>
          </a:p>
        </p:txBody>
      </p:sp>
      <p:pic>
        <p:nvPicPr>
          <p:cNvPr id="20483" name="Picture 3" descr="CV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0438"/>
            <a:ext cx="44196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241925" y="1409700"/>
            <a:ext cx="22860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>
                <a:latin typeface="Arial" pitchFamily="34" charset="0"/>
              </a:rPr>
              <a:t>Noise 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>
                <a:latin typeface="Arial" pitchFamily="34" charset="0"/>
              </a:rPr>
              <a:t>Coeff. of variation 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>
                <a:latin typeface="Arial" pitchFamily="34" charset="0"/>
              </a:rPr>
              <a:t>CV =STD/mean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41925" y="4271963"/>
            <a:ext cx="22860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>
                <a:latin typeface="Arial" pitchFamily="34" charset="0"/>
              </a:rPr>
              <a:t>Noise strength 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>
                <a:latin typeface="Arial" pitchFamily="34" charset="0"/>
              </a:rPr>
              <a:t>Fano factor =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altLang="en-US" sz="1800" i="1">
                <a:latin typeface="Arial" pitchFamily="34" charset="0"/>
              </a:rPr>
              <a:t>f</a:t>
            </a:r>
            <a:r>
              <a:rPr lang="en-US" altLang="en-US" sz="1800">
                <a:latin typeface="Arial" pitchFamily="34" charset="0"/>
              </a:rPr>
              <a:t> =Var/mean</a:t>
            </a:r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7985125" y="1219200"/>
          <a:ext cx="6302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77723" imgH="418918" progId="Equation.DSMT4">
                  <p:embed/>
                </p:oleObj>
              </mc:Choice>
              <mc:Fallback>
                <p:oleObj name="Equation" r:id="rId5" imgW="177723" imgH="418918" progId="Equation.DSMT4">
                  <p:embed/>
                  <p:pic>
                    <p:nvPicPr>
                      <p:cNvPr id="204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1219200"/>
                        <a:ext cx="6302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7908925" y="4124325"/>
          <a:ext cx="8540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241195" imgH="444307" progId="Equation.3">
                  <p:embed/>
                </p:oleObj>
              </mc:Choice>
              <mc:Fallback>
                <p:oleObj name="Equation" r:id="rId7" imgW="241195" imgH="444307" progId="Equation.3">
                  <p:embed/>
                  <p:pic>
                    <p:nvPicPr>
                      <p:cNvPr id="204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124325"/>
                        <a:ext cx="8540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248275" y="5856288"/>
            <a:ext cx="328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Ozbudak et al., </a:t>
            </a:r>
            <a:r>
              <a:rPr lang="en-US" altLang="en-US" sz="1400" i="1">
                <a:latin typeface="Arial" pitchFamily="34" charset="0"/>
              </a:rPr>
              <a:t>Nat. Gen.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31</a:t>
            </a:r>
            <a:r>
              <a:rPr lang="en-US" altLang="en-US" sz="1400">
                <a:latin typeface="Arial" pitchFamily="34" charset="0"/>
              </a:rPr>
              <a:t>, 69 (2002)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257800" y="61722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Blake et al., </a:t>
            </a:r>
            <a:r>
              <a:rPr lang="en-US" altLang="en-US" sz="1400" i="1">
                <a:latin typeface="Arial" pitchFamily="34" charset="0"/>
              </a:rPr>
              <a:t>Nature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422</a:t>
            </a:r>
            <a:r>
              <a:rPr lang="en-US" altLang="en-US" sz="1400">
                <a:latin typeface="Arial" pitchFamily="34" charset="0"/>
              </a:rPr>
              <a:t>, 633 (2003)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257800" y="64770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Raser &amp; O’Shea, </a:t>
            </a:r>
            <a:r>
              <a:rPr lang="en-US" altLang="en-US" sz="1400" i="1">
                <a:latin typeface="Arial" pitchFamily="34" charset="0"/>
              </a:rPr>
              <a:t>Science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304</a:t>
            </a:r>
            <a:r>
              <a:rPr lang="en-US" altLang="en-US" sz="1400">
                <a:latin typeface="Arial" pitchFamily="34" charset="0"/>
              </a:rPr>
              <a:t>, 1811 (2004)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257800" y="3048000"/>
            <a:ext cx="3308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Elowitz et al., </a:t>
            </a:r>
            <a:r>
              <a:rPr lang="en-US" altLang="en-US" sz="1400" i="1">
                <a:latin typeface="Arial" pitchFamily="34" charset="0"/>
              </a:rPr>
              <a:t>Science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297</a:t>
            </a:r>
            <a:r>
              <a:rPr lang="en-US" altLang="en-US" sz="1400">
                <a:latin typeface="Arial" pitchFamily="34" charset="0"/>
              </a:rPr>
              <a:t>, 1183 (2002)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267325" y="3668713"/>
            <a:ext cx="387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Colman-Lerner et al., </a:t>
            </a:r>
            <a:r>
              <a:rPr lang="en-US" altLang="en-US" sz="1400" i="1">
                <a:latin typeface="Arial" pitchFamily="34" charset="0"/>
              </a:rPr>
              <a:t>Nature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437</a:t>
            </a:r>
            <a:r>
              <a:rPr lang="en-US" altLang="en-US" sz="1400">
                <a:latin typeface="Arial" pitchFamily="34" charset="0"/>
              </a:rPr>
              <a:t>, 699 (2005)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257800" y="3352800"/>
            <a:ext cx="329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itchFamily="34" charset="0"/>
              </a:rPr>
              <a:t>Becskei et al., </a:t>
            </a:r>
            <a:r>
              <a:rPr lang="en-US" altLang="en-US" sz="1400" i="1">
                <a:latin typeface="Arial" pitchFamily="34" charset="0"/>
              </a:rPr>
              <a:t>Nat. Gen.</a:t>
            </a:r>
            <a:r>
              <a:rPr lang="en-US" altLang="en-US" sz="1400">
                <a:latin typeface="Arial" pitchFamily="34" charset="0"/>
              </a:rPr>
              <a:t> </a:t>
            </a:r>
            <a:r>
              <a:rPr lang="en-US" altLang="en-US" sz="1400" b="1">
                <a:latin typeface="Arial" pitchFamily="34" charset="0"/>
              </a:rPr>
              <a:t>37</a:t>
            </a:r>
            <a:r>
              <a:rPr lang="en-US" altLang="en-US" sz="1400">
                <a:latin typeface="Arial" pitchFamily="34" charset="0"/>
              </a:rPr>
              <a:t>, 937 (2005)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105400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105400" y="14478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96" name="Object 4"/>
          <p:cNvGraphicFramePr>
            <a:graphicFrameLocks noChangeAspect="1"/>
          </p:cNvGraphicFramePr>
          <p:nvPr/>
        </p:nvGraphicFramePr>
        <p:xfrm>
          <a:off x="5638800" y="914400"/>
          <a:ext cx="2787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1612900" imgH="279400" progId="Equation.DSMT4">
                  <p:embed/>
                </p:oleObj>
              </mc:Choice>
              <mc:Fallback>
                <p:oleObj name="Equation" r:id="rId9" imgW="1612900" imgH="279400" progId="Equation.DSMT4">
                  <p:embed/>
                  <p:pic>
                    <p:nvPicPr>
                      <p:cNvPr id="204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14400"/>
                        <a:ext cx="2787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24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Bursty</a:t>
            </a:r>
            <a:r>
              <a:rPr lang="en-US" dirty="0"/>
              <a:t> gene expression leads to Gamma distribution of proteins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466090" y="1642143"/>
            <a:ext cx="50101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itchFamily="34" charset="0"/>
              </a:rPr>
              <a:t>a = mean no. of bursts per protein lifetime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itchFamily="34" charset="0"/>
              </a:rPr>
              <a:t>b = mean burst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itchFamily="34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998913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28925"/>
            <a:ext cx="2762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609600" y="2676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Gamma Distribution</a:t>
            </a: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1371600" y="6172200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Distribution of most proteins in bacteria is well described by the gamma distribution</a:t>
            </a:r>
          </a:p>
        </p:txBody>
      </p:sp>
      <p:graphicFrame>
        <p:nvGraphicFramePr>
          <p:cNvPr id="5128" name="Object 2"/>
          <p:cNvGraphicFramePr>
            <a:graphicFrameLocks noChangeAspect="1"/>
          </p:cNvGraphicFramePr>
          <p:nvPr/>
        </p:nvGraphicFramePr>
        <p:xfrm>
          <a:off x="609600" y="4229100"/>
          <a:ext cx="38703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2730500" imgH="1371600" progId="Equation.DSMT4">
                  <p:embed/>
                </p:oleObj>
              </mc:Choice>
              <mc:Fallback>
                <p:oleObj name="Equation" r:id="rId5" imgW="2730500" imgH="1371600" progId="Equation.DSMT4">
                  <p:embed/>
                  <p:pic>
                    <p:nvPicPr>
                      <p:cNvPr id="51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29100"/>
                        <a:ext cx="387032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191000"/>
            <a:ext cx="39497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2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01A5-D6E2-4B22-9623-8A6E65C9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Physiological consequence of gene expression noise – stochastic differentiation</a:t>
            </a:r>
          </a:p>
        </p:txBody>
      </p:sp>
      <p:pic>
        <p:nvPicPr>
          <p:cNvPr id="4" name="Online Media 3" title="Excitable gene regulatory circuit in Bacillus subtilis">
            <a:hlinkClick r:id="" action="ppaction://media"/>
            <a:extLst>
              <a:ext uri="{FF2B5EF4-FFF2-40B4-BE49-F238E27FC236}">
                <a16:creationId xmlns:a16="http://schemas.microsoft.com/office/drawing/2014/main" id="{75440DAA-8137-4B45-B301-DE8070A5AE7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1417638"/>
            <a:ext cx="4572000" cy="2571750"/>
          </a:xfrm>
          <a:prstGeom prst="rect">
            <a:avLst/>
          </a:prstGeom>
        </p:spPr>
      </p:pic>
      <p:pic>
        <p:nvPicPr>
          <p:cNvPr id="5" name="Picture 2" descr="C:\Users\Keith\Documents\BIOE_552\Presentation_1\Maamar_supp\f1_a.jpg">
            <a:extLst>
              <a:ext uri="{FF2B5EF4-FFF2-40B4-BE49-F238E27FC236}">
                <a16:creationId xmlns:a16="http://schemas.microsoft.com/office/drawing/2014/main" id="{F255B1DC-7DED-4FB1-AC55-A7CDAB7D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315247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CE826-CFB6-465F-9C4B-644DF1764521}"/>
              </a:ext>
            </a:extLst>
          </p:cNvPr>
          <p:cNvSpPr txBox="1"/>
          <p:nvPr/>
        </p:nvSpPr>
        <p:spPr>
          <a:xfrm>
            <a:off x="4972034" y="1433196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Controlling network: </a:t>
            </a:r>
          </a:p>
          <a:p>
            <a:r>
              <a:rPr lang="en-US" dirty="0"/>
              <a:t>Pos. </a:t>
            </a:r>
            <a:r>
              <a:rPr lang="en-US" dirty="0" err="1"/>
              <a:t>feedback+cooperativity</a:t>
            </a:r>
            <a:r>
              <a:rPr lang="en-US" dirty="0"/>
              <a:t>=bistability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F6964-BD5C-4665-84D0-7E604A815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72000"/>
            <a:ext cx="2247900" cy="20842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572F2E-1009-4627-A209-FDF12255A24E}"/>
              </a:ext>
            </a:extLst>
          </p:cNvPr>
          <p:cNvCxnSpPr/>
          <p:nvPr/>
        </p:nvCxnSpPr>
        <p:spPr>
          <a:xfrm>
            <a:off x="914400" y="5410200"/>
            <a:ext cx="1752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9F5690-D807-42E2-B4AB-537B550F3F10}"/>
              </a:ext>
            </a:extLst>
          </p:cNvPr>
          <p:cNvSpPr txBox="1"/>
          <p:nvPr/>
        </p:nvSpPr>
        <p:spPr>
          <a:xfrm>
            <a:off x="3352800" y="4552037"/>
            <a:ext cx="55730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onset of stationary phase the basal</a:t>
            </a:r>
            <a:br>
              <a:rPr lang="en-US" dirty="0"/>
            </a:br>
            <a:r>
              <a:rPr lang="en-US" dirty="0"/>
              <a:t>transcription rate of </a:t>
            </a:r>
            <a:r>
              <a:rPr lang="en-US" dirty="0" err="1"/>
              <a:t>ComK</a:t>
            </a:r>
            <a:r>
              <a:rPr lang="en-US" dirty="0"/>
              <a:t> increased and protein</a:t>
            </a:r>
            <a:br>
              <a:rPr lang="en-US" dirty="0"/>
            </a:br>
            <a:r>
              <a:rPr lang="en-US" dirty="0"/>
              <a:t>degradation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 insufficient for deterministic switching. Low</a:t>
            </a:r>
            <a:br>
              <a:rPr lang="en-US" dirty="0"/>
            </a:br>
            <a:r>
              <a:rPr lang="en-US" dirty="0" err="1"/>
              <a:t>ComK</a:t>
            </a:r>
            <a:r>
              <a:rPr lang="en-US" dirty="0"/>
              <a:t> is still a stable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high-fluctuation burst in gene expression</a:t>
            </a:r>
            <a:br>
              <a:rPr lang="en-US" dirty="0"/>
            </a:br>
            <a:r>
              <a:rPr lang="en-US" dirty="0"/>
              <a:t>can lead to stochastic activation</a:t>
            </a:r>
          </a:p>
        </p:txBody>
      </p:sp>
    </p:spTree>
    <p:extLst>
      <p:ext uri="{BB962C8B-B14F-4D97-AF65-F5344CB8AC3E}">
        <p14:creationId xmlns:p14="http://schemas.microsoft.com/office/powerpoint/2010/main" val="38255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genetically cells look </a:t>
            </a:r>
            <a:br>
              <a:rPr lang="en-US" dirty="0"/>
            </a:br>
            <a:r>
              <a:rPr lang="en-US" dirty="0"/>
              <a:t>different from one-another?</a:t>
            </a:r>
          </a:p>
        </p:txBody>
      </p:sp>
      <p:pic>
        <p:nvPicPr>
          <p:cNvPr id="7170" name="Picture 2" descr="Cell Culture Transfection Methods | Lon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3497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side the Din, Cells Fight Noise With Noise | Quanta Magaz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53498"/>
            <a:ext cx="3876675" cy="3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5638800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reasons can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56524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508"/>
            <a:ext cx="7497763" cy="787400"/>
          </a:xfrm>
        </p:spPr>
        <p:txBody>
          <a:bodyPr/>
          <a:lstStyle/>
          <a:p>
            <a:r>
              <a:rPr lang="en-US" altLang="en-US" sz="3600" dirty="0"/>
              <a:t>Noise controls switching fraction!</a:t>
            </a:r>
          </a:p>
        </p:txBody>
      </p:sp>
      <p:pic>
        <p:nvPicPr>
          <p:cNvPr id="44035" name="Picture 2" descr="C:\Users\Keith\Documents\BIOE_552\Presentation_1\Maamar_supp\317_526_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97523"/>
            <a:ext cx="590073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EA14D6-9BA3-4BEA-BEB5-D5D3B8A8F5FD}"/>
              </a:ext>
            </a:extLst>
          </p:cNvPr>
          <p:cNvSpPr/>
          <p:nvPr/>
        </p:nvSpPr>
        <p:spPr>
          <a:xfrm>
            <a:off x="6388445" y="19758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	15%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214CA-D823-498E-B70F-6F479C0638B9}"/>
              </a:ext>
            </a:extLst>
          </p:cNvPr>
          <p:cNvSpPr/>
          <p:nvPr/>
        </p:nvSpPr>
        <p:spPr>
          <a:xfrm>
            <a:off x="6781800" y="571500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&lt;1%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F8079-8F63-4114-A74B-E7C007121985}"/>
              </a:ext>
            </a:extLst>
          </p:cNvPr>
          <p:cNvSpPr/>
          <p:nvPr/>
        </p:nvSpPr>
        <p:spPr>
          <a:xfrm>
            <a:off x="6388445" y="914400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Fraction </a:t>
            </a:r>
            <a:br>
              <a:rPr lang="en-US" altLang="en-US" dirty="0"/>
            </a:br>
            <a:r>
              <a:rPr lang="en-US" altLang="en-US" dirty="0"/>
              <a:t>competent cells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C6BEB-E9BF-4053-BA2D-AC253BAD0F30}"/>
              </a:ext>
            </a:extLst>
          </p:cNvPr>
          <p:cNvSpPr/>
          <p:nvPr/>
        </p:nvSpPr>
        <p:spPr>
          <a:xfrm>
            <a:off x="6388445" y="33849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	25%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9A49-8BEF-4EA3-816E-4CC66BC3AB1F}"/>
              </a:ext>
            </a:extLst>
          </p:cNvPr>
          <p:cNvSpPr txBox="1"/>
          <p:nvPr/>
        </p:nvSpPr>
        <p:spPr>
          <a:xfrm>
            <a:off x="6095471" y="4806277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translation 2x </a:t>
            </a:r>
            <a:br>
              <a:rPr lang="en-US" dirty="0"/>
            </a:br>
            <a:r>
              <a:rPr lang="en-US" dirty="0"/>
              <a:t>but increased transcription 2x</a:t>
            </a:r>
          </a:p>
        </p:txBody>
      </p:sp>
    </p:spTree>
    <p:extLst>
      <p:ext uri="{BB962C8B-B14F-4D97-AF65-F5344CB8AC3E}">
        <p14:creationId xmlns:p14="http://schemas.microsoft.com/office/powerpoint/2010/main" val="28380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B992-E979-4028-964E-7FD6B851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5560"/>
            <a:ext cx="8229600" cy="1143000"/>
          </a:xfrm>
        </p:spPr>
        <p:txBody>
          <a:bodyPr/>
          <a:lstStyle/>
          <a:p>
            <a:r>
              <a:rPr lang="en-US" dirty="0"/>
              <a:t>Take-home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7EC5-8AE0-4424-85AE-5FA8E2B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914400"/>
            <a:ext cx="8229600" cy="4525963"/>
          </a:xfrm>
        </p:spPr>
        <p:txBody>
          <a:bodyPr/>
          <a:lstStyle/>
          <a:p>
            <a:r>
              <a:rPr lang="en-US" dirty="0"/>
              <a:t>All cell chemistry is stochastic; stochasticity matters when not enough averaging – slow reactions, small copy-numbers</a:t>
            </a:r>
          </a:p>
          <a:p>
            <a:r>
              <a:rPr lang="en-US" dirty="0"/>
              <a:t>Noise propagates to protein copy-numbers from switches at the promoter and from mRNA</a:t>
            </a:r>
          </a:p>
          <a:p>
            <a:r>
              <a:rPr lang="en-US" dirty="0"/>
              <a:t>Therefore even with large number of proteins stochastic effect play a big role</a:t>
            </a:r>
          </a:p>
          <a:p>
            <a:r>
              <a:rPr lang="en-US" dirty="0"/>
              <a:t>Noise can lead to stochastic switching in a bistable switch</a:t>
            </a:r>
          </a:p>
        </p:txBody>
      </p:sp>
    </p:spTree>
    <p:extLst>
      <p:ext uri="{BB962C8B-B14F-4D97-AF65-F5344CB8AC3E}">
        <p14:creationId xmlns:p14="http://schemas.microsoft.com/office/powerpoint/2010/main" val="365836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441-22BE-462A-A0F3-6496FDEB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575E-59EB-41FC-AB21-CADCC856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stochastic simulations with direct coding of Gillespie algorithm and with </a:t>
            </a:r>
            <a:r>
              <a:rPr lang="en-US" dirty="0" err="1"/>
              <a:t>Simbiology</a:t>
            </a:r>
            <a:endParaRPr lang="en-US" dirty="0"/>
          </a:p>
          <a:p>
            <a:r>
              <a:rPr lang="en-US" dirty="0"/>
              <a:t>Understand the effects of transcriptional and translational bursting on noise</a:t>
            </a:r>
          </a:p>
          <a:p>
            <a:r>
              <a:rPr lang="en-US" dirty="0" err="1"/>
              <a:t>Understant</a:t>
            </a:r>
            <a:r>
              <a:rPr lang="en-US" dirty="0"/>
              <a:t> the effects of positive and negative autoregulation on noise</a:t>
            </a:r>
          </a:p>
        </p:txBody>
      </p:sp>
    </p:spTree>
    <p:extLst>
      <p:ext uri="{BB962C8B-B14F-4D97-AF65-F5344CB8AC3E}">
        <p14:creationId xmlns:p14="http://schemas.microsoft.com/office/powerpoint/2010/main" val="17566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787" y="1832344"/>
            <a:ext cx="4127151" cy="3331924"/>
            <a:chOff x="694944" y="2802635"/>
            <a:chExt cx="4447540" cy="3583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0523" y="2810255"/>
              <a:ext cx="1693164" cy="17663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8811" y="4314443"/>
              <a:ext cx="1693164" cy="1767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44" y="2802635"/>
              <a:ext cx="2877311" cy="3582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172200" cy="915731"/>
          </a:xfrm>
          <a:prstGeom prst="rect">
            <a:avLst/>
          </a:prstGeom>
        </p:spPr>
        <p:txBody>
          <a:bodyPr vert="horz" wrap="square" lIns="0" tIns="23631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1458">
              <a:spcBef>
                <a:spcPts val="79"/>
              </a:spcBef>
            </a:pPr>
            <a:r>
              <a:rPr spc="113" dirty="0"/>
              <a:t>Sources</a:t>
            </a:r>
            <a:r>
              <a:rPr spc="8" dirty="0"/>
              <a:t> </a:t>
            </a:r>
            <a:r>
              <a:rPr dirty="0"/>
              <a:t>of</a:t>
            </a:r>
            <a:r>
              <a:rPr spc="139" dirty="0"/>
              <a:t> </a:t>
            </a:r>
            <a:r>
              <a:rPr spc="71" dirty="0"/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" y="1083125"/>
            <a:ext cx="2786539" cy="6610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30" dirty="0">
                <a:solidFill>
                  <a:srgbClr val="002F56"/>
                </a:solidFill>
                <a:latin typeface="Gill Sans MT"/>
                <a:cs typeface="Gill Sans MT"/>
              </a:rPr>
              <a:t>Intrinsic</a:t>
            </a:r>
            <a:r>
              <a:rPr b="1" spc="-56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56" dirty="0">
                <a:solidFill>
                  <a:srgbClr val="002F56"/>
                </a:solidFill>
                <a:latin typeface="Gill Sans MT"/>
                <a:cs typeface="Gill Sans MT"/>
              </a:rPr>
              <a:t>vs.</a:t>
            </a:r>
            <a:r>
              <a:rPr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41" dirty="0">
                <a:solidFill>
                  <a:srgbClr val="002F56"/>
                </a:solidFill>
                <a:latin typeface="Gill Sans MT"/>
                <a:cs typeface="Gill Sans MT"/>
              </a:rPr>
              <a:t>Extrinsic</a:t>
            </a:r>
            <a:r>
              <a:rPr b="1" spc="-71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b="1" spc="-8" dirty="0">
                <a:solidFill>
                  <a:srgbClr val="002F56"/>
                </a:solidFill>
                <a:latin typeface="Gill Sans MT"/>
                <a:cs typeface="Gill Sans MT"/>
              </a:rPr>
              <a:t>noise</a:t>
            </a:r>
            <a:endParaRPr dirty="0">
              <a:latin typeface="Gill Sans MT"/>
              <a:cs typeface="Gill Sans MT"/>
            </a:endParaRPr>
          </a:p>
          <a:p>
            <a:pPr marR="1213485" algn="r">
              <a:spcBef>
                <a:spcPts val="1290"/>
              </a:spcBef>
            </a:pP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Elowitz</a:t>
            </a:r>
            <a:r>
              <a:rPr sz="1350" spc="6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spc="41" dirty="0">
                <a:solidFill>
                  <a:srgbClr val="002F56"/>
                </a:solidFill>
                <a:latin typeface="Palatino Linotype"/>
                <a:cs typeface="Palatino Linotype"/>
              </a:rPr>
              <a:t>et</a:t>
            </a:r>
            <a:r>
              <a:rPr sz="1350" spc="64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al.,</a:t>
            </a:r>
            <a:r>
              <a:rPr sz="1350" spc="6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spc="64" dirty="0">
                <a:solidFill>
                  <a:srgbClr val="002F56"/>
                </a:solidFill>
                <a:latin typeface="Palatino Linotype"/>
                <a:cs typeface="Palatino Linotype"/>
              </a:rPr>
              <a:t>2002</a:t>
            </a:r>
            <a:endParaRPr sz="135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587" y="4110800"/>
            <a:ext cx="38433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total</a:t>
            </a:r>
            <a:endParaRPr sz="135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20899" y="2439173"/>
            <a:ext cx="3228023" cy="2118360"/>
            <a:chOff x="6427866" y="2109231"/>
            <a:chExt cx="4304030" cy="28244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7866" y="2109231"/>
              <a:ext cx="4048265" cy="28243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35361" y="3551047"/>
              <a:ext cx="596900" cy="641350"/>
            </a:xfrm>
            <a:custGeom>
              <a:avLst/>
              <a:gdLst/>
              <a:ahLst/>
              <a:cxnLst/>
              <a:rect l="l" t="t" r="r" b="b"/>
              <a:pathLst>
                <a:path w="596900" h="641350">
                  <a:moveTo>
                    <a:pt x="36322" y="507872"/>
                  </a:moveTo>
                  <a:lnTo>
                    <a:pt x="28702" y="512698"/>
                  </a:lnTo>
                  <a:lnTo>
                    <a:pt x="26924" y="520445"/>
                  </a:lnTo>
                  <a:lnTo>
                    <a:pt x="0" y="641222"/>
                  </a:lnTo>
                  <a:lnTo>
                    <a:pt x="36377" y="630173"/>
                  </a:lnTo>
                  <a:lnTo>
                    <a:pt x="29718" y="630173"/>
                  </a:lnTo>
                  <a:lnTo>
                    <a:pt x="8763" y="610742"/>
                  </a:lnTo>
                  <a:lnTo>
                    <a:pt x="44702" y="572008"/>
                  </a:lnTo>
                  <a:lnTo>
                    <a:pt x="54864" y="526669"/>
                  </a:lnTo>
                  <a:lnTo>
                    <a:pt x="56515" y="518921"/>
                  </a:lnTo>
                  <a:lnTo>
                    <a:pt x="51689" y="511301"/>
                  </a:lnTo>
                  <a:lnTo>
                    <a:pt x="44069" y="509650"/>
                  </a:lnTo>
                  <a:lnTo>
                    <a:pt x="36322" y="507872"/>
                  </a:lnTo>
                  <a:close/>
                </a:path>
                <a:path w="596900" h="641350">
                  <a:moveTo>
                    <a:pt x="44702" y="572008"/>
                  </a:moveTo>
                  <a:lnTo>
                    <a:pt x="8763" y="610742"/>
                  </a:lnTo>
                  <a:lnTo>
                    <a:pt x="29718" y="630173"/>
                  </a:lnTo>
                  <a:lnTo>
                    <a:pt x="35846" y="623569"/>
                  </a:lnTo>
                  <a:lnTo>
                    <a:pt x="33147" y="623569"/>
                  </a:lnTo>
                  <a:lnTo>
                    <a:pt x="15113" y="606678"/>
                  </a:lnTo>
                  <a:lnTo>
                    <a:pt x="38517" y="599607"/>
                  </a:lnTo>
                  <a:lnTo>
                    <a:pt x="44702" y="572008"/>
                  </a:lnTo>
                  <a:close/>
                </a:path>
                <a:path w="596900" h="641350">
                  <a:moveTo>
                    <a:pt x="117602" y="575690"/>
                  </a:moveTo>
                  <a:lnTo>
                    <a:pt x="65709" y="591391"/>
                  </a:lnTo>
                  <a:lnTo>
                    <a:pt x="29718" y="630173"/>
                  </a:lnTo>
                  <a:lnTo>
                    <a:pt x="36377" y="630173"/>
                  </a:lnTo>
                  <a:lnTo>
                    <a:pt x="125857" y="602995"/>
                  </a:lnTo>
                  <a:lnTo>
                    <a:pt x="130175" y="594994"/>
                  </a:lnTo>
                  <a:lnTo>
                    <a:pt x="127889" y="587501"/>
                  </a:lnTo>
                  <a:lnTo>
                    <a:pt x="125603" y="579882"/>
                  </a:lnTo>
                  <a:lnTo>
                    <a:pt x="117602" y="575690"/>
                  </a:lnTo>
                  <a:close/>
                </a:path>
                <a:path w="596900" h="641350">
                  <a:moveTo>
                    <a:pt x="38517" y="599607"/>
                  </a:moveTo>
                  <a:lnTo>
                    <a:pt x="15113" y="606678"/>
                  </a:lnTo>
                  <a:lnTo>
                    <a:pt x="33147" y="623569"/>
                  </a:lnTo>
                  <a:lnTo>
                    <a:pt x="38517" y="599607"/>
                  </a:lnTo>
                  <a:close/>
                </a:path>
                <a:path w="596900" h="641350">
                  <a:moveTo>
                    <a:pt x="65709" y="591391"/>
                  </a:moveTo>
                  <a:lnTo>
                    <a:pt x="38517" y="599607"/>
                  </a:lnTo>
                  <a:lnTo>
                    <a:pt x="33147" y="623569"/>
                  </a:lnTo>
                  <a:lnTo>
                    <a:pt x="35846" y="623569"/>
                  </a:lnTo>
                  <a:lnTo>
                    <a:pt x="65709" y="591391"/>
                  </a:lnTo>
                  <a:close/>
                </a:path>
                <a:path w="596900" h="641350">
                  <a:moveTo>
                    <a:pt x="575437" y="0"/>
                  </a:moveTo>
                  <a:lnTo>
                    <a:pt x="44702" y="572008"/>
                  </a:lnTo>
                  <a:lnTo>
                    <a:pt x="38517" y="599607"/>
                  </a:lnTo>
                  <a:lnTo>
                    <a:pt x="65709" y="591391"/>
                  </a:lnTo>
                  <a:lnTo>
                    <a:pt x="596392" y="19557"/>
                  </a:lnTo>
                  <a:lnTo>
                    <a:pt x="57543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1699" y="5241377"/>
            <a:ext cx="3949703" cy="4298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66234" y="4875606"/>
            <a:ext cx="1496378" cy="21592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>
              <a:spcBef>
                <a:spcPts val="64"/>
              </a:spcBef>
            </a:pPr>
            <a:r>
              <a:rPr sz="1350" spc="53" dirty="0">
                <a:solidFill>
                  <a:srgbClr val="002F56"/>
                </a:solidFill>
                <a:latin typeface="Palatino Linotype"/>
                <a:cs typeface="Palatino Linotype"/>
              </a:rPr>
              <a:t>Measures</a:t>
            </a:r>
            <a:r>
              <a:rPr sz="1350" dirty="0">
                <a:solidFill>
                  <a:srgbClr val="002F56"/>
                </a:solidFill>
                <a:latin typeface="Palatino Linotype"/>
                <a:cs typeface="Palatino Linotype"/>
              </a:rPr>
              <a:t> of</a:t>
            </a:r>
            <a:r>
              <a:rPr sz="1350" spc="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350" spc="-8" dirty="0">
                <a:solidFill>
                  <a:srgbClr val="002F56"/>
                </a:solidFill>
                <a:latin typeface="Palatino Linotype"/>
                <a:cs typeface="Palatino Linotype"/>
              </a:rPr>
              <a:t>noise:</a:t>
            </a:r>
            <a:endParaRPr sz="13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4249" y="4565428"/>
            <a:ext cx="1291114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38" dirty="0">
                <a:latin typeface="Gill Sans MT"/>
                <a:cs typeface="Gill Sans MT"/>
              </a:rPr>
              <a:t>Relative</a:t>
            </a:r>
            <a:r>
              <a:rPr sz="1050" spc="-41" dirty="0">
                <a:latin typeface="Gill Sans MT"/>
                <a:cs typeface="Gill Sans MT"/>
              </a:rPr>
              <a:t> </a:t>
            </a:r>
            <a:r>
              <a:rPr sz="1050" spc="45" dirty="0">
                <a:latin typeface="Gill Sans MT"/>
                <a:cs typeface="Gill Sans MT"/>
              </a:rPr>
              <a:t>fluorescence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8857" y="3255550"/>
            <a:ext cx="1268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9" dirty="0">
                <a:solidFill>
                  <a:srgbClr val="B3A269"/>
                </a:solidFill>
                <a:latin typeface="Gill Sans MT"/>
                <a:cs typeface="Gill Sans MT"/>
              </a:rPr>
              <a:t>High</a:t>
            </a:r>
            <a:r>
              <a:rPr sz="1350" b="1" spc="-38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B3A269"/>
                </a:solidFill>
                <a:latin typeface="Gill Sans MT"/>
                <a:cs typeface="Gill Sans MT"/>
              </a:rPr>
              <a:t>expression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13820" y="2301430"/>
            <a:ext cx="533876" cy="181451"/>
          </a:xfrm>
          <a:custGeom>
            <a:avLst/>
            <a:gdLst/>
            <a:ahLst/>
            <a:cxnLst/>
            <a:rect l="l" t="t" r="r" b="b"/>
            <a:pathLst>
              <a:path w="711834" h="241935">
                <a:moveTo>
                  <a:pt x="101092" y="113918"/>
                </a:moveTo>
                <a:lnTo>
                  <a:pt x="91948" y="114046"/>
                </a:lnTo>
                <a:lnTo>
                  <a:pt x="0" y="208025"/>
                </a:lnTo>
                <a:lnTo>
                  <a:pt x="127126" y="241935"/>
                </a:lnTo>
                <a:lnTo>
                  <a:pt x="135000" y="237362"/>
                </a:lnTo>
                <a:lnTo>
                  <a:pt x="139065" y="222123"/>
                </a:lnTo>
                <a:lnTo>
                  <a:pt x="134493" y="214375"/>
                </a:lnTo>
                <a:lnTo>
                  <a:pt x="31115" y="214375"/>
                </a:lnTo>
                <a:lnTo>
                  <a:pt x="23495" y="186816"/>
                </a:lnTo>
                <a:lnTo>
                  <a:pt x="74466" y="172820"/>
                </a:lnTo>
                <a:lnTo>
                  <a:pt x="106933" y="139700"/>
                </a:lnTo>
                <a:lnTo>
                  <a:pt x="112395" y="133985"/>
                </a:lnTo>
                <a:lnTo>
                  <a:pt x="112268" y="124967"/>
                </a:lnTo>
                <a:lnTo>
                  <a:pt x="106679" y="119379"/>
                </a:lnTo>
                <a:lnTo>
                  <a:pt x="101092" y="113918"/>
                </a:lnTo>
                <a:close/>
              </a:path>
              <a:path w="711834" h="241935">
                <a:moveTo>
                  <a:pt x="74466" y="172820"/>
                </a:moveTo>
                <a:lnTo>
                  <a:pt x="23495" y="186816"/>
                </a:lnTo>
                <a:lnTo>
                  <a:pt x="31115" y="214375"/>
                </a:lnTo>
                <a:lnTo>
                  <a:pt x="44978" y="210565"/>
                </a:lnTo>
                <a:lnTo>
                  <a:pt x="37465" y="210565"/>
                </a:lnTo>
                <a:lnTo>
                  <a:pt x="30988" y="186816"/>
                </a:lnTo>
                <a:lnTo>
                  <a:pt x="60745" y="186816"/>
                </a:lnTo>
                <a:lnTo>
                  <a:pt x="74466" y="172820"/>
                </a:lnTo>
                <a:close/>
              </a:path>
              <a:path w="711834" h="241935">
                <a:moveTo>
                  <a:pt x="81984" y="200395"/>
                </a:moveTo>
                <a:lnTo>
                  <a:pt x="31115" y="214375"/>
                </a:lnTo>
                <a:lnTo>
                  <a:pt x="134493" y="214375"/>
                </a:lnTo>
                <a:lnTo>
                  <a:pt x="81984" y="200395"/>
                </a:lnTo>
                <a:close/>
              </a:path>
              <a:path w="711834" h="241935">
                <a:moveTo>
                  <a:pt x="30988" y="186816"/>
                </a:moveTo>
                <a:lnTo>
                  <a:pt x="37465" y="210565"/>
                </a:lnTo>
                <a:lnTo>
                  <a:pt x="54586" y="193100"/>
                </a:lnTo>
                <a:lnTo>
                  <a:pt x="30988" y="186816"/>
                </a:lnTo>
                <a:close/>
              </a:path>
              <a:path w="711834" h="241935">
                <a:moveTo>
                  <a:pt x="54586" y="193100"/>
                </a:moveTo>
                <a:lnTo>
                  <a:pt x="37465" y="210565"/>
                </a:lnTo>
                <a:lnTo>
                  <a:pt x="44978" y="210565"/>
                </a:lnTo>
                <a:lnTo>
                  <a:pt x="81984" y="200395"/>
                </a:lnTo>
                <a:lnTo>
                  <a:pt x="54586" y="193100"/>
                </a:lnTo>
                <a:close/>
              </a:path>
              <a:path w="711834" h="241935">
                <a:moveTo>
                  <a:pt x="703833" y="0"/>
                </a:moveTo>
                <a:lnTo>
                  <a:pt x="74466" y="172820"/>
                </a:lnTo>
                <a:lnTo>
                  <a:pt x="54586" y="193100"/>
                </a:lnTo>
                <a:lnTo>
                  <a:pt x="81984" y="200395"/>
                </a:lnTo>
                <a:lnTo>
                  <a:pt x="711326" y="27431"/>
                </a:lnTo>
                <a:lnTo>
                  <a:pt x="703833" y="0"/>
                </a:lnTo>
                <a:close/>
              </a:path>
              <a:path w="711834" h="241935">
                <a:moveTo>
                  <a:pt x="60745" y="186816"/>
                </a:moveTo>
                <a:lnTo>
                  <a:pt x="30988" y="186816"/>
                </a:lnTo>
                <a:lnTo>
                  <a:pt x="54586" y="193100"/>
                </a:lnTo>
                <a:lnTo>
                  <a:pt x="60745" y="186816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9317" y="2136077"/>
            <a:ext cx="12234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75" dirty="0">
                <a:solidFill>
                  <a:srgbClr val="B3A269"/>
                </a:solidFill>
                <a:latin typeface="Gill Sans MT"/>
                <a:cs typeface="Gill Sans MT"/>
              </a:rPr>
              <a:t>Low</a:t>
            </a:r>
            <a:r>
              <a:rPr sz="1350" b="1" spc="-3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350" b="1" spc="-8" dirty="0">
                <a:solidFill>
                  <a:srgbClr val="B3A269"/>
                </a:solidFill>
                <a:latin typeface="Gill Sans MT"/>
                <a:cs typeface="Gill Sans MT"/>
              </a:rPr>
              <a:t>expression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2357" y="6086577"/>
            <a:ext cx="6437471" cy="667971"/>
          </a:xfrm>
          <a:prstGeom prst="rect">
            <a:avLst/>
          </a:prstGeom>
          <a:solidFill>
            <a:srgbClr val="B3A269"/>
          </a:solidFill>
          <a:ln w="28575">
            <a:solidFill>
              <a:srgbClr val="002F56"/>
            </a:solidFill>
          </a:ln>
        </p:spPr>
        <p:txBody>
          <a:bodyPr vert="horz" wrap="square" lIns="0" tIns="21431" rIns="0" bIns="0" rtlCol="0">
            <a:spAutoFit/>
          </a:bodyPr>
          <a:lstStyle/>
          <a:p>
            <a:pPr marL="1558766" marR="285750" indent="-1268729">
              <a:spcBef>
                <a:spcPts val="169"/>
              </a:spcBef>
            </a:pPr>
            <a:r>
              <a:rPr sz="2100" b="1" spc="-45" dirty="0">
                <a:solidFill>
                  <a:srgbClr val="FFFFFF"/>
                </a:solidFill>
                <a:latin typeface="Gill Sans MT"/>
                <a:cs typeface="Gill Sans MT"/>
              </a:rPr>
              <a:t>Noisy</a:t>
            </a:r>
            <a:r>
              <a:rPr sz="2100" b="1" spc="-7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dirty="0">
                <a:solidFill>
                  <a:srgbClr val="FFFFFF"/>
                </a:solidFill>
                <a:latin typeface="Gill Sans MT"/>
                <a:cs typeface="Gill Sans MT"/>
              </a:rPr>
              <a:t>gene</a:t>
            </a:r>
            <a:r>
              <a:rPr sz="2100" b="1" spc="-7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19" dirty="0">
                <a:solidFill>
                  <a:srgbClr val="FFFFFF"/>
                </a:solidFill>
                <a:latin typeface="Gill Sans MT"/>
                <a:cs typeface="Gill Sans MT"/>
              </a:rPr>
              <a:t>expression</a:t>
            </a:r>
            <a:r>
              <a:rPr sz="2100" b="1" spc="-7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30" dirty="0">
                <a:solidFill>
                  <a:srgbClr val="FFFFFF"/>
                </a:solidFill>
                <a:latin typeface="Gill Sans MT"/>
                <a:cs typeface="Gill Sans MT"/>
              </a:rPr>
              <a:t>generates</a:t>
            </a:r>
            <a:r>
              <a:rPr sz="2100" b="1" spc="-5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64" dirty="0">
                <a:solidFill>
                  <a:srgbClr val="FFFFFF"/>
                </a:solidFill>
                <a:latin typeface="Gill Sans MT"/>
                <a:cs typeface="Gill Sans MT"/>
              </a:rPr>
              <a:t>heterogenity</a:t>
            </a:r>
            <a:r>
              <a:rPr sz="2100" b="1" spc="-7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19" dirty="0">
                <a:solidFill>
                  <a:srgbClr val="FFFFFF"/>
                </a:solidFill>
                <a:latin typeface="Gill Sans MT"/>
                <a:cs typeface="Gill Sans MT"/>
              </a:rPr>
              <a:t>in </a:t>
            </a:r>
            <a:r>
              <a:rPr sz="2100" b="1" spc="-26" dirty="0">
                <a:solidFill>
                  <a:srgbClr val="FFFFFF"/>
                </a:solidFill>
                <a:latin typeface="Gill Sans MT"/>
                <a:cs typeface="Gill Sans MT"/>
              </a:rPr>
              <a:t>genotypically</a:t>
            </a:r>
            <a:r>
              <a:rPr sz="2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30" dirty="0">
                <a:solidFill>
                  <a:srgbClr val="FFFFFF"/>
                </a:solidFill>
                <a:latin typeface="Gill Sans MT"/>
                <a:cs typeface="Gill Sans MT"/>
              </a:rPr>
              <a:t>identical</a:t>
            </a:r>
            <a:r>
              <a:rPr sz="2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100" b="1" spc="-8" dirty="0">
                <a:solidFill>
                  <a:srgbClr val="FFFFFF"/>
                </a:solidFill>
                <a:latin typeface="Gill Sans MT"/>
                <a:cs typeface="Gill Sans MT"/>
              </a:rPr>
              <a:t>cells</a:t>
            </a:r>
            <a:endParaRPr sz="2100">
              <a:latin typeface="Gill Sans MT"/>
              <a:cs typeface="Gill Sans MT"/>
            </a:endParaRPr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2FAF0BB4-DBE6-4242-94C0-84420349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07" y="253884"/>
            <a:ext cx="2133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/>
              <a:t>Genetically identical cells exposed to the same environmental conditions can show significant variation in molecular content and marked differences in phenotypic characteristics.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/>
              <a:t>This variability is linked to stochasticity in gene expression, which is generally viewed as having detrimental effects on cellular function with potential implications for disease.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/>
              <a:t>However, stochasticity in gene expression can also be advantageous.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/>
              <a:t>It can provide the flexibility needed by cells to adapt to fluctuating environments or respond to sudden stresses, and a mechanism by which population heterogeneity can be established during cellular differentiation and development.</a:t>
            </a:r>
          </a:p>
          <a:p>
            <a:pPr eaLnBrk="1" hangingPunct="1">
              <a:lnSpc>
                <a:spcPct val="8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02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Where does stochasticity arise in biology?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All chemical reactions are fundamentally random – modulated by solvent or sometimes quantum mechanics</a:t>
            </a:r>
          </a:p>
          <a:p>
            <a:pPr eaLnBrk="1" hangingPunct="1"/>
            <a:r>
              <a:rPr lang="en-US" altLang="en-US" sz="2200" dirty="0"/>
              <a:t>Average description ( concentrations) fails for small copy-numbers and volumes. Some bio-molecules are present 1-2 copies per cell, e.g. DNA</a:t>
            </a:r>
          </a:p>
          <a:p>
            <a:pPr eaLnBrk="1" hangingPunct="1"/>
            <a:r>
              <a:rPr lang="en-US" altLang="en-US" sz="2200" dirty="0"/>
              <a:t>May not be too important for metabolism (more molecules/faster reaction) but often crucial for gene expression (fewer molecules/slower reactions)</a:t>
            </a:r>
          </a:p>
        </p:txBody>
      </p:sp>
    </p:spTree>
    <p:extLst>
      <p:ext uri="{BB962C8B-B14F-4D97-AF65-F5344CB8AC3E}">
        <p14:creationId xmlns:p14="http://schemas.microsoft.com/office/powerpoint/2010/main" val="923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7E6-AEF5-4A94-A797-9B5BB9E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vs Probability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EE49FB5-5AAD-40A7-940D-B9029CEB8D81}"/>
              </a:ext>
            </a:extLst>
          </p:cNvPr>
          <p:cNvSpPr txBox="1"/>
          <p:nvPr/>
        </p:nvSpPr>
        <p:spPr>
          <a:xfrm>
            <a:off x="76200" y="1752600"/>
            <a:ext cx="838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F56"/>
                </a:solidFill>
                <a:latin typeface="Gill Sans MT"/>
                <a:cs typeface="Gill Sans MT"/>
              </a:rPr>
              <a:t>(QUIZZ)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If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6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75" dirty="0">
                <a:solidFill>
                  <a:srgbClr val="002F56"/>
                </a:solidFill>
                <a:latin typeface="Gill Sans MT"/>
                <a:cs typeface="Gill Sans MT"/>
              </a:rPr>
              <a:t>rate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r>
              <a:rPr sz="18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process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6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60" dirty="0">
                <a:solidFill>
                  <a:srgbClr val="002F56"/>
                </a:solidFill>
                <a:latin typeface="Gill Sans MT"/>
                <a:cs typeface="Gill Sans MT"/>
              </a:rPr>
              <a:t>r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=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3hr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89" baseline="25462" dirty="0">
                <a:solidFill>
                  <a:srgbClr val="002F56"/>
                </a:solidFill>
                <a:latin typeface="Gill Sans MT"/>
                <a:cs typeface="Gill Sans MT"/>
              </a:rPr>
              <a:t>-</a:t>
            </a:r>
            <a:r>
              <a:rPr sz="1800" b="1" baseline="25462" dirty="0">
                <a:solidFill>
                  <a:srgbClr val="002F56"/>
                </a:solidFill>
                <a:latin typeface="Gill Sans MT"/>
                <a:cs typeface="Gill Sans MT"/>
              </a:rPr>
              <a:t>1</a:t>
            </a:r>
            <a:r>
              <a:rPr sz="1800" b="1" spc="157" baseline="25462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i)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40" dirty="0">
                <a:solidFill>
                  <a:srgbClr val="002F56"/>
                </a:solidFill>
                <a:latin typeface="Gill Sans MT"/>
                <a:cs typeface="Gill Sans MT"/>
              </a:rPr>
              <a:t>How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many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events</a:t>
            </a:r>
            <a:r>
              <a:rPr sz="1800" b="1" spc="-35" dirty="0">
                <a:solidFill>
                  <a:srgbClr val="002F56"/>
                </a:solidFill>
                <a:latin typeface="Gill Sans MT"/>
                <a:cs typeface="Gill Sans MT"/>
              </a:rPr>
              <a:t> happen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l-GR" sz="1800" b="1" spc="-50" dirty="0">
                <a:solidFill>
                  <a:srgbClr val="002F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T=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1hr?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ii)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140" dirty="0">
                <a:solidFill>
                  <a:srgbClr val="002F56"/>
                </a:solidFill>
                <a:latin typeface="Gill Sans MT"/>
                <a:cs typeface="Gill Sans MT"/>
              </a:rPr>
              <a:t>How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55" dirty="0">
                <a:solidFill>
                  <a:srgbClr val="002F56"/>
                </a:solidFill>
                <a:latin typeface="Gill Sans MT"/>
                <a:cs typeface="Gill Sans MT"/>
              </a:rPr>
              <a:t>many</a:t>
            </a: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in</a:t>
            </a:r>
            <a:r>
              <a:rPr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l-GR" b="1" spc="-50" dirty="0">
                <a:solidFill>
                  <a:srgbClr val="002F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800" b="1" spc="-60" dirty="0">
                <a:solidFill>
                  <a:srgbClr val="002F56"/>
                </a:solidFill>
                <a:latin typeface="Gill Sans MT"/>
                <a:cs typeface="Gill Sans MT"/>
              </a:rPr>
              <a:t>T=</a:t>
            </a:r>
            <a:r>
              <a:rPr sz="1800" b="1" dirty="0">
                <a:solidFill>
                  <a:srgbClr val="002F56"/>
                </a:solidFill>
                <a:latin typeface="Gill Sans MT"/>
                <a:cs typeface="Gill Sans MT"/>
              </a:rPr>
              <a:t>1</a:t>
            </a:r>
            <a:r>
              <a:rPr sz="18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002F56"/>
                </a:solidFill>
                <a:latin typeface="Gill Sans MT"/>
                <a:cs typeface="Gill Sans MT"/>
              </a:rPr>
              <a:t>min?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944-2C46-4FEE-9FE3-F2D79996EF02}"/>
              </a:ext>
            </a:extLst>
          </p:cNvPr>
          <p:cNvSpPr/>
          <p:nvPr/>
        </p:nvSpPr>
        <p:spPr>
          <a:xfrm>
            <a:off x="2286000" y="29673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en-US" dirty="0">
                <a:solidFill>
                  <a:srgbClr val="002F56"/>
                </a:solidFill>
                <a:cs typeface="Arial" panose="020B0604020202020204" pitchFamily="34" charset="0"/>
              </a:rPr>
              <a:t>Average number</a:t>
            </a:r>
            <a:r>
              <a:rPr lang="en-US" spc="-1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100" dirty="0">
                <a:solidFill>
                  <a:srgbClr val="002F56"/>
                </a:solidFill>
                <a:cs typeface="Arial" panose="020B0604020202020204" pitchFamily="34" charset="0"/>
              </a:rPr>
              <a:t>of</a:t>
            </a:r>
            <a:r>
              <a:rPr lang="en-US" spc="-2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90" dirty="0">
                <a:solidFill>
                  <a:srgbClr val="002F56"/>
                </a:solidFill>
                <a:cs typeface="Arial" panose="020B0604020202020204" pitchFamily="34" charset="0"/>
              </a:rPr>
              <a:t>events</a:t>
            </a:r>
            <a:r>
              <a:rPr lang="en-US" spc="-3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130" dirty="0">
                <a:solidFill>
                  <a:srgbClr val="002F56"/>
                </a:solidFill>
                <a:cs typeface="Arial" panose="020B0604020202020204" pitchFamily="34" charset="0"/>
              </a:rPr>
              <a:t>is</a:t>
            </a:r>
            <a:r>
              <a:rPr lang="en-US" spc="-1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-55" dirty="0">
                <a:solidFill>
                  <a:srgbClr val="002F56"/>
                </a:solidFill>
                <a:cs typeface="Arial" panose="020B0604020202020204" pitchFamily="34" charset="0"/>
              </a:rPr>
              <a:t>r</a:t>
            </a:r>
            <a:r>
              <a:rPr lang="el-GR" b="1" spc="-50" dirty="0">
                <a:solidFill>
                  <a:srgbClr val="002F56"/>
                </a:solidFill>
                <a:cs typeface="Arial" panose="020B0604020202020204" pitchFamily="34" charset="0"/>
              </a:rPr>
              <a:t>Δ</a:t>
            </a:r>
            <a:r>
              <a:rPr lang="en-US" spc="-55" dirty="0">
                <a:solidFill>
                  <a:srgbClr val="002F56"/>
                </a:solidFill>
                <a:cs typeface="Arial" panose="020B0604020202020204" pitchFamily="34" charset="0"/>
              </a:rPr>
              <a:t>T</a:t>
            </a:r>
            <a:r>
              <a:rPr lang="en-US" spc="-2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55" dirty="0">
                <a:solidFill>
                  <a:srgbClr val="002F56"/>
                </a:solidFill>
                <a:cs typeface="Arial" panose="020B0604020202020204" pitchFamily="34" charset="0"/>
              </a:rPr>
              <a:t>, i.e.</a:t>
            </a:r>
            <a:endParaRPr lang="en-US" dirty="0">
              <a:cs typeface="Arial" panose="020B0604020202020204" pitchFamily="34" charset="0"/>
            </a:endParaRPr>
          </a:p>
          <a:p>
            <a:pPr marL="451484" indent="-400685">
              <a:lnSpc>
                <a:spcPct val="100000"/>
              </a:lnSpc>
              <a:buAutoNum type="romanLcParenR"/>
              <a:tabLst>
                <a:tab pos="451484" algn="l"/>
              </a:tabLst>
            </a:pPr>
            <a:r>
              <a:rPr lang="en-US" spc="-60" dirty="0">
                <a:solidFill>
                  <a:srgbClr val="002F56"/>
                </a:solidFill>
                <a:cs typeface="Arial" panose="020B0604020202020204" pitchFamily="34" charset="0"/>
              </a:rPr>
              <a:t>r</a:t>
            </a:r>
            <a:r>
              <a:rPr lang="el-GR" b="1" spc="-50" dirty="0">
                <a:solidFill>
                  <a:srgbClr val="002F56"/>
                </a:solidFill>
                <a:cs typeface="Arial" panose="020B0604020202020204" pitchFamily="34" charset="0"/>
              </a:rPr>
              <a:t>Δ</a:t>
            </a:r>
            <a:r>
              <a:rPr lang="en-US" spc="-60" dirty="0">
                <a:solidFill>
                  <a:srgbClr val="002F56"/>
                </a:solidFill>
                <a:cs typeface="Arial" panose="020B0604020202020204" pitchFamily="34" charset="0"/>
              </a:rPr>
              <a:t>T</a:t>
            </a:r>
            <a:r>
              <a:rPr lang="en-US" spc="-3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-80" dirty="0">
                <a:solidFill>
                  <a:srgbClr val="002F56"/>
                </a:solidFill>
                <a:cs typeface="Arial" panose="020B0604020202020204" pitchFamily="34" charset="0"/>
              </a:rPr>
              <a:t>=</a:t>
            </a:r>
            <a:r>
              <a:rPr lang="en-US" spc="-3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95" dirty="0">
                <a:solidFill>
                  <a:srgbClr val="002F56"/>
                </a:solidFill>
                <a:cs typeface="Arial" panose="020B0604020202020204" pitchFamily="34" charset="0"/>
              </a:rPr>
              <a:t>3h</a:t>
            </a:r>
            <a:r>
              <a:rPr lang="en-US" spc="-18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-97" baseline="25462" dirty="0">
                <a:solidFill>
                  <a:srgbClr val="002F56"/>
                </a:solidFill>
                <a:cs typeface="Arial" panose="020B0604020202020204" pitchFamily="34" charset="0"/>
              </a:rPr>
              <a:t>-</a:t>
            </a:r>
            <a:r>
              <a:rPr lang="en-US" spc="104" baseline="25462" dirty="0">
                <a:solidFill>
                  <a:srgbClr val="002F56"/>
                </a:solidFill>
                <a:cs typeface="Arial" panose="020B0604020202020204" pitchFamily="34" charset="0"/>
              </a:rPr>
              <a:t>1</a:t>
            </a:r>
            <a:r>
              <a:rPr lang="en-US" spc="-52" baseline="25462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F56"/>
                </a:solidFill>
                <a:cs typeface="Arial" panose="020B0604020202020204" pitchFamily="34" charset="0"/>
              </a:rPr>
              <a:t>1h=</a:t>
            </a:r>
            <a:r>
              <a:rPr lang="en-US" spc="-35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105" dirty="0">
                <a:solidFill>
                  <a:srgbClr val="002F56"/>
                </a:solidFill>
                <a:cs typeface="Arial" panose="020B0604020202020204" pitchFamily="34" charset="0"/>
              </a:rPr>
              <a:t>3</a:t>
            </a:r>
            <a:r>
              <a:rPr lang="en-US" spc="-25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80" dirty="0">
                <a:solidFill>
                  <a:srgbClr val="002F56"/>
                </a:solidFill>
                <a:cs typeface="Arial" panose="020B0604020202020204" pitchFamily="34" charset="0"/>
              </a:rPr>
              <a:t>events</a:t>
            </a:r>
            <a:endParaRPr lang="en-US" dirty="0">
              <a:cs typeface="Arial" panose="020B0604020202020204" pitchFamily="34" charset="0"/>
            </a:endParaRPr>
          </a:p>
          <a:p>
            <a:pPr marL="451484" indent="-400685">
              <a:lnSpc>
                <a:spcPct val="100000"/>
              </a:lnSpc>
              <a:buAutoNum type="romanLcParenR"/>
              <a:tabLst>
                <a:tab pos="451484" algn="l"/>
              </a:tabLst>
            </a:pPr>
            <a:r>
              <a:rPr lang="en-US" spc="-10" dirty="0">
                <a:solidFill>
                  <a:srgbClr val="002F56"/>
                </a:solidFill>
                <a:cs typeface="Arial" panose="020B0604020202020204" pitchFamily="34" charset="0"/>
              </a:rPr>
              <a:t>r</a:t>
            </a:r>
            <a:r>
              <a:rPr lang="el-GR" b="1" spc="-50" dirty="0">
                <a:solidFill>
                  <a:srgbClr val="002F56"/>
                </a:solidFill>
                <a:cs typeface="Arial" panose="020B0604020202020204" pitchFamily="34" charset="0"/>
              </a:rPr>
              <a:t>Δ</a:t>
            </a:r>
            <a:r>
              <a:rPr lang="en-US" spc="-10" dirty="0">
                <a:solidFill>
                  <a:srgbClr val="002F56"/>
                </a:solidFill>
                <a:cs typeface="Arial" panose="020B0604020202020204" pitchFamily="34" charset="0"/>
              </a:rPr>
              <a:t>T=3h</a:t>
            </a:r>
            <a:r>
              <a:rPr lang="en-US" spc="-19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-97" baseline="25462" dirty="0">
                <a:solidFill>
                  <a:srgbClr val="002F56"/>
                </a:solidFill>
                <a:cs typeface="Arial" panose="020B0604020202020204" pitchFamily="34" charset="0"/>
              </a:rPr>
              <a:t>-</a:t>
            </a:r>
            <a:r>
              <a:rPr lang="en-US" spc="104" baseline="25462" dirty="0">
                <a:solidFill>
                  <a:srgbClr val="002F56"/>
                </a:solidFill>
                <a:cs typeface="Arial" panose="020B0604020202020204" pitchFamily="34" charset="0"/>
              </a:rPr>
              <a:t>1</a:t>
            </a:r>
            <a:r>
              <a:rPr lang="en-US" spc="-60" baseline="25462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100" dirty="0">
                <a:solidFill>
                  <a:srgbClr val="002F56"/>
                </a:solidFill>
                <a:cs typeface="Arial" panose="020B0604020202020204" pitchFamily="34" charset="0"/>
              </a:rPr>
              <a:t>(1h/60min)</a:t>
            </a:r>
            <a:r>
              <a:rPr lang="en-US" spc="-4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65" dirty="0">
                <a:solidFill>
                  <a:srgbClr val="002F56"/>
                </a:solidFill>
                <a:cs typeface="Arial" panose="020B0604020202020204" pitchFamily="34" charset="0"/>
              </a:rPr>
              <a:t>1min=</a:t>
            </a:r>
            <a:r>
              <a:rPr lang="en-US" spc="-25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135" dirty="0">
                <a:solidFill>
                  <a:srgbClr val="002F56"/>
                </a:solidFill>
                <a:cs typeface="Arial" panose="020B0604020202020204" pitchFamily="34" charset="0"/>
              </a:rPr>
              <a:t>1/20</a:t>
            </a:r>
            <a:r>
              <a:rPr lang="en-US" spc="-40" dirty="0">
                <a:solidFill>
                  <a:srgbClr val="002F56"/>
                </a:solidFill>
                <a:cs typeface="Arial" panose="020B0604020202020204" pitchFamily="34" charset="0"/>
              </a:rPr>
              <a:t> </a:t>
            </a:r>
            <a:r>
              <a:rPr lang="en-US" spc="55" dirty="0">
                <a:solidFill>
                  <a:srgbClr val="002F56"/>
                </a:solidFill>
                <a:cs typeface="Arial" panose="020B0604020202020204" pitchFamily="34" charset="0"/>
              </a:rPr>
              <a:t>event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90701-0AF8-4061-A1A1-74FC7377488D}"/>
              </a:ext>
            </a:extLst>
          </p:cNvPr>
          <p:cNvSpPr txBox="1"/>
          <p:nvPr/>
        </p:nvSpPr>
        <p:spPr>
          <a:xfrm>
            <a:off x="1676400" y="4343400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Number &lt;1 means that 1 reaction has occur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a chance to occur with probability p=r</a:t>
            </a:r>
            <a:r>
              <a:rPr lang="el-GR" b="1" spc="-50" dirty="0">
                <a:solidFill>
                  <a:srgbClr val="002F56"/>
                </a:solidFill>
                <a:cs typeface="Arial" panose="020B0604020202020204" pitchFamily="34" charset="0"/>
              </a:rPr>
              <a:t>Δ</a:t>
            </a:r>
            <a:r>
              <a:rPr lang="en-US" dirty="0">
                <a:cs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93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constants define probability of reaction per unit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Constant production (zeroth order):</a:t>
            </a:r>
            <a:br>
              <a:rPr lang="en-US" sz="2800" dirty="0"/>
            </a:br>
            <a:r>
              <a:rPr lang="en-US" sz="2800" dirty="0"/>
              <a:t>-&gt; X, rate k0 the probability that reaction occurs in </a:t>
            </a:r>
            <a:r>
              <a:rPr lang="en-US" sz="2800" dirty="0" err="1"/>
              <a:t>dt</a:t>
            </a:r>
            <a:r>
              <a:rPr lang="en-US" sz="2800" dirty="0"/>
              <a:t> is k0*</a:t>
            </a:r>
            <a:r>
              <a:rPr lang="en-US" sz="2800" dirty="0" err="1"/>
              <a:t>dt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First order degradation:</a:t>
            </a:r>
            <a:br>
              <a:rPr lang="en-US" sz="2800" dirty="0"/>
            </a:br>
            <a:r>
              <a:rPr lang="en-US" sz="2800" dirty="0"/>
              <a:t>X-&gt; , rate k1 the probability that reaction occurs in </a:t>
            </a:r>
            <a:r>
              <a:rPr lang="en-US" sz="2800" dirty="0" err="1"/>
              <a:t>dt</a:t>
            </a:r>
            <a:r>
              <a:rPr lang="en-US" sz="2800" dirty="0"/>
              <a:t> is k1*</a:t>
            </a:r>
            <a:r>
              <a:rPr lang="en-US" sz="2800" dirty="0" err="1"/>
              <a:t>Nx</a:t>
            </a:r>
            <a:r>
              <a:rPr lang="en-US" sz="2800" dirty="0"/>
              <a:t>*</a:t>
            </a:r>
            <a:r>
              <a:rPr lang="en-US" sz="2800" dirty="0" err="1"/>
              <a:t>dt</a:t>
            </a:r>
            <a:r>
              <a:rPr lang="en-US" sz="2800" dirty="0"/>
              <a:t> (the probability is k1*</a:t>
            </a:r>
            <a:r>
              <a:rPr lang="en-US" sz="2800" dirty="0" err="1"/>
              <a:t>dt</a:t>
            </a:r>
            <a:r>
              <a:rPr lang="en-US" sz="2800" dirty="0"/>
              <a:t> for each molecule)</a:t>
            </a:r>
          </a:p>
          <a:p>
            <a:pPr marL="0" indent="0">
              <a:buNone/>
            </a:pPr>
            <a:r>
              <a:rPr lang="en-US" sz="2800" dirty="0"/>
              <a:t>Second order binding:</a:t>
            </a:r>
            <a:br>
              <a:rPr lang="en-US" sz="2800" dirty="0"/>
            </a:br>
            <a:r>
              <a:rPr lang="en-US" sz="2800" dirty="0"/>
              <a:t>X+Y-&gt;.. , rate k2 the probability that reaction occurs in </a:t>
            </a:r>
            <a:r>
              <a:rPr lang="en-US" sz="2800" dirty="0" err="1"/>
              <a:t>dt</a:t>
            </a:r>
            <a:r>
              <a:rPr lang="en-US" sz="2800" dirty="0"/>
              <a:t> is k1*</a:t>
            </a:r>
            <a:r>
              <a:rPr lang="en-US" sz="2800" dirty="0" err="1"/>
              <a:t>Nx</a:t>
            </a:r>
            <a:r>
              <a:rPr lang="en-US" sz="2800" dirty="0"/>
              <a:t>*</a:t>
            </a:r>
            <a:r>
              <a:rPr lang="en-US" sz="2800" dirty="0" err="1"/>
              <a:t>Ny</a:t>
            </a:r>
            <a:r>
              <a:rPr lang="en-US" sz="2800" dirty="0"/>
              <a:t>*</a:t>
            </a:r>
            <a:r>
              <a:rPr lang="en-US" sz="2800" dirty="0" err="1"/>
              <a:t>dt</a:t>
            </a:r>
            <a:r>
              <a:rPr lang="en-US" sz="2800" dirty="0"/>
              <a:t> (the probability is k2*</a:t>
            </a:r>
            <a:r>
              <a:rPr lang="en-US" sz="2800" dirty="0" err="1"/>
              <a:t>dt</a:t>
            </a:r>
            <a:r>
              <a:rPr lang="en-US" sz="2800" dirty="0"/>
              <a:t> for each pair)</a:t>
            </a:r>
          </a:p>
          <a:p>
            <a:pPr marL="0" indent="0">
              <a:buNone/>
            </a:pPr>
            <a:r>
              <a:rPr lang="en-US" sz="2800" dirty="0"/>
              <a:t>X+X-&gt;.. , rate k2 the probability that reaction occurs in dt is k2*</a:t>
            </a:r>
            <a:r>
              <a:rPr lang="en-US" sz="2800" dirty="0" err="1"/>
              <a:t>Nx</a:t>
            </a:r>
            <a:r>
              <a:rPr lang="en-US" sz="2800" dirty="0"/>
              <a:t>*(Nx-1)/2*dt (the probability is k2*dt for each pair)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/>
          <a:lstStyle/>
          <a:p>
            <a:r>
              <a:rPr lang="en-US" dirty="0"/>
              <a:t>Simulating stochastic process</a:t>
            </a:r>
            <a:br>
              <a:rPr lang="en-US" dirty="0"/>
            </a:br>
            <a:r>
              <a:rPr lang="en-US" altLang="en-US" dirty="0"/>
              <a:t>Simplest (but not the smartest) way – Monte-Carlo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12" y="2590801"/>
            <a:ext cx="8854888" cy="3352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Divide time interval to small increments </a:t>
            </a:r>
            <a:r>
              <a:rPr lang="en-US" altLang="en-US" sz="2400" dirty="0" err="1"/>
              <a:t>dt</a:t>
            </a:r>
            <a:r>
              <a:rPr lang="en-US" altLang="en-US" sz="2400" dirty="0"/>
              <a:t> so that no more then 1 reaction occurs</a:t>
            </a:r>
          </a:p>
          <a:p>
            <a:pPr eaLnBrk="1" hangingPunct="1"/>
            <a:r>
              <a:rPr lang="en-US" altLang="en-US" sz="2400" dirty="0"/>
              <a:t>Calculate probabilities of each reaction to occur in the next </a:t>
            </a:r>
            <a:r>
              <a:rPr lang="en-US" altLang="en-US" sz="2400" dirty="0" err="1"/>
              <a:t>dt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Draw a random number(s) whether a reaction will occur and which reaction to occur</a:t>
            </a:r>
          </a:p>
          <a:p>
            <a:pPr lvl="1" eaLnBrk="1" hangingPunct="1"/>
            <a:r>
              <a:rPr lang="en-US" altLang="en-US" dirty="0"/>
              <a:t>R1: A+ B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en-US" dirty="0"/>
              <a:t>  C ; 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en-US" dirty="0"/>
              <a:t>  D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Suppose that you know that probability (at this time step) of the R1 is 0.03 and R2 0.04. How will you use MATLAB random number generator to simulate this?</a:t>
            </a:r>
          </a:p>
        </p:txBody>
      </p:sp>
    </p:spTree>
    <p:extLst>
      <p:ext uri="{BB962C8B-B14F-4D97-AF65-F5344CB8AC3E}">
        <p14:creationId xmlns:p14="http://schemas.microsoft.com/office/powerpoint/2010/main" val="1731980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graphicx,amsmath,psfrag,bbm}&#10;\pagestyle{empty}&#10;\begin{document}&#10;\begin{eqnarray}&#10;P(\tau,\mu)    &amp; = &amp; a_\mu e^{-a_0 \tau} = P_{\tau}(\tau)P_{\mu}(\mu) \nonumber\\&#10;P_{\tau}(\tau) &amp; := &amp; a_0 e^{-a_0 \tau} \nonumber  \\&#10;P_{\mu} (\mu)  &amp; := &amp; \frac{a_{\mu}}{a_0} \nonumber&#10;\end{eqnarray}&#10;\end{document}&#10;"/>
  <p:tag name="EXTERNALNAME" val="txp_fig"/>
  <p:tag name="BLEND" val="Falsch"/>
  <p:tag name="TRANSPARENT" val="Wahr"/>
  <p:tag name="KEEPFILES" val="Falsch"/>
  <p:tag name="DEBUGPAUSE" val="Falsch"/>
  <p:tag name="RESOLUTION" val="300"/>
  <p:tag name="TIMEOUT" val="(none)"/>
  <p:tag name="BOXWIDTH" val="568"/>
  <p:tag name="BOXHEIGHT" val="424"/>
  <p:tag name="BOXFONT" val="10"/>
  <p:tag name="BOXWRAP" val="Falsch"/>
  <p:tag name="WORKAROUNDTRANSPARENCYBUG" val="Falsch"/>
  <p:tag name="ALLOWFONTSUBSTITUTION" val="Falsch"/>
  <p:tag name="BITMAPFORMAT" val="pngmono"/>
  <p:tag name="ORIGWIDTH" val="158,875"/>
  <p:tag name="PICTUREFILESIZE" val="2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graphicx,amsmath,psfrag,bbm}&#10;\pagestyle{empty}&#10;\begin{document}&#10;\begin{eqnarray}&#10;\tau = (1/a_0) \,ln\left(1/r_1\right) \nonumber\\&#10; \sum_{\nu=1}^{\mu-1} \frac{a_\nu}{a_0} &lt; r_2  &lt;  \sum_{\nu=1}^{\mu} \frac{a_\nu}{a_0} \nonumber&#10;\end{eqnarray}&#10;\end{document}&#10;"/>
  <p:tag name="EXTERNALNAME" val="txp_fig"/>
  <p:tag name="BLEND" val="Falsch"/>
  <p:tag name="TRANSPARENT" val="Wahr"/>
  <p:tag name="KEEPFILES" val="Falsch"/>
  <p:tag name="DEBUGPAUSE" val="Falsch"/>
  <p:tag name="RESOLUTION" val="300"/>
  <p:tag name="TIMEOUT" val="(none)"/>
  <p:tag name="BOXWIDTH" val="568"/>
  <p:tag name="BOXHEIGHT" val="424"/>
  <p:tag name="BOXFONT" val="10"/>
  <p:tag name="BOXWRAP" val="Falsch"/>
  <p:tag name="WORKAROUNDTRANSPARENCYBUG" val="Falsch"/>
  <p:tag name="ALLOWFONTSUBSTITUTION" val="Falsch"/>
  <p:tag name="BITMAPFORMAT" val="pngmono"/>
  <p:tag name="ORIGWIDTH" val="92,875"/>
  <p:tag name="PICTUREFILESIZE" val="18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23525</TotalTime>
  <Words>2121</Words>
  <Application>Microsoft Office PowerPoint</Application>
  <PresentationFormat>On-screen Show (4:3)</PresentationFormat>
  <Paragraphs>238</Paragraphs>
  <Slides>32</Slides>
  <Notes>11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맑은 고딕</vt:lpstr>
      <vt:lpstr>Arial</vt:lpstr>
      <vt:lpstr>Bookman Old Style</vt:lpstr>
      <vt:lpstr>Calibri</vt:lpstr>
      <vt:lpstr>Cambria Math</vt:lpstr>
      <vt:lpstr>Gill Sans MT</vt:lpstr>
      <vt:lpstr>HY견명조</vt:lpstr>
      <vt:lpstr>Palatino Linotype</vt:lpstr>
      <vt:lpstr>Symbol</vt:lpstr>
      <vt:lpstr>Times</vt:lpstr>
      <vt:lpstr>Times New Roman</vt:lpstr>
      <vt:lpstr>Trebuchet MS</vt:lpstr>
      <vt:lpstr>Wingdings</vt:lpstr>
      <vt:lpstr>Office Theme</vt:lpstr>
      <vt:lpstr>Equation</vt:lpstr>
      <vt:lpstr>Lecture 5</vt:lpstr>
      <vt:lpstr>Today</vt:lpstr>
      <vt:lpstr>Why genetically cells look  different from one-another?</vt:lpstr>
      <vt:lpstr>Sources of noise</vt:lpstr>
      <vt:lpstr>Introduction</vt:lpstr>
      <vt:lpstr>Where does stochasticity arise in biology?</vt:lpstr>
      <vt:lpstr>Rate vs Probability</vt:lpstr>
      <vt:lpstr>Rate constants define probability of reaction per unit time</vt:lpstr>
      <vt:lpstr>Simulating stochastic process Simplest (but not the smartest) way – Monte-Carlo </vt:lpstr>
      <vt:lpstr>The Gillespie algorithm(SSA)*: Simulation of the reaction probability density function</vt:lpstr>
      <vt:lpstr>Simulation of P(,m)</vt:lpstr>
      <vt:lpstr>The Algorithm</vt:lpstr>
      <vt:lpstr>Gillespie algorithm for simulating  stochastic gene expression </vt:lpstr>
      <vt:lpstr>For constant rate of gene expression</vt:lpstr>
      <vt:lpstr>A simple example: birth-death process</vt:lpstr>
      <vt:lpstr>Stochastic simulation: flipping a gene “ON” </vt:lpstr>
      <vt:lpstr>Gene expression is not a simple birth-death process…</vt:lpstr>
      <vt:lpstr>Major Sources of Noise</vt:lpstr>
      <vt:lpstr>Bursty gene expression</vt:lpstr>
      <vt:lpstr>Bursty gene expression</vt:lpstr>
      <vt:lpstr>Modeling a Single Gene</vt:lpstr>
      <vt:lpstr>Finite Number Effect</vt:lpstr>
      <vt:lpstr>Translational Bursting</vt:lpstr>
      <vt:lpstr>Noise Strength</vt:lpstr>
      <vt:lpstr>Transcriptional Bursting</vt:lpstr>
      <vt:lpstr>Measuring noise</vt:lpstr>
      <vt:lpstr>Quantifying noise</vt:lpstr>
      <vt:lpstr>Bursty gene expression leads to Gamma distribution of proteins</vt:lpstr>
      <vt:lpstr>Physiological consequence of gene expression noise – stochastic differentiation</vt:lpstr>
      <vt:lpstr>Noise controls switching fraction!</vt:lpstr>
      <vt:lpstr>Take-home messages</vt:lpstr>
      <vt:lpstr>The goals of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oi1</dc:creator>
  <cp:lastModifiedBy>Oleg Igoshin (local)</cp:lastModifiedBy>
  <cp:revision>1137</cp:revision>
  <dcterms:created xsi:type="dcterms:W3CDTF">2007-08-22T00:05:27Z</dcterms:created>
  <dcterms:modified xsi:type="dcterms:W3CDTF">2023-09-22T17:32:29Z</dcterms:modified>
</cp:coreProperties>
</file>